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7895" cy="9143861"/>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63" d="100"/>
          <a:sy n="163"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83906428"/>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idx="2"/>
          </p:nvPr>
        </p:nvSpPr>
        <p:spPr>
          <a:xfrm rot="0">
            <a:off x="533400" y="763588"/>
            <a:ext cx="6704013" cy="37719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4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41" name="矩形"/>
          <p:cNvSpPr>
            <a:spLocks/>
          </p:cNvSpPr>
          <p:nvPr/>
        </p:nvSpPr>
        <p:spPr>
          <a:xfrm rot="0">
            <a:off x="0" y="0"/>
            <a:ext cx="3000000" cy="3000000"/>
          </a:xfrm>
          <a:prstGeom prst="rect"/>
          <a:noFill/>
          <a:ln w="12700" cmpd="sng" cap="flat">
            <a:noFill/>
            <a:prstDash val="solid"/>
            <a:round/>
          </a:ln>
        </p:spPr>
        <p:txBody>
          <a:bodyPr vert="horz" wrap="square" lIns="91425" tIns="45700" rIns="91425" bIns="4570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1</a:t>
            </a:fld>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41645491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34"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654522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38"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5591014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4"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0747249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5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b="1">
                <a:solidFill>
                  <a:srgbClr val="223366"/>
                </a:solidFill>
              </a:rPr>
              <a:t>Thank You !!</a:t>
            </a:r>
            <a:endParaRPr lang="zh-CN" altLang="en-US" sz="1100" b="1">
              <a:solidFill>
                <a:srgbClr val="223366"/>
              </a:solidFill>
            </a:endParaRPr>
          </a:p>
        </p:txBody>
      </p:sp>
    </p:spTree>
    <p:extLst>
      <p:ext uri="{BB962C8B-B14F-4D97-AF65-F5344CB8AC3E}">
        <p14:creationId xmlns:p14="http://schemas.microsoft.com/office/powerpoint/2010/main" val="129651940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3422352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9300444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5024241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7"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8"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78505169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160209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8053768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71270956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2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61423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rgbClr val="FFFFFF"/>
          </a:solidFill>
          <a:ln w="12700" cmpd="sng" cap="flat">
            <a:noFill/>
            <a:prstDash val="solid"/>
            <a:round/>
          </a:ln>
        </p:spPr>
      </p:sp>
      <p:pic>
        <p:nvPicPr>
          <p:cNvPr id="21" name="图片" descr="A close up of a sign&#10;&#10;Description automatically generated"/>
          <p:cNvPicPr>
            <a:picLocks/>
          </p:cNvPicPr>
          <p:nvPr/>
        </p:nvPicPr>
        <p:blipFill>
          <a:blip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12700" cmpd="sng" cap="flat">
            <a:noFill/>
            <a:prstDash val="solid"/>
            <a:round/>
          </a:ln>
        </p:spPr>
      </p:sp>
      <p:sp>
        <p:nvSpPr>
          <p:cNvPr id="19" name="矩形"/>
          <p:cNvSpPr>
            <a:spLocks/>
          </p:cNvSpPr>
          <p:nvPr/>
        </p:nvSpPr>
        <p:spPr>
          <a:xfrm rot="0">
            <a:off x="7440249" y="82566"/>
            <a:ext cx="103550" cy="412476"/>
          </a:xfrm>
          <a:prstGeom prst="rect"/>
          <a:solidFill>
            <a:srgbClr val="213264"/>
          </a:solidFill>
          <a:ln w="12700" cmpd="sng" cap="flat">
            <a:noFill/>
            <a:prstDash val="solid"/>
            <a:round/>
          </a:ln>
        </p:spPr>
      </p:sp>
      <p:sp>
        <p:nvSpPr>
          <p:cNvPr id="18" name="矩形"/>
          <p:cNvSpPr>
            <a:spLocks/>
          </p:cNvSpPr>
          <p:nvPr/>
        </p:nvSpPr>
        <p:spPr>
          <a:xfrm rot="0">
            <a:off x="0" y="5086350"/>
            <a:ext cx="9144000" cy="69849"/>
          </a:xfrm>
          <a:prstGeom prst="rect"/>
          <a:solidFill>
            <a:srgbClr val="213264"/>
          </a:solidFill>
          <a:ln w="127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round/>
          </a:ln>
        </p:spPr>
        <p:txBody>
          <a:bodyPr vert="horz" wrap="square" lIns="91425" tIns="45700" rIns="91425" bIns="45700" anchor="b" anchorCtr="0">
            <a:prstTxWarp prst="textNoShape"/>
          </a:bodyPr>
          <a:lstStyle/>
          <a:p>
            <a:pPr marL="0" indent="0" algn="ctr">
              <a:lnSpc>
                <a:spcPct val="100000"/>
              </a:lnSpc>
              <a:spcBef>
                <a:spcPts val="0"/>
              </a:spcBef>
              <a:spcAft>
                <a:spcPts val="0"/>
              </a:spcAft>
              <a:buNone/>
            </a:pPr>
            <a:endParaRPr lang="zh-CN" altLang="en-US" sz="6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round/>
          </a:ln>
        </p:spPr>
        <p:txBody>
          <a:bodyPr vert="horz" wrap="square" lIns="91425" tIns="45700" rIns="91425" bIns="45700" anchor="t" anchorCtr="0">
            <a:prstTxWarp prst="textNoShape"/>
          </a:bodyPr>
          <a:lstStyle/>
          <a:p>
            <a:pPr marL="0" indent="0" algn="ctr">
              <a:lnSpc>
                <a:spcPct val="100000"/>
              </a:lnSpc>
              <a:spcBef>
                <a:spcPts val="0"/>
              </a:spcBef>
              <a:spcAft>
                <a:spcPts val="0"/>
              </a:spcAft>
              <a:buNone/>
            </a:pPr>
            <a:endParaRPr lang="zh-CN" altLang="en-US"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7491627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38152225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678106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pic>
        <p:nvPicPr>
          <p:cNvPr id="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6409136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6"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pic>
        <p:nvPicPr>
          <p:cNvPr id="115"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4"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13"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12"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11"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0"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7"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2400" b="0" i="0" u="none" strike="noStrike" cap="none">
              <a:solidFill>
                <a:srgbClr val="000000"/>
              </a:solidFill>
              <a:latin typeface="Arial" pitchFamily="0" charset="0"/>
              <a:ea typeface="Arial" pitchFamily="0" charset="0"/>
              <a:cs typeface="Arial" pitchFamily="0" charset="0"/>
              <a:sym typeface="Arial" pitchFamily="0" charset="0"/>
            </a:endParaRPr>
          </a:p>
        </p:txBody>
      </p:sp>
      <p:sp>
        <p:nvSpPr>
          <p:cNvPr id="108"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304800" algn="l">
              <a:lnSpc>
                <a:spcPct val="115000"/>
              </a:lnSpc>
              <a:spcBef>
                <a:spcPts val="0"/>
              </a:spcBef>
              <a:spcAft>
                <a:spcPts val="0"/>
              </a:spcAft>
              <a:buClr>
                <a:srgbClr val="000000"/>
              </a:buClr>
              <a:buSzPts val="1200"/>
              <a:buFont typeface="Arial" pitchFamily="0" charset="0"/>
              <a:buChar char="●"/>
            </a:pPr>
            <a:endParaRPr lang="zh-CN" altLang="en-US" sz="1200" b="0" i="0" u="none" strike="noStrike" cap="none">
              <a:solidFill>
                <a:srgbClr val="000000"/>
              </a:solidFill>
              <a:latin typeface="Arial" pitchFamily="0" charset="0"/>
              <a:ea typeface="Arial" pitchFamily="0" charset="0"/>
              <a:cs typeface="Arial" pitchFamily="0" charset="0"/>
              <a:sym typeface="Arial" pitchFamily="0" charset="0"/>
            </a:endParaRPr>
          </a:p>
        </p:txBody>
      </p:sp>
      <p:sp>
        <p:nvSpPr>
          <p:cNvPr id="109"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2752628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30"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pic>
        <p:nvPicPr>
          <p:cNvPr id="129"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8"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27"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26"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25"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24"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22"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1400" b="0" i="0" u="none" strike="noStrike" cap="none">
              <a:solidFill>
                <a:srgbClr val="000000"/>
              </a:solidFill>
              <a:latin typeface="Arial" pitchFamily="0" charset="0"/>
              <a:ea typeface="Arial" pitchFamily="0" charset="0"/>
              <a:cs typeface="Arial" pitchFamily="0" charset="0"/>
              <a:sym typeface="Arial" pitchFamily="0" charset="0"/>
            </a:endParaRPr>
          </a:p>
        </p:txBody>
      </p:sp>
      <p:sp>
        <p:nvSpPr>
          <p:cNvPr id="123" name="文本框"/>
          <p:cNvSpPr>
            <a:spLocks xmlns:a="http://schemas.openxmlformats.org/drawingml/2006/main" noGrp="1"/>
          </p:cNvSpPr>
          <p:nvPr>
            <p:ph type="body" idx="1"/>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14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82548077"/>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56"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pic>
        <p:nvPicPr>
          <p:cNvPr id="155"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54"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53"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52"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51"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50"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5" name="文本框"/>
          <p:cNvSpPr>
            <a:spLocks xmlns:a="http://schemas.openxmlformats.org/drawingml/2006/main" noGrp="1"/>
          </p:cNvSpPr>
          <p:nvPr>
            <p:ph type="title"/>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2400" b="0" i="0" u="none" strike="noStrike" cap="none">
              <a:solidFill>
                <a:srgbClr val="000000"/>
              </a:solidFill>
              <a:latin typeface="Arial" pitchFamily="0" charset="0"/>
              <a:ea typeface="Arial" pitchFamily="0" charset="0"/>
              <a:cs typeface="Arial" pitchFamily="0" charset="0"/>
              <a:sym typeface="Arial" pitchFamily="0" charset="0"/>
            </a:endParaRPr>
          </a:p>
        </p:txBody>
      </p:sp>
      <p:sp>
        <p:nvSpPr>
          <p:cNvPr id="146" name="文本框"/>
          <p:cNvSpPr>
            <a:spLocks xmlns:a="http://schemas.openxmlformats.org/drawingml/2006/main" noGrp="1"/>
          </p:cNvSpPr>
          <p:nvPr>
            <p:ph type="body" idx="1"/>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sz="1400" b="0" i="0" u="none" strike="noStrike" cap="none">
              <a:solidFill>
                <a:srgbClr val="000000"/>
              </a:solidFill>
              <a:latin typeface="Arial" pitchFamily="0" charset="0"/>
              <a:ea typeface="Arial" pitchFamily="0" charset="0"/>
              <a:cs typeface="Arial" pitchFamily="0" charset="0"/>
              <a:sym typeface="Arial" pitchFamily="0" charset="0"/>
            </a:endParaRPr>
          </a:p>
        </p:txBody>
      </p:sp>
      <p:sp>
        <p:nvSpPr>
          <p:cNvPr id="147" name="文本框"/>
          <p:cNvSpPr>
            <a:spLocks xmlns:a="http://schemas.openxmlformats.org/drawingml/2006/main" noGrp="1"/>
          </p:cNvSpPr>
          <p:nvPr>
            <p:ph type="ftr"/>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800" b="0" i="0" u="none" strike="noStrike" cap="none">
              <a:solidFill>
                <a:srgbClr val="000000"/>
              </a:solidFill>
              <a:latin typeface="Arial" pitchFamily="0" charset="0"/>
              <a:ea typeface="Arial" pitchFamily="0" charset="0"/>
              <a:cs typeface="Arial" pitchFamily="0" charset="0"/>
              <a:sym typeface="Arial" pitchFamily="0" charset="0"/>
            </a:endParaRPr>
          </a:p>
        </p:txBody>
      </p:sp>
      <p:sp>
        <p:nvSpPr>
          <p:cNvPr id="148" name="文本框"/>
          <p:cNvSpPr>
            <a:spLocks xmlns:a="http://schemas.openxmlformats.org/drawingml/2006/main" noGrp="1"/>
          </p:cNvSpPr>
          <p:nvPr>
            <p:ph type="dt" idx="10"/>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1400" b="0" i="0" u="none" strike="noStrike" cap="none">
              <a:solidFill>
                <a:srgbClr val="888888"/>
              </a:solidFill>
              <a:latin typeface="Arial" pitchFamily="0" charset="0"/>
              <a:ea typeface="Arial" pitchFamily="0" charset="0"/>
              <a:cs typeface="Arial" pitchFamily="0" charset="0"/>
              <a:sym typeface="Arial" pitchFamily="0" charset="0"/>
            </a:endParaRPr>
          </a:p>
        </p:txBody>
      </p:sp>
      <p:sp>
        <p:nvSpPr>
          <p:cNvPr id="149" name="文本框"/>
          <p:cNvSpPr>
            <a:spLocks xmlns:a="http://schemas.openxmlformats.org/drawingml/2006/main" noGrp="1"/>
          </p:cNvSpPr>
          <p:nvPr>
            <p:ph type="sldNum"/>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888888"/>
                </a:solidFill>
                <a:latin typeface="Arial" pitchFamily="0" charset="0"/>
                <a:ea typeface="Arial" pitchFamily="0" charset="0"/>
                <a:cs typeface="Arial" pitchFamily="0" charset="0"/>
                <a:sym typeface="Arial" pitchFamily="0" charset="0"/>
              </a:rPr>
              <a:t>&lt;#&gt;</a:t>
            </a:fld>
            <a:endParaRPr lang="zh-CN" altLang="en-US" sz="1400" b="0" i="0" u="none" strike="noStrike" cap="none">
              <a:solidFill>
                <a:srgbClr val="888888"/>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901301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3229637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24948395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53833907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10673727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78335617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210226384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43605844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81805290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rgbClr val="FFFFFF"/>
          </a:solidFill>
          <a:ln w="12700" cmpd="sng" cap="flat">
            <a:noFill/>
            <a:prstDash val="solid"/>
            <a:round/>
          </a:ln>
        </p:spPr>
      </p:sp>
      <p:pic>
        <p:nvPicPr>
          <p:cNvPr id="3" name="图片" descr="A close up of a sign&#10;&#10;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12700" cmpd="sng" cap="flat">
            <a:noFill/>
            <a:prstDash val="solid"/>
            <a:round/>
          </a:ln>
        </p:spPr>
      </p:sp>
      <p:sp>
        <p:nvSpPr>
          <p:cNvPr id="5" name="矩形"/>
          <p:cNvSpPr>
            <a:spLocks/>
          </p:cNvSpPr>
          <p:nvPr/>
        </p:nvSpPr>
        <p:spPr>
          <a:xfrm rot="0">
            <a:off x="7440249" y="82566"/>
            <a:ext cx="103550" cy="412476"/>
          </a:xfrm>
          <a:prstGeom prst="rect"/>
          <a:solidFill>
            <a:srgbClr val="213264"/>
          </a:solidFill>
          <a:ln w="12700" cmpd="sng" cap="flat">
            <a:noFill/>
            <a:prstDash val="solid"/>
            <a:round/>
          </a:ln>
        </p:spPr>
      </p:sp>
      <p:sp>
        <p:nvSpPr>
          <p:cNvPr id="6" name="矩形"/>
          <p:cNvSpPr>
            <a:spLocks/>
          </p:cNvSpPr>
          <p:nvPr/>
        </p:nvSpPr>
        <p:spPr>
          <a:xfrm rot="0">
            <a:off x="0" y="5086350"/>
            <a:ext cx="9144000" cy="69849"/>
          </a:xfrm>
          <a:prstGeom prst="rect"/>
          <a:solidFill>
            <a:srgbClr val="213264"/>
          </a:solidFill>
          <a:ln w="127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9984892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6.jp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image" Target="../media/9.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image" Target="../media/13.pn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12700" cmpd="sng" cap="flat">
            <a:noFill/>
            <a:prstDash val="solid"/>
            <a:round/>
          </a:ln>
        </p:spPr>
      </p:sp>
      <p:pic>
        <p:nvPicPr>
          <p:cNvPr id="24" name="图片" descr="A white circle in the sky&#10;&#10;Description automatically generated"/>
          <p:cNvPicPr>
            <a:picLocks/>
          </p:cNvPicPr>
          <p:nvPr/>
        </p:nvPicPr>
        <p:blipFill>
          <a:blip r:embed="rId1" cstate="print"/>
          <a:srcRect t="5928" b="10205" r="745"/>
          <a:stretch>
            <a:fillRect/>
          </a:stretch>
        </p:blipFill>
        <p:spPr>
          <a:xfrm rot="0">
            <a:off x="13062" y="-1"/>
            <a:ext cx="9130937" cy="5143501"/>
          </a:xfrm>
          <a:prstGeom prst="rect"/>
          <a:noFill/>
          <a:ln w="12700" cmpd="sng" cap="flat">
            <a:noFill/>
            <a:prstDash val="solid"/>
            <a:round/>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977787" y="1061739"/>
            <a:ext cx="6985193" cy="3451405"/>
          </a:xfrm>
          <a:prstGeom prst="rect"/>
          <a:solidFill>
            <a:srgbClr val="FFFFFF"/>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6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6819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Team Members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095104" y="3956075"/>
            <a:ext cx="3775500" cy="440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100" b="0" i="0" u="none" strike="noStrike" kern="0" cap="none" spc="0" baseline="0">
                <a:solidFill>
                  <a:srgbClr val="000000"/>
                </a:solidFill>
                <a:latin typeface="Arial" pitchFamily="0" charset="0"/>
                <a:ea typeface="Arial" pitchFamily="0" charset="0"/>
                <a:cs typeface="Arial" pitchFamily="0" charset="0"/>
                <a:sym typeface="Arial" pitchFamily="0" charset="0"/>
              </a:rPr>
              <a:t>Student Name :</a:t>
            </a:r>
            <a:r>
              <a:rPr lang="en-US" altLang="zh-CN" sz="1100" b="0" i="0" u="none" strike="noStrike" kern="0" cap="none" spc="0" baseline="0">
                <a:solidFill>
                  <a:srgbClr val="000000"/>
                </a:solidFill>
                <a:latin typeface="Arial" pitchFamily="0" charset="0"/>
                <a:ea typeface="Arial" pitchFamily="0" charset="0"/>
                <a:cs typeface="Arial" pitchFamily="0" charset="0"/>
              </a:rPr>
              <a:t>G.Kishore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200"/>
              </a:spcBef>
              <a:spcAft>
                <a:spcPts val="0"/>
              </a:spcAft>
              <a:buNone/>
            </a:pPr>
            <a:r>
              <a:rPr lang="en-US" altLang="zh-CN" sz="1100" b="0" i="0" u="none" strike="noStrike" kern="0" cap="none" spc="0" baseline="0">
                <a:solidFill>
                  <a:srgbClr val="000000"/>
                </a:solidFill>
                <a:latin typeface="Arial" pitchFamily="0" charset="0"/>
                <a:ea typeface="Arial" pitchFamily="0" charset="0"/>
                <a:cs typeface="Arial" pitchFamily="0" charset="0"/>
                <a:sym typeface="Arial" pitchFamily="0" charset="0"/>
              </a:rPr>
              <a:t>Student ID : </a:t>
            </a:r>
            <a:r>
              <a:rPr lang="en-US" altLang="zh-CN" sz="1100" b="0" i="0" u="none" strike="noStrike" kern="0" cap="none" spc="0" baseline="0">
                <a:solidFill>
                  <a:srgbClr val="222222"/>
                </a:solidFill>
                <a:latin typeface="Arial" pitchFamily="0" charset="0"/>
                <a:ea typeface="Arial" pitchFamily="0" charset="0"/>
                <a:cs typeface="Arial" pitchFamily="0" charset="0"/>
                <a:sym typeface="Arial" pitchFamily="0" charset="0"/>
              </a:rPr>
              <a:t>au4123211040</a:t>
            </a:r>
            <a:r>
              <a:rPr lang="en-US" altLang="zh-CN" sz="1100" b="0" i="0" u="none" strike="noStrike" kern="0" cap="none" spc="0" baseline="0">
                <a:solidFill>
                  <a:srgbClr val="222222"/>
                </a:solidFill>
                <a:latin typeface="Arial" pitchFamily="0" charset="0"/>
                <a:ea typeface="Arial" pitchFamily="0" charset="0"/>
                <a:cs typeface="Arial" pitchFamily="0" charset="0"/>
              </a:rPr>
              <a:t>29</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32" name="直线连接线"/>
          <p:cNvCxnSpPr>
            <a:cxnSpLocks/>
          </p:cNvCxnSpPr>
          <p:nvPr/>
        </p:nvCxnSpPr>
        <p:spPr>
          <a:xfrm rot="0">
            <a:off x="1100213" y="3919492"/>
            <a:ext cx="1986613" cy="1587"/>
          </a:xfrm>
          <a:prstGeom prst="straightConnector1"/>
          <a:noFill/>
          <a:ln w="9525" cmpd="sng" cap="flat">
            <a:solidFill>
              <a:srgbClr val="000000"/>
            </a:solidFill>
            <a:prstDash val="lgDashDot"/>
            <a:round/>
          </a:ln>
        </p:spPr>
      </p:cxn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College Name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34" name="直线连接线"/>
          <p:cNvCxnSpPr>
            <a:cxnSpLocks/>
          </p:cNvCxnSpPr>
          <p:nvPr/>
        </p:nvCxnSpPr>
        <p:spPr>
          <a:xfrm rot="0">
            <a:off x="5693065" y="3919492"/>
            <a:ext cx="1360331" cy="1587"/>
          </a:xfrm>
          <a:prstGeom prst="straightConnector1"/>
          <a:noFill/>
          <a:ln w="9525" cmpd="sng" cap="flat">
            <a:solidFill>
              <a:srgbClr val="000000"/>
            </a:solidFill>
            <a:prstDash val="lgDashDot"/>
            <a:round/>
          </a:ln>
        </p:spPr>
      </p:cxnSp>
      <p:sp>
        <p:nvSpPr>
          <p:cNvPr id="35" name="矩形"/>
          <p:cNvSpPr>
            <a:spLocks/>
          </p:cNvSpPr>
          <p:nvPr/>
        </p:nvSpPr>
        <p:spPr>
          <a:xfrm rot="0">
            <a:off x="5596475" y="3956075"/>
            <a:ext cx="2366399" cy="4152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100" b="0" i="0" u="none" strike="noStrike" kern="0" cap="none" spc="0" baseline="0">
                <a:solidFill>
                  <a:srgbClr val="000000"/>
                </a:solidFill>
                <a:latin typeface="Arial" pitchFamily="0" charset="0"/>
                <a:ea typeface="Arial" pitchFamily="0" charset="0"/>
                <a:cs typeface="Arial" pitchFamily="0" charset="0"/>
                <a:sym typeface="Arial" pitchFamily="0" charset="0"/>
              </a:rPr>
              <a:t>Sri Ramanujar Engineering college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36" name="图片"/>
          <p:cNvPicPr>
            <a:picLocks/>
          </p:cNvPicPr>
          <p:nvPr/>
        </p:nvPicPr>
        <p:blipFill>
          <a:blip r:embed="rId2" cstate="print"/>
          <a:stretch>
            <a:fillRect/>
          </a:stretch>
        </p:blipFill>
        <p:spPr>
          <a:xfrm rot="0">
            <a:off x="1834749" y="1249149"/>
            <a:ext cx="1146741" cy="666201"/>
          </a:xfrm>
          <a:prstGeom prst="rect"/>
          <a:noFill/>
          <a:ln w="12700" cmpd="sng" cap="flat">
            <a:noFill/>
            <a:prstDash val="solid"/>
            <a:round/>
          </a:ln>
        </p:spPr>
      </p:pic>
      <p:pic>
        <p:nvPicPr>
          <p:cNvPr id="37" name="图片" descr="A logo with people and map&#10;&#10;Description automatically generated"/>
          <p:cNvPicPr>
            <a:picLocks/>
          </p:cNvPicPr>
          <p:nvPr/>
        </p:nvPicPr>
        <p:blipFill>
          <a:blip r:embed="rId3" cstate="print"/>
          <a:stretch>
            <a:fillRect/>
          </a:stretch>
        </p:blipFill>
        <p:spPr>
          <a:xfrm rot="0">
            <a:off x="6461189" y="1211666"/>
            <a:ext cx="668564" cy="666202"/>
          </a:xfrm>
          <a:prstGeom prst="rect"/>
          <a:noFill/>
          <a:ln w="12700" cmpd="sng" cap="flat">
            <a:noFill/>
            <a:prstDash val="solid"/>
            <a:round/>
          </a:ln>
        </p:spPr>
      </p:pic>
      <p:pic>
        <p:nvPicPr>
          <p:cNvPr id="38" name="图片" descr="A close up of a logo&#10;&#10;Description automatically generated"/>
          <p:cNvPicPr>
            <a:picLocks/>
          </p:cNvPicPr>
          <p:nvPr/>
        </p:nvPicPr>
        <p:blipFill>
          <a:blip r:embed="rId4" cstate="print"/>
          <a:stretch>
            <a:fillRect/>
          </a:stretch>
        </p:blipFill>
        <p:spPr>
          <a:xfrm rot="0">
            <a:off x="3927667" y="1286630"/>
            <a:ext cx="1587347" cy="516272"/>
          </a:xfrm>
          <a:prstGeom prst="rect"/>
          <a:noFill/>
          <a:ln w="12700" cmpd="sng" cap="flat">
            <a:noFill/>
            <a:prstDash val="solid"/>
            <a:round/>
          </a:ln>
        </p:spPr>
      </p:pic>
    </p:spTree>
    <p:extLst>
      <p:ext uri="{BB962C8B-B14F-4D97-AF65-F5344CB8AC3E}">
        <p14:creationId xmlns:p14="http://schemas.microsoft.com/office/powerpoint/2010/main" val="192046143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title"/>
          </p:nvPr>
        </p:nvSpPr>
        <p:spPr>
          <a:xfrm rot="0">
            <a:off x="628560" y="634999"/>
            <a:ext cx="7886430" cy="632649"/>
          </a:xfrm>
          <a:prstGeom prst="rect"/>
          <a:noFill/>
          <a:ln w="12700" cmpd="sng" cap="flat">
            <a:noFill/>
            <a:prstDash val="solid"/>
            <a:round/>
          </a:ln>
        </p:spPr>
        <p:txBody>
          <a:bodyPr vert="horz" wrap="square" lIns="0" tIns="0" rIns="0" bIns="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Service-Page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32" name="图片"/>
          <p:cNvPicPr>
            <a:picLocks/>
          </p:cNvPicPr>
          <p:nvPr/>
        </p:nvPicPr>
        <p:blipFill>
          <a:blip r:embed="rId1" cstate="print"/>
          <a:stretch>
            <a:fillRect/>
          </a:stretch>
        </p:blipFill>
        <p:spPr>
          <a:xfrm rot="0">
            <a:off x="562863" y="1168875"/>
            <a:ext cx="8017825" cy="3571048"/>
          </a:xfrm>
          <a:prstGeom prst="rect"/>
          <a:noFill/>
          <a:ln w="12700" cmpd="sng" cap="flat">
            <a:noFill/>
            <a:prstDash val="solid"/>
            <a:round/>
          </a:ln>
        </p:spPr>
      </p:pic>
    </p:spTree>
    <p:extLst>
      <p:ext uri="{BB962C8B-B14F-4D97-AF65-F5344CB8AC3E}">
        <p14:creationId xmlns:p14="http://schemas.microsoft.com/office/powerpoint/2010/main" val="210686571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title"/>
          </p:nvPr>
        </p:nvSpPr>
        <p:spPr>
          <a:xfrm rot="0">
            <a:off x="215052" y="719666"/>
            <a:ext cx="8421900" cy="548100"/>
          </a:xfrm>
          <a:prstGeom prst="rect"/>
          <a:noFill/>
          <a:ln w="12700" cmpd="sng" cap="flat">
            <a:noFill/>
            <a:prstDash val="solid"/>
            <a:round/>
          </a:ln>
        </p:spPr>
        <p:txBody>
          <a:bodyPr vert="horz" wrap="square" lIns="0" tIns="0" rIns="0" bIns="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Future Enhancements</a:t>
            </a:r>
            <a:r>
              <a:rPr lang="en-US" altLang="zh-CN" sz="1600" b="1" i="0" u="none" strike="noStrike" kern="0" cap="none" spc="0" baseline="0">
                <a:solidFill>
                  <a:srgbClr val="374151"/>
                </a:solidFill>
                <a:latin typeface="Arial" pitchFamily="0" charset="0"/>
                <a:ea typeface="Arial" pitchFamily="0" charset="0"/>
                <a:cs typeface="Arial" pitchFamily="0" charset="0"/>
                <a:sym typeface="Arial" pitchFamily="0" charset="0"/>
              </a:rPr>
              <a:t>:</a:t>
            </a:r>
            <a:br>
              <a:rPr lang="zh-CN" altLang="en-US" sz="1400" b="0" i="0" u="none" strike="noStrike" kern="0" cap="none" spc="0" baseline="0">
                <a:solidFill>
                  <a:srgbClr val="374151"/>
                </a:solidFill>
                <a:latin typeface="Arial" pitchFamily="0" charset="0"/>
                <a:ea typeface="Arial" pitchFamily="0" charset="0"/>
                <a:cs typeface="Arial" pitchFamily="0" charset="0"/>
                <a:sym typeface="Arial" pitchFamily="0" charset="0"/>
              </a:rPr>
            </a:b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6" name="矩形"/>
          <p:cNvSpPr>
            <a:spLocks/>
          </p:cNvSpPr>
          <p:nvPr/>
        </p:nvSpPr>
        <p:spPr>
          <a:xfrm rot="0">
            <a:off x="709825" y="1267775"/>
            <a:ext cx="7403999" cy="3480300"/>
          </a:xfrm>
          <a:prstGeom prst="rect"/>
          <a:noFill/>
          <a:ln w="12700" cmpd="sng" cap="flat">
            <a:noFill/>
            <a:prstDash val="solid"/>
            <a:round/>
          </a:ln>
        </p:spPr>
        <p:txBody>
          <a:bodyPr vert="horz" wrap="square" lIns="91425" tIns="91425" rIns="91425" bIns="91425" anchor="t" anchorCtr="0">
            <a:prstTxWarp prst="textNoShape"/>
          </a:bodyPr>
          <a:lstStyle/>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Enhanced Favorite Songs Feature</a:t>
            </a: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0"/>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Real-time Listening Together Feature</a:t>
            </a: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0"/>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Friend Networking and Social Integration</a:t>
            </a: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0"/>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Premium Subscription Model</a:t>
            </a: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0"/>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Expanded Music Library</a:t>
            </a: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0"/>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Personalized Recommendations and Discovery</a:t>
            </a: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0"/>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Community Engagement and User Interaction</a:t>
            </a: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0"/>
              </a:spcBef>
              <a:spcAft>
                <a:spcPts val="0"/>
              </a:spcAft>
              <a:buNone/>
            </a:pP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Cross-Platform Compatibility</a:t>
            </a: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3034691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Conclusion</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140"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141"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2" name="矩形"/>
          <p:cNvSpPr>
            <a:spLocks/>
          </p:cNvSpPr>
          <p:nvPr/>
        </p:nvSpPr>
        <p:spPr>
          <a:xfrm rot="0">
            <a:off x="1168475" y="1824500"/>
            <a:ext cx="5733300" cy="20313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500" b="0" i="0" u="none" strike="noStrike" kern="0" cap="none" spc="0" baseline="0">
                <a:solidFill>
                  <a:srgbClr val="000000"/>
                </a:solidFill>
                <a:latin typeface="Arial" pitchFamily="0" charset="0"/>
                <a:ea typeface="Arial" pitchFamily="0" charset="0"/>
                <a:cs typeface="Arial" pitchFamily="0" charset="0"/>
                <a:sym typeface="Arial" pitchFamily="0" charset="0"/>
              </a:rPr>
              <a:t>Music is a healer to all human emotions from sadness to                   depression………..</a:t>
            </a:r>
            <a:endParaRPr lang="en-US" altLang="zh-CN" sz="15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371600" indent="45720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ENJOY…!</a:t>
            </a:r>
            <a:endParaRPr lang="zh-CN" altLang="en-US"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6414101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3504528" y="2334505"/>
            <a:ext cx="2149019" cy="474488"/>
          </a:xfrm>
          <a:prstGeom prst="rect"/>
          <a:noFill/>
          <a:ln w="12700" cmpd="sng" cap="flat">
            <a:noFill/>
            <a:prstDash val="solid"/>
            <a:round/>
          </a:ln>
        </p:spPr>
        <p:txBody>
          <a:bodyPr vert="horz" wrap="square" lIns="0" tIns="12700" rIns="0" bIns="0" anchor="t" anchorCtr="0">
            <a:prstTxWarp prst="textNoShape"/>
            <a:spAutoFit/>
          </a:bodyPr>
          <a:lstStyle/>
          <a:p>
            <a:pPr marL="12700" indent="0" algn="l">
              <a:lnSpc>
                <a:spcPct val="100000"/>
              </a:lnSpc>
              <a:spcBef>
                <a:spcPts val="0"/>
              </a:spcBef>
              <a:spcAft>
                <a:spcPts val="0"/>
              </a:spcAft>
              <a:buNone/>
            </a:pPr>
            <a:r>
              <a:rPr lang="en-US" altLang="zh-CN" sz="3000" b="1" i="0" u="none" strike="noStrike" kern="0" cap="none" spc="0" baseline="0">
                <a:solidFill>
                  <a:srgbClr val="223366"/>
                </a:solidFill>
                <a:latin typeface="Arial" pitchFamily="0" charset="0"/>
                <a:ea typeface="Arial" pitchFamily="0" charset="0"/>
                <a:cs typeface="Arial" pitchFamily="0" charset="0"/>
                <a:sym typeface="Arial" pitchFamily="0" charset="0"/>
              </a:rPr>
              <a:t>Thank You!</a:t>
            </a:r>
            <a:endParaRPr lang="zh-CN" altLang="en-US"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3132980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p:cNvPicPr>
          <p:nvPr/>
        </p:nvPicPr>
        <p:blipFill>
          <a:blip r:embed="rId1" cstate="print"/>
          <a:stretch>
            <a:fillRect/>
          </a:stretch>
        </p:blipFill>
        <p:spPr>
          <a:xfrm rot="0">
            <a:off x="0" y="0"/>
            <a:ext cx="9144000" cy="5143500"/>
          </a:xfrm>
          <a:prstGeom prst="rect"/>
          <a:noFill/>
          <a:ln w="12700" cmpd="sng" cap="flat">
            <a:noFill/>
            <a:prstDash val="solid"/>
            <a:round/>
          </a:ln>
        </p:spPr>
      </p:pic>
      <p:sp>
        <p:nvSpPr>
          <p:cNvPr id="51" name="矩形"/>
          <p:cNvSpPr>
            <a:spLocks/>
          </p:cNvSpPr>
          <p:nvPr/>
        </p:nvSpPr>
        <p:spPr>
          <a:xfrm rot="0">
            <a:off x="2422762" y="970065"/>
            <a:ext cx="4283236" cy="578739"/>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96000"/>
              </a:lnSpc>
              <a:spcBef>
                <a:spcPts val="0"/>
              </a:spcBef>
              <a:spcAft>
                <a:spcPts val="0"/>
              </a:spcAft>
              <a:buNone/>
            </a:pPr>
            <a:r>
              <a:rPr lang="en-US" altLang="zh-CN" sz="2000" b="1" i="0" u="none" strike="noStrike" kern="0" cap="none" spc="0" baseline="0">
                <a:solidFill>
                  <a:srgbClr val="213164"/>
                </a:solidFill>
                <a:latin typeface="Arial" pitchFamily="0" charset="0"/>
                <a:ea typeface="Arial" pitchFamily="0" charset="0"/>
                <a:cs typeface="Arial" pitchFamily="0" charset="0"/>
                <a:sym typeface="Arial" pitchFamily="0" charset="0"/>
              </a:rPr>
              <a:t>CAPSTONE PROJECT SHOWCASE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52" name="圆角矩形"/>
          <p:cNvSpPr>
            <a:spLocks/>
          </p:cNvSpPr>
          <p:nvPr/>
        </p:nvSpPr>
        <p:spPr>
          <a:xfrm rot="0">
            <a:off x="956309" y="3037840"/>
            <a:ext cx="7227570"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04077" y="3189726"/>
            <a:ext cx="6135846" cy="295274"/>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24000"/>
              </a:lnSpc>
              <a:spcBef>
                <a:spcPts val="0"/>
              </a:spcBef>
              <a:spcAft>
                <a:spcPts val="0"/>
              </a:spcAft>
              <a:buNone/>
            </a:pPr>
            <a:r>
              <a:rPr lang="en-US" altLang="zh-CN" sz="1600" b="1" i="0" u="none" strike="noStrike" kern="0" cap="none" spc="0" baseline="0">
                <a:solidFill>
                  <a:srgbClr val="000000"/>
                </a:solidFill>
                <a:latin typeface="Arial" pitchFamily="0" charset="0"/>
                <a:ea typeface="Arial" pitchFamily="0" charset="0"/>
                <a:cs typeface="Arial" pitchFamily="0" charset="0"/>
                <a:sym typeface="Arial" pitchFamily="0" charset="0"/>
              </a:rPr>
              <a:t>MUSIC WEB APPLICATION USING DJANGO FRAMEWORK </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54" name="矩形"/>
          <p:cNvSpPr>
            <a:spLocks/>
          </p:cNvSpPr>
          <p:nvPr/>
        </p:nvSpPr>
        <p:spPr>
          <a:xfrm rot="0">
            <a:off x="3872230" y="2704571"/>
            <a:ext cx="1399540" cy="295274"/>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24000"/>
              </a:lnSpc>
              <a:spcBef>
                <a:spcPts val="0"/>
              </a:spcBef>
              <a:spcAft>
                <a:spcPts val="0"/>
              </a:spcAft>
              <a:buNone/>
            </a:pPr>
            <a:r>
              <a:rPr lang="en-US" altLang="zh-CN" sz="1600" b="1" i="0" u="none" strike="noStrike" kern="0" cap="none" spc="0" baseline="0">
                <a:solidFill>
                  <a:srgbClr val="FFFFFF"/>
                </a:solidFill>
                <a:latin typeface="Arial" pitchFamily="0" charset="0"/>
                <a:ea typeface="Arial" pitchFamily="0" charset="0"/>
                <a:cs typeface="Arial" pitchFamily="0" charset="0"/>
                <a:sym typeface="Arial" pitchFamily="0" charset="0"/>
              </a:rPr>
              <a:t>Project Title</a:t>
            </a:r>
            <a:endParaRPr lang="zh-CN" altLang="en-US" sz="1600" b="1"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55" name="矩形"/>
          <p:cNvSpPr>
            <a:spLocks/>
          </p:cNvSpPr>
          <p:nvPr/>
        </p:nvSpPr>
        <p:spPr>
          <a:xfrm rot="0">
            <a:off x="1276812" y="4029973"/>
            <a:ext cx="6590374" cy="590550"/>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24000"/>
              </a:lnSpc>
              <a:spcBef>
                <a:spcPts val="0"/>
              </a:spcBef>
              <a:spcAft>
                <a:spcPts val="0"/>
              </a:spcAft>
              <a:buNone/>
            </a:pPr>
            <a:r>
              <a:rPr lang="en-US" altLang="zh-CN" sz="1600" b="0" i="0" u="none" strike="noStrike" kern="0" cap="none" spc="0" baseline="0">
                <a:solidFill>
                  <a:srgbClr val="FFFFFF"/>
                </a:solidFill>
                <a:latin typeface="Arial" pitchFamily="0" charset="0"/>
                <a:ea typeface="Arial" pitchFamily="0" charset="0"/>
                <a:cs typeface="Arial" pitchFamily="0" charset="0"/>
                <a:sym typeface="Arial" pitchFamily="0" charset="0"/>
              </a:rPr>
              <a:t>Abstract | Problem Statement | Project Overview | Proposed Solution | Technology Used | Modelling &amp; Results | Conclusion </a:t>
            </a:r>
            <a:endParaRPr lang="zh-CN" altLang="en-US" sz="16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9250623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Abstract</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59"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60"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360375" y="1356299"/>
            <a:ext cx="8550600" cy="2925300"/>
          </a:xfrm>
          <a:prstGeom prst="rect"/>
          <a:noFill/>
          <a:ln w="12700" cmpd="sng" cap="flat">
            <a:noFill/>
            <a:prstDash val="solid"/>
            <a:round/>
          </a:ln>
        </p:spPr>
        <p:txBody>
          <a:bodyPr vert="horz" wrap="square" lIns="91425" tIns="91425" rIns="91425" bIns="91425" anchor="t" anchorCtr="0">
            <a:prstTxWarp prst="textNoShape"/>
          </a:bodyPr>
          <a:lstStyle/>
          <a:p>
            <a:pPr marL="45720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371600" indent="45720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Music web application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371600" indent="45720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371600" indent="45720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Music is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dynamic web music player crafted with Django Framework, offering an immersive and intuitive listening experience. Join us as we uncover the innovative techniques and special features that set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Music apart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From personalized playlists to seamless cross-device playback, discover how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Music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is reshaping the future of music streaming.</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5542130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Problem Statement</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65"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66"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698900" y="1454600"/>
            <a:ext cx="7698900" cy="2675400"/>
          </a:xfrm>
          <a:prstGeom prst="rect"/>
          <a:noFill/>
          <a:ln w="12700" cmpd="sng" cap="flat">
            <a:noFill/>
            <a:prstDash val="solid"/>
            <a:round/>
          </a:ln>
        </p:spPr>
        <p:txBody>
          <a:bodyPr vert="horz" wrap="square" lIns="91425" tIns="91425" rIns="91425" bIns="91425" anchor="t" anchorCtr="0">
            <a:prstTxWarp prst="textNoShape"/>
          </a:bodyPr>
          <a:lstStyle/>
          <a:p>
            <a:pPr marL="457200" indent="-317500" algn="l">
              <a:lnSpc>
                <a:spcPct val="100000"/>
              </a:lnSpc>
              <a:spcBef>
                <a:spcPts val="0"/>
              </a:spcBef>
              <a:spcAft>
                <a:spcPts val="0"/>
              </a:spcAft>
              <a:buSzPts val="1400"/>
              <a:buFont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 Registration Page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317500" algn="l">
              <a:lnSpc>
                <a:spcPct val="100000"/>
              </a:lnSpc>
              <a:spcBef>
                <a:spcPts val="0"/>
              </a:spcBef>
              <a:spcAft>
                <a:spcPts val="0"/>
              </a:spcAft>
              <a:buSzPts val="1400"/>
              <a:buFont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Authentication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317500" algn="l">
              <a:lnSpc>
                <a:spcPct val="100000"/>
              </a:lnSpc>
              <a:spcBef>
                <a:spcPts val="0"/>
              </a:spcBef>
              <a:spcAft>
                <a:spcPts val="0"/>
              </a:spcAft>
              <a:buSzPts val="1400"/>
              <a:buFont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Database Integration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317500" algn="l">
              <a:lnSpc>
                <a:spcPct val="100000"/>
              </a:lnSpc>
              <a:spcBef>
                <a:spcPts val="0"/>
              </a:spcBef>
              <a:spcAft>
                <a:spcPts val="0"/>
              </a:spcAft>
              <a:buSzPts val="1400"/>
              <a:buFont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Linking other pages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317500" algn="l">
              <a:lnSpc>
                <a:spcPct val="100000"/>
              </a:lnSpc>
              <a:spcBef>
                <a:spcPts val="0"/>
              </a:spcBef>
              <a:spcAft>
                <a:spcPts val="0"/>
              </a:spcAft>
              <a:buSzPts val="1400"/>
              <a:buFont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In django the external css import is different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6953570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Project Overview</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71"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72"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73" name="图片"/>
          <p:cNvPicPr>
            <a:picLocks/>
          </p:cNvPicPr>
          <p:nvPr/>
        </p:nvPicPr>
        <p:blipFill>
          <a:blip r:embed="rId1" cstate="print"/>
          <a:stretch>
            <a:fillRect/>
          </a:stretch>
        </p:blipFill>
        <p:spPr>
          <a:xfrm rot="0">
            <a:off x="1261922" y="2033981"/>
            <a:ext cx="2699599" cy="1419249"/>
          </a:xfrm>
          <a:prstGeom prst="rect"/>
          <a:noFill/>
          <a:ln w="12700" cmpd="sng" cap="flat">
            <a:noFill/>
            <a:prstDash val="solid"/>
            <a:round/>
          </a:ln>
        </p:spPr>
      </p:pic>
      <p:sp>
        <p:nvSpPr>
          <p:cNvPr id="74" name="矩形"/>
          <p:cNvSpPr>
            <a:spLocks/>
          </p:cNvSpPr>
          <p:nvPr/>
        </p:nvSpPr>
        <p:spPr>
          <a:xfrm rot="0">
            <a:off x="4984950" y="1706575"/>
            <a:ext cx="3815399" cy="1746599"/>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75" name="矩形"/>
          <p:cNvSpPr>
            <a:spLocks/>
          </p:cNvSpPr>
          <p:nvPr/>
        </p:nvSpPr>
        <p:spPr>
          <a:xfrm rot="0">
            <a:off x="1189250" y="1706575"/>
            <a:ext cx="1635300" cy="564899"/>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 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76" name="矩形"/>
          <p:cNvSpPr>
            <a:spLocks/>
          </p:cNvSpPr>
          <p:nvPr/>
        </p:nvSpPr>
        <p:spPr>
          <a:xfrm rot="0">
            <a:off x="2913675" y="1706575"/>
            <a:ext cx="112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 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6557609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Proposed Solution</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0" name="矩形"/>
          <p:cNvSpPr>
            <a:spLocks/>
          </p:cNvSpPr>
          <p:nvPr/>
        </p:nvSpPr>
        <p:spPr>
          <a:xfrm rot="0">
            <a:off x="138533" y="1102220"/>
            <a:ext cx="8866934" cy="40572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rPr>
              <a: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81"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82"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3" name="矩形"/>
          <p:cNvSpPr>
            <a:spLocks/>
          </p:cNvSpPr>
          <p:nvPr/>
        </p:nvSpPr>
        <p:spPr>
          <a:xfrm rot="0">
            <a:off x="895475" y="1390650"/>
            <a:ext cx="5809800" cy="2499300"/>
          </a:xfrm>
          <a:prstGeom prst="rect"/>
          <a:noFill/>
          <a:ln w="12700" cmpd="sng" cap="flat">
            <a:noFill/>
            <a:prstDash val="solid"/>
            <a:round/>
          </a:ln>
        </p:spPr>
        <p:txBody>
          <a:bodyPr vert="horz" wrap="square" lIns="91425" tIns="91425" rIns="91425" bIns="91425" anchor="t" anchorCtr="0">
            <a:prstTxWarp prst="textNoShape"/>
          </a:bodyPr>
          <a:lstStyle/>
          <a:p>
            <a:pPr marL="457200" indent="-317500" algn="l">
              <a:lnSpc>
                <a:spcPct val="100000"/>
              </a:lnSpc>
              <a:spcBef>
                <a:spcPts val="0"/>
              </a:spcBef>
              <a:spcAft>
                <a:spcPts val="0"/>
              </a:spcAft>
              <a:buSzPts val="1400"/>
              <a:buFont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Django helped to store the data</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317500" algn="l">
              <a:lnSpc>
                <a:spcPct val="100000"/>
              </a:lnSpc>
              <a:spcBef>
                <a:spcPts val="0"/>
              </a:spcBef>
              <a:spcAft>
                <a:spcPts val="0"/>
              </a:spcAft>
              <a:buSzPts val="1400"/>
              <a:buFont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Now we can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authenticate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317500" algn="l">
              <a:lnSpc>
                <a:spcPct val="100000"/>
              </a:lnSpc>
              <a:spcBef>
                <a:spcPts val="0"/>
              </a:spcBef>
              <a:spcAft>
                <a:spcPts val="0"/>
              </a:spcAft>
              <a:buClr>
                <a:srgbClr val="000000"/>
              </a:buClr>
              <a:buSzPts val="1400"/>
              <a:buFont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Django integrated database(sqlite3)</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317500" algn="l">
              <a:lnSpc>
                <a:spcPct val="100000"/>
              </a:lnSpc>
              <a:spcBef>
                <a:spcPts val="0"/>
              </a:spcBef>
              <a:spcAft>
                <a:spcPts val="0"/>
              </a:spcAft>
              <a:buClr>
                <a:srgbClr val="000000"/>
              </a:buClr>
              <a:buSzPts val="1400"/>
              <a:buFont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get help from youtube</a:t>
            </a:r>
            <a:br>
              <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rPr>
            </a:b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317500" algn="l">
              <a:lnSpc>
                <a:spcPct val="100000"/>
              </a:lnSpc>
              <a:spcBef>
                <a:spcPts val="0"/>
              </a:spcBef>
              <a:spcAft>
                <a:spcPts val="0"/>
              </a:spcAft>
              <a:buClr>
                <a:srgbClr val="000000"/>
              </a:buClr>
              <a:buSzPts val="1400"/>
              <a:buFont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used internal css but now i know how to add external css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8118293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Technology Used</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228" indent="-84328" algn="l">
              <a:lnSpc>
                <a:spcPct val="100000"/>
              </a:lnSpc>
              <a:spcBef>
                <a:spcPts val="20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8" name="曲线"/>
          <p:cNvSpPr>
            <a:spLocks/>
          </p:cNvSpPr>
          <p:nvPr/>
        </p:nvSpPr>
        <p:spPr>
          <a:xfrm rot="0">
            <a:off x="-84668" y="615950"/>
            <a:ext cx="8951601" cy="40639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path>
              <a:path w="21600" h="21600">
                <a:moveTo>
                  <a:pt x="-1800" y="0"/>
                </a:moveTo>
                <a:lnTo>
                  <a:pt x="-1800" y="0"/>
                </a:lnTo>
                <a:lnTo>
                  <a:pt x="-1800" y="21600"/>
                </a:lnTo>
              </a:path>
              <a:path w="21600" h="21600">
                <a:moveTo>
                  <a:pt x="-1800" y="4050"/>
                </a:moveTo>
                <a:lnTo>
                  <a:pt x="-8280" y="24300"/>
                </a:lnTo>
                <a:close/>
              </a:path>
            </a:pathLst>
          </a:custGeom>
          <a:noFill/>
          <a:ln cmpd="sng" cap="flat">
            <a:noFill/>
            <a:prstDash val="solid"/>
            <a:round/>
          </a:ln>
        </p:spPr>
      </p:sp>
      <p:pic>
        <p:nvPicPr>
          <p:cNvPr id="89" name="图片"/>
          <p:cNvPicPr>
            <a:picLocks/>
          </p:cNvPicPr>
          <p:nvPr/>
        </p:nvPicPr>
        <p:blipFill>
          <a:blip r:embed="rId1" cstate="print"/>
          <a:stretch>
            <a:fillRect/>
          </a:stretch>
        </p:blipFill>
        <p:spPr>
          <a:xfrm rot="0">
            <a:off x="1021171" y="1723257"/>
            <a:ext cx="2956469" cy="2573047"/>
          </a:xfrm>
          <a:prstGeom prst="rect"/>
          <a:noFill/>
          <a:ln w="12700" cmpd="sng" cap="flat">
            <a:noFill/>
            <a:prstDash val="solid"/>
            <a:round/>
          </a:ln>
        </p:spPr>
      </p:pic>
      <p:pic>
        <p:nvPicPr>
          <p:cNvPr id="90" name="图片"/>
          <p:cNvPicPr>
            <a:picLocks/>
          </p:cNvPicPr>
          <p:nvPr/>
        </p:nvPicPr>
        <p:blipFill>
          <a:blip r:embed="rId2" cstate="print"/>
          <a:stretch>
            <a:fillRect/>
          </a:stretch>
        </p:blipFill>
        <p:spPr>
          <a:xfrm rot="0">
            <a:off x="4564380" y="1712691"/>
            <a:ext cx="4165598" cy="2090952"/>
          </a:xfrm>
          <a:prstGeom prst="rect"/>
          <a:noFill/>
          <a:ln w="12700" cmpd="sng" cap="flat">
            <a:noFill/>
            <a:prstDash val="solid"/>
            <a:round/>
          </a:ln>
        </p:spPr>
      </p:pic>
      <p:sp>
        <p:nvSpPr>
          <p:cNvPr id="91" name="矩形"/>
          <p:cNvSpPr>
            <a:spLocks/>
          </p:cNvSpPr>
          <p:nvPr/>
        </p:nvSpPr>
        <p:spPr>
          <a:xfrm rot="0">
            <a:off x="1000361" y="1361511"/>
            <a:ext cx="3318483" cy="307776"/>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2" name="矩形"/>
          <p:cNvSpPr>
            <a:spLocks/>
          </p:cNvSpPr>
          <p:nvPr/>
        </p:nvSpPr>
        <p:spPr>
          <a:xfrm rot="0">
            <a:off x="4865736" y="1287522"/>
            <a:ext cx="3580969" cy="307776"/>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93"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94"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4906486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7"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Modelling &amp; Results</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98"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99"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0" name="矩形"/>
          <p:cNvSpPr>
            <a:spLocks/>
          </p:cNvSpPr>
          <p:nvPr/>
        </p:nvSpPr>
        <p:spPr>
          <a:xfrm rot="0">
            <a:off x="716999" y="3559825"/>
            <a:ext cx="3996900" cy="757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signup and login pages are functioning successfully, and the data entered by users is being stored in the database accurately.</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101" name="直线连接线"/>
          <p:cNvCxnSpPr>
            <a:cxnSpLocks/>
          </p:cNvCxnSpPr>
          <p:nvPr/>
        </p:nvCxnSpPr>
        <p:spPr>
          <a:xfrm rot="0">
            <a:off x="5074125" y="725450"/>
            <a:ext cx="29700" cy="3765900"/>
          </a:xfrm>
          <a:prstGeom prst="straightConnector1"/>
          <a:noFill/>
          <a:ln w="9525" cmpd="sng" cap="flat">
            <a:solidFill>
              <a:srgbClr val="595959"/>
            </a:solidFill>
            <a:prstDash val="solid"/>
            <a:round/>
          </a:ln>
        </p:spPr>
      </p:cxnSp>
      <p:sp>
        <p:nvSpPr>
          <p:cNvPr id="102" name="矩形"/>
          <p:cNvSpPr>
            <a:spLocks/>
          </p:cNvSpPr>
          <p:nvPr/>
        </p:nvSpPr>
        <p:spPr>
          <a:xfrm rot="0">
            <a:off x="5292150" y="3639099"/>
            <a:ext cx="3699600" cy="757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songs are playing properly, indicating successful implementation.</a:t>
            </a:r>
            <a:endParaRPr lang="en-US" altLang="zh-CN" sz="1200" b="0" i="0" u="none" strike="noStrike" kern="0" cap="none" spc="0" baseline="0">
              <a:solidFill>
                <a:srgbClr val="ECECEC"/>
              </a:solidFill>
              <a:latin typeface="Roboto" pitchFamily="0" charset="0"/>
              <a:ea typeface="Roboto" pitchFamily="0" charset="0"/>
              <a:cs typeface="Roboto" pitchFamily="0" charset="0"/>
              <a:sym typeface="Roboto"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03" name="图片"/>
          <p:cNvPicPr>
            <a:picLocks noChangeAspect="1"/>
          </p:cNvPicPr>
          <p:nvPr/>
        </p:nvPicPr>
        <p:blipFill>
          <a:blip r:embed="rId1" cstate="print"/>
          <a:stretch>
            <a:fillRect/>
          </a:stretch>
        </p:blipFill>
        <p:spPr>
          <a:xfrm rot="0">
            <a:off x="1210191" y="1261941"/>
            <a:ext cx="2646556" cy="2118442"/>
          </a:xfrm>
          <a:prstGeom prst="rect"/>
          <a:noFill/>
          <a:ln w="12700" cmpd="sng" cap="flat">
            <a:noFill/>
            <a:prstDash val="solid"/>
            <a:miter/>
          </a:ln>
        </p:spPr>
      </p:pic>
      <p:pic>
        <p:nvPicPr>
          <p:cNvPr id="104" name="图片"/>
          <p:cNvPicPr>
            <a:picLocks noChangeAspect="1"/>
          </p:cNvPicPr>
          <p:nvPr/>
        </p:nvPicPr>
        <p:blipFill>
          <a:blip r:embed="rId2" cstate="print"/>
          <a:stretch>
            <a:fillRect/>
          </a:stretch>
        </p:blipFill>
        <p:spPr>
          <a:xfrm rot="0">
            <a:off x="5546724" y="1358295"/>
            <a:ext cx="2668008" cy="1763116"/>
          </a:xfrm>
          <a:prstGeom prst="rect"/>
          <a:noFill/>
          <a:ln w="12700" cmpd="sng" cap="flat">
            <a:noFill/>
            <a:prstDash val="solid"/>
            <a:miter/>
          </a:ln>
        </p:spPr>
      </p:pic>
    </p:spTree>
    <p:extLst>
      <p:ext uri="{BB962C8B-B14F-4D97-AF65-F5344CB8AC3E}">
        <p14:creationId xmlns:p14="http://schemas.microsoft.com/office/powerpoint/2010/main" val="117740033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7" name="文本框"/>
          <p:cNvSpPr>
            <a:spLocks noGrp="1"/>
          </p:cNvSpPr>
          <p:nvPr>
            <p:ph type="title"/>
          </p:nvPr>
        </p:nvSpPr>
        <p:spPr>
          <a:xfrm rot="0">
            <a:off x="155850" y="613141"/>
            <a:ext cx="8192696" cy="451933"/>
          </a:xfrm>
          <a:prstGeom prst="rect"/>
          <a:noFill/>
          <a:ln w="12700" cmpd="sng" cap="flat">
            <a:noFill/>
            <a:prstDash val="solid"/>
            <a:round/>
          </a:ln>
        </p:spPr>
        <p:txBody>
          <a:bodyPr vert="horz" wrap="square" lIns="91425" tIns="91425" rIns="91425" bIns="91425"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rPr>
              <a:t>Homepage</a:t>
            </a:r>
            <a:endParaRPr lang="zh-CN" altLang="en-US"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18" name="图片"/>
          <p:cNvPicPr>
            <a:picLocks noChangeAspect="1"/>
          </p:cNvPicPr>
          <p:nvPr/>
        </p:nvPicPr>
        <p:blipFill>
          <a:blip r:embed="rId1" cstate="print"/>
          <a:stretch>
            <a:fillRect/>
          </a:stretch>
        </p:blipFill>
        <p:spPr>
          <a:xfrm rot="0">
            <a:off x="527825" y="1490371"/>
            <a:ext cx="3910361" cy="2382819"/>
          </a:xfrm>
          <a:prstGeom prst="rect"/>
          <a:noFill/>
          <a:ln w="12700" cmpd="sng" cap="flat">
            <a:noFill/>
            <a:prstDash val="solid"/>
            <a:miter/>
          </a:ln>
        </p:spPr>
      </p:pic>
      <p:pic>
        <p:nvPicPr>
          <p:cNvPr id="119" name="图片"/>
          <p:cNvPicPr>
            <a:picLocks noChangeAspect="1"/>
          </p:cNvPicPr>
          <p:nvPr/>
        </p:nvPicPr>
        <p:blipFill>
          <a:blip r:embed="rId2" cstate="print"/>
          <a:stretch>
            <a:fillRect/>
          </a:stretch>
        </p:blipFill>
        <p:spPr>
          <a:xfrm rot="0">
            <a:off x="5003180" y="1490371"/>
            <a:ext cx="3940097" cy="2323346"/>
          </a:xfrm>
          <a:prstGeom prst="rect"/>
          <a:noFill/>
          <a:ln w="12700" cmpd="sng" cap="flat">
            <a:noFill/>
            <a:prstDash val="solid"/>
            <a:miter/>
          </a:ln>
        </p:spPr>
      </p:pic>
    </p:spTree>
    <p:extLst>
      <p:ext uri="{BB962C8B-B14F-4D97-AF65-F5344CB8AC3E}">
        <p14:creationId xmlns:p14="http://schemas.microsoft.com/office/powerpoint/2010/main" val="13034756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admin</dc:creator>
  <cp:lastModifiedBy>root</cp:lastModifiedBy>
  <cp:revision>4</cp:revision>
  <dcterms:modified xsi:type="dcterms:W3CDTF">2024-04-29T01:58:18Z</dcterms:modified>
</cp:coreProperties>
</file>