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9" r:id="rId2"/>
    <p:sldId id="292" r:id="rId3"/>
    <p:sldId id="293" r:id="rId4"/>
    <p:sldId id="294" r:id="rId5"/>
    <p:sldId id="256" r:id="rId6"/>
    <p:sldId id="260" r:id="rId7"/>
    <p:sldId id="261" r:id="rId8"/>
    <p:sldId id="262" r:id="rId9"/>
    <p:sldId id="295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57" r:id="rId38"/>
    <p:sldId id="25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7D3BD-0C78-413B-A937-D85DB3CF848C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CE517-99C4-471B-BA3B-C9749AC38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6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3B76-838E-4B74-A51B-B42806AD8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F7C7C-7CDA-4C50-9D2F-59C2D56CC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D0FA2-A7B2-449B-AA76-A11113C8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FBEB-7BBE-453E-A6F1-1346933264DF}" type="datetime1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99DA-3471-44A5-90CB-23545CA5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AF5A-221F-4011-AC8E-9FCFC23C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2B8B-7CB2-4EC9-8F1B-4DDECADF3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35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B282-C76E-4A2C-8D7A-EC1840F1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8DED1-97C5-4AE7-8346-A29570017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88C0A-61D4-4CEF-A7CA-8C77BB5F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0553-C61E-44BE-8AD4-1A92A810C67B}" type="datetime1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5E088-589C-414D-956C-BD1CF807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95B3-1B77-4C82-A36A-F5965A4E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2B8B-7CB2-4EC9-8F1B-4DDECADF3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65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7ACC0-7B3B-4626-8C22-730EC570F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6DBE6-3A40-4814-B53C-CDCEA5CA4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18576-686B-4332-AF9A-D9F09680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2DF0-687E-47A9-BEF7-D3E0D77436BE}" type="datetime1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076E-9863-4B2D-838E-F87BB63D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91790-B6B4-48E3-8A7A-D81010FE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2B8B-7CB2-4EC9-8F1B-4DDECADF3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44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7DA6-DC8F-4E71-9585-F6248787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7D626-3074-4635-BFC1-A7581026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503E-E4F1-4363-8170-2D3A9C36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A398-99B0-40D8-9BE3-A993FA1070B2}" type="datetime1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BE6B2-8860-446B-82C7-64B53BBC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41F77-6AA0-4E93-BF19-5EDE2601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2B8B-7CB2-4EC9-8F1B-4DDECADF3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95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1495-F208-49E6-B578-176CABA8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46AE-D6AF-4575-BBF7-F255111BC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E094D-47FE-477D-ABEA-BC7B2B99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63B1-B8A4-47BD-A3BA-C9F2F8C77EE0}" type="datetime1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F26F8-88A9-4347-8714-3F202F67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81F7F-F911-4F7E-9AF9-46EB9DAC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2B8B-7CB2-4EC9-8F1B-4DDECADF3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8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F255-AC3C-4B0E-B74B-D86EA047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A5BA-D907-48B4-8D53-B7C1E430F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97D07-78EB-490D-AAD9-5D4BB8C2C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B3612-A1D9-4541-913C-4E00BE7C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59A1-60BB-4B2F-B494-6E310B98B959}" type="datetime1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CA818-7512-4CE2-8FA5-9CA239DF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784AD-6027-4C97-A429-384F5C97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2B8B-7CB2-4EC9-8F1B-4DDECADF3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1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1CA0-5331-4EE8-A338-DAB126FE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0B59F-A074-40BA-B4BA-664D4E6B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E00D9-9800-4710-B6A8-C38E241C7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B7F50-E092-419E-B972-71B488ABC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5165D-88F0-4792-892F-CD3DFAEFE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BB83F-DB62-486E-A5D9-2090F000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C30A-01A4-4CA5-8674-456E43A342DE}" type="datetime1">
              <a:rPr lang="en-IN" smtClean="0"/>
              <a:t>17-08-2021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7EC7D-A523-46E1-BF13-8E2FDA54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BAB8A-6904-424C-AD82-B9C597D7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2B8B-7CB2-4EC9-8F1B-4DDECADF3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9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A50E-2CBE-48FF-8686-B08F72CE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DF9B3-F37A-426C-A9A7-51ADF473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4146-AE3F-48A2-9570-106FED38CD74}" type="datetime1">
              <a:rPr lang="en-IN" smtClean="0"/>
              <a:t>17-08-2021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2546D-2D58-4362-A62C-69C75668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3F674-C69D-4225-BD35-4EE7182C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2B8B-7CB2-4EC9-8F1B-4DDECADF3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18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1122D-D45C-448B-BD7A-052550B0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57D-B142-498C-9614-D52CCA32DBB6}" type="datetime1">
              <a:rPr lang="en-IN" smtClean="0"/>
              <a:t>17-08-2021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9869E-6566-45CC-BC90-3F3C1593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8079F-8756-4951-AA00-EC09279D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2B8B-7CB2-4EC9-8F1B-4DDECADF3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89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FE86-9E22-43DF-A4C6-10792F25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75BB7-A916-4087-872B-A97825F80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3B82C-FBF2-469B-A0F7-AF73AE421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17141-1F1A-42B4-8165-F9CD45BA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4492-5373-4EE8-B5CA-FA993A408A09}" type="datetime1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0E453-4BA5-4160-A845-4552DC1D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CD2B3-1C16-4DD2-AC25-2B0FD384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2B8B-7CB2-4EC9-8F1B-4DDECADF3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21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F1AC-B97D-4DD6-AA47-3A28E5EFA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ED4BA-6AD2-4F60-88C2-FE837B00B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68364-7C55-49DA-B559-13E75DCB8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75903-4884-4A5C-AE48-8442A87A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1DA0-01D6-41A5-AED4-68A229137606}" type="datetime1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C9A0-EF3D-41E0-A299-73F745EB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6E16D-0B0A-4C62-A5CC-FB591871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2B8B-7CB2-4EC9-8F1B-4DDECADF3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59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11484-E098-4924-843D-FE521C0A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AD471-68CD-4D64-8A6D-E2C9B12A0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306FE-0E60-4F82-850A-F30452050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16A8-481E-48FF-B9B8-54A30D630CF4}" type="datetime1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1FE3-E2DC-464C-81FE-58439CCE5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Kishore Babu         Data Scientist        @Carbynetech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08F12-D7D3-411E-BA6F-DA34A1D74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22B8B-7CB2-4EC9-8F1B-4DDECADF3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9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journaldev.com/35402/vectors-in-c-plus-plu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journaldev.com/35394/queue-in-c-plus-plus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journaldev.com/35189/priority-queue-in-c-plus-plus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journaldev.com/36000/stack-in-c-plus-plus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urnaldev.com/36489/standard-template-library-in-c-plus-plu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vg4VtYEhKU" TargetMode="External"/><Relationship Id="rId2" Type="http://schemas.openxmlformats.org/officeDocument/2006/relationships/hyperlink" Target="https://nuwen.net/mingw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34B24-A8EB-4CAF-A39F-DC797173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Kishore Babu         Data Scientist        @Carbynetech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2BCC5-D5CE-4B53-B5AC-17FE43AEBEA2}"/>
              </a:ext>
            </a:extLst>
          </p:cNvPr>
          <p:cNvSpPr txBox="1"/>
          <p:nvPr/>
        </p:nvSpPr>
        <p:spPr>
          <a:xfrm>
            <a:off x="585993" y="913032"/>
            <a:ext cx="11420762" cy="4301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What is STL?</a:t>
            </a:r>
          </a:p>
          <a:p>
            <a:pPr>
              <a:lnSpc>
                <a:spcPct val="200000"/>
              </a:lnSpc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Standard Template Library (STL)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is a collection of standard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C++ template classes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It consists of generic methods and classes to work with different forms of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Standard Template Library is basically a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generic library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i.e. a single method/class can operate on different data types.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So, we won’t have to declare and define the same methods/classes for different data types.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Thus, STL saves a lot of effort, </a:t>
            </a:r>
            <a:r>
              <a:rPr lang="en-US" b="1" dirty="0"/>
              <a:t>reduces </a:t>
            </a:r>
            <a:r>
              <a:rPr lang="en-US" dirty="0"/>
              <a:t>the redundancy of the code and therefore, leads to the </a:t>
            </a:r>
            <a:r>
              <a:rPr lang="en-US" b="1" dirty="0"/>
              <a:t>increased </a:t>
            </a:r>
            <a:r>
              <a:rPr lang="en-US" dirty="0"/>
              <a:t>optimization of the code blocks.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altLang="en-US" sz="16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D7640-7E18-4AEF-9E11-9EA480D5B5DC}"/>
              </a:ext>
            </a:extLst>
          </p:cNvPr>
          <p:cNvSpPr txBox="1"/>
          <p:nvPr/>
        </p:nvSpPr>
        <p:spPr>
          <a:xfrm>
            <a:off x="484094" y="313765"/>
            <a:ext cx="33617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Standard Template Library (STL):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64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8B5AF-70CB-4873-B60B-11BCBA64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7491E5-8E62-45AE-8F53-D4C5F9DCD2C9}"/>
              </a:ext>
            </a:extLst>
          </p:cNvPr>
          <p:cNvSpPr txBox="1"/>
          <p:nvPr/>
        </p:nvSpPr>
        <p:spPr>
          <a:xfrm>
            <a:off x="721044" y="766701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The </a:t>
            </a:r>
            <a:r>
              <a:rPr lang="en-US" b="1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List class</a:t>
            </a:r>
            <a:r>
              <a:rPr lang="en-US" b="0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 of the Sequential Containers provides storage to elements with non-contagious memory locations.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3E41CE-6738-4A36-A7ED-8B78DBDDB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608100"/>
              </p:ext>
            </p:extLst>
          </p:nvPr>
        </p:nvGraphicFramePr>
        <p:xfrm>
          <a:off x="721044" y="1557941"/>
          <a:ext cx="3441192" cy="530351"/>
        </p:xfrm>
        <a:graphic>
          <a:graphicData uri="http://schemas.openxmlformats.org/drawingml/2006/table">
            <a:tbl>
              <a:tblPr/>
              <a:tblGrid>
                <a:gridCol w="3441192">
                  <a:extLst>
                    <a:ext uri="{9D8B030D-6E8A-4147-A177-3AD203B41FA5}">
                      <a16:colId xmlns:a16="http://schemas.microsoft.com/office/drawing/2014/main" val="3252176116"/>
                    </a:ext>
                  </a:extLst>
                </a:gridCol>
              </a:tblGrid>
              <a:tr h="53035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list &lt;</a:t>
                      </a:r>
                      <a:r>
                        <a:rPr lang="en-US" b="1" i="0" dirty="0" err="1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data_type</a:t>
                      </a:r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&gt; </a:t>
                      </a:r>
                      <a:r>
                        <a:rPr lang="en-US" b="1" i="0" dirty="0" err="1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list_name</a:t>
                      </a:r>
                      <a:endParaRPr lang="en-US" b="1" i="0" dirty="0">
                        <a:solidFill>
                          <a:schemeClr val="bg1"/>
                        </a:solidFill>
                        <a:effectLst/>
                        <a:latin typeface="var(--font-family--code)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91408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3EEB622-5A6F-4219-B6AD-CE7D0FC7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669"/>
            <a:ext cx="3596640" cy="366395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Sequence Containers: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7E8F1D-5AC5-4D9B-A1AF-47BBDC05C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856" y="1612832"/>
            <a:ext cx="5405819" cy="21220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3D0E5D0-C0EF-40CD-B866-305152354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57" y="3934724"/>
            <a:ext cx="7215085" cy="22689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27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BC828E-E26C-46AC-80EE-15793CAC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C4198-923C-46F2-BE64-C1A815F8F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779716"/>
            <a:ext cx="5267325" cy="2981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0CF1E5-0E3A-48F1-B673-588310DB6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503" y="0"/>
            <a:ext cx="6022604" cy="6356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302C47-30B3-4BD0-97C7-D42BCB05ABA0}"/>
              </a:ext>
            </a:extLst>
          </p:cNvPr>
          <p:cNvSpPr txBox="1"/>
          <p:nvPr/>
        </p:nvSpPr>
        <p:spPr>
          <a:xfrm>
            <a:off x="0" y="4837176"/>
            <a:ext cx="4837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we have used an </a:t>
            </a:r>
            <a:r>
              <a:rPr lang="en-US" b="1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Iterator</a:t>
            </a:r>
            <a:r>
              <a:rPr lang="en-US" b="0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 to traverse the list efficiently. 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AF2BF4-93B7-47A9-B6F6-C42729A6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487"/>
            <a:ext cx="3596640" cy="366395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Sequence Containers: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74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02B21-B015-4DF4-9CD9-2AEBB2F4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D5AD8-A75D-442B-85EC-1E8D600AE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00" y="292676"/>
            <a:ext cx="42100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88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840C8-AE5D-4110-9678-74C59ED9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887DB2-7276-46F7-8F73-8223C40F6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864374"/>
            <a:ext cx="12192000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sng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Vectors in C++</a:t>
            </a:r>
            <a:r>
              <a:rPr kumimoji="0" lang="en-US" altLang="en-US" sz="1600" b="0" i="0" u="sng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 function the same way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Arrays in a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dynamic manner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 i.e. vectors can resize itself automatically whenever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an item is added/deleted from it.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E2105B-2A0A-4B60-8F07-13078F113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" y="1477724"/>
            <a:ext cx="10438478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The data elements in Vectors are placed in contagious memory locations and Iterator can be easily used to access those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Moreover,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insertion (push) of items is takes place at the end of Vector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0347DB-B603-4315-8C92-5334C087531E}"/>
              </a:ext>
            </a:extLst>
          </p:cNvPr>
          <p:cNvSpPr txBox="1"/>
          <p:nvPr/>
        </p:nvSpPr>
        <p:spPr>
          <a:xfrm>
            <a:off x="1343891" y="2113669"/>
            <a:ext cx="3468254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IN" b="1" i="0" dirty="0">
                <a:solidFill>
                  <a:schemeClr val="bg1"/>
                </a:solidFill>
                <a:effectLst/>
                <a:latin typeface="Fira Mono"/>
              </a:rPr>
              <a:t>vector&lt;</a:t>
            </a:r>
            <a:r>
              <a:rPr lang="en-IN" b="1" i="0" dirty="0" err="1">
                <a:solidFill>
                  <a:schemeClr val="bg1"/>
                </a:solidFill>
                <a:effectLst/>
                <a:latin typeface="Fira Mono"/>
              </a:rPr>
              <a:t>data_type</a:t>
            </a:r>
            <a:r>
              <a:rPr lang="en-IN" b="1" i="0" dirty="0">
                <a:solidFill>
                  <a:schemeClr val="bg1"/>
                </a:solidFill>
                <a:effectLst/>
                <a:latin typeface="Fira Mono"/>
              </a:rPr>
              <a:t>&gt; </a:t>
            </a:r>
            <a:r>
              <a:rPr lang="en-IN" b="1" i="0" dirty="0" err="1">
                <a:solidFill>
                  <a:schemeClr val="bg1"/>
                </a:solidFill>
                <a:effectLst/>
                <a:latin typeface="Fira Mono"/>
              </a:rPr>
              <a:t>vector_name</a:t>
            </a:r>
            <a:r>
              <a:rPr lang="en-IN" b="1" i="0" dirty="0">
                <a:solidFill>
                  <a:schemeClr val="bg1"/>
                </a:solidFill>
                <a:effectLst/>
                <a:latin typeface="Fira Mono"/>
              </a:rPr>
              <a:t>;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9B9119-8F56-47B7-B0D2-3B8AFF66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219559"/>
            <a:ext cx="3596640" cy="366395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Sequence Containers: Vector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B0D3B17-1277-408C-953C-5DADA9B22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941" y="1940822"/>
            <a:ext cx="5825851" cy="2061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604C7B-5291-4944-8967-BAD34BCEA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54" y="4002672"/>
            <a:ext cx="7210355" cy="23242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924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A11F5-B50E-4DB5-999C-0C82BEDD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02EB6-EC44-4912-A81A-3E40A7B24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8" y="859536"/>
            <a:ext cx="6723095" cy="5444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59DDF-6570-47F5-BBA6-1402C8380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146" y="859536"/>
            <a:ext cx="5936699" cy="18290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F3BBBF6-D32B-4DF4-AFA2-DD98A770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8" y="178891"/>
            <a:ext cx="3596640" cy="366395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Sequence Containers: Vector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03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F3A6-68CA-4809-A99E-0D9355BB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46305"/>
            <a:ext cx="2581656" cy="402335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Associative Containers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7E1DA-6A2C-4AB1-AE36-CFB2FB35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C26694-0F1A-4D67-B188-1299F7A5A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96" y="842863"/>
            <a:ext cx="1019135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Associated Containers implement and inculcate generic classes and functions with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sorted data structures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which in turns leads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reduced time complexity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966BC0-EDF3-4548-B188-D9D7865E0F2F}"/>
              </a:ext>
            </a:extLst>
          </p:cNvPr>
          <p:cNvSpPr/>
          <p:nvPr/>
        </p:nvSpPr>
        <p:spPr>
          <a:xfrm>
            <a:off x="3324444" y="1719072"/>
            <a:ext cx="2771556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IN" b="1" i="0" dirty="0">
              <a:effectLst/>
              <a:latin typeface="var(--font-family--heading)"/>
            </a:endParaRPr>
          </a:p>
          <a:p>
            <a:pPr algn="l"/>
            <a:endParaRPr lang="en-IN" b="1" i="0" dirty="0">
              <a:effectLst/>
              <a:latin typeface="var(--font-family--heading)"/>
            </a:endParaRPr>
          </a:p>
          <a:p>
            <a:pPr algn="l"/>
            <a:r>
              <a:rPr lang="en-IN" b="1" i="0" dirty="0">
                <a:effectLst/>
                <a:latin typeface="var(--font-family--heading)"/>
              </a:rPr>
              <a:t>Associative Containers:</a:t>
            </a:r>
          </a:p>
          <a:p>
            <a:pPr algn="l"/>
            <a:r>
              <a:rPr lang="en-IN" sz="1600" b="1" dirty="0">
                <a:latin typeface="var(--font-family--heading)"/>
              </a:rPr>
              <a:t>1.Set</a:t>
            </a:r>
          </a:p>
          <a:p>
            <a:pPr algn="l"/>
            <a:r>
              <a:rPr lang="en-IN" sz="1600" b="1" dirty="0">
                <a:latin typeface="var(--font-family--heading)"/>
              </a:rPr>
              <a:t>2.Map</a:t>
            </a:r>
          </a:p>
          <a:p>
            <a:pPr algn="l"/>
            <a:r>
              <a:rPr lang="en-IN" sz="1600" b="1" dirty="0">
                <a:latin typeface="var(--font-family--heading)"/>
              </a:rPr>
              <a:t>3.Multiset</a:t>
            </a:r>
          </a:p>
          <a:p>
            <a:pPr algn="l"/>
            <a:r>
              <a:rPr lang="en-IN" sz="1600" b="1" dirty="0">
                <a:latin typeface="var(--font-family--heading)"/>
              </a:rPr>
              <a:t>4.Multimap</a:t>
            </a:r>
          </a:p>
          <a:p>
            <a:pPr algn="l"/>
            <a:endParaRPr lang="en-IN" sz="1600" b="1" i="0" dirty="0">
              <a:effectLst/>
              <a:latin typeface="var(--font-family--heading)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92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563B5-D74B-4492-9318-5DD9FC77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2F358D-99D3-4F37-BD20-93D3F5988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88" y="708093"/>
            <a:ext cx="8101300" cy="7948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Sets in Associative Containers stores unique elements i.e.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redundant elements are not allowed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Moreover, once the element is inserted into the set, it cannot be altered or modified.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752097-32AB-4E30-86C5-28FBE823A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693357"/>
              </p:ext>
            </p:extLst>
          </p:nvPr>
        </p:nvGraphicFramePr>
        <p:xfrm>
          <a:off x="2605659" y="1718306"/>
          <a:ext cx="3490341" cy="402335"/>
        </p:xfrm>
        <a:graphic>
          <a:graphicData uri="http://schemas.openxmlformats.org/drawingml/2006/table">
            <a:tbl>
              <a:tblPr/>
              <a:tblGrid>
                <a:gridCol w="3490341">
                  <a:extLst>
                    <a:ext uri="{9D8B030D-6E8A-4147-A177-3AD203B41FA5}">
                      <a16:colId xmlns:a16="http://schemas.microsoft.com/office/drawing/2014/main" val="450220394"/>
                    </a:ext>
                  </a:extLst>
                </a:gridCol>
              </a:tblGrid>
              <a:tr h="4023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b="1" i="0" dirty="0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set &lt;</a:t>
                      </a:r>
                      <a:r>
                        <a:rPr lang="en-IN" b="1" i="0" dirty="0" err="1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data_type</a:t>
                      </a:r>
                      <a:r>
                        <a:rPr lang="en-IN" b="1" i="0" dirty="0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&gt; </a:t>
                      </a:r>
                      <a:r>
                        <a:rPr lang="en-IN" b="1" i="0" dirty="0" err="1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set_name</a:t>
                      </a:r>
                      <a:r>
                        <a:rPr lang="en-IN" b="1" i="0" dirty="0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10181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6A3DA16-A4E8-42B0-B2AF-1C17BEC14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738292"/>
            <a:ext cx="8134350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D4E15E0-02C6-4E32-B733-3244D59A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36577"/>
            <a:ext cx="2581656" cy="402335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Associative Containers: Set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4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A8D02-C8F8-40AD-8F93-F21E56D1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1DBFB-7E73-4D70-B431-258FD8DF2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4" y="840667"/>
            <a:ext cx="5401170" cy="5515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296B1-A482-4D57-B8BD-2789B08F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416" y="2279013"/>
            <a:ext cx="5249094" cy="174450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E1F785-DB6D-48EC-8664-A09C358D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18873"/>
            <a:ext cx="2581656" cy="402335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Associative Containers: Set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41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B7ADC-A9AB-4DEC-AA04-6F832329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D8D05D-2C71-4574-9342-B7F3BD154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56" y="534199"/>
            <a:ext cx="7815902" cy="8000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Multisets serve the same functionality as that of Sets.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The only difference is that Multisets can have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 duplicate elements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in it i.e. it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allows redundancy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07356B-92C9-45E8-8604-94A4E628A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083533"/>
              </p:ext>
            </p:extLst>
          </p:nvPr>
        </p:nvGraphicFramePr>
        <p:xfrm>
          <a:off x="1836420" y="1629949"/>
          <a:ext cx="3723132" cy="365125"/>
        </p:xfrm>
        <a:graphic>
          <a:graphicData uri="http://schemas.openxmlformats.org/drawingml/2006/table">
            <a:tbl>
              <a:tblPr/>
              <a:tblGrid>
                <a:gridCol w="3723132">
                  <a:extLst>
                    <a:ext uri="{9D8B030D-6E8A-4147-A177-3AD203B41FA5}">
                      <a16:colId xmlns:a16="http://schemas.microsoft.com/office/drawing/2014/main" val="1972738528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b="1" i="0" dirty="0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multiset&lt;</a:t>
                      </a:r>
                      <a:r>
                        <a:rPr lang="en-IN" b="1" i="0" dirty="0" err="1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data_type</a:t>
                      </a:r>
                      <a:r>
                        <a:rPr lang="en-IN" b="1" i="0" dirty="0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&gt; </a:t>
                      </a:r>
                      <a:r>
                        <a:rPr lang="en-IN" b="1" i="0" dirty="0" err="1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multiset_name</a:t>
                      </a:r>
                      <a:r>
                        <a:rPr lang="en-IN" b="1" i="0" dirty="0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83003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FBDF935A-5D4F-48D5-98D5-1E11FBD5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82297"/>
            <a:ext cx="3093720" cy="402335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Associative Containers: </a:t>
            </a:r>
            <a:r>
              <a:rPr lang="en-US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MultiSet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17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0DC94-6371-4DFD-B055-5572C3F1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FE701-5063-4567-A7EB-B676EFE7D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801030"/>
            <a:ext cx="4966526" cy="825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C50E2-DE7E-4BCC-AB94-18C09494D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" y="1691640"/>
            <a:ext cx="4966526" cy="4646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266205-E51C-47D8-98ED-6216CEDCF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514" y="3247435"/>
            <a:ext cx="4793930" cy="156338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FEE0771-91A9-403E-B7AB-E06DCA10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64009"/>
            <a:ext cx="3093720" cy="402335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Associative Containers: </a:t>
            </a:r>
            <a:r>
              <a:rPr lang="en-US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MultiSet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3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BAF86-1FCC-4365-9A4D-69CE1721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D63C4-00A4-42EC-9825-BD566D598EF6}"/>
              </a:ext>
            </a:extLst>
          </p:cNvPr>
          <p:cNvSpPr txBox="1"/>
          <p:nvPr/>
        </p:nvSpPr>
        <p:spPr>
          <a:xfrm>
            <a:off x="3699734" y="509177"/>
            <a:ext cx="2993674" cy="20539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#include &lt;iostream&gt;</a:t>
            </a:r>
          </a:p>
          <a:p>
            <a:r>
              <a:rPr lang="en-IN" dirty="0">
                <a:solidFill>
                  <a:schemeClr val="bg1"/>
                </a:solidFill>
              </a:rPr>
              <a:t>using namespace std;</a:t>
            </a:r>
          </a:p>
          <a:p>
            <a:r>
              <a:rPr lang="en-IN" dirty="0">
                <a:solidFill>
                  <a:schemeClr val="bg1"/>
                </a:solidFill>
              </a:rPr>
              <a:t>template &lt;</a:t>
            </a:r>
            <a:r>
              <a:rPr lang="en-IN" dirty="0" err="1">
                <a:solidFill>
                  <a:schemeClr val="bg1"/>
                </a:solidFill>
              </a:rPr>
              <a:t>typename</a:t>
            </a:r>
            <a:r>
              <a:rPr lang="en-IN" dirty="0">
                <a:solidFill>
                  <a:schemeClr val="bg1"/>
                </a:solidFill>
              </a:rPr>
              <a:t> T&gt;</a:t>
            </a:r>
          </a:p>
          <a:p>
            <a:r>
              <a:rPr lang="en-IN" dirty="0">
                <a:solidFill>
                  <a:schemeClr val="bg1"/>
                </a:solidFill>
              </a:rPr>
              <a:t>T </a:t>
            </a:r>
            <a:r>
              <a:rPr lang="en-IN" dirty="0" err="1">
                <a:solidFill>
                  <a:schemeClr val="bg1"/>
                </a:solidFill>
              </a:rPr>
              <a:t>myMax</a:t>
            </a:r>
            <a:r>
              <a:rPr lang="en-IN" dirty="0">
                <a:solidFill>
                  <a:schemeClr val="bg1"/>
                </a:solidFill>
              </a:rPr>
              <a:t>(T x, T y)</a:t>
            </a:r>
          </a:p>
          <a:p>
            <a:r>
              <a:rPr lang="en-IN" dirty="0">
                <a:solidFill>
                  <a:schemeClr val="bg1"/>
                </a:solidFill>
              </a:rPr>
              <a:t>{</a:t>
            </a:r>
          </a:p>
          <a:p>
            <a:r>
              <a:rPr lang="en-IN" dirty="0">
                <a:solidFill>
                  <a:schemeClr val="bg1"/>
                </a:solidFill>
              </a:rPr>
              <a:t>	return (x &gt; y) ? x : y;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63E183-7D60-4F82-8818-9215FD89B605}"/>
              </a:ext>
            </a:extLst>
          </p:cNvPr>
          <p:cNvSpPr txBox="1"/>
          <p:nvPr/>
        </p:nvSpPr>
        <p:spPr>
          <a:xfrm>
            <a:off x="2430959" y="2655701"/>
            <a:ext cx="5531223" cy="39703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int main()</a:t>
            </a:r>
          </a:p>
          <a:p>
            <a:r>
              <a:rPr lang="en-IN" dirty="0">
                <a:solidFill>
                  <a:schemeClr val="bg1"/>
                </a:solidFill>
              </a:rPr>
              <a:t>{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	// Call </a:t>
            </a:r>
            <a:r>
              <a:rPr lang="en-IN" dirty="0" err="1">
                <a:solidFill>
                  <a:schemeClr val="bg1"/>
                </a:solidFill>
              </a:rPr>
              <a:t>myMax</a:t>
            </a:r>
            <a:r>
              <a:rPr lang="en-IN" dirty="0">
                <a:solidFill>
                  <a:schemeClr val="bg1"/>
                </a:solidFill>
              </a:rPr>
              <a:t> for int</a:t>
            </a:r>
          </a:p>
          <a:p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dirty="0" err="1">
                <a:solidFill>
                  <a:schemeClr val="bg1"/>
                </a:solidFill>
              </a:rPr>
              <a:t>cout</a:t>
            </a:r>
            <a:r>
              <a:rPr lang="en-IN" dirty="0">
                <a:solidFill>
                  <a:schemeClr val="bg1"/>
                </a:solidFill>
              </a:rPr>
              <a:t> &lt;&lt; </a:t>
            </a:r>
            <a:r>
              <a:rPr lang="en-IN" dirty="0" err="1">
                <a:solidFill>
                  <a:schemeClr val="bg1"/>
                </a:solidFill>
              </a:rPr>
              <a:t>myMax</a:t>
            </a:r>
            <a:r>
              <a:rPr lang="en-IN" dirty="0">
                <a:solidFill>
                  <a:schemeClr val="bg1"/>
                </a:solidFill>
              </a:rPr>
              <a:t>&lt;int&gt;(3, 7) &lt;&lt; </a:t>
            </a:r>
            <a:r>
              <a:rPr lang="en-IN" dirty="0" err="1">
                <a:solidFill>
                  <a:schemeClr val="bg1"/>
                </a:solidFill>
              </a:rPr>
              <a:t>endl</a:t>
            </a:r>
            <a:r>
              <a:rPr lang="en-IN" dirty="0">
                <a:solidFill>
                  <a:schemeClr val="bg1"/>
                </a:solidFill>
              </a:rPr>
              <a:t>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	// call </a:t>
            </a:r>
            <a:r>
              <a:rPr lang="en-IN" dirty="0" err="1">
                <a:solidFill>
                  <a:schemeClr val="bg1"/>
                </a:solidFill>
              </a:rPr>
              <a:t>myMax</a:t>
            </a:r>
            <a:r>
              <a:rPr lang="en-IN" dirty="0">
                <a:solidFill>
                  <a:schemeClr val="bg1"/>
                </a:solidFill>
              </a:rPr>
              <a:t> for double</a:t>
            </a:r>
          </a:p>
          <a:p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dirty="0" err="1">
                <a:solidFill>
                  <a:schemeClr val="bg1"/>
                </a:solidFill>
              </a:rPr>
              <a:t>cout</a:t>
            </a:r>
            <a:r>
              <a:rPr lang="en-IN" dirty="0">
                <a:solidFill>
                  <a:schemeClr val="bg1"/>
                </a:solidFill>
              </a:rPr>
              <a:t> &lt;&lt; </a:t>
            </a:r>
            <a:r>
              <a:rPr lang="en-IN" dirty="0" err="1">
                <a:solidFill>
                  <a:schemeClr val="bg1"/>
                </a:solidFill>
              </a:rPr>
              <a:t>myMax</a:t>
            </a:r>
            <a:r>
              <a:rPr lang="en-IN" dirty="0">
                <a:solidFill>
                  <a:schemeClr val="bg1"/>
                </a:solidFill>
              </a:rPr>
              <a:t>&lt;double&gt;(3.0, 7.0) &lt;&lt; </a:t>
            </a:r>
            <a:r>
              <a:rPr lang="en-IN" dirty="0" err="1">
                <a:solidFill>
                  <a:schemeClr val="bg1"/>
                </a:solidFill>
              </a:rPr>
              <a:t>endl</a:t>
            </a:r>
            <a:r>
              <a:rPr lang="en-IN" dirty="0">
                <a:solidFill>
                  <a:schemeClr val="bg1"/>
                </a:solidFill>
              </a:rPr>
              <a:t>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	// call </a:t>
            </a:r>
            <a:r>
              <a:rPr lang="en-IN" dirty="0" err="1">
                <a:solidFill>
                  <a:schemeClr val="bg1"/>
                </a:solidFill>
              </a:rPr>
              <a:t>myMax</a:t>
            </a:r>
            <a:r>
              <a:rPr lang="en-IN" dirty="0">
                <a:solidFill>
                  <a:schemeClr val="bg1"/>
                </a:solidFill>
              </a:rPr>
              <a:t> for char</a:t>
            </a:r>
          </a:p>
          <a:p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dirty="0" err="1">
                <a:solidFill>
                  <a:schemeClr val="bg1"/>
                </a:solidFill>
              </a:rPr>
              <a:t>cout</a:t>
            </a:r>
            <a:r>
              <a:rPr lang="en-IN" dirty="0">
                <a:solidFill>
                  <a:schemeClr val="bg1"/>
                </a:solidFill>
              </a:rPr>
              <a:t> &lt;&lt; </a:t>
            </a:r>
            <a:r>
              <a:rPr lang="en-IN" dirty="0" err="1">
                <a:solidFill>
                  <a:schemeClr val="bg1"/>
                </a:solidFill>
              </a:rPr>
              <a:t>myMax</a:t>
            </a:r>
            <a:r>
              <a:rPr lang="en-IN" dirty="0">
                <a:solidFill>
                  <a:schemeClr val="bg1"/>
                </a:solidFill>
              </a:rPr>
              <a:t>&lt;char&gt;('g', 'e') &lt;&lt; </a:t>
            </a:r>
            <a:r>
              <a:rPr lang="en-IN" dirty="0" err="1">
                <a:solidFill>
                  <a:schemeClr val="bg1"/>
                </a:solidFill>
              </a:rPr>
              <a:t>endl</a:t>
            </a:r>
            <a:r>
              <a:rPr lang="en-IN" dirty="0">
                <a:solidFill>
                  <a:schemeClr val="bg1"/>
                </a:solidFill>
              </a:rPr>
              <a:t>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	return 0;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657B91-BEC6-4ED9-83EA-38A29E969F39}"/>
              </a:ext>
            </a:extLst>
          </p:cNvPr>
          <p:cNvSpPr txBox="1"/>
          <p:nvPr/>
        </p:nvSpPr>
        <p:spPr>
          <a:xfrm>
            <a:off x="267462" y="64008"/>
            <a:ext cx="3432272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Generic Functions using Template:</a:t>
            </a:r>
          </a:p>
        </p:txBody>
      </p:sp>
    </p:spTree>
    <p:extLst>
      <p:ext uri="{BB962C8B-B14F-4D97-AF65-F5344CB8AC3E}">
        <p14:creationId xmlns:p14="http://schemas.microsoft.com/office/powerpoint/2010/main" val="52108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2478C-AE07-4390-9E1F-0BC1F82C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A9C956-0A15-4539-A0E3-61402EE3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76" y="846673"/>
            <a:ext cx="4392208" cy="798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Maps store elements in a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key-value pair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Each value is mapped with a key unique 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AA3E49-A700-48B9-A0A4-2A5DF787D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48073"/>
              </p:ext>
            </p:extLst>
          </p:nvPr>
        </p:nvGraphicFramePr>
        <p:xfrm>
          <a:off x="1399950" y="1962022"/>
          <a:ext cx="6187440" cy="369697"/>
        </p:xfrm>
        <a:graphic>
          <a:graphicData uri="http://schemas.openxmlformats.org/drawingml/2006/table">
            <a:tbl>
              <a:tblPr/>
              <a:tblGrid>
                <a:gridCol w="6187440">
                  <a:extLst>
                    <a:ext uri="{9D8B030D-6E8A-4147-A177-3AD203B41FA5}">
                      <a16:colId xmlns:a16="http://schemas.microsoft.com/office/drawing/2014/main" val="1766977256"/>
                    </a:ext>
                  </a:extLst>
                </a:gridCol>
              </a:tblGrid>
              <a:tr h="36969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map&lt;</a:t>
                      </a:r>
                      <a:r>
                        <a:rPr lang="en-US" b="1" i="0" dirty="0" err="1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data_type</a:t>
                      </a:r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 of key, </a:t>
                      </a:r>
                      <a:r>
                        <a:rPr lang="en-US" b="1" i="0" dirty="0" err="1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data_type</a:t>
                      </a:r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 of element&gt; </a:t>
                      </a:r>
                      <a:r>
                        <a:rPr lang="en-US" b="1" i="0" dirty="0" err="1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map_name</a:t>
                      </a:r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;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2621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1BBBF57-147F-476C-A92F-FAD09934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93" y="2774060"/>
            <a:ext cx="9467850" cy="38004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B20F781-8477-47EB-9590-10207A0B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8" y="173737"/>
            <a:ext cx="3093720" cy="402335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Associative Containers: Map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0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3062F-DD10-4285-AF4F-5865D509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F4176-61F8-4353-9BAB-A167A59C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218" y="931847"/>
            <a:ext cx="2752725" cy="123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2D801-CD0B-435F-BB27-F5187EFE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2119"/>
            <a:ext cx="4587008" cy="5652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72C117-52FE-4AAE-AA86-EBBAF324A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010" y="2826479"/>
            <a:ext cx="3214280" cy="287348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67229AB-1714-4578-A82A-1EB60298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8" y="173737"/>
            <a:ext cx="3093720" cy="402335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Associative Containers: Map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70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9972-DB24-4BD6-A2A9-CE8758B2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Multimap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CA7AC-E2B4-4D3D-BB9E-404635AD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F66A63-CEF5-4311-8F53-5E4F4BED0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02521"/>
            <a:ext cx="9865694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Multimaps function the same way as Maps, but the only difference is that in Multimaps,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redundant key 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are allowed i.e.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the elements can have the same key 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D1F202-6FB5-4959-9C3B-33D12B14B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09897"/>
              </p:ext>
            </p:extLst>
          </p:nvPr>
        </p:nvGraphicFramePr>
        <p:xfrm>
          <a:off x="268604" y="2174399"/>
          <a:ext cx="8113395" cy="274320"/>
        </p:xfrm>
        <a:graphic>
          <a:graphicData uri="http://schemas.openxmlformats.org/drawingml/2006/table">
            <a:tbl>
              <a:tblPr/>
              <a:tblGrid>
                <a:gridCol w="8113395">
                  <a:extLst>
                    <a:ext uri="{9D8B030D-6E8A-4147-A177-3AD203B41FA5}">
                      <a16:colId xmlns:a16="http://schemas.microsoft.com/office/drawing/2014/main" val="41053910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var(--font-family--code)"/>
                        </a:rPr>
                        <a:t>multimap&lt;</a:t>
                      </a:r>
                      <a:r>
                        <a:rPr lang="en-US" b="0" i="0" dirty="0" err="1">
                          <a:effectLst/>
                          <a:latin typeface="var(--font-family--code)"/>
                        </a:rPr>
                        <a:t>data_type</a:t>
                      </a:r>
                      <a:r>
                        <a:rPr lang="en-US" b="0" i="0" dirty="0">
                          <a:effectLst/>
                          <a:latin typeface="var(--font-family--code)"/>
                        </a:rPr>
                        <a:t> of key, </a:t>
                      </a:r>
                      <a:r>
                        <a:rPr lang="en-US" b="0" i="0" dirty="0" err="1">
                          <a:effectLst/>
                          <a:latin typeface="var(--font-family--code)"/>
                        </a:rPr>
                        <a:t>data_type</a:t>
                      </a:r>
                      <a:r>
                        <a:rPr lang="en-US" b="0" i="0" dirty="0">
                          <a:effectLst/>
                          <a:latin typeface="var(--font-family--code)"/>
                        </a:rPr>
                        <a:t> of element&gt; </a:t>
                      </a:r>
                      <a:r>
                        <a:rPr lang="en-US" b="0" i="0" dirty="0" err="1">
                          <a:effectLst/>
                          <a:latin typeface="var(--font-family--code)"/>
                        </a:rPr>
                        <a:t>multimap_name</a:t>
                      </a:r>
                      <a:r>
                        <a:rPr lang="en-US" b="0" i="0" dirty="0">
                          <a:effectLst/>
                          <a:latin typeface="var(--font-family--code)"/>
                        </a:rPr>
                        <a:t>;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236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012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39E25-5CAD-4B0D-B535-9FB80096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35185-06FB-4C1F-95F6-8BDD754D7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14300"/>
            <a:ext cx="2657475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EEAF6B-F188-4EE8-9957-095F728B2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779" y="0"/>
            <a:ext cx="5594241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103D13-68F7-4BAE-BC12-7E911E758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020" y="2505075"/>
            <a:ext cx="36957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98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2BD5-B292-486F-BD3F-9EF6B107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var(--font-family--heading)"/>
              </a:rPr>
              <a:t>Container Adapters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885FE-5098-42FC-B872-29B43114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62A73-C0FC-45D4-8A02-A9836B03D8A7}"/>
              </a:ext>
            </a:extLst>
          </p:cNvPr>
          <p:cNvSpPr txBox="1"/>
          <p:nvPr/>
        </p:nvSpPr>
        <p:spPr>
          <a:xfrm>
            <a:off x="428348" y="1367522"/>
            <a:ext cx="9798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Container Adapters provide a different interface to the Sequential Adapters.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488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6A5B-BF6A-40AA-820F-6B8ED48D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0995B-FFD0-488A-9A93-581677CF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65BBE3-9D90-4AF5-81A0-E1F8FD646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7714"/>
            <a:ext cx="12192000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sng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work in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First-In-First-Out(FIFO)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fashion. The items are inserted from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rear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Roboto" panose="02000000000000000000" pitchFamily="2" charset="0"/>
              </a:rPr>
              <a:t>i.e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 from the end and are deleted from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front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6953A6-7CDB-497F-8428-2C49D112EA34}"/>
              </a:ext>
            </a:extLst>
          </p:cNvPr>
          <p:cNvSpPr txBox="1"/>
          <p:nvPr/>
        </p:nvSpPr>
        <p:spPr>
          <a:xfrm>
            <a:off x="190870" y="2234498"/>
            <a:ext cx="6134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A2A2A"/>
                </a:solidFill>
                <a:effectLst/>
                <a:latin typeface="Fira Mono"/>
              </a:rPr>
              <a:t>queue &lt;</a:t>
            </a:r>
            <a:r>
              <a:rPr lang="en-IN" b="0" i="0" dirty="0" err="1">
                <a:solidFill>
                  <a:srgbClr val="2A2A2A"/>
                </a:solidFill>
                <a:effectLst/>
                <a:latin typeface="Fira Mono"/>
              </a:rPr>
              <a:t>data_type</a:t>
            </a:r>
            <a:r>
              <a:rPr lang="en-IN" b="0" i="0" dirty="0">
                <a:solidFill>
                  <a:srgbClr val="2A2A2A"/>
                </a:solidFill>
                <a:effectLst/>
                <a:latin typeface="Fira Mono"/>
              </a:rPr>
              <a:t>&gt; </a:t>
            </a:r>
            <a:r>
              <a:rPr lang="en-IN" b="0" i="0" dirty="0" err="1">
                <a:solidFill>
                  <a:srgbClr val="2A2A2A"/>
                </a:solidFill>
                <a:effectLst/>
                <a:latin typeface="Fira Mono"/>
              </a:rPr>
              <a:t>queue_name</a:t>
            </a:r>
            <a:r>
              <a:rPr lang="en-IN" b="0" i="0" dirty="0">
                <a:solidFill>
                  <a:srgbClr val="2A2A2A"/>
                </a:solidFill>
                <a:effectLst/>
                <a:latin typeface="Fira Mono"/>
              </a:rPr>
              <a:t>;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81166D-EE83-4092-A955-788C2CBE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9" y="2728912"/>
            <a:ext cx="88201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50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E9C9-9746-46B6-BF4D-57F625BA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CD4F7-FE95-4E6F-AA29-5F600585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0651C-9377-4AA2-9C0F-F8AC1C299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4" y="0"/>
            <a:ext cx="559925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93767-6A68-4F9B-A1C5-0A0647D24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37" y="2140744"/>
            <a:ext cx="4429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3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7EC7-E345-4722-A421-0AA5C37F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var(--font-family--heading)"/>
              </a:rPr>
              <a:t>Priority queue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5B94F-10B0-4DED-ABFA-180419E4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2CF401-5BE7-49D3-B6CB-B45255323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7334"/>
            <a:ext cx="11858995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In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priority queue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, the elements are placed in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decreasing 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of their values and the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first element represents the largest of all the inserted elements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ABC39E-FB05-4473-B3DF-DAC57DE11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595519"/>
              </p:ext>
            </p:extLst>
          </p:nvPr>
        </p:nvGraphicFramePr>
        <p:xfrm>
          <a:off x="68580" y="2299424"/>
          <a:ext cx="6187440" cy="274320"/>
        </p:xfrm>
        <a:graphic>
          <a:graphicData uri="http://schemas.openxmlformats.org/drawingml/2006/table">
            <a:tbl>
              <a:tblPr/>
              <a:tblGrid>
                <a:gridCol w="6187440">
                  <a:extLst>
                    <a:ext uri="{9D8B030D-6E8A-4147-A177-3AD203B41FA5}">
                      <a16:colId xmlns:a16="http://schemas.microsoft.com/office/drawing/2014/main" val="6867963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b="0" i="0" dirty="0" err="1">
                          <a:effectLst/>
                          <a:latin typeface="var(--font-family--code)"/>
                        </a:rPr>
                        <a:t>priority_queue</a:t>
                      </a:r>
                      <a:r>
                        <a:rPr lang="en-IN" b="0" i="0" dirty="0">
                          <a:effectLst/>
                          <a:latin typeface="var(--font-family--code)"/>
                        </a:rPr>
                        <a:t> &lt;</a:t>
                      </a:r>
                      <a:r>
                        <a:rPr lang="en-IN" b="0" i="0" dirty="0" err="1">
                          <a:effectLst/>
                          <a:latin typeface="var(--font-family--code)"/>
                        </a:rPr>
                        <a:t>data_type</a:t>
                      </a:r>
                      <a:r>
                        <a:rPr lang="en-IN" b="0" i="0" dirty="0">
                          <a:effectLst/>
                          <a:latin typeface="var(--font-family--code)"/>
                        </a:rPr>
                        <a:t>&gt; </a:t>
                      </a:r>
                      <a:r>
                        <a:rPr lang="en-IN" b="0" i="0" dirty="0" err="1">
                          <a:effectLst/>
                          <a:latin typeface="var(--font-family--code)"/>
                        </a:rPr>
                        <a:t>priority_queue_name</a:t>
                      </a:r>
                      <a:r>
                        <a:rPr lang="en-IN" b="0" i="0" dirty="0">
                          <a:effectLst/>
                          <a:latin typeface="var(--font-family--code)"/>
                        </a:rPr>
                        <a:t>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51987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35A3E1A-D08D-4704-85E2-34616578D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709862"/>
            <a:ext cx="99631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18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BA6C3-E5DA-46F0-A63F-8E2A865B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B9F03-B522-4373-873E-965C92A9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8" y="145695"/>
            <a:ext cx="2733675" cy="1133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27C3A8-ACB6-444C-B454-9845D0184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23" y="0"/>
            <a:ext cx="724786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6EACB1-3EBD-41C2-A1B7-49B8EA946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468" y="1371184"/>
            <a:ext cx="44005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99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4999-7B1E-4D5C-B304-8C59B33B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BE090-88C6-421A-9227-5C46CBB2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A3A70-BEC1-48BC-9D37-53A0EDE9BB5C}"/>
              </a:ext>
            </a:extLst>
          </p:cNvPr>
          <p:cNvSpPr txBox="1"/>
          <p:nvPr/>
        </p:nvSpPr>
        <p:spPr>
          <a:xfrm>
            <a:off x="588146" y="1690688"/>
            <a:ext cx="11236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2B8DED"/>
                </a:solidFill>
                <a:effectLst/>
                <a:latin typeface="Roboto" panose="02000000000000000000" pitchFamily="2" charset="0"/>
                <a:hlinkClick r:id="rId2"/>
              </a:rPr>
              <a:t>Stack</a:t>
            </a:r>
            <a:r>
              <a:rPr lang="en-US" b="0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 follows the </a:t>
            </a:r>
            <a:r>
              <a:rPr lang="en-US" b="1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Last-In-First-Out (LIFO)</a:t>
            </a:r>
            <a:r>
              <a:rPr lang="en-US" b="0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 fashion. The items are inserted at one end of the stack and an item is deleted from the same end of the stack.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899686-2026-4D6B-97FD-ED69EE341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16868"/>
              </p:ext>
            </p:extLst>
          </p:nvPr>
        </p:nvGraphicFramePr>
        <p:xfrm>
          <a:off x="838200" y="2473484"/>
          <a:ext cx="6187440" cy="274320"/>
        </p:xfrm>
        <a:graphic>
          <a:graphicData uri="http://schemas.openxmlformats.org/drawingml/2006/table">
            <a:tbl>
              <a:tblPr/>
              <a:tblGrid>
                <a:gridCol w="6187440">
                  <a:extLst>
                    <a:ext uri="{9D8B030D-6E8A-4147-A177-3AD203B41FA5}">
                      <a16:colId xmlns:a16="http://schemas.microsoft.com/office/drawing/2014/main" val="31707673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var(--font-family--code)"/>
                        </a:rPr>
                        <a:t>stack &lt;</a:t>
                      </a:r>
                      <a:r>
                        <a:rPr lang="en-US" b="0" i="0" dirty="0" err="1">
                          <a:effectLst/>
                          <a:latin typeface="var(--font-family--code)"/>
                        </a:rPr>
                        <a:t>data_type</a:t>
                      </a:r>
                      <a:r>
                        <a:rPr lang="en-US" b="0" i="0" dirty="0">
                          <a:effectLst/>
                          <a:latin typeface="var(--font-family--code)"/>
                        </a:rPr>
                        <a:t>&gt; </a:t>
                      </a:r>
                      <a:r>
                        <a:rPr lang="en-US" b="0" i="0" dirty="0" err="1">
                          <a:effectLst/>
                          <a:latin typeface="var(--font-family--code)"/>
                        </a:rPr>
                        <a:t>stack_name</a:t>
                      </a:r>
                      <a:r>
                        <a:rPr lang="en-US" b="0" i="0" dirty="0">
                          <a:effectLst/>
                          <a:latin typeface="var(--font-family--code)"/>
                        </a:rPr>
                        <a:t>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3227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8C27982-C354-4CC3-9508-AD6655CCD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" y="3583365"/>
            <a:ext cx="67722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8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9ABC2-1DA2-457E-B7C5-FE666711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68712-6DCC-418A-A044-521CDE68B8F1}"/>
              </a:ext>
            </a:extLst>
          </p:cNvPr>
          <p:cNvSpPr txBox="1"/>
          <p:nvPr/>
        </p:nvSpPr>
        <p:spPr>
          <a:xfrm>
            <a:off x="6759702" y="3574473"/>
            <a:ext cx="4397825" cy="20313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int main()</a:t>
            </a:r>
          </a:p>
          <a:p>
            <a:r>
              <a:rPr lang="en-IN" dirty="0">
                <a:solidFill>
                  <a:schemeClr val="bg1"/>
                </a:solidFill>
              </a:rPr>
              <a:t>{</a:t>
            </a:r>
          </a:p>
          <a:p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dirty="0" err="1">
                <a:solidFill>
                  <a:schemeClr val="bg1"/>
                </a:solidFill>
              </a:rPr>
              <a:t>TempExample</a:t>
            </a:r>
            <a:r>
              <a:rPr lang="en-IN" dirty="0">
                <a:solidFill>
                  <a:schemeClr val="bg1"/>
                </a:solidFill>
              </a:rPr>
              <a:t>&lt;int&gt; </a:t>
            </a:r>
            <a:r>
              <a:rPr lang="en-IN" dirty="0" err="1">
                <a:solidFill>
                  <a:schemeClr val="bg1"/>
                </a:solidFill>
              </a:rPr>
              <a:t>ob</a:t>
            </a:r>
            <a:r>
              <a:rPr lang="en-IN" dirty="0">
                <a:solidFill>
                  <a:schemeClr val="bg1"/>
                </a:solidFill>
              </a:rPr>
              <a:t>;</a:t>
            </a:r>
          </a:p>
          <a:p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dirty="0" err="1">
                <a:solidFill>
                  <a:schemeClr val="bg1"/>
                </a:solidFill>
              </a:rPr>
              <a:t>ob.setData</a:t>
            </a:r>
            <a:r>
              <a:rPr lang="en-IN" dirty="0">
                <a:solidFill>
                  <a:schemeClr val="bg1"/>
                </a:solidFill>
              </a:rPr>
              <a:t>(10,20);</a:t>
            </a:r>
          </a:p>
          <a:p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dirty="0" err="1">
                <a:solidFill>
                  <a:schemeClr val="bg1"/>
                </a:solidFill>
              </a:rPr>
              <a:t>ob.display</a:t>
            </a:r>
            <a:r>
              <a:rPr lang="en-IN" dirty="0">
                <a:solidFill>
                  <a:schemeClr val="bg1"/>
                </a:solidFill>
              </a:rPr>
              <a:t>();</a:t>
            </a:r>
          </a:p>
          <a:p>
            <a:r>
              <a:rPr lang="en-IN" dirty="0">
                <a:solidFill>
                  <a:schemeClr val="bg1"/>
                </a:solidFill>
              </a:rPr>
              <a:t>	return 0;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4EB7A-F52E-4DB0-85C3-0E268E81FD87}"/>
              </a:ext>
            </a:extLst>
          </p:cNvPr>
          <p:cNvSpPr txBox="1"/>
          <p:nvPr/>
        </p:nvSpPr>
        <p:spPr>
          <a:xfrm>
            <a:off x="505206" y="1381942"/>
            <a:ext cx="6094476" cy="50783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#include&lt;iostream&gt;</a:t>
            </a:r>
          </a:p>
          <a:p>
            <a:r>
              <a:rPr lang="en-IN" dirty="0">
                <a:solidFill>
                  <a:schemeClr val="bg1"/>
                </a:solidFill>
              </a:rPr>
              <a:t>using namespace std;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template&lt;class T&gt;</a:t>
            </a:r>
          </a:p>
          <a:p>
            <a:r>
              <a:rPr lang="en-IN" dirty="0">
                <a:solidFill>
                  <a:schemeClr val="bg1"/>
                </a:solidFill>
              </a:rPr>
              <a:t>class </a:t>
            </a:r>
            <a:r>
              <a:rPr lang="en-IN" dirty="0" err="1">
                <a:solidFill>
                  <a:schemeClr val="bg1"/>
                </a:solidFill>
              </a:rPr>
              <a:t>TempExample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{</a:t>
            </a:r>
          </a:p>
          <a:p>
            <a:r>
              <a:rPr lang="en-IN" dirty="0">
                <a:solidFill>
                  <a:schemeClr val="bg1"/>
                </a:solidFill>
              </a:rPr>
              <a:t>	public:</a:t>
            </a:r>
          </a:p>
          <a:p>
            <a:r>
              <a:rPr lang="en-IN" dirty="0">
                <a:solidFill>
                  <a:schemeClr val="bg1"/>
                </a:solidFill>
              </a:rPr>
              <a:t>		T </a:t>
            </a:r>
            <a:r>
              <a:rPr lang="en-IN" dirty="0" err="1">
                <a:solidFill>
                  <a:schemeClr val="bg1"/>
                </a:solidFill>
              </a:rPr>
              <a:t>a,b</a:t>
            </a:r>
            <a:r>
              <a:rPr lang="en-IN" dirty="0">
                <a:solidFill>
                  <a:schemeClr val="bg1"/>
                </a:solidFill>
              </a:rPr>
              <a:t>;</a:t>
            </a:r>
          </a:p>
          <a:p>
            <a:r>
              <a:rPr lang="en-IN" dirty="0">
                <a:solidFill>
                  <a:schemeClr val="bg1"/>
                </a:solidFill>
              </a:rPr>
              <a:t>		void </a:t>
            </a:r>
            <a:r>
              <a:rPr lang="en-IN" dirty="0" err="1">
                <a:solidFill>
                  <a:schemeClr val="bg1"/>
                </a:solidFill>
              </a:rPr>
              <a:t>setData</a:t>
            </a:r>
            <a:r>
              <a:rPr lang="en-IN" dirty="0">
                <a:solidFill>
                  <a:schemeClr val="bg1"/>
                </a:solidFill>
              </a:rPr>
              <a:t>(T n1,T n2)</a:t>
            </a:r>
          </a:p>
          <a:p>
            <a:r>
              <a:rPr lang="en-IN" dirty="0">
                <a:solidFill>
                  <a:schemeClr val="bg1"/>
                </a:solidFill>
              </a:rPr>
              <a:t>		{</a:t>
            </a:r>
          </a:p>
          <a:p>
            <a:r>
              <a:rPr lang="en-IN" dirty="0">
                <a:solidFill>
                  <a:schemeClr val="bg1"/>
                </a:solidFill>
              </a:rPr>
              <a:t>			a=n1;</a:t>
            </a:r>
          </a:p>
          <a:p>
            <a:r>
              <a:rPr lang="en-IN" dirty="0">
                <a:solidFill>
                  <a:schemeClr val="bg1"/>
                </a:solidFill>
              </a:rPr>
              <a:t>			b=n2;</a:t>
            </a:r>
          </a:p>
          <a:p>
            <a:r>
              <a:rPr lang="en-IN" dirty="0">
                <a:solidFill>
                  <a:schemeClr val="bg1"/>
                </a:solidFill>
              </a:rPr>
              <a:t>		}</a:t>
            </a:r>
          </a:p>
          <a:p>
            <a:r>
              <a:rPr lang="en-IN" dirty="0">
                <a:solidFill>
                  <a:schemeClr val="bg1"/>
                </a:solidFill>
              </a:rPr>
              <a:t>		</a:t>
            </a:r>
          </a:p>
          <a:p>
            <a:r>
              <a:rPr lang="en-IN" dirty="0">
                <a:solidFill>
                  <a:schemeClr val="bg1"/>
                </a:solidFill>
              </a:rPr>
              <a:t>		void display()</a:t>
            </a:r>
          </a:p>
          <a:p>
            <a:r>
              <a:rPr lang="en-IN" dirty="0">
                <a:solidFill>
                  <a:schemeClr val="bg1"/>
                </a:solidFill>
              </a:rPr>
              <a:t>		{</a:t>
            </a:r>
          </a:p>
          <a:p>
            <a:r>
              <a:rPr lang="en-IN" dirty="0">
                <a:solidFill>
                  <a:schemeClr val="bg1"/>
                </a:solidFill>
              </a:rPr>
              <a:t>			</a:t>
            </a:r>
            <a:r>
              <a:rPr lang="en-IN" dirty="0" err="1">
                <a:solidFill>
                  <a:schemeClr val="bg1"/>
                </a:solidFill>
              </a:rPr>
              <a:t>cout</a:t>
            </a:r>
            <a:r>
              <a:rPr lang="en-IN" dirty="0">
                <a:solidFill>
                  <a:schemeClr val="bg1"/>
                </a:solidFill>
              </a:rPr>
              <a:t>&lt;&lt;"</a:t>
            </a:r>
            <a:r>
              <a:rPr lang="en-IN" dirty="0" err="1">
                <a:solidFill>
                  <a:schemeClr val="bg1"/>
                </a:solidFill>
              </a:rPr>
              <a:t>a+b</a:t>
            </a:r>
            <a:r>
              <a:rPr lang="en-IN" dirty="0">
                <a:solidFill>
                  <a:schemeClr val="bg1"/>
                </a:solidFill>
              </a:rPr>
              <a:t>="&lt;&lt;</a:t>
            </a:r>
            <a:r>
              <a:rPr lang="en-IN" dirty="0" err="1">
                <a:solidFill>
                  <a:schemeClr val="bg1"/>
                </a:solidFill>
              </a:rPr>
              <a:t>a+b</a:t>
            </a:r>
            <a:r>
              <a:rPr lang="en-IN" dirty="0">
                <a:solidFill>
                  <a:schemeClr val="bg1"/>
                </a:solidFill>
              </a:rPr>
              <a:t>;</a:t>
            </a:r>
          </a:p>
          <a:p>
            <a:r>
              <a:rPr lang="en-IN" dirty="0">
                <a:solidFill>
                  <a:schemeClr val="bg1"/>
                </a:solidFill>
              </a:rPr>
              <a:t>		}</a:t>
            </a:r>
          </a:p>
          <a:p>
            <a:r>
              <a:rPr lang="en-IN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A0BE5-DD7A-4D09-AD25-A0898BBD35EF}"/>
              </a:ext>
            </a:extLst>
          </p:cNvPr>
          <p:cNvSpPr txBox="1"/>
          <p:nvPr/>
        </p:nvSpPr>
        <p:spPr>
          <a:xfrm>
            <a:off x="267462" y="182879"/>
            <a:ext cx="3106674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Generic </a:t>
            </a:r>
            <a:r>
              <a:rPr lang="en-IN" b="1" dirty="0">
                <a:solidFill>
                  <a:srgbClr val="273239"/>
                </a:solidFill>
                <a:latin typeface="urw-din"/>
              </a:rPr>
              <a:t>Class</a:t>
            </a: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 using Template:</a:t>
            </a:r>
          </a:p>
        </p:txBody>
      </p:sp>
    </p:spTree>
    <p:extLst>
      <p:ext uri="{BB962C8B-B14F-4D97-AF65-F5344CB8AC3E}">
        <p14:creationId xmlns:p14="http://schemas.microsoft.com/office/powerpoint/2010/main" val="107143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DB334-5045-4F5F-8ABE-41DD7778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BAE4A-E15E-4524-92C2-17572FBB0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59" y="0"/>
            <a:ext cx="753863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9026ED-A801-4E26-BC83-A0B0415B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1709737"/>
            <a:ext cx="64389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45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A383-1E6C-4D03-A5A4-77D5BA23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var(--font-family--heading)"/>
              </a:rPr>
              <a:t>Unordered Associative Containers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9F704-197E-4670-ACAF-C735712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ED6B76-DDE8-4524-BB4B-1C27BC5FF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64965"/>
            <a:ext cx="10598715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Unordered Associative Containers provides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sorted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and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unordered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data structures that can be used for efficient searching operations.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2DDBB-448F-496F-B94B-50F651CA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39" y="2908300"/>
            <a:ext cx="101536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77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886A-677E-4148-B55B-A47C1B9B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var(--font-family--heading)"/>
              </a:rPr>
              <a:t>2. Algorithms in Standard Template Library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5DF27-85A5-4831-802C-2B3E8CD0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CFFD36-A032-4B48-8995-C05DF9621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1035"/>
            <a:ext cx="789477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Standard Template Library provides us with different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generic algorithms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These algorithms contain built in generic functions which can be directly accessed in the program.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The Algorithm and its functions can be accessed with the help of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Iterators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only.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2C3B2E-45AD-4A2D-9E36-0EE4725B7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80" y="2503716"/>
            <a:ext cx="36099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02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4458-1482-4DFA-928D-86179DE8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var(--font-family--heading)"/>
              </a:rPr>
              <a:t>Sorting Algorithm in Standard Template Library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ADEAC-9046-461A-A1C8-60B6B1B6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107C07-FF37-41F3-A467-6DF513482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0735"/>
            <a:ext cx="8585663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Roboto" panose="02000000000000000000" pitchFamily="2" charset="0"/>
              </a:rPr>
              <a:t>Standard Template Library provides built-in 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var(--font-family--code)"/>
              </a:rPr>
              <a:t>sort()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Roboto" panose="02000000000000000000" pitchFamily="2" charset="0"/>
              </a:rPr>
              <a:t> method to sort the elements in a particular data structure.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Roboto" panose="02000000000000000000" pitchFamily="2" charset="0"/>
              </a:rPr>
              <a:t>Internally, it uses a combination of Quick Sort, Heap Sort, and Insertion Sort to sort the elements.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CBBB74-CBCC-4092-B009-B5A9BB36A636}"/>
              </a:ext>
            </a:extLst>
          </p:cNvPr>
          <p:cNvGraphicFramePr>
            <a:graphicFrameLocks noGrp="1"/>
          </p:cNvGraphicFramePr>
          <p:nvPr/>
        </p:nvGraphicFramePr>
        <p:xfrm>
          <a:off x="3002280" y="3864134"/>
          <a:ext cx="6187440" cy="274320"/>
        </p:xfrm>
        <a:graphic>
          <a:graphicData uri="http://schemas.openxmlformats.org/drawingml/2006/table">
            <a:tbl>
              <a:tblPr/>
              <a:tblGrid>
                <a:gridCol w="6187440">
                  <a:extLst>
                    <a:ext uri="{9D8B030D-6E8A-4147-A177-3AD203B41FA5}">
                      <a16:colId xmlns:a16="http://schemas.microsoft.com/office/drawing/2014/main" val="2366187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b="0" i="0" dirty="0">
                          <a:effectLst/>
                          <a:latin typeface="var(--font-family--code)"/>
                        </a:rPr>
                        <a:t>sort(starting index, </a:t>
                      </a:r>
                      <a:r>
                        <a:rPr lang="en-IN" b="0" i="0" dirty="0" err="1">
                          <a:effectLst/>
                          <a:latin typeface="var(--font-family--code)"/>
                        </a:rPr>
                        <a:t>end_element_index</a:t>
                      </a:r>
                      <a:r>
                        <a:rPr lang="en-IN" b="0" i="0" dirty="0">
                          <a:effectLst/>
                          <a:latin typeface="var(--font-family--code)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15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700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A63F-D8D5-4150-8E21-132C88F8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C5DF5-A012-4934-AA49-CD644ED9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3510E-8384-4879-9567-3BCEB4C9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758950"/>
            <a:ext cx="4848225" cy="4962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FE03AA-6444-482A-90C1-A030FE056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5" y="2433637"/>
            <a:ext cx="2857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96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C04D-B645-4B3A-92F4-C9AD7A93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var(--font-family--heading)"/>
              </a:rPr>
              <a:t>3. Iterators in Standard Template Library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84155-ECDF-4941-AC5D-D029D17D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0A74B8-6614-4099-8D24-382674C02496}"/>
              </a:ext>
            </a:extLst>
          </p:cNvPr>
          <p:cNvSpPr txBox="1"/>
          <p:nvPr/>
        </p:nvSpPr>
        <p:spPr>
          <a:xfrm>
            <a:off x="597022" y="1552671"/>
            <a:ext cx="104519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Iterators are basically used to </a:t>
            </a:r>
            <a:r>
              <a:rPr lang="en-US" b="1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point or refer to a particular memory location of the element</a:t>
            </a:r>
            <a:r>
              <a:rPr lang="en-US" b="0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. They point at the containers and help them manipulate the elements in an efficient manner.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A5D54-DC9A-4005-B193-25B1F78F7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199002"/>
            <a:ext cx="102679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50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96407-A3C6-462D-A149-45554B09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675DB-7008-491C-96FC-21BFCB65F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" y="280987"/>
            <a:ext cx="7229475" cy="515302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04BE575-0FC5-4F9A-8BC2-5D71AE2E4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220" y="441067"/>
            <a:ext cx="6755996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In the above snippet of code,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advance(it, 1)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points the iterator to the element at the index value = 1.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9C03E8-6575-4F0E-AB2F-86AD579E6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25" y="1001047"/>
            <a:ext cx="54387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00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717F-FC83-4819-9F6A-461263BC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2A67E-CDB9-44A0-A06A-7CB307D1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CDE85-CD4E-48C1-825E-9324C1F2EDA7}"/>
              </a:ext>
            </a:extLst>
          </p:cNvPr>
          <p:cNvSpPr txBox="1"/>
          <p:nvPr/>
        </p:nvSpPr>
        <p:spPr>
          <a:xfrm>
            <a:off x="601980" y="1505635"/>
            <a:ext cx="618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https://www.cppreference.com/Cpp_STL_ReferenceManual.pdf</a:t>
            </a:r>
          </a:p>
        </p:txBody>
      </p:sp>
    </p:spTree>
    <p:extLst>
      <p:ext uri="{BB962C8B-B14F-4D97-AF65-F5344CB8AC3E}">
        <p14:creationId xmlns:p14="http://schemas.microsoft.com/office/powerpoint/2010/main" val="1326408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DDE4-C1A1-43D7-AABF-5A23DC9C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400" dirty="0">
                <a:hlinkClick r:id="rId2"/>
              </a:rPr>
              <a:t>https://www.journaldev.com/36489/standard-template-library-in-c-plus-plus</a:t>
            </a:r>
            <a:br>
              <a:rPr lang="en-IN" sz="1400" dirty="0"/>
            </a:br>
            <a:endParaRPr lang="en-IN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42AB6-FAD6-4E42-BD8A-8533167E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A8B42-FBCB-485B-9B1D-20C32167BC16}"/>
              </a:ext>
            </a:extLst>
          </p:cNvPr>
          <p:cNvSpPr txBox="1"/>
          <p:nvPr/>
        </p:nvSpPr>
        <p:spPr>
          <a:xfrm>
            <a:off x="838200" y="12541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https://www.youtube.com/watch?v=doA2h2nKBUQ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9F14F-B7AD-4B07-9220-CE46E286C691}"/>
              </a:ext>
            </a:extLst>
          </p:cNvPr>
          <p:cNvSpPr txBox="1"/>
          <p:nvPr/>
        </p:nvSpPr>
        <p:spPr>
          <a:xfrm>
            <a:off x="990600" y="18458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https://www.youtube.com/watch?v=Fk12ELJ9Bww</a:t>
            </a:r>
          </a:p>
        </p:txBody>
      </p:sp>
    </p:spTree>
    <p:extLst>
      <p:ext uri="{BB962C8B-B14F-4D97-AF65-F5344CB8AC3E}">
        <p14:creationId xmlns:p14="http://schemas.microsoft.com/office/powerpoint/2010/main" val="342494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AD180-1621-4922-A88B-99732B43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C8247-BB10-44E3-BAC3-18D734DDC1B4}"/>
              </a:ext>
            </a:extLst>
          </p:cNvPr>
          <p:cNvSpPr txBox="1"/>
          <p:nvPr/>
        </p:nvSpPr>
        <p:spPr>
          <a:xfrm>
            <a:off x="321564" y="199382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https://nuwen.net/mingw.html</a:t>
            </a:r>
            <a:endParaRPr lang="en-IN" dirty="0"/>
          </a:p>
          <a:p>
            <a:r>
              <a:rPr lang="en-IN" dirty="0">
                <a:hlinkClick r:id="rId3"/>
              </a:rPr>
              <a:t>https://www.youtube.com/watch?v=jvg4VtYEhKU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83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64054-7F89-4B2B-A47C-CF679FD7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solidFill>
                  <a:srgbClr val="FF0000"/>
                </a:solidFill>
              </a:rPr>
              <a:t>Kishore Babu         Data Scientist        @Carbynetech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AEC0DC-0BF9-44CB-AD71-C1119814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30835"/>
            <a:ext cx="8915400" cy="59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4577-2580-4016-839C-AC010509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88165"/>
            <a:ext cx="4849368" cy="442771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Containers in Standard Template Library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FAF9B-D90E-4E91-B3E8-37EC58CF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EADDC-D999-4AC0-8739-014BB336AC40}"/>
              </a:ext>
            </a:extLst>
          </p:cNvPr>
          <p:cNvSpPr txBox="1"/>
          <p:nvPr/>
        </p:nvSpPr>
        <p:spPr>
          <a:xfrm>
            <a:off x="472440" y="819149"/>
            <a:ext cx="11120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In Standard Template Library, Containers create and store data and objects.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Containers create </a:t>
            </a:r>
            <a:r>
              <a:rPr lang="en-US" b="1" i="0" dirty="0">
                <a:effectLst/>
                <a:latin typeface="Roboto" panose="02000000000000000000" pitchFamily="2" charset="0"/>
              </a:rPr>
              <a:t>generic data structures</a:t>
            </a:r>
            <a:r>
              <a:rPr lang="en-US" b="0" i="0" dirty="0">
                <a:effectLst/>
                <a:latin typeface="Roboto" panose="02000000000000000000" pitchFamily="2" charset="0"/>
              </a:rPr>
              <a:t> that can hold values of different data types altogether.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DF18-DE68-4191-9517-8952DE3A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2235201"/>
            <a:ext cx="3076575" cy="38036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26E570-E9B6-4136-AFE3-0532462EF361}"/>
              </a:ext>
            </a:extLst>
          </p:cNvPr>
          <p:cNvSpPr/>
          <p:nvPr/>
        </p:nvSpPr>
        <p:spPr>
          <a:xfrm>
            <a:off x="4438834" y="2235201"/>
            <a:ext cx="4598633" cy="78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0" dirty="0">
                <a:effectLst/>
                <a:latin typeface="var(--font-family--heading)"/>
              </a:rPr>
              <a:t>Sequence Containers:</a:t>
            </a:r>
          </a:p>
          <a:p>
            <a:r>
              <a:rPr lang="en-IN" sz="1600" b="1" i="0" dirty="0" err="1">
                <a:effectLst/>
                <a:latin typeface="var(--font-family--heading)"/>
              </a:rPr>
              <a:t>Array,Vecto</a:t>
            </a:r>
            <a:r>
              <a:rPr lang="en-IN" sz="1600" b="1" dirty="0" err="1">
                <a:latin typeface="var(--font-family--heading)"/>
              </a:rPr>
              <a:t>r,List,Deque</a:t>
            </a:r>
            <a:r>
              <a:rPr lang="en-IN" sz="1600" b="1" dirty="0">
                <a:latin typeface="var(--font-family--heading)"/>
              </a:rPr>
              <a:t>, etc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C7E3C2-3C1C-4198-882C-0A3D3BAE208C}"/>
              </a:ext>
            </a:extLst>
          </p:cNvPr>
          <p:cNvSpPr/>
          <p:nvPr/>
        </p:nvSpPr>
        <p:spPr>
          <a:xfrm>
            <a:off x="4438834" y="3238410"/>
            <a:ext cx="4598633" cy="78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b="1" i="0" dirty="0">
                <a:effectLst/>
                <a:latin typeface="var(--font-family--heading)"/>
              </a:rPr>
              <a:t>Associative Containers:</a:t>
            </a:r>
          </a:p>
          <a:p>
            <a:pPr algn="l"/>
            <a:r>
              <a:rPr lang="en-IN" sz="1600" b="1" dirty="0" err="1">
                <a:latin typeface="var(--font-family--heading)"/>
              </a:rPr>
              <a:t>Set,Map,Multiset,Multimap</a:t>
            </a:r>
            <a:endParaRPr lang="en-IN" sz="1600" b="1" i="0" dirty="0">
              <a:effectLst/>
              <a:latin typeface="var(--font-family--heading)"/>
            </a:endParaRPr>
          </a:p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0F79E-6673-4E6E-B8F0-30C3D6B4C4BE}"/>
              </a:ext>
            </a:extLst>
          </p:cNvPr>
          <p:cNvSpPr/>
          <p:nvPr/>
        </p:nvSpPr>
        <p:spPr>
          <a:xfrm>
            <a:off x="4438834" y="4238705"/>
            <a:ext cx="4598633" cy="89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b="1" i="0" dirty="0">
                <a:effectLst/>
                <a:latin typeface="var(--font-family--heading)"/>
              </a:rPr>
              <a:t>Container Adapters:</a:t>
            </a:r>
          </a:p>
          <a:p>
            <a:pPr algn="l"/>
            <a:r>
              <a:rPr lang="en-IN" sz="1600" b="1" dirty="0">
                <a:latin typeface="var(--font-family--heading)"/>
              </a:rPr>
              <a:t>Queue, Priority Queue, Stack</a:t>
            </a:r>
            <a:endParaRPr lang="en-IN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9B857C-D780-47A1-A854-4A7FEF60DE24}"/>
              </a:ext>
            </a:extLst>
          </p:cNvPr>
          <p:cNvSpPr/>
          <p:nvPr/>
        </p:nvSpPr>
        <p:spPr>
          <a:xfrm>
            <a:off x="4438833" y="5239000"/>
            <a:ext cx="4598633" cy="89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b="1" i="0" dirty="0">
                <a:effectLst/>
                <a:latin typeface="var(--font-family--heading)"/>
              </a:rPr>
              <a:t>Unordered Associative Containers:</a:t>
            </a:r>
          </a:p>
          <a:p>
            <a:pPr algn="l"/>
            <a:r>
              <a:rPr lang="en-IN" sz="1600" b="1" dirty="0" err="1">
                <a:latin typeface="var(--font-family--heading)"/>
              </a:rPr>
              <a:t>Unordered_set</a:t>
            </a:r>
            <a:r>
              <a:rPr lang="en-IN" sz="1600" b="1" dirty="0">
                <a:latin typeface="var(--font-family--heading)"/>
              </a:rPr>
              <a:t>, </a:t>
            </a:r>
            <a:r>
              <a:rPr lang="en-IN" sz="1600" b="1" dirty="0" err="1">
                <a:latin typeface="var(--font-family--heading)"/>
              </a:rPr>
              <a:t>Unordered_map</a:t>
            </a:r>
            <a:r>
              <a:rPr lang="en-IN" sz="1600" b="1" dirty="0">
                <a:latin typeface="var(--font-family--heading)"/>
              </a:rPr>
              <a:t>, </a:t>
            </a:r>
            <a:r>
              <a:rPr lang="en-IN" sz="1600" b="1" dirty="0" err="1">
                <a:latin typeface="var(--font-family--heading)"/>
              </a:rPr>
              <a:t>Unordered_multiset</a:t>
            </a:r>
            <a:r>
              <a:rPr lang="en-IN" sz="1600" b="1" dirty="0">
                <a:latin typeface="var(--font-family--heading)"/>
              </a:rPr>
              <a:t>, </a:t>
            </a:r>
            <a:r>
              <a:rPr lang="en-IN" sz="1600" b="1" dirty="0" err="1">
                <a:latin typeface="var(--font-family--heading)"/>
              </a:rPr>
              <a:t>Unordered_multimap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984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313D-C6D8-4D4F-8B75-E8A2C005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397"/>
            <a:ext cx="3596640" cy="366395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Sequence Containers: Arrays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8E76A-9627-4A72-8D57-A4EEE7E4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9D76D7-3A92-4F8F-A997-B98A0A800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94456"/>
            <a:ext cx="8670623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31740" tIns="0" rIns="317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var(--font-family--code)"/>
              </a:rPr>
              <a:t>Array 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of Sequential Containers is much more efficient than the default array structure.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828B8F-A273-4959-8AB8-BD8AA97F0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27884"/>
              </p:ext>
            </p:extLst>
          </p:nvPr>
        </p:nvGraphicFramePr>
        <p:xfrm>
          <a:off x="838200" y="1567726"/>
          <a:ext cx="5590032" cy="501371"/>
        </p:xfrm>
        <a:graphic>
          <a:graphicData uri="http://schemas.openxmlformats.org/drawingml/2006/table">
            <a:tbl>
              <a:tblPr/>
              <a:tblGrid>
                <a:gridCol w="5590032">
                  <a:extLst>
                    <a:ext uri="{9D8B030D-6E8A-4147-A177-3AD203B41FA5}">
                      <a16:colId xmlns:a16="http://schemas.microsoft.com/office/drawing/2014/main" val="1838646453"/>
                    </a:ext>
                  </a:extLst>
                </a:gridCol>
              </a:tblGrid>
              <a:tr h="50137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array&lt;</a:t>
                      </a:r>
                      <a:r>
                        <a:rPr lang="en-US" b="0" i="0" dirty="0" err="1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data_type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, size&gt; = {value1, value2, ...., </a:t>
                      </a:r>
                      <a:r>
                        <a:rPr lang="en-US" b="0" i="0" dirty="0" err="1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valueN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var(--font-family--code)"/>
                        </a:rPr>
                        <a:t>};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89433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2CABD15-0D8B-4D0C-9E6E-5BE4237B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09" y="2462354"/>
            <a:ext cx="7467600" cy="389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6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262BB-51E6-4A61-A883-F84C5E40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161FE-0E95-44E2-9F4B-9CACD4DC6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1" y="936067"/>
            <a:ext cx="6335268" cy="5422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DA532-0A28-4CAF-9C89-3D8B55E1C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5" y="2496312"/>
            <a:ext cx="5534025" cy="31146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486A738-A046-4D8B-9390-707DB7D0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136525"/>
            <a:ext cx="3596640" cy="366395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N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Sequence Containers: Arrays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6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C4DA9-857B-4CDE-A824-1DC21A3E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Kishore Babu         Data Scientist        @Carbynetech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B8AD6-4A0F-497B-A9CD-75BEF60BBDA9}"/>
              </a:ext>
            </a:extLst>
          </p:cNvPr>
          <p:cNvSpPr txBox="1"/>
          <p:nvPr/>
        </p:nvSpPr>
        <p:spPr>
          <a:xfrm>
            <a:off x="310896" y="356616"/>
            <a:ext cx="19293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Exercise : Array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F7EB84-6D8E-4105-9E1E-752ADBC04913}"/>
              </a:ext>
            </a:extLst>
          </p:cNvPr>
          <p:cNvSpPr/>
          <p:nvPr/>
        </p:nvSpPr>
        <p:spPr>
          <a:xfrm>
            <a:off x="2319528" y="959652"/>
            <a:ext cx="3252216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100,55,250,77,99,46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E598A-9C32-4668-B96D-5A21624FDBD0}"/>
              </a:ext>
            </a:extLst>
          </p:cNvPr>
          <p:cNvSpPr txBox="1"/>
          <p:nvPr/>
        </p:nvSpPr>
        <p:spPr>
          <a:xfrm>
            <a:off x="659892" y="2047938"/>
            <a:ext cx="145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 numbers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A7F3AB-5865-4DDF-9D5A-BEC4EE7C3963}"/>
              </a:ext>
            </a:extLst>
          </p:cNvPr>
          <p:cNvSpPr/>
          <p:nvPr/>
        </p:nvSpPr>
        <p:spPr>
          <a:xfrm>
            <a:off x="6437376" y="1018555"/>
            <a:ext cx="3252216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150,35,20,90,39,18,56,10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E6596-1B97-43D3-B2E5-A9303CECE186}"/>
              </a:ext>
            </a:extLst>
          </p:cNvPr>
          <p:cNvSpPr txBox="1"/>
          <p:nvPr/>
        </p:nvSpPr>
        <p:spPr>
          <a:xfrm>
            <a:off x="10287000" y="1018555"/>
            <a:ext cx="103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M=8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EAA7B3-7DC1-4C99-A3F2-B0160A71B542}"/>
              </a:ext>
            </a:extLst>
          </p:cNvPr>
          <p:cNvSpPr/>
          <p:nvPr/>
        </p:nvSpPr>
        <p:spPr>
          <a:xfrm>
            <a:off x="2357628" y="2052145"/>
            <a:ext cx="3252216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55,77,99,35,39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B68EA1-9462-49E3-B8CF-F4A6F6823042}"/>
              </a:ext>
            </a:extLst>
          </p:cNvPr>
          <p:cNvSpPr/>
          <p:nvPr/>
        </p:nvSpPr>
        <p:spPr>
          <a:xfrm>
            <a:off x="6437376" y="2052145"/>
            <a:ext cx="3252216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100,250,46,150,20,90,18,56,10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4486F1-F693-47C0-AB01-4A424C68F925}"/>
              </a:ext>
            </a:extLst>
          </p:cNvPr>
          <p:cNvSpPr txBox="1"/>
          <p:nvPr/>
        </p:nvSpPr>
        <p:spPr>
          <a:xfrm>
            <a:off x="1463040" y="1014348"/>
            <a:ext cx="103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N=6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251768-C85F-46D8-A0C5-9E0A4EE3582D}"/>
              </a:ext>
            </a:extLst>
          </p:cNvPr>
          <p:cNvSpPr txBox="1"/>
          <p:nvPr/>
        </p:nvSpPr>
        <p:spPr>
          <a:xfrm>
            <a:off x="10287000" y="2047938"/>
            <a:ext cx="17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numbers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F1E918-91CF-4D30-B448-D0317C454D5A}"/>
              </a:ext>
            </a:extLst>
          </p:cNvPr>
          <p:cNvSpPr txBox="1"/>
          <p:nvPr/>
        </p:nvSpPr>
        <p:spPr>
          <a:xfrm>
            <a:off x="2913888" y="554736"/>
            <a:ext cx="145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A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03158-0423-46E4-9C1D-B787460D8035}"/>
              </a:ext>
            </a:extLst>
          </p:cNvPr>
          <p:cNvSpPr txBox="1"/>
          <p:nvPr/>
        </p:nvSpPr>
        <p:spPr>
          <a:xfrm>
            <a:off x="6678168" y="579120"/>
            <a:ext cx="145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B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586387-8070-4D69-BDD8-960DBDCA2E45}"/>
              </a:ext>
            </a:extLst>
          </p:cNvPr>
          <p:cNvSpPr/>
          <p:nvPr/>
        </p:nvSpPr>
        <p:spPr>
          <a:xfrm>
            <a:off x="3945636" y="3457900"/>
            <a:ext cx="492404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35,39,55,77,99,250,150,100,90,56,46,20,18,10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443231-1EFE-4B4F-88AD-87D766045D7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945636" y="1324777"/>
            <a:ext cx="38100" cy="72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32E6C8-931E-4D16-8CEA-D0944FCB5C3F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8063484" y="1383680"/>
            <a:ext cx="0" cy="66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177AA3-5BBC-4158-BD83-12C5711AF970}"/>
              </a:ext>
            </a:extLst>
          </p:cNvPr>
          <p:cNvCxnSpPr>
            <a:stCxn id="9" idx="2"/>
            <a:endCxn id="15" idx="0"/>
          </p:cNvCxnSpPr>
          <p:nvPr/>
        </p:nvCxnSpPr>
        <p:spPr>
          <a:xfrm>
            <a:off x="3983736" y="2417270"/>
            <a:ext cx="2423922" cy="104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5B00F4-BBD5-420F-9E1A-E89920521781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6407658" y="2417270"/>
            <a:ext cx="1655826" cy="104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97239A-2983-41E9-BE1D-390143DCC70B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3983736" y="1383680"/>
            <a:ext cx="4079748" cy="66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9BA6EE-D46E-49B7-A063-B5D82D1730D8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3945636" y="1324777"/>
            <a:ext cx="4117848" cy="72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307E75D-21BC-4F43-B62A-B6227D644D12}"/>
              </a:ext>
            </a:extLst>
          </p:cNvPr>
          <p:cNvSpPr txBox="1"/>
          <p:nvPr/>
        </p:nvSpPr>
        <p:spPr>
          <a:xfrm>
            <a:off x="310896" y="3361626"/>
            <a:ext cx="3605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Arrange all the Odd numbers in ascending order</a:t>
            </a:r>
          </a:p>
          <a:p>
            <a:pPr marL="342900" indent="-342900">
              <a:buAutoNum type="arabicPeriod"/>
            </a:pPr>
            <a:r>
              <a:rPr lang="en-US" dirty="0"/>
              <a:t>Arrange all the Even numbers in descending order</a:t>
            </a:r>
          </a:p>
          <a:p>
            <a:pPr marL="342900" indent="-342900">
              <a:buAutoNum type="arabicPeriod"/>
            </a:pPr>
            <a:r>
              <a:rPr lang="en-US" dirty="0"/>
              <a:t>Odd numbers should be followed by Even numbers</a:t>
            </a:r>
          </a:p>
          <a:p>
            <a:pPr marL="342900" indent="-342900">
              <a:buAutoNum type="arabicPeriod"/>
            </a:pPr>
            <a:r>
              <a:rPr lang="en-US" dirty="0"/>
              <a:t>Result should be stored in  a single array.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3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1532</Words>
  <Application>Microsoft Office PowerPoint</Application>
  <PresentationFormat>Widescreen</PresentationFormat>
  <Paragraphs>196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Fira Mono</vt:lpstr>
      <vt:lpstr>Roboto</vt:lpstr>
      <vt:lpstr>urw-din</vt:lpstr>
      <vt:lpstr>var(--font-family--code)</vt:lpstr>
      <vt:lpstr>var(--font-family--heading)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Containers in Standard Template Library</vt:lpstr>
      <vt:lpstr>Sequence Containers: Arrays</vt:lpstr>
      <vt:lpstr>Sequence Containers: Arrays</vt:lpstr>
      <vt:lpstr>PowerPoint Presentation</vt:lpstr>
      <vt:lpstr>Sequence Containers: List</vt:lpstr>
      <vt:lpstr>Sequence Containers: List</vt:lpstr>
      <vt:lpstr>PowerPoint Presentation</vt:lpstr>
      <vt:lpstr>Sequence Containers: Vector</vt:lpstr>
      <vt:lpstr>Sequence Containers: Vector</vt:lpstr>
      <vt:lpstr>Associative Containers</vt:lpstr>
      <vt:lpstr>Associative Containers: Set</vt:lpstr>
      <vt:lpstr>Associative Containers: Set</vt:lpstr>
      <vt:lpstr>Associative Containers: MultiSet</vt:lpstr>
      <vt:lpstr>Associative Containers: MultiSet</vt:lpstr>
      <vt:lpstr>Associative Containers: Map</vt:lpstr>
      <vt:lpstr>Associative Containers: Map</vt:lpstr>
      <vt:lpstr>Multimap</vt:lpstr>
      <vt:lpstr>PowerPoint Presentation</vt:lpstr>
      <vt:lpstr>Container Adapters</vt:lpstr>
      <vt:lpstr>Queue</vt:lpstr>
      <vt:lpstr>PowerPoint Presentation</vt:lpstr>
      <vt:lpstr>Priority queue</vt:lpstr>
      <vt:lpstr>PowerPoint Presentation</vt:lpstr>
      <vt:lpstr>stack</vt:lpstr>
      <vt:lpstr>PowerPoint Presentation</vt:lpstr>
      <vt:lpstr>Unordered Associative Containers</vt:lpstr>
      <vt:lpstr>2. Algorithms in Standard Template Library</vt:lpstr>
      <vt:lpstr>Sorting Algorithm in Standard Template Library</vt:lpstr>
      <vt:lpstr>PowerPoint Presentation</vt:lpstr>
      <vt:lpstr>3. Iterators in Standard Template Library</vt:lpstr>
      <vt:lpstr>PowerPoint Presentation</vt:lpstr>
      <vt:lpstr>Resources:</vt:lpstr>
      <vt:lpstr>https://www.journaldev.com/36489/standard-template-library-in-c-plus-plus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valluri kishore</dc:creator>
  <cp:lastModifiedBy>valluri kishore</cp:lastModifiedBy>
  <cp:revision>32</cp:revision>
  <dcterms:created xsi:type="dcterms:W3CDTF">2021-07-03T03:25:20Z</dcterms:created>
  <dcterms:modified xsi:type="dcterms:W3CDTF">2021-08-17T14:41:04Z</dcterms:modified>
</cp:coreProperties>
</file>