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308" r:id="rId2"/>
    <p:sldId id="258" r:id="rId3"/>
    <p:sldId id="259" r:id="rId4"/>
    <p:sldId id="289" r:id="rId5"/>
    <p:sldId id="292" r:id="rId6"/>
    <p:sldId id="310" r:id="rId7"/>
    <p:sldId id="260" r:id="rId8"/>
    <p:sldId id="261" r:id="rId9"/>
    <p:sldId id="262" r:id="rId10"/>
    <p:sldId id="296" r:id="rId11"/>
    <p:sldId id="297" r:id="rId12"/>
    <p:sldId id="263" r:id="rId13"/>
    <p:sldId id="264" r:id="rId14"/>
    <p:sldId id="271" r:id="rId15"/>
    <p:sldId id="272" r:id="rId16"/>
    <p:sldId id="274" r:id="rId17"/>
    <p:sldId id="301" r:id="rId18"/>
    <p:sldId id="311" r:id="rId19"/>
    <p:sldId id="305" r:id="rId20"/>
    <p:sldId id="306" r:id="rId21"/>
    <p:sldId id="307" r:id="rId22"/>
    <p:sldId id="267" r:id="rId23"/>
    <p:sldId id="266" r:id="rId24"/>
  </p:sldIdLst>
  <p:sldSz cx="12192000" cy="6858000"/>
  <p:notesSz cx="6858000" cy="9144000"/>
  <p:embeddedFontLst>
    <p:embeddedFont>
      <p:font typeface="Fira Sans Extra Condensed Medium" panose="020B060402020202020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Montserrat Medium" panose="00000600000000000000" pitchFamily="2" charset="0"/>
      <p:regular r:id="rId34"/>
      <p:italic r:id="rId35"/>
    </p:embeddedFont>
    <p:embeddedFont>
      <p:font typeface="Roboto" panose="02000000000000000000" pitchFamily="2"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94660"/>
  </p:normalViewPr>
  <p:slideViewPr>
    <p:cSldViewPr snapToGrid="0">
      <p:cViewPr varScale="1">
        <p:scale>
          <a:sx n="70" d="100"/>
          <a:sy n="70" d="100"/>
        </p:scale>
        <p:origin x="1382"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6.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kisho\Downloads\Gantt%20project%20planner1.od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Times New Roman" panose="02020603050405020304" pitchFamily="18" charset="0"/>
                <a:ea typeface="+mn-ea"/>
                <a:cs typeface="+mn-cs"/>
              </a:defRPr>
            </a:pPr>
            <a:r>
              <a:rPr lang="en-GB" sz="2000"/>
              <a:t>Robot for Drainage Blockage Systems </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9567079089302566"/>
          <c:y val="0.25546778953285976"/>
          <c:w val="0.77841437698658578"/>
          <c:h val="0.64176727909011377"/>
        </c:manualLayout>
      </c:layout>
      <c:barChart>
        <c:barDir val="bar"/>
        <c:grouping val="stacked"/>
        <c:varyColors val="0"/>
        <c:ser>
          <c:idx val="0"/>
          <c:order val="0"/>
          <c:tx>
            <c:strRef>
              <c:f>Sheet2!$B$1</c:f>
              <c:strCache>
                <c:ptCount val="1"/>
                <c:pt idx="0">
                  <c:v>Start Date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pattFill prst="pct5">
                      <a:fgClr>
                        <a:schemeClr val="tx1">
                          <a:lumMod val="75000"/>
                          <a:lumOff val="25000"/>
                        </a:schemeClr>
                      </a:fgClr>
                      <a:bgClr>
                        <a:schemeClr val="bg1"/>
                      </a:bgClr>
                    </a:pattFill>
                    <a:latin typeface="Times New Roman" panose="02020603050405020304" pitchFamily="18"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Sheet2!$A$2:$A$11</c:f>
              <c:strCache>
                <c:ptCount val="10"/>
                <c:pt idx="0">
                  <c:v>Planning</c:v>
                </c:pt>
                <c:pt idx="1">
                  <c:v>Literature Survey</c:v>
                </c:pt>
                <c:pt idx="2">
                  <c:v>Component Selection</c:v>
                </c:pt>
                <c:pt idx="3">
                  <c:v>Hardware &amp; Software Design</c:v>
                </c:pt>
                <c:pt idx="4">
                  <c:v>Prototype Assembly</c:v>
                </c:pt>
                <c:pt idx="5">
                  <c:v>Field Testing (Iteration 1)</c:v>
                </c:pt>
                <c:pt idx="6">
                  <c:v>Improvements &amp; Testing 2</c:v>
                </c:pt>
                <c:pt idx="7">
                  <c:v>Documentation</c:v>
                </c:pt>
                <c:pt idx="8">
                  <c:v>Final Presentation</c:v>
                </c:pt>
                <c:pt idx="9">
                  <c:v>Final Adjustments</c:v>
                </c:pt>
              </c:strCache>
            </c:strRef>
          </c:cat>
          <c:val>
            <c:numRef>
              <c:f>Sheet2!$B$2:$B$11</c:f>
              <c:numCache>
                <c:formatCode>d\-mmm\-yy</c:formatCode>
                <c:ptCount val="10"/>
                <c:pt idx="0">
                  <c:v>45478</c:v>
                </c:pt>
                <c:pt idx="1">
                  <c:v>45481</c:v>
                </c:pt>
                <c:pt idx="2">
                  <c:v>45489</c:v>
                </c:pt>
                <c:pt idx="3">
                  <c:v>45494</c:v>
                </c:pt>
                <c:pt idx="4">
                  <c:v>45515</c:v>
                </c:pt>
                <c:pt idx="5">
                  <c:v>45536</c:v>
                </c:pt>
                <c:pt idx="6">
                  <c:v>45541</c:v>
                </c:pt>
                <c:pt idx="7">
                  <c:v>45551</c:v>
                </c:pt>
                <c:pt idx="8">
                  <c:v>45566</c:v>
                </c:pt>
                <c:pt idx="9">
                  <c:v>45571</c:v>
                </c:pt>
              </c:numCache>
            </c:numRef>
          </c:val>
          <c:extLst>
            <c:ext xmlns:c16="http://schemas.microsoft.com/office/drawing/2014/chart" uri="{C3380CC4-5D6E-409C-BE32-E72D297353CC}">
              <c16:uniqueId val="{00000000-E6FC-4614-A644-3B5242504D30}"/>
            </c:ext>
          </c:extLst>
        </c:ser>
        <c:ser>
          <c:idx val="1"/>
          <c:order val="1"/>
          <c:tx>
            <c:strRef>
              <c:f>Sheet2!$D$1</c:f>
              <c:strCache>
                <c:ptCount val="1"/>
                <c:pt idx="0">
                  <c:v>Duration</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Times New Roman" panose="02020603050405020304" pitchFamily="18"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Sheet2!$A$2:$A$11</c:f>
              <c:strCache>
                <c:ptCount val="10"/>
                <c:pt idx="0">
                  <c:v>Planning</c:v>
                </c:pt>
                <c:pt idx="1">
                  <c:v>Literature Survey</c:v>
                </c:pt>
                <c:pt idx="2">
                  <c:v>Component Selection</c:v>
                </c:pt>
                <c:pt idx="3">
                  <c:v>Hardware &amp; Software Design</c:v>
                </c:pt>
                <c:pt idx="4">
                  <c:v>Prototype Assembly</c:v>
                </c:pt>
                <c:pt idx="5">
                  <c:v>Field Testing (Iteration 1)</c:v>
                </c:pt>
                <c:pt idx="6">
                  <c:v>Improvements &amp; Testing 2</c:v>
                </c:pt>
                <c:pt idx="7">
                  <c:v>Documentation</c:v>
                </c:pt>
                <c:pt idx="8">
                  <c:v>Final Presentation</c:v>
                </c:pt>
                <c:pt idx="9">
                  <c:v>Final Adjustments</c:v>
                </c:pt>
              </c:strCache>
            </c:strRef>
          </c:cat>
          <c:val>
            <c:numRef>
              <c:f>Sheet2!$D$2:$D$11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1-E6FC-4614-A644-3B5242504D30}"/>
            </c:ext>
          </c:extLst>
        </c:ser>
        <c:dLbls>
          <c:dLblPos val="ctr"/>
          <c:showLegendKey val="0"/>
          <c:showVal val="1"/>
          <c:showCatName val="0"/>
          <c:showSerName val="0"/>
          <c:showPercent val="0"/>
          <c:showBubbleSize val="0"/>
        </c:dLbls>
        <c:gapWidth val="100"/>
        <c:overlap val="100"/>
        <c:axId val="195090576"/>
        <c:axId val="195084816"/>
      </c:barChart>
      <c:catAx>
        <c:axId val="195090576"/>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Times New Roman" panose="02020603050405020304" pitchFamily="18" charset="0"/>
                <a:ea typeface="+mn-ea"/>
                <a:cs typeface="+mn-cs"/>
              </a:defRPr>
            </a:pPr>
            <a:endParaRPr lang="en-US"/>
          </a:p>
        </c:txPr>
        <c:crossAx val="195084816"/>
        <c:crosses val="autoZero"/>
        <c:auto val="1"/>
        <c:lblAlgn val="ctr"/>
        <c:lblOffset val="100"/>
        <c:noMultiLvlLbl val="0"/>
      </c:catAx>
      <c:valAx>
        <c:axId val="195084816"/>
        <c:scaling>
          <c:orientation val="minMax"/>
        </c:scaling>
        <c:delete val="0"/>
        <c:axPos val="t"/>
        <c:majorGridlines>
          <c:spPr>
            <a:ln w="9525" cap="flat" cmpd="sng" algn="ctr">
              <a:solidFill>
                <a:schemeClr val="tx1">
                  <a:lumMod val="15000"/>
                  <a:lumOff val="85000"/>
                </a:schemeClr>
              </a:solidFill>
              <a:round/>
            </a:ln>
            <a:effectLst/>
          </c:spPr>
        </c:majorGridlines>
        <c:numFmt formatCode="d\-mmm\-yy"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Times New Roman" panose="02020603050405020304" pitchFamily="18" charset="0"/>
                <a:ea typeface="+mn-ea"/>
                <a:cs typeface="+mn-cs"/>
              </a:defRPr>
            </a:pPr>
            <a:endParaRPr lang="en-US"/>
          </a:p>
        </c:txPr>
        <c:crossAx val="195090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i="0" baseline="0">
          <a:latin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4"/>
        <p:cNvGrpSpPr/>
        <p:nvPr/>
      </p:nvGrpSpPr>
      <p:grpSpPr>
        <a:xfrm>
          <a:off x="0" y="0"/>
          <a:ext cx="0" cy="0"/>
          <a:chOff x="0" y="0"/>
          <a:chExt cx="0" cy="0"/>
        </a:xfrm>
      </p:grpSpPr>
      <p:sp>
        <p:nvSpPr>
          <p:cNvPr id="35" name="Google Shape;35;p61"/>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61"/>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37" name="Google Shape;37;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1"/>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a:lvl1pPr>
            <a:lvl2pPr marL="0" marR="0" lvl="1" indent="0" algn="r">
              <a:lnSpc>
                <a:spcPct val="100000"/>
              </a:lnSpc>
              <a:spcBef>
                <a:spcPts val="0"/>
              </a:spcBef>
              <a:spcAft>
                <a:spcPts val="0"/>
              </a:spcAft>
              <a:buClr>
                <a:srgbClr val="000000"/>
              </a:buClr>
              <a:buSzPts val="1200"/>
              <a:buFont typeface="Arial"/>
              <a:buNone/>
              <a:defRPr/>
            </a:lvl2pPr>
            <a:lvl3pPr marL="0" marR="0" lvl="2" indent="0" algn="r">
              <a:lnSpc>
                <a:spcPct val="100000"/>
              </a:lnSpc>
              <a:spcBef>
                <a:spcPts val="0"/>
              </a:spcBef>
              <a:spcAft>
                <a:spcPts val="0"/>
              </a:spcAft>
              <a:buClr>
                <a:srgbClr val="000000"/>
              </a:buClr>
              <a:buSzPts val="1200"/>
              <a:buFont typeface="Arial"/>
              <a:buNone/>
              <a:defRPr/>
            </a:lvl3pPr>
            <a:lvl4pPr marL="0" marR="0" lvl="3" indent="0" algn="r">
              <a:lnSpc>
                <a:spcPct val="100000"/>
              </a:lnSpc>
              <a:spcBef>
                <a:spcPts val="0"/>
              </a:spcBef>
              <a:spcAft>
                <a:spcPts val="0"/>
              </a:spcAft>
              <a:buClr>
                <a:srgbClr val="000000"/>
              </a:buClr>
              <a:buSzPts val="1200"/>
              <a:buFont typeface="Arial"/>
              <a:buNone/>
              <a:defRPr/>
            </a:lvl4pPr>
            <a:lvl5pPr marL="0" marR="0" lvl="4" indent="0" algn="r">
              <a:lnSpc>
                <a:spcPct val="100000"/>
              </a:lnSpc>
              <a:spcBef>
                <a:spcPts val="0"/>
              </a:spcBef>
              <a:spcAft>
                <a:spcPts val="0"/>
              </a:spcAft>
              <a:buClr>
                <a:srgbClr val="000000"/>
              </a:buClr>
              <a:buSzPts val="1200"/>
              <a:buFont typeface="Arial"/>
              <a:buNone/>
              <a:defRPr/>
            </a:lvl5pPr>
            <a:lvl6pPr marL="0" marR="0" lvl="5" indent="0" algn="r">
              <a:lnSpc>
                <a:spcPct val="100000"/>
              </a:lnSpc>
              <a:spcBef>
                <a:spcPts val="0"/>
              </a:spcBef>
              <a:spcAft>
                <a:spcPts val="0"/>
              </a:spcAft>
              <a:buClr>
                <a:srgbClr val="000000"/>
              </a:buClr>
              <a:buSzPts val="1200"/>
              <a:buFont typeface="Arial"/>
              <a:buNone/>
              <a:defRPr/>
            </a:lvl6pPr>
            <a:lvl7pPr marL="0" marR="0" lvl="6" indent="0" algn="r">
              <a:lnSpc>
                <a:spcPct val="100000"/>
              </a:lnSpc>
              <a:spcBef>
                <a:spcPts val="0"/>
              </a:spcBef>
              <a:spcAft>
                <a:spcPts val="0"/>
              </a:spcAft>
              <a:buClr>
                <a:srgbClr val="000000"/>
              </a:buClr>
              <a:buSzPts val="1200"/>
              <a:buFont typeface="Arial"/>
              <a:buNone/>
              <a:defRPr/>
            </a:lvl7pPr>
            <a:lvl8pPr marL="0" marR="0" lvl="7" indent="0" algn="r">
              <a:lnSpc>
                <a:spcPct val="100000"/>
              </a:lnSpc>
              <a:spcBef>
                <a:spcPts val="0"/>
              </a:spcBef>
              <a:spcAft>
                <a:spcPts val="0"/>
              </a:spcAft>
              <a:buClr>
                <a:srgbClr val="000000"/>
              </a:buClr>
              <a:buSzPts val="1200"/>
              <a:buFont typeface="Arial"/>
              <a:buNone/>
              <a:defRPr/>
            </a:lvl8pPr>
            <a:lvl9pPr marL="0" marR="0" lvl="8" indent="0" algn="r">
              <a:lnSpc>
                <a:spcPct val="100000"/>
              </a:lnSpc>
              <a:spcBef>
                <a:spcPts val="0"/>
              </a:spcBef>
              <a:spcAft>
                <a:spcPts val="0"/>
              </a:spcAft>
              <a:buClr>
                <a:srgbClr val="000000"/>
              </a:buClr>
              <a:buSzPts val="12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57923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20000"/>
              </a:lnSpc>
              <a:spcBef>
                <a:spcPts val="0"/>
              </a:spcBef>
              <a:spcAft>
                <a:spcPts val="0"/>
              </a:spcAft>
              <a:buClr>
                <a:schemeClr val="dk1"/>
              </a:buClr>
              <a:buSzPts val="1800"/>
              <a:buChar char="●"/>
              <a:defRPr/>
            </a:lvl1pPr>
            <a:lvl2pPr marL="914400" lvl="1" indent="-317500" algn="l">
              <a:lnSpc>
                <a:spcPct val="120000"/>
              </a:lnSpc>
              <a:spcBef>
                <a:spcPts val="0"/>
              </a:spcBef>
              <a:spcAft>
                <a:spcPts val="0"/>
              </a:spcAft>
              <a:buClr>
                <a:schemeClr val="dk1"/>
              </a:buClr>
              <a:buSzPts val="1400"/>
              <a:buChar char="○"/>
              <a:defRPr/>
            </a:lvl2pPr>
            <a:lvl3pPr marL="1371600" lvl="2" indent="-317500" algn="l">
              <a:lnSpc>
                <a:spcPct val="120000"/>
              </a:lnSpc>
              <a:spcBef>
                <a:spcPts val="0"/>
              </a:spcBef>
              <a:spcAft>
                <a:spcPts val="0"/>
              </a:spcAft>
              <a:buClr>
                <a:schemeClr val="dk1"/>
              </a:buClr>
              <a:buSzPts val="1400"/>
              <a:buChar char="■"/>
              <a:defRPr/>
            </a:lvl3pPr>
            <a:lvl4pPr marL="1828800" lvl="3" indent="-317500" algn="l">
              <a:lnSpc>
                <a:spcPct val="120000"/>
              </a:lnSpc>
              <a:spcBef>
                <a:spcPts val="0"/>
              </a:spcBef>
              <a:spcAft>
                <a:spcPts val="0"/>
              </a:spcAft>
              <a:buClr>
                <a:schemeClr val="dk1"/>
              </a:buClr>
              <a:buSzPts val="1400"/>
              <a:buChar char="●"/>
              <a:defRPr/>
            </a:lvl4pPr>
            <a:lvl5pPr marL="2286000" lvl="4" indent="-317500" algn="l">
              <a:lnSpc>
                <a:spcPct val="120000"/>
              </a:lnSpc>
              <a:spcBef>
                <a:spcPts val="0"/>
              </a:spcBef>
              <a:spcAft>
                <a:spcPts val="0"/>
              </a:spcAft>
              <a:buClr>
                <a:schemeClr val="dk1"/>
              </a:buClr>
              <a:buSzPts val="1400"/>
              <a:buChar char="○"/>
              <a:defRPr/>
            </a:lvl5pPr>
            <a:lvl6pPr marL="2743200" lvl="5" indent="-317500" algn="l">
              <a:lnSpc>
                <a:spcPct val="90000"/>
              </a:lnSpc>
              <a:spcBef>
                <a:spcPts val="0"/>
              </a:spcBef>
              <a:spcAft>
                <a:spcPts val="0"/>
              </a:spcAft>
              <a:buClr>
                <a:schemeClr val="dk1"/>
              </a:buClr>
              <a:buSzPts val="1400"/>
              <a:buChar char="■"/>
              <a:defRPr/>
            </a:lvl6pPr>
            <a:lvl7pPr marL="3200400" lvl="6" indent="-317500" algn="l">
              <a:lnSpc>
                <a:spcPct val="90000"/>
              </a:lnSpc>
              <a:spcBef>
                <a:spcPts val="0"/>
              </a:spcBef>
              <a:spcAft>
                <a:spcPts val="0"/>
              </a:spcAft>
              <a:buClr>
                <a:schemeClr val="dk1"/>
              </a:buClr>
              <a:buSzPts val="1400"/>
              <a:buChar char="●"/>
              <a:defRPr/>
            </a:lvl7pPr>
            <a:lvl8pPr marL="3657600" lvl="7" indent="-317500" algn="l">
              <a:lnSpc>
                <a:spcPct val="90000"/>
              </a:lnSpc>
              <a:spcBef>
                <a:spcPts val="0"/>
              </a:spcBef>
              <a:spcAft>
                <a:spcPts val="0"/>
              </a:spcAft>
              <a:buClr>
                <a:schemeClr val="dk1"/>
              </a:buClr>
              <a:buSzPts val="1400"/>
              <a:buChar char="○"/>
              <a:defRPr/>
            </a:lvl8pPr>
            <a:lvl9pPr marL="4114800" lvl="8" indent="-317500" algn="l">
              <a:lnSpc>
                <a:spcPct val="90000"/>
              </a:lnSpc>
              <a:spcBef>
                <a:spcPts val="0"/>
              </a:spcBef>
              <a:spcAft>
                <a:spcPts val="0"/>
              </a:spcAft>
              <a:buClr>
                <a:schemeClr val="dk1"/>
              </a:buClr>
              <a:buSzPts val="1400"/>
              <a:buChar char="■"/>
              <a:defRPr/>
            </a:lvl9pPr>
          </a:lstStyle>
          <a:p>
            <a:endParaRPr/>
          </a:p>
        </p:txBody>
      </p:sp>
      <p:sp>
        <p:nvSpPr>
          <p:cNvPr id="30" name="Google Shape;30;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1767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5">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6"/>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
          <p:cNvPicPr preferRelativeResize="0"/>
          <p:nvPr/>
        </p:nvPicPr>
        <p:blipFill rotWithShape="1">
          <a:blip r:embed="rId3">
            <a:alphaModFix amt="20000"/>
          </a:blip>
          <a:srcRect l="1514" r="2310" b="19493"/>
          <a:stretch/>
        </p:blipFill>
        <p:spPr>
          <a:xfrm>
            <a:off x="-34044" y="-145060"/>
            <a:ext cx="12260087" cy="7003060"/>
          </a:xfrm>
          <a:prstGeom prst="rect">
            <a:avLst/>
          </a:prstGeom>
          <a:noFill/>
          <a:ln>
            <a:noFill/>
          </a:ln>
        </p:spPr>
      </p:pic>
      <p:sp>
        <p:nvSpPr>
          <p:cNvPr id="98" name="Google Shape;98;p1"/>
          <p:cNvSpPr txBox="1"/>
          <p:nvPr/>
        </p:nvSpPr>
        <p:spPr>
          <a:xfrm>
            <a:off x="2826808" y="3391255"/>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99" name="Google Shape;99;p1"/>
          <p:cNvGrpSpPr/>
          <p:nvPr/>
        </p:nvGrpSpPr>
        <p:grpSpPr>
          <a:xfrm>
            <a:off x="55387" y="3401640"/>
            <a:ext cx="12098514" cy="594784"/>
            <a:chOff x="93486" y="3138054"/>
            <a:chExt cx="12098514" cy="595747"/>
          </a:xfrm>
        </p:grpSpPr>
        <p:sp>
          <p:nvSpPr>
            <p:cNvPr id="100" name="Google Shape;100;p1"/>
            <p:cNvSpPr/>
            <p:nvPr/>
          </p:nvSpPr>
          <p:spPr>
            <a:xfrm>
              <a:off x="93486" y="3138054"/>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8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“Communications”</a:t>
              </a:r>
              <a:endParaRPr sz="18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1" name="Google Shape;10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None/>
              </a:pPr>
              <a:endParaRPr sz="1400" b="0" i="0" u="none" strike="noStrike" cap="none" dirty="0">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None/>
              </a:pPr>
              <a:r>
                <a:rPr lang="en-US" sz="18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CAPSTONE PROJECT</a:t>
              </a:r>
              <a:endParaRPr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Project ID: CS13</a:t>
              </a:r>
              <a:endParaRPr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endParaRPr sz="1400" b="1" i="0" u="none" strike="noStrike" cap="none" dirty="0">
                <a:solidFill>
                  <a:schemeClr val="lt1"/>
                </a:solidFill>
                <a:latin typeface="Calibri"/>
                <a:ea typeface="Calibri"/>
                <a:cs typeface="Calibri"/>
                <a:sym typeface="Calibri"/>
              </a:endParaRPr>
            </a:p>
          </p:txBody>
        </p:sp>
      </p:grpSp>
      <p:grpSp>
        <p:nvGrpSpPr>
          <p:cNvPr id="102" name="Google Shape;102;p1"/>
          <p:cNvGrpSpPr/>
          <p:nvPr/>
        </p:nvGrpSpPr>
        <p:grpSpPr>
          <a:xfrm rot="2700000">
            <a:off x="5984712" y="5183993"/>
            <a:ext cx="231043" cy="225933"/>
            <a:chOff x="11087593" y="13905"/>
            <a:chExt cx="1085533" cy="1061509"/>
          </a:xfrm>
        </p:grpSpPr>
        <p:sp>
          <p:nvSpPr>
            <p:cNvPr id="103" name="Google Shape;103;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04" name="Google Shape;104;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105" name="Google Shape;105;p1"/>
          <p:cNvPicPr preferRelativeResize="0"/>
          <p:nvPr/>
        </p:nvPicPr>
        <p:blipFill rotWithShape="1">
          <a:blip r:embed="rId4">
            <a:alphaModFix/>
          </a:blip>
          <a:srcRect l="22328" t="32663" r="61002" b="35100"/>
          <a:stretch/>
        </p:blipFill>
        <p:spPr>
          <a:xfrm>
            <a:off x="5171376" y="1577463"/>
            <a:ext cx="1534584" cy="1699684"/>
          </a:xfrm>
          <a:prstGeom prst="rect">
            <a:avLst/>
          </a:prstGeom>
          <a:noFill/>
          <a:ln>
            <a:noFill/>
          </a:ln>
        </p:spPr>
      </p:pic>
      <p:sp>
        <p:nvSpPr>
          <p:cNvPr id="106" name="Google Shape;106;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7" name="Google Shape;107;p1"/>
          <p:cNvSpPr/>
          <p:nvPr/>
        </p:nvSpPr>
        <p:spPr>
          <a:xfrm>
            <a:off x="2287418" y="310640"/>
            <a:ext cx="7302500" cy="668667"/>
          </a:xfrm>
          <a:prstGeom prst="rect">
            <a:avLst/>
          </a:prstGeom>
          <a:solidFill>
            <a:schemeClr val="accent4"/>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2000" b="1" i="0" u="none" strike="noStrike" cap="none" dirty="0">
                <a:solidFill>
                  <a:srgbClr val="000000"/>
                </a:solidFill>
                <a:latin typeface="Times New Roman" panose="02020603050405020304" pitchFamily="18" charset="0"/>
                <a:cs typeface="Times New Roman" panose="02020603050405020304" pitchFamily="18" charset="0"/>
                <a:sym typeface="Arial"/>
              </a:rPr>
              <a:t>Robot for Drainage Blockage Systems</a:t>
            </a:r>
            <a:endParaRPr sz="1600" b="1" i="0" u="none" strike="noStrike" cap="none" dirty="0">
              <a:solidFill>
                <a:schemeClr val="dk1"/>
              </a:solidFill>
              <a:latin typeface="Times New Roman" panose="02020603050405020304" pitchFamily="18" charset="0"/>
              <a:ea typeface="Montserrat"/>
              <a:cs typeface="Times New Roman" panose="02020603050405020304" pitchFamily="18" charset="0"/>
              <a:sym typeface="Montserrat"/>
            </a:endParaRPr>
          </a:p>
        </p:txBody>
      </p:sp>
      <p:sp>
        <p:nvSpPr>
          <p:cNvPr id="108" name="Google Shape;108;p1"/>
          <p:cNvSpPr txBox="1"/>
          <p:nvPr/>
        </p:nvSpPr>
        <p:spPr>
          <a:xfrm>
            <a:off x="3031672" y="3204355"/>
            <a:ext cx="612865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9" name="Google Shape;109;p1"/>
          <p:cNvSpPr txBox="1"/>
          <p:nvPr/>
        </p:nvSpPr>
        <p:spPr>
          <a:xfrm>
            <a:off x="-384349" y="5375976"/>
            <a:ext cx="5632799" cy="135421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dirty="0">
                <a:solidFill>
                  <a:srgbClr val="000000"/>
                </a:solidFill>
                <a:latin typeface="Montserrat"/>
                <a:ea typeface="Montserrat"/>
                <a:cs typeface="Montserrat"/>
                <a:sym typeface="Montserrat"/>
              </a:rPr>
              <a:t>Project Team: </a:t>
            </a:r>
            <a:endParaRPr sz="1800" b="0" i="0" u="none" strike="noStrike" cap="none" dirty="0">
              <a:solidFill>
                <a:srgbClr val="000000"/>
              </a:solidFill>
              <a:latin typeface="Arial"/>
              <a:ea typeface="Arial"/>
              <a:cs typeface="Arial"/>
              <a:sym typeface="Arial"/>
            </a:endParaRPr>
          </a:p>
          <a:p>
            <a:pPr marL="457200" marR="0" lvl="0" indent="0" algn="ctr"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r>
              <a:rPr lang="en-US" sz="1400" b="1" i="1" u="none" strike="noStrike" cap="none" dirty="0">
                <a:solidFill>
                  <a:srgbClr val="000000"/>
                </a:solidFill>
                <a:latin typeface="Montserrat"/>
                <a:ea typeface="Montserrat"/>
                <a:cs typeface="Montserrat"/>
                <a:sym typeface="Montserrat"/>
              </a:rPr>
              <a:t>  </a:t>
            </a:r>
            <a:r>
              <a:rPr lang="en-US" sz="1600" b="1" i="1" u="none" strike="noStrike" cap="none" dirty="0">
                <a:solidFill>
                  <a:srgbClr val="000000"/>
                </a:solidFill>
                <a:latin typeface="Arial"/>
                <a:ea typeface="Arial"/>
                <a:cs typeface="Arial"/>
                <a:sym typeface="Arial"/>
              </a:rPr>
              <a:t>    </a:t>
            </a:r>
            <a:r>
              <a:rPr lang="en-US" sz="1600" b="1" i="0" u="none" strike="noStrike" cap="none" dirty="0">
                <a:solidFill>
                  <a:srgbClr val="000000"/>
                </a:solidFill>
                <a:latin typeface="Arial"/>
                <a:ea typeface="Arial"/>
                <a:cs typeface="Arial"/>
                <a:sym typeface="Arial"/>
              </a:rPr>
              <a:t>NITHISH KUMAR MP    -   BU21EECE0100518 </a:t>
            </a:r>
            <a:endParaRPr sz="1600" b="0" i="0" u="none" strike="noStrike" cap="none" dirty="0">
              <a:solidFill>
                <a:srgbClr val="000000"/>
              </a:solidFill>
              <a:latin typeface="Arial"/>
              <a:ea typeface="Arial"/>
              <a:cs typeface="Arial"/>
              <a:sym typeface="Arial"/>
            </a:endParaRPr>
          </a:p>
          <a:p>
            <a:pPr marL="457200" marR="0" lvl="0" indent="0" algn="ctr" rtl="0">
              <a:lnSpc>
                <a:spcPct val="100000"/>
              </a:lnSpc>
              <a:spcBef>
                <a:spcPts val="0"/>
              </a:spcBef>
              <a:spcAft>
                <a:spcPts val="0"/>
              </a:spcAft>
              <a:buNone/>
            </a:pPr>
            <a:r>
              <a:rPr lang="en-US" sz="1600" b="1" i="0" u="none" strike="noStrike" cap="none" dirty="0">
                <a:solidFill>
                  <a:srgbClr val="000000"/>
                </a:solidFill>
                <a:latin typeface="Arial"/>
                <a:ea typeface="Arial"/>
                <a:cs typeface="Arial"/>
                <a:sym typeface="Arial"/>
              </a:rPr>
              <a:t>      B.V. KISHORE KUMAR -   BU21EECEO100333</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1" i="0" u="none" strike="noStrike" cap="none" dirty="0">
                <a:solidFill>
                  <a:srgbClr val="000000"/>
                </a:solidFill>
                <a:latin typeface="Arial"/>
                <a:ea typeface="Arial"/>
                <a:cs typeface="Arial"/>
                <a:sym typeface="Arial"/>
              </a:rPr>
              <a:t>                 M.SRI SAI HARSHITH   -   BU21EECEO100407  </a:t>
            </a:r>
            <a:endParaRPr sz="1600" b="0" i="0" u="none" strike="noStrike" cap="none" dirty="0">
              <a:solidFill>
                <a:srgbClr val="000000"/>
              </a:solidFill>
              <a:latin typeface="Arial"/>
              <a:ea typeface="Arial"/>
              <a:cs typeface="Arial"/>
              <a:sym typeface="Arial"/>
            </a:endParaRPr>
          </a:p>
        </p:txBody>
      </p:sp>
      <p:sp>
        <p:nvSpPr>
          <p:cNvPr id="110" name="Google Shape;110;p1"/>
          <p:cNvSpPr txBox="1"/>
          <p:nvPr/>
        </p:nvSpPr>
        <p:spPr>
          <a:xfrm>
            <a:off x="2787254" y="4008023"/>
            <a:ext cx="630282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Montserrat"/>
                <a:ea typeface="Montserrat"/>
                <a:cs typeface="Montserrat"/>
                <a:sym typeface="Montserrat"/>
              </a:rPr>
              <a:t>Department of Electrical Electronics and Communication Engineering</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endParaRPr sz="1400" b="0" i="0" u="none" strike="noStrike" cap="none" dirty="0">
              <a:solidFill>
                <a:srgbClr val="000000"/>
              </a:solidFill>
              <a:latin typeface="Arial"/>
              <a:ea typeface="Arial"/>
              <a:cs typeface="Arial"/>
              <a:sym typeface="Arial"/>
            </a:endParaRPr>
          </a:p>
        </p:txBody>
      </p:sp>
      <p:sp>
        <p:nvSpPr>
          <p:cNvPr id="111" name="Google Shape;111;p1"/>
          <p:cNvSpPr txBox="1"/>
          <p:nvPr/>
        </p:nvSpPr>
        <p:spPr>
          <a:xfrm>
            <a:off x="8610601" y="5653418"/>
            <a:ext cx="3057524"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Montserrat"/>
                <a:ea typeface="Montserrat"/>
                <a:cs typeface="Montserrat"/>
                <a:sym typeface="Montserrat"/>
              </a:rPr>
              <a:t>Project Guide: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1" i="0" u="none" strike="noStrike" cap="none">
                <a:solidFill>
                  <a:srgbClr val="000000"/>
                </a:solidFill>
                <a:latin typeface="Montserrat"/>
                <a:ea typeface="Montserrat"/>
                <a:cs typeface="Montserrat"/>
                <a:sym typeface="Montserrat"/>
              </a:rPr>
              <a:t>Dr Ramesha M</a:t>
            </a:r>
            <a:r>
              <a:rPr lang="en-US" sz="1800" b="1" i="0" u="none" strike="noStrike" cap="none">
                <a:solidFill>
                  <a:srgbClr val="000000"/>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213106" y="1087852"/>
            <a:ext cx="6735756" cy="2489463"/>
            <a:chOff x="928691" y="421011"/>
            <a:chExt cx="2812894" cy="1867144"/>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928691" y="421011"/>
              <a:ext cx="1901144" cy="1867144"/>
              <a:chOff x="928691" y="421011"/>
              <a:chExt cx="1901144" cy="1867144"/>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45235" y="873955"/>
                <a:ext cx="1884600" cy="1414200"/>
              </a:xfrm>
              <a:prstGeom prst="rect">
                <a:avLst/>
              </a:prstGeom>
              <a:noFill/>
              <a:ln>
                <a:noFill/>
              </a:ln>
            </p:spPr>
            <p:txBody>
              <a:bodyPr spcFirstLastPara="1" wrap="square" lIns="121900" tIns="121900" rIns="121900" bIns="121900" anchor="ctr" anchorCtr="0">
                <a:noAutofit/>
              </a:bodyPr>
              <a:lstStyle/>
              <a:p>
                <a:pPr marL="0" marR="0" lvl="0" indent="0" rtl="0">
                  <a:lnSpc>
                    <a:spcPct val="150000"/>
                  </a:lnSpc>
                  <a:spcBef>
                    <a:spcPts val="0"/>
                  </a:spcBef>
                  <a:spcAft>
                    <a:spcPts val="0"/>
                  </a:spcAft>
                  <a:buNone/>
                </a:pPr>
                <a:r>
                  <a:rPr lang="en-US" sz="2800" b="1" dirty="0">
                    <a:solidFill>
                      <a:srgbClr val="434343"/>
                    </a:solidFill>
                    <a:latin typeface="Times New Roman" panose="02020603050405020304" pitchFamily="18" charset="0"/>
                    <a:ea typeface="Roboto"/>
                    <a:cs typeface="Times New Roman" panose="02020603050405020304" pitchFamily="18" charset="0"/>
                    <a:sym typeface="Roboto"/>
                  </a:rPr>
                  <a:t>S1</a:t>
                </a:r>
                <a:r>
                  <a:rPr lang="en-US" sz="2400" b="1" dirty="0">
                    <a:solidFill>
                      <a:srgbClr val="434343"/>
                    </a:solidFill>
                    <a:latin typeface="Times New Roman" panose="02020603050405020304" pitchFamily="18" charset="0"/>
                    <a:ea typeface="Roboto"/>
                    <a:cs typeface="Times New Roman" panose="02020603050405020304" pitchFamily="18" charset="0"/>
                    <a:sym typeface="Roboto"/>
                  </a:rPr>
                  <a:t>. </a:t>
                </a:r>
                <a:r>
                  <a:rPr lang="en-GB" sz="2400" b="1" dirty="0">
                    <a:latin typeface="Times New Roman" panose="02020603050405020304" pitchFamily="18" charset="0"/>
                    <a:cs typeface="Times New Roman" panose="02020603050405020304" pitchFamily="18" charset="0"/>
                  </a:rPr>
                  <a:t>Autonomous Navigation</a:t>
                </a:r>
                <a:endParaRPr lang="en-US" sz="2400" b="1"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rtl="0">
                  <a:lnSpc>
                    <a:spcPct val="150000"/>
                  </a:lnSpc>
                  <a:spcBef>
                    <a:spcPts val="0"/>
                  </a:spcBef>
                  <a:spcAft>
                    <a:spcPts val="0"/>
                  </a:spcAft>
                  <a:buNone/>
                </a:pPr>
                <a:r>
                  <a:rPr lang="en-US" sz="2400" b="1" dirty="0">
                    <a:solidFill>
                      <a:srgbClr val="434343"/>
                    </a:solidFill>
                    <a:latin typeface="Times New Roman" panose="02020603050405020304" pitchFamily="18" charset="0"/>
                    <a:ea typeface="Roboto"/>
                    <a:cs typeface="Times New Roman" panose="02020603050405020304" pitchFamily="18" charset="0"/>
                    <a:sym typeface="Roboto"/>
                  </a:rPr>
                  <a:t>S2. </a:t>
                </a:r>
                <a:r>
                  <a:rPr lang="en-GB" sz="2400" b="1" dirty="0">
                    <a:latin typeface="Times New Roman" panose="02020603050405020304" pitchFamily="18" charset="0"/>
                    <a:cs typeface="Times New Roman" panose="02020603050405020304" pitchFamily="18" charset="0"/>
                  </a:rPr>
                  <a:t>Cost-Effective</a:t>
                </a:r>
                <a:endParaRPr lang="en-US" sz="2400" b="1"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rtl="0">
                  <a:lnSpc>
                    <a:spcPct val="150000"/>
                  </a:lnSpc>
                  <a:spcBef>
                    <a:spcPts val="0"/>
                  </a:spcBef>
                  <a:spcAft>
                    <a:spcPts val="0"/>
                  </a:spcAft>
                  <a:buNone/>
                </a:pPr>
                <a:r>
                  <a:rPr lang="en-US" sz="2400" b="1" dirty="0">
                    <a:solidFill>
                      <a:srgbClr val="434343"/>
                    </a:solidFill>
                    <a:latin typeface="Times New Roman" panose="02020603050405020304" pitchFamily="18" charset="0"/>
                    <a:ea typeface="Roboto"/>
                    <a:cs typeface="Times New Roman" panose="02020603050405020304" pitchFamily="18" charset="0"/>
                    <a:sym typeface="Roboto"/>
                  </a:rPr>
                  <a:t>S3. </a:t>
                </a:r>
                <a:r>
                  <a:rPr lang="en-GB" sz="2400" b="1" dirty="0">
                    <a:latin typeface="Times New Roman" panose="02020603050405020304" pitchFamily="18" charset="0"/>
                    <a:cs typeface="Times New Roman" panose="02020603050405020304" pitchFamily="18" charset="0"/>
                  </a:rPr>
                  <a:t>Adaptability</a:t>
                </a:r>
                <a:endParaRPr sz="2400" b="1"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800" b="1" dirty="0">
                    <a:solidFill>
                      <a:schemeClr val="accent6"/>
                    </a:solidFill>
                    <a:latin typeface="Fira Sans Extra Condensed Medium"/>
                    <a:ea typeface="Fira Sans Extra Condensed Medium"/>
                    <a:cs typeface="Fira Sans Extra Condensed Medium"/>
                    <a:sym typeface="Fira Sans Extra Condensed Medium"/>
                  </a:rPr>
                  <a:t>Strengths</a:t>
                </a:r>
                <a:endParaRPr sz="2800" b="1" dirty="0">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6918064" y="990976"/>
            <a:ext cx="5273936" cy="2767972"/>
            <a:chOff x="5188548" y="1062506"/>
            <a:chExt cx="3955451" cy="1459517"/>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267501" y="1062506"/>
              <a:ext cx="2876498" cy="1459517"/>
              <a:chOff x="6267501" y="1062506"/>
              <a:chExt cx="2876498" cy="1459517"/>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800" b="1" dirty="0">
                    <a:solidFill>
                      <a:schemeClr val="accent1"/>
                    </a:solidFill>
                    <a:latin typeface="Fira Sans Extra Condensed Medium"/>
                    <a:ea typeface="Fira Sans Extra Condensed Medium"/>
                    <a:cs typeface="Fira Sans Extra Condensed Medium"/>
                    <a:sym typeface="Fira Sans Extra Condensed Medium"/>
                  </a:rPr>
                  <a:t>Weaknesses</a:t>
                </a:r>
                <a:endParaRPr sz="2800" b="1"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267501" y="1411722"/>
                <a:ext cx="2876498" cy="1110301"/>
              </a:xfrm>
              <a:prstGeom prst="rect">
                <a:avLst/>
              </a:prstGeom>
              <a:noFill/>
              <a:ln>
                <a:noFill/>
              </a:ln>
            </p:spPr>
            <p:txBody>
              <a:bodyPr spcFirstLastPara="1" wrap="square" lIns="121900" tIns="121900" rIns="121900" bIns="121900" anchor="ctr" anchorCtr="0">
                <a:noAutofit/>
              </a:bodyPr>
              <a:lstStyle/>
              <a:p>
                <a:pPr>
                  <a:lnSpc>
                    <a:spcPct val="150000"/>
                  </a:lnSpc>
                </a:pPr>
                <a:r>
                  <a:rPr lang="en-US" sz="2000" b="1" dirty="0">
                    <a:solidFill>
                      <a:schemeClr val="tx1"/>
                    </a:solidFill>
                    <a:latin typeface="Times New Roman" panose="02020603050405020304" pitchFamily="18" charset="0"/>
                    <a:ea typeface="Roboto"/>
                    <a:cs typeface="Times New Roman" panose="02020603050405020304" pitchFamily="18" charset="0"/>
                    <a:sym typeface="Roboto"/>
                  </a:rPr>
                  <a:t>W1</a:t>
                </a:r>
                <a:r>
                  <a:rPr lang="en-US" sz="2000" b="1" dirty="0">
                    <a:solidFill>
                      <a:srgbClr val="434343"/>
                    </a:solidFill>
                    <a:latin typeface="Times New Roman" panose="02020603050405020304" pitchFamily="18" charset="0"/>
                    <a:ea typeface="Roboto"/>
                    <a:cs typeface="Times New Roman" panose="02020603050405020304" pitchFamily="18" charset="0"/>
                    <a:sym typeface="Roboto"/>
                  </a:rPr>
                  <a:t>. </a:t>
                </a:r>
                <a:r>
                  <a:rPr lang="en-GB" sz="2000" b="1" dirty="0">
                    <a:latin typeface="Times New Roman" panose="02020603050405020304" pitchFamily="18" charset="0"/>
                    <a:cs typeface="Times New Roman" panose="02020603050405020304" pitchFamily="18" charset="0"/>
                  </a:rPr>
                  <a:t>Initial Setup Cost</a:t>
                </a:r>
                <a:endParaRPr lang="en-US" sz="2000" b="1" dirty="0">
                  <a:solidFill>
                    <a:srgbClr val="434343"/>
                  </a:solidFill>
                  <a:latin typeface="Times New Roman" panose="02020603050405020304" pitchFamily="18" charset="0"/>
                  <a:ea typeface="Roboto"/>
                  <a:cs typeface="Times New Roman" panose="02020603050405020304" pitchFamily="18" charset="0"/>
                  <a:sym typeface="Roboto"/>
                </a:endParaRPr>
              </a:p>
              <a:p>
                <a:pPr>
                  <a:lnSpc>
                    <a:spcPct val="150000"/>
                  </a:lnSpc>
                </a:pPr>
                <a:r>
                  <a:rPr lang="en-US" sz="2000" b="1" dirty="0">
                    <a:solidFill>
                      <a:srgbClr val="434343"/>
                    </a:solidFill>
                    <a:latin typeface="Times New Roman" panose="02020603050405020304" pitchFamily="18" charset="0"/>
                    <a:ea typeface="Roboto"/>
                    <a:cs typeface="Times New Roman" panose="02020603050405020304" pitchFamily="18" charset="0"/>
                    <a:sym typeface="Roboto"/>
                  </a:rPr>
                  <a:t>W2. </a:t>
                </a:r>
                <a:r>
                  <a:rPr lang="en-GB" sz="2000" b="1" dirty="0">
                    <a:latin typeface="Times New Roman" panose="02020603050405020304" pitchFamily="18" charset="0"/>
                    <a:cs typeface="Times New Roman" panose="02020603050405020304" pitchFamily="18" charset="0"/>
                  </a:rPr>
                  <a:t>Limited Battery Life</a:t>
                </a:r>
                <a:endParaRPr sz="2000" b="1" dirty="0">
                  <a:solidFill>
                    <a:srgbClr val="434343"/>
                  </a:solidFill>
                  <a:latin typeface="Times New Roman" panose="02020603050405020304" pitchFamily="18" charset="0"/>
                  <a:ea typeface="Roboto"/>
                  <a:cs typeface="Times New Roman" panose="02020603050405020304" pitchFamily="18" charset="0"/>
                  <a:sym typeface="Roboto"/>
                </a:endParaRPr>
              </a:p>
              <a:p>
                <a:pPr>
                  <a:lnSpc>
                    <a:spcPct val="150000"/>
                  </a:lnSpc>
                </a:pPr>
                <a:r>
                  <a:rPr lang="en-US" sz="2000" b="1" dirty="0">
                    <a:solidFill>
                      <a:srgbClr val="434343"/>
                    </a:solidFill>
                    <a:latin typeface="Times New Roman" panose="02020603050405020304" pitchFamily="18" charset="0"/>
                    <a:ea typeface="Roboto"/>
                    <a:cs typeface="Times New Roman" panose="02020603050405020304" pitchFamily="18" charset="0"/>
                    <a:sym typeface="Roboto"/>
                  </a:rPr>
                  <a:t>W3. </a:t>
                </a:r>
                <a:r>
                  <a:rPr lang="en-GB" sz="2000" b="1" dirty="0">
                    <a:latin typeface="Times New Roman" panose="02020603050405020304" pitchFamily="18" charset="0"/>
                    <a:cs typeface="Times New Roman" panose="02020603050405020304" pitchFamily="18" charset="0"/>
                  </a:rPr>
                  <a:t>Dependency on Sensors</a:t>
                </a:r>
                <a:endParaRPr lang="en-US" sz="2000" b="1"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rtl="0">
                  <a:lnSpc>
                    <a:spcPct val="150000"/>
                  </a:lnSpc>
                  <a:spcBef>
                    <a:spcPts val="0"/>
                  </a:spcBef>
                  <a:spcAft>
                    <a:spcPts val="0"/>
                  </a:spcAft>
                  <a:buNone/>
                </a:pPr>
                <a:r>
                  <a:rPr lang="en-US" sz="2000" b="1" dirty="0">
                    <a:solidFill>
                      <a:srgbClr val="434343"/>
                    </a:solidFill>
                    <a:latin typeface="Times New Roman" panose="02020603050405020304" pitchFamily="18" charset="0"/>
                    <a:ea typeface="Roboto"/>
                    <a:cs typeface="Times New Roman" panose="02020603050405020304" pitchFamily="18" charset="0"/>
                    <a:sym typeface="Roboto"/>
                  </a:rPr>
                  <a:t>W4. </a:t>
                </a:r>
                <a:r>
                  <a:rPr lang="en-GB" sz="2000" b="1" dirty="0">
                    <a:latin typeface="Times New Roman" panose="02020603050405020304" pitchFamily="18" charset="0"/>
                    <a:cs typeface="Times New Roman" panose="02020603050405020304" pitchFamily="18" charset="0"/>
                  </a:rPr>
                  <a:t>Maintenance Needs</a:t>
                </a:r>
                <a:endParaRPr lang="en-US" sz="2000" b="1" dirty="0">
                  <a:solidFill>
                    <a:srgbClr val="434343"/>
                  </a:solidFill>
                  <a:latin typeface="Times New Roman" panose="02020603050405020304" pitchFamily="18" charset="0"/>
                  <a:ea typeface="Roboto"/>
                  <a:cs typeface="Times New Roman" panose="02020603050405020304" pitchFamily="18" charset="0"/>
                  <a:sym typeface="Roboto"/>
                </a:endParaRPr>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7146965" y="3874139"/>
            <a:ext cx="5063570" cy="2102384"/>
            <a:chOff x="5188548" y="2952300"/>
            <a:chExt cx="3844776" cy="1576827"/>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7" name="Google Shape;495;p10">
              <a:extLst>
                <a:ext uri="{FF2B5EF4-FFF2-40B4-BE49-F238E27FC236}">
                  <a16:creationId xmlns:a16="http://schemas.microsoft.com/office/drawing/2014/main" id="{5EAB7177-C39F-1239-7629-99522C12A496}"/>
                </a:ext>
              </a:extLst>
            </p:cNvPr>
            <p:cNvGrpSpPr/>
            <p:nvPr/>
          </p:nvGrpSpPr>
          <p:grpSpPr>
            <a:xfrm>
              <a:off x="6260836" y="2952300"/>
              <a:ext cx="2772488" cy="1576827"/>
              <a:chOff x="6260836" y="2952300"/>
              <a:chExt cx="2772488" cy="1576827"/>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800" b="1" dirty="0">
                    <a:solidFill>
                      <a:schemeClr val="accent5"/>
                    </a:solidFill>
                    <a:latin typeface="Fira Sans Extra Condensed Medium"/>
                    <a:ea typeface="Fira Sans Extra Condensed Medium"/>
                    <a:cs typeface="Fira Sans Extra Condensed Medium"/>
                    <a:sym typeface="Fira Sans Extra Condensed Medium"/>
                  </a:rPr>
                  <a:t>Threats</a:t>
                </a:r>
                <a:endParaRPr sz="2800" b="1"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260836" y="3503427"/>
                <a:ext cx="2772488" cy="1025700"/>
              </a:xfrm>
              <a:prstGeom prst="rect">
                <a:avLst/>
              </a:prstGeom>
              <a:no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r>
                  <a:rPr lang="en-US" sz="2400" b="1" dirty="0">
                    <a:solidFill>
                      <a:srgbClr val="434343"/>
                    </a:solidFill>
                    <a:latin typeface="Times New Roman" panose="02020603050405020304" pitchFamily="18" charset="0"/>
                    <a:ea typeface="Roboto"/>
                    <a:cs typeface="Times New Roman" panose="02020603050405020304" pitchFamily="18" charset="0"/>
                    <a:sym typeface="Roboto"/>
                  </a:rPr>
                  <a:t>T1. </a:t>
                </a:r>
                <a:r>
                  <a:rPr lang="en-GB" sz="2400" b="1" dirty="0">
                    <a:latin typeface="Times New Roman" panose="02020603050405020304" pitchFamily="18" charset="0"/>
                    <a:cs typeface="Times New Roman" panose="02020603050405020304" pitchFamily="18" charset="0"/>
                  </a:rPr>
                  <a:t>Technological Competition</a:t>
                </a:r>
              </a:p>
              <a:p>
                <a:pPr marL="0" marR="0" lvl="0" indent="0" algn="l" rtl="0">
                  <a:spcBef>
                    <a:spcPts val="0"/>
                  </a:spcBef>
                  <a:spcAft>
                    <a:spcPts val="0"/>
                  </a:spcAft>
                  <a:buNone/>
                </a:pPr>
                <a:endParaRPr sz="1000" b="1"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l" rtl="0">
                  <a:spcBef>
                    <a:spcPts val="0"/>
                  </a:spcBef>
                  <a:spcAft>
                    <a:spcPts val="0"/>
                  </a:spcAft>
                  <a:buNone/>
                </a:pPr>
                <a:r>
                  <a:rPr lang="en-US" sz="2400" b="1" dirty="0">
                    <a:solidFill>
                      <a:srgbClr val="434343"/>
                    </a:solidFill>
                    <a:latin typeface="Times New Roman" panose="02020603050405020304" pitchFamily="18" charset="0"/>
                    <a:ea typeface="Roboto"/>
                    <a:cs typeface="Times New Roman" panose="02020603050405020304" pitchFamily="18" charset="0"/>
                    <a:sym typeface="Roboto"/>
                  </a:rPr>
                  <a:t>T2. </a:t>
                </a:r>
                <a:r>
                  <a:rPr lang="en-GB" sz="2400" b="1" dirty="0">
                    <a:latin typeface="Times New Roman" panose="02020603050405020304" pitchFamily="18" charset="0"/>
                    <a:cs typeface="Times New Roman" panose="02020603050405020304" pitchFamily="18" charset="0"/>
                  </a:rPr>
                  <a:t>Regulatory Hurdles</a:t>
                </a:r>
                <a:endParaRPr sz="2400" b="1"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235309" y="3742891"/>
            <a:ext cx="5566369" cy="2416590"/>
            <a:chOff x="1317076" y="3118502"/>
            <a:chExt cx="4174881" cy="1812487"/>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1317076" y="3118502"/>
              <a:ext cx="4117675" cy="1812487"/>
              <a:chOff x="1317076" y="3118502"/>
              <a:chExt cx="4117675" cy="1812487"/>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317076" y="3118502"/>
                <a:ext cx="2109571"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800" b="1" dirty="0">
                    <a:solidFill>
                      <a:schemeClr val="accent4"/>
                    </a:solidFill>
                    <a:latin typeface="Fira Sans Extra Condensed Medium"/>
                    <a:ea typeface="Fira Sans Extra Condensed Medium"/>
                    <a:cs typeface="Fira Sans Extra Condensed Medium"/>
                    <a:sym typeface="Fira Sans Extra Condensed Medium"/>
                  </a:rPr>
                  <a:t>Opportunities</a:t>
                </a:r>
                <a:endParaRPr sz="2800" b="1"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1703051" y="3905289"/>
                <a:ext cx="3731700" cy="10257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50000"/>
                  </a:lnSpc>
                  <a:spcBef>
                    <a:spcPts val="0"/>
                  </a:spcBef>
                  <a:spcAft>
                    <a:spcPts val="0"/>
                  </a:spcAft>
                  <a:buNone/>
                </a:pPr>
                <a:r>
                  <a:rPr lang="en-US" sz="2400" b="1" dirty="0">
                    <a:solidFill>
                      <a:srgbClr val="434343"/>
                    </a:solidFill>
                    <a:latin typeface="Times New Roman" panose="02020603050405020304" pitchFamily="18" charset="0"/>
                    <a:ea typeface="Roboto"/>
                    <a:cs typeface="Times New Roman" panose="02020603050405020304" pitchFamily="18" charset="0"/>
                    <a:sym typeface="Roboto"/>
                  </a:rPr>
                  <a:t>O1. </a:t>
                </a:r>
                <a:r>
                  <a:rPr lang="en-GB" sz="2400" b="1" dirty="0">
                    <a:latin typeface="Times New Roman" panose="02020603050405020304" pitchFamily="18" charset="0"/>
                    <a:cs typeface="Times New Roman" panose="02020603050405020304" pitchFamily="18" charset="0"/>
                  </a:rPr>
                  <a:t>Urban Expansion</a:t>
                </a:r>
                <a:endParaRPr lang="en-US" sz="2400" b="1"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just" rtl="0">
                  <a:lnSpc>
                    <a:spcPct val="150000"/>
                  </a:lnSpc>
                  <a:spcBef>
                    <a:spcPts val="0"/>
                  </a:spcBef>
                  <a:spcAft>
                    <a:spcPts val="0"/>
                  </a:spcAft>
                  <a:buNone/>
                </a:pPr>
                <a:r>
                  <a:rPr lang="en-US" sz="2400" b="1" dirty="0">
                    <a:solidFill>
                      <a:srgbClr val="434343"/>
                    </a:solidFill>
                    <a:latin typeface="Times New Roman" panose="02020603050405020304" pitchFamily="18" charset="0"/>
                    <a:ea typeface="Roboto"/>
                    <a:cs typeface="Times New Roman" panose="02020603050405020304" pitchFamily="18" charset="0"/>
                    <a:sym typeface="Roboto"/>
                  </a:rPr>
                  <a:t>02. </a:t>
                </a:r>
                <a:r>
                  <a:rPr lang="en-GB" sz="2400" b="1" dirty="0">
                    <a:latin typeface="Times New Roman" panose="02020603050405020304" pitchFamily="18" charset="0"/>
                    <a:cs typeface="Times New Roman" panose="02020603050405020304" pitchFamily="18" charset="0"/>
                  </a:rPr>
                  <a:t>Government Initiatives </a:t>
                </a:r>
                <a:endParaRPr lang="en-US" sz="2400" b="1"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just" rtl="0">
                  <a:lnSpc>
                    <a:spcPct val="150000"/>
                  </a:lnSpc>
                  <a:spcBef>
                    <a:spcPts val="0"/>
                  </a:spcBef>
                  <a:spcAft>
                    <a:spcPts val="0"/>
                  </a:spcAft>
                  <a:buNone/>
                </a:pPr>
                <a:r>
                  <a:rPr lang="en-US" sz="2400" b="1" dirty="0">
                    <a:solidFill>
                      <a:srgbClr val="434343"/>
                    </a:solidFill>
                    <a:latin typeface="Times New Roman" panose="02020603050405020304" pitchFamily="18" charset="0"/>
                    <a:ea typeface="Roboto"/>
                    <a:cs typeface="Times New Roman" panose="02020603050405020304" pitchFamily="18" charset="0"/>
                    <a:sym typeface="Roboto"/>
                  </a:rPr>
                  <a:t>O3. </a:t>
                </a:r>
                <a:r>
                  <a:rPr lang="en-GB" sz="2400" b="1" dirty="0">
                    <a:latin typeface="Times New Roman" panose="02020603050405020304" pitchFamily="18" charset="0"/>
                    <a:cs typeface="Times New Roman" panose="02020603050405020304" pitchFamily="18" charset="0"/>
                  </a:rPr>
                  <a:t>Environmental Impact</a:t>
                </a:r>
                <a:endParaRPr lang="en-US" sz="2400" b="1"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just" rtl="0">
                  <a:lnSpc>
                    <a:spcPct val="150000"/>
                  </a:lnSpc>
                  <a:spcBef>
                    <a:spcPts val="0"/>
                  </a:spcBef>
                  <a:spcAft>
                    <a:spcPts val="0"/>
                  </a:spcAft>
                  <a:buNone/>
                </a:pPr>
                <a:r>
                  <a:rPr lang="en-US" sz="2400" b="1" dirty="0">
                    <a:solidFill>
                      <a:srgbClr val="434343"/>
                    </a:solidFill>
                    <a:latin typeface="Times New Roman" panose="02020603050405020304" pitchFamily="18" charset="0"/>
                    <a:ea typeface="Roboto"/>
                    <a:cs typeface="Times New Roman" panose="02020603050405020304" pitchFamily="18" charset="0"/>
                    <a:sym typeface="Roboto"/>
                  </a:rPr>
                  <a:t>04. </a:t>
                </a:r>
                <a:r>
                  <a:rPr lang="en-GB" sz="2400" b="1" dirty="0">
                    <a:latin typeface="Times New Roman" panose="02020603050405020304" pitchFamily="18" charset="0"/>
                    <a:cs typeface="Times New Roman" panose="02020603050405020304" pitchFamily="18" charset="0"/>
                  </a:rPr>
                  <a:t>Commercial Applications</a:t>
                </a:r>
                <a:endParaRPr sz="2400" b="1"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564098" y="1912734"/>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594543" y="939676"/>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400" b="1" dirty="0">
                <a:latin typeface="Times New Roman" panose="02020603050405020304" pitchFamily="18" charset="0"/>
                <a:ea typeface="Verdana" panose="020B0604030504040204" pitchFamily="34" charset="0"/>
                <a:cs typeface="Times New Roman" panose="02020603050405020304" pitchFamily="18" charset="0"/>
              </a:rPr>
              <a:t>Why:</a:t>
            </a:r>
          </a:p>
          <a:p>
            <a:pPr marL="0" marR="0" lvl="0" indent="0" rtl="0">
              <a:lnSpc>
                <a:spcPct val="100000"/>
              </a:lnSpc>
              <a:spcBef>
                <a:spcPts val="0"/>
              </a:spcBef>
              <a:spcAft>
                <a:spcPts val="0"/>
              </a:spcAft>
              <a:buNone/>
            </a:pPr>
            <a:endParaRPr lang="en-IN" sz="800" b="1"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reduce manual inspection risks and improve drainage maintenance.</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sz="800" dirty="0">
              <a:latin typeface="Times New Roman" panose="02020603050405020304" pitchFamily="18" charset="0"/>
              <a:ea typeface="Verdana" panose="020B0604030504040204" pitchFamily="34" charset="0"/>
              <a:cs typeface="Times New Roman" panose="02020603050405020304" pitchFamily="18" charset="0"/>
            </a:endParaRPr>
          </a:p>
          <a:p>
            <a:r>
              <a:rPr lang="en-IN" sz="2400" b="1" dirty="0">
                <a:latin typeface="Times New Roman" panose="02020603050405020304" pitchFamily="18" charset="0"/>
                <a:ea typeface="Verdana" panose="020B0604030504040204" pitchFamily="34" charset="0"/>
                <a:cs typeface="Times New Roman" panose="02020603050405020304" pitchFamily="18" charset="0"/>
              </a:rPr>
              <a:t>What: </a:t>
            </a:r>
          </a:p>
          <a:p>
            <a:endParaRPr lang="en-IN" sz="800"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Build an autonomous robot to detect and locate drainage blockages.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800" dirty="0">
              <a:latin typeface="Times New Roman" panose="02020603050405020304" pitchFamily="18" charset="0"/>
              <a:ea typeface="Verdana" panose="020B0604030504040204" pitchFamily="34" charset="0"/>
              <a:cs typeface="Times New Roman" panose="02020603050405020304" pitchFamily="18" charset="0"/>
            </a:endParaRPr>
          </a:p>
          <a:p>
            <a:r>
              <a:rPr lang="en-IN" sz="2400" b="1" dirty="0">
                <a:latin typeface="Times New Roman" panose="02020603050405020304" pitchFamily="18" charset="0"/>
                <a:ea typeface="Verdana" panose="020B0604030504040204" pitchFamily="34" charset="0"/>
                <a:cs typeface="Times New Roman" panose="02020603050405020304" pitchFamily="18" charset="0"/>
              </a:rPr>
              <a:t>Where:</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Applicable to urban drainage systems in India.</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800" dirty="0">
              <a:latin typeface="Times New Roman" panose="02020603050405020304" pitchFamily="18" charset="0"/>
              <a:ea typeface="Verdana" panose="020B0604030504040204" pitchFamily="34" charset="0"/>
              <a:cs typeface="Times New Roman" panose="02020603050405020304" pitchFamily="18" charset="0"/>
            </a:endParaRPr>
          </a:p>
          <a:p>
            <a:r>
              <a:rPr lang="en-IN" sz="2400" b="1" dirty="0">
                <a:latin typeface="Times New Roman" panose="02020603050405020304" pitchFamily="18" charset="0"/>
                <a:ea typeface="Verdana" panose="020B0604030504040204" pitchFamily="34" charset="0"/>
                <a:cs typeface="Times New Roman" panose="02020603050405020304" pitchFamily="18" charset="0"/>
              </a:rPr>
              <a:t>When: </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Planned completion during the current academic year.</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Field tests throughout the project lifecycle to validate results.</a:t>
            </a:r>
          </a:p>
          <a:p>
            <a:pPr marR="0" lvl="0" rtl="0">
              <a:lnSpc>
                <a:spcPct val="100000"/>
              </a:lnSpc>
              <a:spcBef>
                <a:spcPts val="0"/>
              </a:spcBef>
              <a:spcAft>
                <a:spcPts val="0"/>
              </a:spcAft>
            </a:pPr>
            <a:endParaRPr lang="en-IN" sz="800" dirty="0">
              <a:latin typeface="Times New Roman" panose="02020603050405020304" pitchFamily="18" charset="0"/>
              <a:ea typeface="Verdana" panose="020B0604030504040204" pitchFamily="34" charset="0"/>
              <a:cs typeface="Times New Roman" panose="02020603050405020304" pitchFamily="18" charset="0"/>
            </a:endParaRPr>
          </a:p>
          <a:p>
            <a:r>
              <a:rPr lang="en-IN" sz="2400" b="1" dirty="0">
                <a:latin typeface="Times New Roman" panose="02020603050405020304" pitchFamily="18" charset="0"/>
                <a:ea typeface="Verdana" panose="020B0604030504040204" pitchFamily="34" charset="0"/>
                <a:cs typeface="Times New Roman" panose="02020603050405020304" pitchFamily="18" charset="0"/>
              </a:rPr>
              <a:t>How: </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Use sensors, GPS, image processing, and neural networks for navigation and blockage detection.</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171450" marR="0" lvl="0" indent="-171450" rtl="0">
              <a:lnSpc>
                <a:spcPct val="100000"/>
              </a:lnSpc>
              <a:spcBef>
                <a:spcPts val="0"/>
              </a:spcBef>
              <a:spcAft>
                <a:spcPts val="0"/>
              </a:spcAft>
              <a:buFont typeface="Wingdings" panose="05000000000000000000" pitchFamily="2" charset="2"/>
              <a:buChar char="Ø"/>
            </a:pPr>
            <a:endParaRPr lang="en-IN" sz="800" dirty="0">
              <a:latin typeface="Times New Roman" panose="02020603050405020304" pitchFamily="18" charset="0"/>
              <a:ea typeface="Verdana" panose="020B0604030504040204" pitchFamily="34" charset="0"/>
              <a:cs typeface="Times New Roman" panose="02020603050405020304" pitchFamily="18" charset="0"/>
            </a:endParaRPr>
          </a:p>
          <a:p>
            <a:r>
              <a:rPr lang="en-IN" sz="2400" b="1" dirty="0">
                <a:latin typeface="Times New Roman" panose="02020603050405020304" pitchFamily="18" charset="0"/>
                <a:ea typeface="Verdana" panose="020B0604030504040204" pitchFamily="34" charset="0"/>
                <a:cs typeface="Times New Roman" panose="02020603050405020304" pitchFamily="18" charset="0"/>
              </a:rPr>
              <a:t>Refined Objective: </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Enhance safety and efficiency in detecting drainage blockages.</a:t>
            </a:r>
            <a:endParaRPr lang="en-IN" sz="1800"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Reduce manual intervention, prevent urban flooding, and maintain infrastructure.</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5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US"/>
              <a:t>12</a:t>
            </a:fld>
            <a:endParaRPr/>
          </a:p>
        </p:txBody>
      </p:sp>
      <p:sp>
        <p:nvSpPr>
          <p:cNvPr id="187" name="Google Shape;187;p56"/>
          <p:cNvSpPr txBox="1"/>
          <p:nvPr/>
        </p:nvSpPr>
        <p:spPr>
          <a:xfrm>
            <a:off x="462114" y="617587"/>
            <a:ext cx="11179276" cy="586243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1" i="0" u="sng" strike="noStrike" cap="none">
                <a:solidFill>
                  <a:srgbClr val="000000"/>
                </a:solidFill>
                <a:latin typeface="Montserrat Medium"/>
                <a:ea typeface="Montserrat Medium"/>
                <a:cs typeface="Montserrat Medium"/>
                <a:sym typeface="Montserrat Medium"/>
              </a:rPr>
              <a:t>Goal of Project:</a:t>
            </a:r>
            <a:endParaRPr/>
          </a:p>
          <a:p>
            <a:pPr marL="0" marR="0" lvl="0" indent="0" algn="l" rtl="0">
              <a:lnSpc>
                <a:spcPct val="100000"/>
              </a:lnSpc>
              <a:spcBef>
                <a:spcPts val="0"/>
              </a:spcBef>
              <a:spcAft>
                <a:spcPts val="0"/>
              </a:spcAft>
              <a:buNone/>
            </a:pPr>
            <a:endParaRPr sz="1400" b="1" i="0" u="none" strike="noStrike" cap="none">
              <a:solidFill>
                <a:srgbClr val="000000"/>
              </a:solidFill>
              <a:latin typeface="Montserrat Medium"/>
              <a:ea typeface="Montserrat Medium"/>
              <a:cs typeface="Montserrat Medium"/>
              <a:sym typeface="Montserrat Medium"/>
            </a:endParaRPr>
          </a:p>
        </p:txBody>
      </p:sp>
      <p:sp>
        <p:nvSpPr>
          <p:cNvPr id="188" name="Google Shape;188;p56"/>
          <p:cNvSpPr txBox="1"/>
          <p:nvPr/>
        </p:nvSpPr>
        <p:spPr>
          <a:xfrm>
            <a:off x="304474" y="1385531"/>
            <a:ext cx="11149777" cy="483209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Implement effective strategies and technologies to minimize the frequency and severity of drainage blockages in urban areas.</a:t>
            </a:r>
            <a:endParaRPr/>
          </a:p>
          <a:p>
            <a:pPr marL="342900" marR="0" lvl="0" indent="-342900" algn="l"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Prevent blockages that lead to flooding and water contamination, thereby reducing the spread of waterborne diseases and improving overall public safety.</a:t>
            </a:r>
            <a:endParaRPr/>
          </a:p>
          <a:p>
            <a:pPr marL="342900" marR="0" lvl="0" indent="-342900" algn="l"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Strengthen and maintain drainage systems to withstand the challenges posed by rapid urbanization, aging infrastructure, and extreme weather events.</a:t>
            </a:r>
            <a:endParaRPr/>
          </a:p>
          <a:p>
            <a:pPr marL="342900" marR="0" lvl="0" indent="-342900" algn="l"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Utilize advanced technologies, such as smart monitoring systems, to streamline and improve the efficiency of drainage maintenance and management.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7"/>
          <p:cNvSpPr txBox="1">
            <a:spLocks noGrp="1"/>
          </p:cNvSpPr>
          <p:nvPr>
            <p:ph type="body" idx="1"/>
          </p:nvPr>
        </p:nvSpPr>
        <p:spPr>
          <a:xfrm>
            <a:off x="415600" y="757084"/>
            <a:ext cx="11360800" cy="5334749"/>
          </a:xfrm>
          <a:prstGeom prst="rect">
            <a:avLst/>
          </a:prstGeom>
          <a:noFill/>
          <a:ln>
            <a:noFill/>
          </a:ln>
        </p:spPr>
        <p:txBody>
          <a:bodyPr spcFirstLastPara="1" wrap="square" lIns="91425" tIns="91425" rIns="91425" bIns="91425" anchor="t" anchorCtr="0">
            <a:normAutofit/>
          </a:bodyPr>
          <a:lstStyle/>
          <a:p>
            <a:pPr marL="114300" lvl="0" indent="0" algn="l" rtl="0">
              <a:lnSpc>
                <a:spcPct val="120000"/>
              </a:lnSpc>
              <a:spcBef>
                <a:spcPts val="0"/>
              </a:spcBef>
              <a:spcAft>
                <a:spcPts val="0"/>
              </a:spcAft>
              <a:buSzPts val="1800"/>
              <a:buNone/>
            </a:pPr>
            <a:r>
              <a:rPr lang="en-US" b="1" u="sng">
                <a:latin typeface="Montserrat Medium"/>
                <a:ea typeface="Montserrat Medium"/>
                <a:cs typeface="Montserrat Medium"/>
                <a:sym typeface="Montserrat Medium"/>
              </a:rPr>
              <a:t>Methodology:</a:t>
            </a:r>
            <a:endParaRPr/>
          </a:p>
        </p:txBody>
      </p:sp>
      <p:sp>
        <p:nvSpPr>
          <p:cNvPr id="194" name="Google Shape;194;p5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US"/>
              <a:t>13</a:t>
            </a:fld>
            <a:endParaRPr/>
          </a:p>
        </p:txBody>
      </p:sp>
      <p:sp>
        <p:nvSpPr>
          <p:cNvPr id="195" name="Google Shape;195;p57"/>
          <p:cNvSpPr txBox="1"/>
          <p:nvPr/>
        </p:nvSpPr>
        <p:spPr>
          <a:xfrm>
            <a:off x="415600" y="1785258"/>
            <a:ext cx="11582399" cy="4093428"/>
          </a:xfrm>
          <a:prstGeom prst="rect">
            <a:avLst/>
          </a:prstGeom>
          <a:noFill/>
          <a:ln>
            <a:noFill/>
          </a:ln>
        </p:spPr>
        <p:txBody>
          <a:bodyPr spcFirstLastPara="1" wrap="square" lIns="91425" tIns="45700" rIns="91425" bIns="45700" anchor="t" anchorCtr="0">
            <a:spAutoFit/>
          </a:bodyPr>
          <a:lstStyle/>
          <a:p>
            <a:pPr marL="342900" marR="0" lvl="1"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000000"/>
                </a:solidFill>
                <a:latin typeface="Arial"/>
                <a:ea typeface="Arial"/>
                <a:cs typeface="Arial"/>
                <a:sym typeface="Arial"/>
              </a:rPr>
              <a:t>Manual Cleaning</a:t>
            </a:r>
            <a:r>
              <a:rPr lang="en-US" sz="2000" b="0" i="1"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Pay attention to drainage systems and regularly work through obstructions with manual means such as rods and shovels. Take away the particles and dirt that can cause them to become jammed.</a:t>
            </a:r>
            <a:endParaRPr/>
          </a:p>
          <a:p>
            <a:pPr marL="342900" marR="0" lvl="1"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000000"/>
                </a:solidFill>
                <a:latin typeface="Arial"/>
                <a:ea typeface="Arial"/>
                <a:cs typeface="Arial"/>
                <a:sym typeface="Arial"/>
              </a:rPr>
              <a:t>Mechanical Cleaning</a:t>
            </a:r>
            <a:r>
              <a:rPr lang="en-US" sz="2000" b="0" i="1"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Clean blockages with high pressure water jets and make use of suction trucks that can remove dirt and sludge from within a pipe</a:t>
            </a:r>
            <a:endParaRPr/>
          </a:p>
          <a:p>
            <a:pPr marL="342900" marR="0" lvl="1"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000000"/>
                </a:solidFill>
                <a:latin typeface="Arial"/>
                <a:ea typeface="Arial"/>
                <a:cs typeface="Arial"/>
                <a:sym typeface="Arial"/>
              </a:rPr>
              <a:t>Advanced Technology : </a:t>
            </a:r>
            <a:r>
              <a:rPr lang="en-US" sz="2000" b="0" i="0" u="none" strike="noStrike" cap="none">
                <a:solidFill>
                  <a:srgbClr val="000000"/>
                </a:solidFill>
                <a:latin typeface="Arial"/>
                <a:ea typeface="Arial"/>
                <a:cs typeface="Arial"/>
                <a:sym typeface="Arial"/>
              </a:rPr>
              <a:t>Check the insides of pipes for blockages without the need for excavation. </a:t>
            </a:r>
            <a:endParaRPr/>
          </a:p>
          <a:p>
            <a:pPr marL="342900" marR="0" lvl="1"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000000"/>
                </a:solidFill>
                <a:latin typeface="Arial"/>
                <a:ea typeface="Arial"/>
                <a:cs typeface="Arial"/>
                <a:sym typeface="Arial"/>
              </a:rPr>
              <a:t>Robots</a:t>
            </a:r>
            <a:r>
              <a:rPr lang="en-US" sz="2000" b="0" i="1"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Clean and inspect confined spaces using a robotic system. Sensors: Use audial as well as ultrasonic sensors for delicate obstruction detection. </a:t>
            </a:r>
            <a:endParaRPr/>
          </a:p>
          <a:p>
            <a:pPr marL="342900" marR="0" lvl="1" indent="-342900" algn="l" rtl="0">
              <a:lnSpc>
                <a:spcPct val="100000"/>
              </a:lnSpc>
              <a:spcBef>
                <a:spcPts val="0"/>
              </a:spcBef>
              <a:spcAft>
                <a:spcPts val="0"/>
              </a:spcAft>
              <a:buClr>
                <a:srgbClr val="000000"/>
              </a:buClr>
              <a:buSzPts val="2000"/>
              <a:buFont typeface="Arial"/>
              <a:buChar char="•"/>
            </a:pPr>
            <a:r>
              <a:rPr lang="en-US" sz="2000" b="1" i="0" u="none" strike="noStrike" cap="none">
                <a:solidFill>
                  <a:srgbClr val="000000"/>
                </a:solidFill>
                <a:latin typeface="Arial"/>
                <a:ea typeface="Arial"/>
                <a:cs typeface="Arial"/>
                <a:sym typeface="Arial"/>
              </a:rPr>
              <a:t>Smart Drainage</a:t>
            </a:r>
            <a:r>
              <a:rPr lang="en-US" sz="2000" b="0" i="1"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Designed systems that understand such imperfections in the irrigation system by using real time structural integrity systems and twilight technology. Regulations: Enforce building codes and curb the drainage system through support to drainage infrastructural services by private firms.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18BDC-2E7B-EEDF-5111-E17399A85A5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E76F24-1AAA-C7D2-229A-EC82EFE116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21" name="Rectangle: Rounded Corners 1">
            <a:extLst>
              <a:ext uri="{FF2B5EF4-FFF2-40B4-BE49-F238E27FC236}">
                <a16:creationId xmlns:a16="http://schemas.microsoft.com/office/drawing/2014/main" id="{C339DBDF-0041-2593-E602-A5E2ABAA5E92}"/>
              </a:ext>
            </a:extLst>
          </p:cNvPr>
          <p:cNvSpPr>
            <a:spLocks/>
          </p:cNvSpPr>
          <p:nvPr/>
        </p:nvSpPr>
        <p:spPr bwMode="auto">
          <a:xfrm>
            <a:off x="4434981" y="792956"/>
            <a:ext cx="1989138" cy="860425"/>
          </a:xfrm>
          <a:custGeom>
            <a:avLst/>
            <a:gdLst>
              <a:gd name="T0" fmla="*/ 994410 w 1988819"/>
              <a:gd name="T1" fmla="*/ 0 h 861063"/>
              <a:gd name="T2" fmla="*/ 1988819 w 1988819"/>
              <a:gd name="T3" fmla="*/ 430532 h 861063"/>
              <a:gd name="T4" fmla="*/ 994410 w 1988819"/>
              <a:gd name="T5" fmla="*/ 861063 h 861063"/>
              <a:gd name="T6" fmla="*/ 0 w 1988819"/>
              <a:gd name="T7" fmla="*/ 430532 h 861063"/>
              <a:gd name="T8" fmla="*/ 17694720 60000 65536"/>
              <a:gd name="T9" fmla="*/ 0 60000 65536"/>
              <a:gd name="T10" fmla="*/ 5898240 60000 65536"/>
              <a:gd name="T11" fmla="*/ 11796480 60000 65536"/>
              <a:gd name="T12" fmla="*/ 42034 w 1988819"/>
              <a:gd name="T13" fmla="*/ 42034 h 861063"/>
              <a:gd name="T14" fmla="*/ 1946785 w 1988819"/>
              <a:gd name="T15" fmla="*/ 819029 h 861063"/>
            </a:gdLst>
            <a:ahLst/>
            <a:cxnLst>
              <a:cxn ang="T8">
                <a:pos x="T0" y="T1"/>
              </a:cxn>
              <a:cxn ang="T9">
                <a:pos x="T2" y="T3"/>
              </a:cxn>
              <a:cxn ang="T10">
                <a:pos x="T4" y="T5"/>
              </a:cxn>
              <a:cxn ang="T11">
                <a:pos x="T6" y="T7"/>
              </a:cxn>
            </a:cxnLst>
            <a:rect l="T12" t="T13" r="T14" b="T15"/>
            <a:pathLst>
              <a:path w="1988819" h="861063">
                <a:moveTo>
                  <a:pt x="143511" y="0"/>
                </a:moveTo>
                <a:lnTo>
                  <a:pt x="143511" y="0"/>
                </a:lnTo>
                <a:cubicBezTo>
                  <a:pt x="64252" y="0"/>
                  <a:pt x="0" y="64252"/>
                  <a:pt x="0" y="143510"/>
                </a:cubicBezTo>
                <a:lnTo>
                  <a:pt x="0" y="717553"/>
                </a:lnTo>
                <a:lnTo>
                  <a:pt x="0" y="717552"/>
                </a:lnTo>
                <a:cubicBezTo>
                  <a:pt x="0" y="796811"/>
                  <a:pt x="64252" y="861063"/>
                  <a:pt x="143510" y="861063"/>
                </a:cubicBezTo>
                <a:lnTo>
                  <a:pt x="1845309" y="861063"/>
                </a:lnTo>
                <a:lnTo>
                  <a:pt x="1845309" y="861062"/>
                </a:lnTo>
                <a:cubicBezTo>
                  <a:pt x="1924567" y="861062"/>
                  <a:pt x="1988820" y="796810"/>
                  <a:pt x="1988820" y="717552"/>
                </a:cubicBezTo>
                <a:lnTo>
                  <a:pt x="1988819" y="143511"/>
                </a:lnTo>
                <a:cubicBezTo>
                  <a:pt x="1988819" y="64252"/>
                  <a:pt x="1924566" y="0"/>
                  <a:pt x="1845308" y="0"/>
                </a:cubicBezTo>
                <a:lnTo>
                  <a:pt x="143511"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(Battery Pack)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
            <a:extLst>
              <a:ext uri="{FF2B5EF4-FFF2-40B4-BE49-F238E27FC236}">
                <a16:creationId xmlns:a16="http://schemas.microsoft.com/office/drawing/2014/main" id="{A87D19F3-CB05-3741-5908-8154A8A8E4D4}"/>
              </a:ext>
            </a:extLst>
          </p:cNvPr>
          <p:cNvSpPr>
            <a:spLocks/>
          </p:cNvSpPr>
          <p:nvPr/>
        </p:nvSpPr>
        <p:spPr bwMode="auto">
          <a:xfrm>
            <a:off x="4199238" y="2576102"/>
            <a:ext cx="2460625" cy="860425"/>
          </a:xfrm>
          <a:custGeom>
            <a:avLst/>
            <a:gdLst>
              <a:gd name="T0" fmla="*/ 1230630 w 2461260"/>
              <a:gd name="T1" fmla="*/ 0 h 861060"/>
              <a:gd name="T2" fmla="*/ 2461260 w 2461260"/>
              <a:gd name="T3" fmla="*/ 430530 h 861060"/>
              <a:gd name="T4" fmla="*/ 1230630 w 2461260"/>
              <a:gd name="T5" fmla="*/ 861060 h 861060"/>
              <a:gd name="T6" fmla="*/ 0 w 2461260"/>
              <a:gd name="T7" fmla="*/ 430530 h 861060"/>
              <a:gd name="T8" fmla="*/ 17694720 60000 65536"/>
              <a:gd name="T9" fmla="*/ 0 60000 65536"/>
              <a:gd name="T10" fmla="*/ 5898240 60000 65536"/>
              <a:gd name="T11" fmla="*/ 11796480 60000 65536"/>
              <a:gd name="T12" fmla="*/ 42034 w 2461260"/>
              <a:gd name="T13" fmla="*/ 42034 h 861060"/>
              <a:gd name="T14" fmla="*/ 2419226 w 2461260"/>
              <a:gd name="T15" fmla="*/ 819026 h 861060"/>
            </a:gdLst>
            <a:ahLst/>
            <a:cxnLst>
              <a:cxn ang="T8">
                <a:pos x="T0" y="T1"/>
              </a:cxn>
              <a:cxn ang="T9">
                <a:pos x="T2" y="T3"/>
              </a:cxn>
              <a:cxn ang="T10">
                <a:pos x="T4" y="T5"/>
              </a:cxn>
              <a:cxn ang="T11">
                <a:pos x="T6" y="T7"/>
              </a:cxn>
            </a:cxnLst>
            <a:rect l="T12" t="T13" r="T14" b="T15"/>
            <a:pathLst>
              <a:path w="2461260" h="861060">
                <a:moveTo>
                  <a:pt x="143510" y="0"/>
                </a:moveTo>
                <a:lnTo>
                  <a:pt x="143510" y="0"/>
                </a:lnTo>
                <a:cubicBezTo>
                  <a:pt x="64251" y="0"/>
                  <a:pt x="0" y="64251"/>
                  <a:pt x="0" y="143509"/>
                </a:cubicBezTo>
                <a:lnTo>
                  <a:pt x="0" y="717550"/>
                </a:lnTo>
                <a:lnTo>
                  <a:pt x="0" y="717549"/>
                </a:lnTo>
                <a:cubicBezTo>
                  <a:pt x="0" y="796808"/>
                  <a:pt x="64251" y="861059"/>
                  <a:pt x="143509" y="861059"/>
                </a:cubicBezTo>
                <a:lnTo>
                  <a:pt x="2317750" y="861060"/>
                </a:lnTo>
                <a:lnTo>
                  <a:pt x="2317750" y="861059"/>
                </a:lnTo>
                <a:cubicBezTo>
                  <a:pt x="2397008" y="861059"/>
                  <a:pt x="2461260" y="796808"/>
                  <a:pt x="2461260" y="717550"/>
                </a:cubicBezTo>
                <a:lnTo>
                  <a:pt x="2461260" y="143510"/>
                </a:lnTo>
                <a:cubicBezTo>
                  <a:pt x="2461260" y="64251"/>
                  <a:pt x="2397008" y="0"/>
                  <a:pt x="2317750" y="0"/>
                </a:cubicBezTo>
                <a:lnTo>
                  <a:pt x="143510"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Control Unit</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 Uno Board)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Rounded Corners 7">
            <a:extLst>
              <a:ext uri="{FF2B5EF4-FFF2-40B4-BE49-F238E27FC236}">
                <a16:creationId xmlns:a16="http://schemas.microsoft.com/office/drawing/2014/main" id="{36FFA8DF-A90F-3518-5C0E-9A64A3768948}"/>
              </a:ext>
            </a:extLst>
          </p:cNvPr>
          <p:cNvSpPr>
            <a:spLocks/>
          </p:cNvSpPr>
          <p:nvPr/>
        </p:nvSpPr>
        <p:spPr bwMode="auto">
          <a:xfrm>
            <a:off x="500692" y="5268760"/>
            <a:ext cx="2857500" cy="1211263"/>
          </a:xfrm>
          <a:custGeom>
            <a:avLst/>
            <a:gdLst>
              <a:gd name="T0" fmla="*/ 1428750 w 2857500"/>
              <a:gd name="T1" fmla="*/ 0 h 1211580"/>
              <a:gd name="T2" fmla="*/ 2857500 w 2857500"/>
              <a:gd name="T3" fmla="*/ 605790 h 1211580"/>
              <a:gd name="T4" fmla="*/ 1428750 w 2857500"/>
              <a:gd name="T5" fmla="*/ 1211580 h 1211580"/>
              <a:gd name="T6" fmla="*/ 0 w 2857500"/>
              <a:gd name="T7" fmla="*/ 605790 h 1211580"/>
              <a:gd name="T8" fmla="*/ 17694720 60000 65536"/>
              <a:gd name="T9" fmla="*/ 0 60000 65536"/>
              <a:gd name="T10" fmla="*/ 5898240 60000 65536"/>
              <a:gd name="T11" fmla="*/ 11796480 60000 65536"/>
              <a:gd name="T12" fmla="*/ 59145 w 2857500"/>
              <a:gd name="T13" fmla="*/ 59145 h 1211580"/>
              <a:gd name="T14" fmla="*/ 2798355 w 2857500"/>
              <a:gd name="T15" fmla="*/ 1152435 h 1211580"/>
            </a:gdLst>
            <a:ahLst/>
            <a:cxnLst>
              <a:cxn ang="T8">
                <a:pos x="T0" y="T1"/>
              </a:cxn>
              <a:cxn ang="T9">
                <a:pos x="T2" y="T3"/>
              </a:cxn>
              <a:cxn ang="T10">
                <a:pos x="T4" y="T5"/>
              </a:cxn>
              <a:cxn ang="T11">
                <a:pos x="T6" y="T7"/>
              </a:cxn>
            </a:cxnLst>
            <a:rect l="T12" t="T13" r="T14" b="T15"/>
            <a:pathLst>
              <a:path w="2857500" h="1211580">
                <a:moveTo>
                  <a:pt x="201930" y="0"/>
                </a:moveTo>
                <a:lnTo>
                  <a:pt x="201930" y="0"/>
                </a:lnTo>
                <a:cubicBezTo>
                  <a:pt x="90407" y="0"/>
                  <a:pt x="0" y="90407"/>
                  <a:pt x="0" y="201929"/>
                </a:cubicBezTo>
                <a:lnTo>
                  <a:pt x="0" y="1009650"/>
                </a:lnTo>
                <a:lnTo>
                  <a:pt x="0" y="1009649"/>
                </a:lnTo>
                <a:cubicBezTo>
                  <a:pt x="0" y="1121172"/>
                  <a:pt x="90407" y="1211579"/>
                  <a:pt x="201929" y="1211579"/>
                </a:cubicBezTo>
                <a:lnTo>
                  <a:pt x="2655570" y="1211580"/>
                </a:lnTo>
                <a:lnTo>
                  <a:pt x="2655570" y="1211579"/>
                </a:lnTo>
                <a:cubicBezTo>
                  <a:pt x="2767092" y="1211579"/>
                  <a:pt x="2857500" y="1121172"/>
                  <a:pt x="2857500" y="1009650"/>
                </a:cubicBezTo>
                <a:lnTo>
                  <a:pt x="2857500" y="201930"/>
                </a:lnTo>
                <a:cubicBezTo>
                  <a:pt x="2857500" y="90407"/>
                  <a:pt x="2767092" y="0"/>
                  <a:pt x="2655570" y="0"/>
                </a:cubicBezTo>
                <a:lnTo>
                  <a:pt x="201930"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Sensors</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(Ultrasonic)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Rounded Corners 9">
            <a:extLst>
              <a:ext uri="{FF2B5EF4-FFF2-40B4-BE49-F238E27FC236}">
                <a16:creationId xmlns:a16="http://schemas.microsoft.com/office/drawing/2014/main" id="{F1CE5CFA-D415-3B1E-651F-451EAEE5DBAD}"/>
              </a:ext>
            </a:extLst>
          </p:cNvPr>
          <p:cNvSpPr>
            <a:spLocks/>
          </p:cNvSpPr>
          <p:nvPr/>
        </p:nvSpPr>
        <p:spPr bwMode="auto">
          <a:xfrm>
            <a:off x="8957311" y="5038454"/>
            <a:ext cx="2705100" cy="1531938"/>
          </a:xfrm>
          <a:custGeom>
            <a:avLst/>
            <a:gdLst>
              <a:gd name="T0" fmla="*/ 1352548 w 2705096"/>
              <a:gd name="T1" fmla="*/ 0 h 1531620"/>
              <a:gd name="T2" fmla="*/ 2705096 w 2705096"/>
              <a:gd name="T3" fmla="*/ 765810 h 1531620"/>
              <a:gd name="T4" fmla="*/ 1352548 w 2705096"/>
              <a:gd name="T5" fmla="*/ 1531620 h 1531620"/>
              <a:gd name="T6" fmla="*/ 0 w 2705096"/>
              <a:gd name="T7" fmla="*/ 765810 h 1531620"/>
              <a:gd name="T8" fmla="*/ 17694720 60000 65536"/>
              <a:gd name="T9" fmla="*/ 0 60000 65536"/>
              <a:gd name="T10" fmla="*/ 5898240 60000 65536"/>
              <a:gd name="T11" fmla="*/ 11796480 60000 65536"/>
              <a:gd name="T12" fmla="*/ 74768 w 2705096"/>
              <a:gd name="T13" fmla="*/ 74768 h 1531620"/>
              <a:gd name="T14" fmla="*/ 2630328 w 2705096"/>
              <a:gd name="T15" fmla="*/ 1456852 h 1531620"/>
            </a:gdLst>
            <a:ahLst/>
            <a:cxnLst>
              <a:cxn ang="T8">
                <a:pos x="T0" y="T1"/>
              </a:cxn>
              <a:cxn ang="T9">
                <a:pos x="T2" y="T3"/>
              </a:cxn>
              <a:cxn ang="T10">
                <a:pos x="T4" y="T5"/>
              </a:cxn>
              <a:cxn ang="T11">
                <a:pos x="T6" y="T7"/>
              </a:cxn>
            </a:cxnLst>
            <a:rect l="T12" t="T13" r="T14" b="T15"/>
            <a:pathLst>
              <a:path w="2705096" h="1531620">
                <a:moveTo>
                  <a:pt x="255270" y="0"/>
                </a:moveTo>
                <a:lnTo>
                  <a:pt x="255270" y="0"/>
                </a:lnTo>
                <a:cubicBezTo>
                  <a:pt x="114288" y="0"/>
                  <a:pt x="0" y="114288"/>
                  <a:pt x="0" y="255269"/>
                </a:cubicBezTo>
                <a:lnTo>
                  <a:pt x="0" y="1276350"/>
                </a:lnTo>
                <a:lnTo>
                  <a:pt x="0" y="1276349"/>
                </a:lnTo>
                <a:cubicBezTo>
                  <a:pt x="0" y="1417331"/>
                  <a:pt x="114288" y="1531619"/>
                  <a:pt x="255269" y="1531619"/>
                </a:cubicBezTo>
                <a:lnTo>
                  <a:pt x="2449826" y="1531620"/>
                </a:lnTo>
                <a:lnTo>
                  <a:pt x="2449826" y="1531619"/>
                </a:lnTo>
                <a:cubicBezTo>
                  <a:pt x="2590807" y="1531619"/>
                  <a:pt x="2705096" y="1417331"/>
                  <a:pt x="2705096" y="1276350"/>
                </a:cubicBezTo>
                <a:lnTo>
                  <a:pt x="2705096" y="255270"/>
                </a:lnTo>
                <a:cubicBezTo>
                  <a:pt x="2705096" y="114288"/>
                  <a:pt x="2590807" y="0"/>
                  <a:pt x="2449826" y="0"/>
                </a:cubicBezTo>
                <a:lnTo>
                  <a:pt x="255270"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Navigation System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(Motor Driver, DC/Stepper Motors)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9" name="Straight Connector 11">
            <a:extLst>
              <a:ext uri="{FF2B5EF4-FFF2-40B4-BE49-F238E27FC236}">
                <a16:creationId xmlns:a16="http://schemas.microsoft.com/office/drawing/2014/main" id="{A9A4E49A-7CEB-9B88-164C-601C3B6DC691}"/>
              </a:ext>
            </a:extLst>
          </p:cNvPr>
          <p:cNvCxnSpPr>
            <a:cxnSpLocks/>
            <a:stCxn id="21" idx="2"/>
            <a:endCxn id="22" idx="0"/>
          </p:cNvCxnSpPr>
          <p:nvPr/>
        </p:nvCxnSpPr>
        <p:spPr>
          <a:xfrm>
            <a:off x="5429551" y="1653381"/>
            <a:ext cx="0" cy="922721"/>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cxnSp>
        <p:nvCxnSpPr>
          <p:cNvPr id="30" name="Straight Connector 11">
            <a:extLst>
              <a:ext uri="{FF2B5EF4-FFF2-40B4-BE49-F238E27FC236}">
                <a16:creationId xmlns:a16="http://schemas.microsoft.com/office/drawing/2014/main" id="{B16D0332-6F7D-6366-9F4F-4A07B1913BEC}"/>
              </a:ext>
            </a:extLst>
          </p:cNvPr>
          <p:cNvCxnSpPr>
            <a:cxnSpLocks/>
            <a:endCxn id="25" idx="0"/>
          </p:cNvCxnSpPr>
          <p:nvPr/>
        </p:nvCxnSpPr>
        <p:spPr>
          <a:xfrm flipH="1">
            <a:off x="1929442" y="3429000"/>
            <a:ext cx="3467595" cy="1839760"/>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cxnSp>
        <p:nvCxnSpPr>
          <p:cNvPr id="31" name="Straight Connector 12">
            <a:extLst>
              <a:ext uri="{FF2B5EF4-FFF2-40B4-BE49-F238E27FC236}">
                <a16:creationId xmlns:a16="http://schemas.microsoft.com/office/drawing/2014/main" id="{37BCB1BD-47BA-0B1E-9E17-5FA3C553045A}"/>
              </a:ext>
            </a:extLst>
          </p:cNvPr>
          <p:cNvCxnSpPr>
            <a:cxnSpLocks/>
          </p:cNvCxnSpPr>
          <p:nvPr/>
        </p:nvCxnSpPr>
        <p:spPr>
          <a:xfrm>
            <a:off x="5429551" y="3404331"/>
            <a:ext cx="5102238" cy="1634123"/>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cxnSp>
        <p:nvCxnSpPr>
          <p:cNvPr id="32" name="Straight Connector 13">
            <a:extLst>
              <a:ext uri="{FF2B5EF4-FFF2-40B4-BE49-F238E27FC236}">
                <a16:creationId xmlns:a16="http://schemas.microsoft.com/office/drawing/2014/main" id="{93B92E61-CC59-6916-D666-B1E8F0A89FE0}"/>
              </a:ext>
            </a:extLst>
          </p:cNvPr>
          <p:cNvCxnSpPr>
            <a:cxnSpLocks/>
            <a:stCxn id="22" idx="2"/>
          </p:cNvCxnSpPr>
          <p:nvPr/>
        </p:nvCxnSpPr>
        <p:spPr>
          <a:xfrm>
            <a:off x="5429551" y="3436527"/>
            <a:ext cx="64026" cy="3305896"/>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sp>
        <p:nvSpPr>
          <p:cNvPr id="36" name="Rectangle 40">
            <a:extLst>
              <a:ext uri="{FF2B5EF4-FFF2-40B4-BE49-F238E27FC236}">
                <a16:creationId xmlns:a16="http://schemas.microsoft.com/office/drawing/2014/main" id="{45E18EF6-01E5-565F-2963-D4CC3C5D8A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4" name="TextBox 23">
            <a:extLst>
              <a:ext uri="{FF2B5EF4-FFF2-40B4-BE49-F238E27FC236}">
                <a16:creationId xmlns:a16="http://schemas.microsoft.com/office/drawing/2014/main" id="{CE0A018B-EC7E-35F4-3B7F-FA02FC35096A}"/>
              </a:ext>
            </a:extLst>
          </p:cNvPr>
          <p:cNvSpPr txBox="1"/>
          <p:nvPr/>
        </p:nvSpPr>
        <p:spPr>
          <a:xfrm>
            <a:off x="615239" y="897882"/>
            <a:ext cx="6096000" cy="564257"/>
          </a:xfrm>
          <a:prstGeom prst="rect">
            <a:avLst/>
          </a:prstGeom>
          <a:noFill/>
        </p:spPr>
        <p:txBody>
          <a:bodyPr wrap="square">
            <a:spAutoFit/>
          </a:bodyPr>
          <a:lstStyle/>
          <a:p>
            <a:pPr marL="457200" lvl="0" indent="-342900" algn="l" rtl="0">
              <a:lnSpc>
                <a:spcPct val="120000"/>
              </a:lnSpc>
              <a:spcBef>
                <a:spcPts val="0"/>
              </a:spcBef>
              <a:spcAft>
                <a:spcPts val="0"/>
              </a:spcAft>
              <a:buClr>
                <a:schemeClr val="dk1"/>
              </a:buClr>
              <a:buSzPts val="1800"/>
              <a:buChar char="●"/>
            </a:pPr>
            <a:r>
              <a:rPr lang="en-US" sz="2800" b="1" dirty="0">
                <a:latin typeface="Times New Roman" panose="02020603050405020304" pitchFamily="18" charset="0"/>
                <a:ea typeface="Montserrat Medium"/>
                <a:cs typeface="Times New Roman" panose="02020603050405020304" pitchFamily="18" charset="0"/>
                <a:sym typeface="Montserrat Medium"/>
              </a:rPr>
              <a:t>Flow Chart</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84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F72F1-94E5-3879-12E6-7FE0D0C0772F}"/>
            </a:ext>
          </a:extLst>
        </p:cNvPr>
        <p:cNvGrpSpPr/>
        <p:nvPr/>
      </p:nvGrpSpPr>
      <p:grpSpPr>
        <a:xfrm>
          <a:off x="0" y="0"/>
          <a:ext cx="0" cy="0"/>
          <a:chOff x="0" y="0"/>
          <a:chExt cx="0" cy="0"/>
        </a:xfrm>
      </p:grpSpPr>
      <p:sp>
        <p:nvSpPr>
          <p:cNvPr id="38" name="Rectangle: Rounded Corners 3">
            <a:extLst>
              <a:ext uri="{FF2B5EF4-FFF2-40B4-BE49-F238E27FC236}">
                <a16:creationId xmlns:a16="http://schemas.microsoft.com/office/drawing/2014/main" id="{5B9BFAE4-C592-1C21-F6AB-8390B8441FCD}"/>
              </a:ext>
            </a:extLst>
          </p:cNvPr>
          <p:cNvSpPr>
            <a:spLocks/>
          </p:cNvSpPr>
          <p:nvPr/>
        </p:nvSpPr>
        <p:spPr bwMode="auto">
          <a:xfrm>
            <a:off x="4148931" y="566057"/>
            <a:ext cx="2925763" cy="1135063"/>
          </a:xfrm>
          <a:custGeom>
            <a:avLst/>
            <a:gdLst>
              <a:gd name="T0" fmla="*/ 1463040 w 2926080"/>
              <a:gd name="T1" fmla="*/ 0 h 1135383"/>
              <a:gd name="T2" fmla="*/ 2926080 w 2926080"/>
              <a:gd name="T3" fmla="*/ 567692 h 1135383"/>
              <a:gd name="T4" fmla="*/ 1463040 w 2926080"/>
              <a:gd name="T5" fmla="*/ 1135383 h 1135383"/>
              <a:gd name="T6" fmla="*/ 0 w 2926080"/>
              <a:gd name="T7" fmla="*/ 567692 h 1135383"/>
              <a:gd name="T8" fmla="*/ 17694720 60000 65536"/>
              <a:gd name="T9" fmla="*/ 0 60000 65536"/>
              <a:gd name="T10" fmla="*/ 5898240 60000 65536"/>
              <a:gd name="T11" fmla="*/ 11796480 60000 65536"/>
              <a:gd name="T12" fmla="*/ 55425 w 2926080"/>
              <a:gd name="T13" fmla="*/ 55425 h 1135383"/>
              <a:gd name="T14" fmla="*/ 2870655 w 2926080"/>
              <a:gd name="T15" fmla="*/ 1079958 h 1135383"/>
            </a:gdLst>
            <a:ahLst/>
            <a:cxnLst>
              <a:cxn ang="T8">
                <a:pos x="T0" y="T1"/>
              </a:cxn>
              <a:cxn ang="T9">
                <a:pos x="T2" y="T3"/>
              </a:cxn>
              <a:cxn ang="T10">
                <a:pos x="T4" y="T5"/>
              </a:cxn>
              <a:cxn ang="T11">
                <a:pos x="T6" y="T7"/>
              </a:cxn>
            </a:cxnLst>
            <a:rect l="T12" t="T13" r="T14" b="T15"/>
            <a:pathLst>
              <a:path w="2926080" h="1135383">
                <a:moveTo>
                  <a:pt x="189231" y="0"/>
                </a:moveTo>
                <a:lnTo>
                  <a:pt x="189231" y="0"/>
                </a:lnTo>
                <a:cubicBezTo>
                  <a:pt x="84721" y="0"/>
                  <a:pt x="0" y="84721"/>
                  <a:pt x="0" y="189230"/>
                </a:cubicBezTo>
                <a:lnTo>
                  <a:pt x="0" y="946152"/>
                </a:lnTo>
                <a:lnTo>
                  <a:pt x="0" y="946151"/>
                </a:lnTo>
                <a:cubicBezTo>
                  <a:pt x="0" y="1050661"/>
                  <a:pt x="84721" y="1135382"/>
                  <a:pt x="189230" y="1135382"/>
                </a:cubicBezTo>
                <a:lnTo>
                  <a:pt x="2736849" y="1135383"/>
                </a:lnTo>
                <a:lnTo>
                  <a:pt x="2736849" y="1135382"/>
                </a:lnTo>
                <a:cubicBezTo>
                  <a:pt x="2841358" y="1135382"/>
                  <a:pt x="2926080" y="1050661"/>
                  <a:pt x="2926080" y="946152"/>
                </a:cubicBezTo>
                <a:lnTo>
                  <a:pt x="2926080" y="189231"/>
                </a:lnTo>
                <a:cubicBezTo>
                  <a:pt x="2926080" y="84721"/>
                  <a:pt x="2841358" y="0"/>
                  <a:pt x="2736849" y="0"/>
                </a:cubicBezTo>
                <a:lnTo>
                  <a:pt x="189231"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Processing</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 Uno Board)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Rounded Corners 5">
            <a:extLst>
              <a:ext uri="{FF2B5EF4-FFF2-40B4-BE49-F238E27FC236}">
                <a16:creationId xmlns:a16="http://schemas.microsoft.com/office/drawing/2014/main" id="{EC5C45BA-1A02-C14A-D470-B97553A47580}"/>
              </a:ext>
            </a:extLst>
          </p:cNvPr>
          <p:cNvSpPr>
            <a:spLocks/>
          </p:cNvSpPr>
          <p:nvPr/>
        </p:nvSpPr>
        <p:spPr bwMode="auto">
          <a:xfrm>
            <a:off x="4496117" y="5197316"/>
            <a:ext cx="2522537" cy="1074738"/>
          </a:xfrm>
          <a:custGeom>
            <a:avLst/>
            <a:gdLst>
              <a:gd name="T0" fmla="*/ 1261108 w 2522216"/>
              <a:gd name="T1" fmla="*/ 0 h 1074420"/>
              <a:gd name="T2" fmla="*/ 2522216 w 2522216"/>
              <a:gd name="T3" fmla="*/ 537210 h 1074420"/>
              <a:gd name="T4" fmla="*/ 1261108 w 2522216"/>
              <a:gd name="T5" fmla="*/ 1074420 h 1074420"/>
              <a:gd name="T6" fmla="*/ 0 w 2522216"/>
              <a:gd name="T7" fmla="*/ 537210 h 1074420"/>
              <a:gd name="T8" fmla="*/ 17694720 60000 65536"/>
              <a:gd name="T9" fmla="*/ 0 60000 65536"/>
              <a:gd name="T10" fmla="*/ 5898240 60000 65536"/>
              <a:gd name="T11" fmla="*/ 11796480 60000 65536"/>
              <a:gd name="T12" fmla="*/ 52449 w 2522216"/>
              <a:gd name="T13" fmla="*/ 52449 h 1074420"/>
              <a:gd name="T14" fmla="*/ 2469767 w 2522216"/>
              <a:gd name="T15" fmla="*/ 1021971 h 1074420"/>
            </a:gdLst>
            <a:ahLst/>
            <a:cxnLst>
              <a:cxn ang="T8">
                <a:pos x="T0" y="T1"/>
              </a:cxn>
              <a:cxn ang="T9">
                <a:pos x="T2" y="T3"/>
              </a:cxn>
              <a:cxn ang="T10">
                <a:pos x="T4" y="T5"/>
              </a:cxn>
              <a:cxn ang="T11">
                <a:pos x="T6" y="T7"/>
              </a:cxn>
            </a:cxnLst>
            <a:rect l="T12" t="T13" r="T14" b="T15"/>
            <a:pathLst>
              <a:path w="2522216" h="1074420">
                <a:moveTo>
                  <a:pt x="179070" y="0"/>
                </a:moveTo>
                <a:lnTo>
                  <a:pt x="179070" y="0"/>
                </a:lnTo>
                <a:cubicBezTo>
                  <a:pt x="80172" y="0"/>
                  <a:pt x="0" y="80172"/>
                  <a:pt x="0" y="179069"/>
                </a:cubicBezTo>
                <a:lnTo>
                  <a:pt x="0" y="895350"/>
                </a:lnTo>
                <a:lnTo>
                  <a:pt x="0" y="895349"/>
                </a:lnTo>
                <a:cubicBezTo>
                  <a:pt x="0" y="994247"/>
                  <a:pt x="80172" y="1074419"/>
                  <a:pt x="179069" y="1074419"/>
                </a:cubicBezTo>
                <a:lnTo>
                  <a:pt x="2343146" y="1074420"/>
                </a:lnTo>
                <a:lnTo>
                  <a:pt x="2343146" y="1074419"/>
                </a:lnTo>
                <a:cubicBezTo>
                  <a:pt x="2442043" y="1074419"/>
                  <a:pt x="2522216" y="994247"/>
                  <a:pt x="2522216" y="895350"/>
                </a:cubicBezTo>
                <a:lnTo>
                  <a:pt x="2522216" y="179070"/>
                </a:lnTo>
                <a:cubicBezTo>
                  <a:pt x="2522216" y="80172"/>
                  <a:pt x="2442043" y="0"/>
                  <a:pt x="2343146" y="0"/>
                </a:cubicBezTo>
                <a:lnTo>
                  <a:pt x="179070"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Interface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(Manual Monitoring)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Rounded Corners 8">
            <a:extLst>
              <a:ext uri="{FF2B5EF4-FFF2-40B4-BE49-F238E27FC236}">
                <a16:creationId xmlns:a16="http://schemas.microsoft.com/office/drawing/2014/main" id="{0D1343CD-E27C-4A41-0856-26BBD391E6E5}"/>
              </a:ext>
            </a:extLst>
          </p:cNvPr>
          <p:cNvSpPr>
            <a:spLocks/>
          </p:cNvSpPr>
          <p:nvPr/>
        </p:nvSpPr>
        <p:spPr bwMode="auto">
          <a:xfrm>
            <a:off x="1756410" y="2609850"/>
            <a:ext cx="2193925" cy="1333500"/>
          </a:xfrm>
          <a:custGeom>
            <a:avLst/>
            <a:gdLst>
              <a:gd name="T0" fmla="*/ 1096965 w 2193929"/>
              <a:gd name="T1" fmla="*/ 0 h 1333496"/>
              <a:gd name="T2" fmla="*/ 2193929 w 2193929"/>
              <a:gd name="T3" fmla="*/ 666748 h 1333496"/>
              <a:gd name="T4" fmla="*/ 1096965 w 2193929"/>
              <a:gd name="T5" fmla="*/ 1333496 h 1333496"/>
              <a:gd name="T6" fmla="*/ 0 w 2193929"/>
              <a:gd name="T7" fmla="*/ 666748 h 1333496"/>
              <a:gd name="T8" fmla="*/ 17694720 60000 65536"/>
              <a:gd name="T9" fmla="*/ 0 60000 65536"/>
              <a:gd name="T10" fmla="*/ 5898240 60000 65536"/>
              <a:gd name="T11" fmla="*/ 11796480 60000 65536"/>
              <a:gd name="T12" fmla="*/ 65097 w 2193929"/>
              <a:gd name="T13" fmla="*/ 65097 h 1333496"/>
              <a:gd name="T14" fmla="*/ 2128832 w 2193929"/>
              <a:gd name="T15" fmla="*/ 1268399 h 1333496"/>
            </a:gdLst>
            <a:ahLst/>
            <a:cxnLst>
              <a:cxn ang="T8">
                <a:pos x="T0" y="T1"/>
              </a:cxn>
              <a:cxn ang="T9">
                <a:pos x="T2" y="T3"/>
              </a:cxn>
              <a:cxn ang="T10">
                <a:pos x="T4" y="T5"/>
              </a:cxn>
              <a:cxn ang="T11">
                <a:pos x="T6" y="T7"/>
              </a:cxn>
            </a:cxnLst>
            <a:rect l="T12" t="T13" r="T14" b="T15"/>
            <a:pathLst>
              <a:path w="2193929" h="1333496">
                <a:moveTo>
                  <a:pt x="222249" y="0"/>
                </a:moveTo>
                <a:lnTo>
                  <a:pt x="222249" y="0"/>
                </a:lnTo>
                <a:cubicBezTo>
                  <a:pt x="99504" y="0"/>
                  <a:pt x="0" y="99504"/>
                  <a:pt x="0" y="222248"/>
                </a:cubicBezTo>
                <a:lnTo>
                  <a:pt x="0" y="1111247"/>
                </a:lnTo>
                <a:lnTo>
                  <a:pt x="0" y="1111246"/>
                </a:lnTo>
                <a:cubicBezTo>
                  <a:pt x="0" y="1233991"/>
                  <a:pt x="99504" y="1333495"/>
                  <a:pt x="222248" y="1333495"/>
                </a:cubicBezTo>
                <a:lnTo>
                  <a:pt x="1971680" y="1333496"/>
                </a:lnTo>
                <a:lnTo>
                  <a:pt x="1971680" y="1333495"/>
                </a:lnTo>
                <a:cubicBezTo>
                  <a:pt x="2094424" y="1333495"/>
                  <a:pt x="2193929" y="1233991"/>
                  <a:pt x="2193929" y="1111247"/>
                </a:cubicBezTo>
                <a:lnTo>
                  <a:pt x="2193929" y="222249"/>
                </a:lnTo>
                <a:cubicBezTo>
                  <a:pt x="2193929" y="99504"/>
                  <a:pt x="2094424" y="0"/>
                  <a:pt x="1971680" y="0"/>
                </a:cubicBezTo>
                <a:lnTo>
                  <a:pt x="222249"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Communication System </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 Wi-Fi)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Rounded Corners 10">
            <a:extLst>
              <a:ext uri="{FF2B5EF4-FFF2-40B4-BE49-F238E27FC236}">
                <a16:creationId xmlns:a16="http://schemas.microsoft.com/office/drawing/2014/main" id="{53FAE121-48BF-4C50-F11E-63F7066F588C}"/>
              </a:ext>
            </a:extLst>
          </p:cNvPr>
          <p:cNvSpPr>
            <a:spLocks/>
          </p:cNvSpPr>
          <p:nvPr/>
        </p:nvSpPr>
        <p:spPr bwMode="auto">
          <a:xfrm>
            <a:off x="7612063" y="2596244"/>
            <a:ext cx="1943100" cy="1150937"/>
          </a:xfrm>
          <a:custGeom>
            <a:avLst/>
            <a:gdLst>
              <a:gd name="T0" fmla="*/ 971550 w 1943100"/>
              <a:gd name="T1" fmla="*/ 0 h 1150616"/>
              <a:gd name="T2" fmla="*/ 1943100 w 1943100"/>
              <a:gd name="T3" fmla="*/ 575308 h 1150616"/>
              <a:gd name="T4" fmla="*/ 971550 w 1943100"/>
              <a:gd name="T5" fmla="*/ 1150616 h 1150616"/>
              <a:gd name="T6" fmla="*/ 0 w 1943100"/>
              <a:gd name="T7" fmla="*/ 575308 h 1150616"/>
              <a:gd name="T8" fmla="*/ 17694720 60000 65536"/>
              <a:gd name="T9" fmla="*/ 0 60000 65536"/>
              <a:gd name="T10" fmla="*/ 5898240 60000 65536"/>
              <a:gd name="T11" fmla="*/ 11796480 60000 65536"/>
              <a:gd name="T12" fmla="*/ 56169 w 1943100"/>
              <a:gd name="T13" fmla="*/ 56169 h 1150616"/>
              <a:gd name="T14" fmla="*/ 1886931 w 1943100"/>
              <a:gd name="T15" fmla="*/ 1094447 h 1150616"/>
            </a:gdLst>
            <a:ahLst/>
            <a:cxnLst>
              <a:cxn ang="T8">
                <a:pos x="T0" y="T1"/>
              </a:cxn>
              <a:cxn ang="T9">
                <a:pos x="T2" y="T3"/>
              </a:cxn>
              <a:cxn ang="T10">
                <a:pos x="T4" y="T5"/>
              </a:cxn>
              <a:cxn ang="T11">
                <a:pos x="T6" y="T7"/>
              </a:cxn>
            </a:cxnLst>
            <a:rect l="T12" t="T13" r="T14" b="T15"/>
            <a:pathLst>
              <a:path w="1943100" h="1150616">
                <a:moveTo>
                  <a:pt x="191769" y="0"/>
                </a:moveTo>
                <a:lnTo>
                  <a:pt x="191769" y="0"/>
                </a:lnTo>
                <a:cubicBezTo>
                  <a:pt x="85857" y="0"/>
                  <a:pt x="0" y="85857"/>
                  <a:pt x="0" y="191768"/>
                </a:cubicBezTo>
                <a:lnTo>
                  <a:pt x="0" y="958847"/>
                </a:lnTo>
                <a:lnTo>
                  <a:pt x="0" y="958846"/>
                </a:lnTo>
                <a:cubicBezTo>
                  <a:pt x="0" y="1064758"/>
                  <a:pt x="85857" y="1150615"/>
                  <a:pt x="191768" y="1150615"/>
                </a:cubicBezTo>
                <a:lnTo>
                  <a:pt x="1751331" y="1150616"/>
                </a:lnTo>
                <a:lnTo>
                  <a:pt x="1751331" y="1150615"/>
                </a:lnTo>
                <a:cubicBezTo>
                  <a:pt x="1857242" y="1150615"/>
                  <a:pt x="1943100" y="1064758"/>
                  <a:pt x="1943100" y="958847"/>
                </a:cubicBezTo>
                <a:lnTo>
                  <a:pt x="1943100" y="191769"/>
                </a:lnTo>
                <a:cubicBezTo>
                  <a:pt x="1943100" y="85857"/>
                  <a:pt x="1857242" y="0"/>
                  <a:pt x="1751331" y="0"/>
                </a:cubicBezTo>
                <a:lnTo>
                  <a:pt x="191769" y="0"/>
                </a:lnTo>
                <a:close/>
              </a:path>
            </a:pathLst>
          </a:custGeom>
          <a:solidFill>
            <a:srgbClr val="FFFFFF"/>
          </a:solidFill>
          <a:ln w="12701">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Actuators</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(Servo Motors)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48" name="Straight Connector 14">
            <a:extLst>
              <a:ext uri="{FF2B5EF4-FFF2-40B4-BE49-F238E27FC236}">
                <a16:creationId xmlns:a16="http://schemas.microsoft.com/office/drawing/2014/main" id="{9C873AE6-F814-1EA2-6168-0743C499BC0D}"/>
              </a:ext>
            </a:extLst>
          </p:cNvPr>
          <p:cNvCxnSpPr>
            <a:cxnSpLocks/>
            <a:endCxn id="41" idx="0"/>
          </p:cNvCxnSpPr>
          <p:nvPr/>
        </p:nvCxnSpPr>
        <p:spPr>
          <a:xfrm flipH="1">
            <a:off x="2853373" y="1664925"/>
            <a:ext cx="2756353" cy="944925"/>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cxnSp>
        <p:nvCxnSpPr>
          <p:cNvPr id="49" name="Straight Connector 15">
            <a:extLst>
              <a:ext uri="{FF2B5EF4-FFF2-40B4-BE49-F238E27FC236}">
                <a16:creationId xmlns:a16="http://schemas.microsoft.com/office/drawing/2014/main" id="{4CC54DA0-5767-23D5-086F-4F26846E6644}"/>
              </a:ext>
            </a:extLst>
          </p:cNvPr>
          <p:cNvCxnSpPr>
            <a:cxnSpLocks/>
            <a:endCxn id="43" idx="0"/>
          </p:cNvCxnSpPr>
          <p:nvPr/>
        </p:nvCxnSpPr>
        <p:spPr>
          <a:xfrm>
            <a:off x="5611812" y="1701120"/>
            <a:ext cx="2971801" cy="895124"/>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sp>
        <p:nvSpPr>
          <p:cNvPr id="51" name="Rectangle 40">
            <a:extLst>
              <a:ext uri="{FF2B5EF4-FFF2-40B4-BE49-F238E27FC236}">
                <a16:creationId xmlns:a16="http://schemas.microsoft.com/office/drawing/2014/main" id="{6FF04148-58A9-4DDC-54D6-8215CA12FD4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cxnSp>
        <p:nvCxnSpPr>
          <p:cNvPr id="52" name="Straight Connector 14">
            <a:extLst>
              <a:ext uri="{FF2B5EF4-FFF2-40B4-BE49-F238E27FC236}">
                <a16:creationId xmlns:a16="http://schemas.microsoft.com/office/drawing/2014/main" id="{0DFBB821-0CFE-EE19-175E-24FB68B30553}"/>
              </a:ext>
            </a:extLst>
          </p:cNvPr>
          <p:cNvCxnSpPr>
            <a:cxnSpLocks/>
            <a:stCxn id="41" idx="2"/>
            <a:endCxn id="39" idx="0"/>
          </p:cNvCxnSpPr>
          <p:nvPr/>
        </p:nvCxnSpPr>
        <p:spPr>
          <a:xfrm>
            <a:off x="2853373" y="3943350"/>
            <a:ext cx="2904013" cy="1253966"/>
          </a:xfrm>
          <a:prstGeom prst="straightConnector1">
            <a:avLst/>
          </a:prstGeom>
          <a:noFill/>
          <a:ln w="9528" cap="flat">
            <a:solidFill>
              <a:srgbClr val="70AD47"/>
            </a:solidFill>
            <a:prstDash val="solid"/>
            <a:round/>
            <a:tailEnd type="arrow"/>
          </a:ln>
          <a:effectLst>
            <a:glow rad="63500">
              <a:schemeClr val="accent6">
                <a:satMod val="175000"/>
                <a:alpha val="40000"/>
              </a:schemeClr>
            </a:glow>
          </a:effectLst>
        </p:spPr>
      </p:cxnSp>
    </p:spTree>
    <p:extLst>
      <p:ext uri="{BB962C8B-B14F-4D97-AF65-F5344CB8AC3E}">
        <p14:creationId xmlns:p14="http://schemas.microsoft.com/office/powerpoint/2010/main" val="253973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E1BAE5-019E-2404-1325-EE3C8F7B1E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Rounded Corners 1">
            <a:extLst>
              <a:ext uri="{FF2B5EF4-FFF2-40B4-BE49-F238E27FC236}">
                <a16:creationId xmlns:a16="http://schemas.microsoft.com/office/drawing/2014/main" id="{CCE281AC-D974-508B-58D0-E3AD55368FA2}"/>
              </a:ext>
            </a:extLst>
          </p:cNvPr>
          <p:cNvSpPr>
            <a:spLocks noChangeArrowheads="1"/>
          </p:cNvSpPr>
          <p:nvPr/>
        </p:nvSpPr>
        <p:spPr bwMode="auto">
          <a:xfrm>
            <a:off x="3657599" y="1130300"/>
            <a:ext cx="3396343" cy="901700"/>
          </a:xfrm>
          <a:prstGeom prst="roundRect">
            <a:avLst>
              <a:gd name="adj" fmla="val 16667"/>
            </a:avLst>
          </a:prstGeom>
          <a:solidFill>
            <a:srgbClr val="808080"/>
          </a:solidFill>
          <a:ln w="12700">
            <a:noFill/>
            <a:miter lim="800000"/>
            <a:headEnd/>
            <a:tailEnd/>
          </a:ln>
          <a:effectLst>
            <a:outerShdw blurRad="190500" dist="228600" dir="2700000" algn="ctr">
              <a:srgbClr val="000000">
                <a:alpha val="3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User Interface </a:t>
            </a: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(Remote Monitoring)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2">
            <a:extLst>
              <a:ext uri="{FF2B5EF4-FFF2-40B4-BE49-F238E27FC236}">
                <a16:creationId xmlns:a16="http://schemas.microsoft.com/office/drawing/2014/main" id="{6A48335D-6BD9-C58E-AFCC-AC45E50FDFBE}"/>
              </a:ext>
            </a:extLst>
          </p:cNvPr>
          <p:cNvSpPr>
            <a:spLocks noChangeArrowheads="1"/>
          </p:cNvSpPr>
          <p:nvPr/>
        </p:nvSpPr>
        <p:spPr bwMode="auto">
          <a:xfrm>
            <a:off x="3167743" y="2341303"/>
            <a:ext cx="4550228" cy="596900"/>
          </a:xfrm>
          <a:prstGeom prst="roundRect">
            <a:avLst>
              <a:gd name="adj" fmla="val 16667"/>
            </a:avLst>
          </a:prstGeom>
          <a:solidFill>
            <a:srgbClr val="FFFFFF"/>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Control Unit (Raspberry Pi</a:t>
            </a:r>
            <a:r>
              <a:rPr kumimoji="0" lang="en-US" altLang="en-US" sz="2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6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3">
            <a:extLst>
              <a:ext uri="{FF2B5EF4-FFF2-40B4-BE49-F238E27FC236}">
                <a16:creationId xmlns:a16="http://schemas.microsoft.com/office/drawing/2014/main" id="{B684E3B4-502B-E1AC-0A97-0BAD3E833B52}"/>
              </a:ext>
            </a:extLst>
          </p:cNvPr>
          <p:cNvSpPr>
            <a:spLocks noChangeArrowheads="1"/>
          </p:cNvSpPr>
          <p:nvPr/>
        </p:nvSpPr>
        <p:spPr bwMode="auto">
          <a:xfrm>
            <a:off x="3657599" y="3294759"/>
            <a:ext cx="3396343" cy="596900"/>
          </a:xfrm>
          <a:prstGeom prst="roundRect">
            <a:avLst>
              <a:gd name="adj" fmla="val 16667"/>
            </a:avLst>
          </a:prstGeom>
          <a:solidFill>
            <a:srgbClr val="808080"/>
          </a:solidFill>
          <a:ln w="12700">
            <a:noFill/>
            <a:miter lim="800000"/>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Communication Module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Rounded Corners 4">
            <a:extLst>
              <a:ext uri="{FF2B5EF4-FFF2-40B4-BE49-F238E27FC236}">
                <a16:creationId xmlns:a16="http://schemas.microsoft.com/office/drawing/2014/main" id="{26D0CC34-00E5-2DB4-33EE-AC851473960E}"/>
              </a:ext>
            </a:extLst>
          </p:cNvPr>
          <p:cNvSpPr>
            <a:spLocks noChangeArrowheads="1"/>
          </p:cNvSpPr>
          <p:nvPr/>
        </p:nvSpPr>
        <p:spPr bwMode="auto">
          <a:xfrm>
            <a:off x="3167744" y="4308919"/>
            <a:ext cx="4550228" cy="406399"/>
          </a:xfrm>
          <a:prstGeom prst="roundRect">
            <a:avLst>
              <a:gd name="adj" fmla="val 16667"/>
            </a:avLst>
          </a:prstGeom>
          <a:solidFill>
            <a:srgbClr val="FFFFFF"/>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Actuators (Motors)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5">
            <a:extLst>
              <a:ext uri="{FF2B5EF4-FFF2-40B4-BE49-F238E27FC236}">
                <a16:creationId xmlns:a16="http://schemas.microsoft.com/office/drawing/2014/main" id="{32158FCC-6DCC-67A4-049A-A7AC4E28E75C}"/>
              </a:ext>
            </a:extLst>
          </p:cNvPr>
          <p:cNvSpPr>
            <a:spLocks noChangeArrowheads="1"/>
          </p:cNvSpPr>
          <p:nvPr/>
        </p:nvSpPr>
        <p:spPr bwMode="auto">
          <a:xfrm>
            <a:off x="3657600" y="5120834"/>
            <a:ext cx="3396343" cy="406399"/>
          </a:xfrm>
          <a:prstGeom prst="roundRect">
            <a:avLst>
              <a:gd name="adj" fmla="val 16667"/>
            </a:avLst>
          </a:prstGeom>
          <a:solidFill>
            <a:schemeClr val="tx1">
              <a:lumMod val="50000"/>
              <a:lumOff val="50000"/>
            </a:schemeClr>
          </a:solidFill>
          <a:ln w="12700">
            <a:noFill/>
            <a:miter lim="800000"/>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Sensors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Rectangle: Rounded Corners 6">
            <a:extLst>
              <a:ext uri="{FF2B5EF4-FFF2-40B4-BE49-F238E27FC236}">
                <a16:creationId xmlns:a16="http://schemas.microsoft.com/office/drawing/2014/main" id="{4CADBD4A-A71C-3633-799C-5E68158D4285}"/>
              </a:ext>
            </a:extLst>
          </p:cNvPr>
          <p:cNvSpPr>
            <a:spLocks noChangeArrowheads="1"/>
          </p:cNvSpPr>
          <p:nvPr/>
        </p:nvSpPr>
        <p:spPr bwMode="auto">
          <a:xfrm>
            <a:off x="3080657" y="5826569"/>
            <a:ext cx="4637313" cy="553998"/>
          </a:xfrm>
          <a:prstGeom prst="roundRect">
            <a:avLst>
              <a:gd name="adj" fmla="val 16667"/>
            </a:avLst>
          </a:prstGeom>
          <a:solidFill>
            <a:srgbClr val="FFFFFF"/>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2" name="Arrow: Down 11">
            <a:extLst>
              <a:ext uri="{FF2B5EF4-FFF2-40B4-BE49-F238E27FC236}">
                <a16:creationId xmlns:a16="http://schemas.microsoft.com/office/drawing/2014/main" id="{39ACDF08-475C-A4AF-EB52-7F3F93E59951}"/>
              </a:ext>
            </a:extLst>
          </p:cNvPr>
          <p:cNvSpPr/>
          <p:nvPr/>
        </p:nvSpPr>
        <p:spPr>
          <a:xfrm flipH="1">
            <a:off x="5353050" y="2046547"/>
            <a:ext cx="247650" cy="302953"/>
          </a:xfrm>
          <a:prstGeom prst="downArrow">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Arrow: Down 12">
            <a:extLst>
              <a:ext uri="{FF2B5EF4-FFF2-40B4-BE49-F238E27FC236}">
                <a16:creationId xmlns:a16="http://schemas.microsoft.com/office/drawing/2014/main" id="{D4539F5C-1B43-9052-5C04-5F123E7889D3}"/>
              </a:ext>
            </a:extLst>
          </p:cNvPr>
          <p:cNvSpPr/>
          <p:nvPr/>
        </p:nvSpPr>
        <p:spPr>
          <a:xfrm flipH="1">
            <a:off x="5353050" y="3898009"/>
            <a:ext cx="247650" cy="374650"/>
          </a:xfrm>
          <a:prstGeom prst="downArrow">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Arrow: Down 13">
            <a:extLst>
              <a:ext uri="{FF2B5EF4-FFF2-40B4-BE49-F238E27FC236}">
                <a16:creationId xmlns:a16="http://schemas.microsoft.com/office/drawing/2014/main" id="{C9E57506-C7C2-1466-9C34-67D082DC9248}"/>
              </a:ext>
            </a:extLst>
          </p:cNvPr>
          <p:cNvSpPr/>
          <p:nvPr/>
        </p:nvSpPr>
        <p:spPr>
          <a:xfrm flipH="1">
            <a:off x="5391150" y="5552152"/>
            <a:ext cx="209550" cy="223610"/>
          </a:xfrm>
          <a:prstGeom prst="downArrow">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Arrow: Down 14">
            <a:extLst>
              <a:ext uri="{FF2B5EF4-FFF2-40B4-BE49-F238E27FC236}">
                <a16:creationId xmlns:a16="http://schemas.microsoft.com/office/drawing/2014/main" id="{DF16F213-48F2-BA28-411A-F577F51B15A6}"/>
              </a:ext>
            </a:extLst>
          </p:cNvPr>
          <p:cNvSpPr/>
          <p:nvPr/>
        </p:nvSpPr>
        <p:spPr>
          <a:xfrm flipH="1">
            <a:off x="5359397" y="2962712"/>
            <a:ext cx="241303" cy="344747"/>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7" name="Rectangle 12">
            <a:extLst>
              <a:ext uri="{FF2B5EF4-FFF2-40B4-BE49-F238E27FC236}">
                <a16:creationId xmlns:a16="http://schemas.microsoft.com/office/drawing/2014/main" id="{32BF41AD-97CE-B824-140B-5E323556933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1" name="TextBox 30">
            <a:extLst>
              <a:ext uri="{FF2B5EF4-FFF2-40B4-BE49-F238E27FC236}">
                <a16:creationId xmlns:a16="http://schemas.microsoft.com/office/drawing/2014/main" id="{3E634EBA-5099-79EB-91E5-ABE0EDE796C6}"/>
              </a:ext>
            </a:extLst>
          </p:cNvPr>
          <p:cNvSpPr txBox="1"/>
          <p:nvPr/>
        </p:nvSpPr>
        <p:spPr>
          <a:xfrm>
            <a:off x="206828" y="-29291"/>
            <a:ext cx="10787743" cy="5847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3200" b="1" i="0" u="sng"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Montserrat"/>
              </a:rPr>
              <a:t>Architecture</a:t>
            </a:r>
            <a:r>
              <a:rPr lang="en-US" sz="1400" b="1" i="0" u="sng" strike="noStrike" cap="none" dirty="0">
                <a:solidFill>
                  <a:srgbClr val="000000"/>
                </a:solidFill>
                <a:latin typeface="Montserrat"/>
                <a:ea typeface="Montserrat"/>
                <a:cs typeface="Montserrat"/>
                <a:sym typeface="Montserrat"/>
              </a:rPr>
              <a:t> </a:t>
            </a:r>
            <a:endParaRPr lang="en-GB" u="sng" dirty="0"/>
          </a:p>
        </p:txBody>
      </p:sp>
      <p:sp>
        <p:nvSpPr>
          <p:cNvPr id="33" name="TextBox 32">
            <a:extLst>
              <a:ext uri="{FF2B5EF4-FFF2-40B4-BE49-F238E27FC236}">
                <a16:creationId xmlns:a16="http://schemas.microsoft.com/office/drawing/2014/main" id="{EF718ACE-B0EA-65A6-52FD-AEADC52D57DC}"/>
              </a:ext>
            </a:extLst>
          </p:cNvPr>
          <p:cNvSpPr txBox="1"/>
          <p:nvPr/>
        </p:nvSpPr>
        <p:spPr>
          <a:xfrm>
            <a:off x="0" y="1006920"/>
            <a:ext cx="6096000" cy="55399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pt-BR" sz="1600" b="1" i="0" u="none" strike="noStrike" cap="none" dirty="0">
                <a:solidFill>
                  <a:srgbClr val="000000"/>
                </a:solidFill>
                <a:latin typeface="Verdana"/>
                <a:ea typeface="Verdana"/>
                <a:cs typeface="Verdana"/>
                <a:sym typeface="Verdana"/>
              </a:rPr>
              <a:t>Structural Diagram</a:t>
            </a:r>
            <a:endParaRPr lang="pt-BR" dirty="0"/>
          </a:p>
          <a:p>
            <a:pPr marL="0" marR="0" lvl="0" indent="0" algn="l" rtl="0">
              <a:lnSpc>
                <a:spcPct val="100000"/>
              </a:lnSpc>
              <a:spcBef>
                <a:spcPts val="0"/>
              </a:spcBef>
              <a:spcAft>
                <a:spcPts val="0"/>
              </a:spcAft>
              <a:buClr>
                <a:srgbClr val="000000"/>
              </a:buClr>
              <a:buSzPts val="1200"/>
              <a:buFont typeface="Arial"/>
              <a:buNone/>
            </a:pPr>
            <a:r>
              <a:rPr lang="pt-BR" sz="1400" b="0" i="0" u="none" strike="noStrike" cap="none" dirty="0">
                <a:solidFill>
                  <a:srgbClr val="000000"/>
                </a:solidFill>
                <a:latin typeface="Verdana"/>
                <a:ea typeface="Verdana"/>
                <a:cs typeface="Verdana"/>
                <a:sym typeface="Verdana"/>
              </a:rPr>
              <a:t>Block Diagram/Pin Diagram</a:t>
            </a:r>
            <a:endParaRPr lang="pt-BR" dirty="0"/>
          </a:p>
        </p:txBody>
      </p:sp>
      <p:sp>
        <p:nvSpPr>
          <p:cNvPr id="2" name="Arrow: Down 1">
            <a:extLst>
              <a:ext uri="{FF2B5EF4-FFF2-40B4-BE49-F238E27FC236}">
                <a16:creationId xmlns:a16="http://schemas.microsoft.com/office/drawing/2014/main" id="{58B49A33-DB2C-538F-E456-B0D1AA2A92AB}"/>
              </a:ext>
            </a:extLst>
          </p:cNvPr>
          <p:cNvSpPr/>
          <p:nvPr/>
        </p:nvSpPr>
        <p:spPr>
          <a:xfrm flipH="1">
            <a:off x="5391150" y="4725280"/>
            <a:ext cx="241303" cy="344747"/>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Tree>
    <p:extLst>
      <p:ext uri="{BB962C8B-B14F-4D97-AF65-F5344CB8AC3E}">
        <p14:creationId xmlns:p14="http://schemas.microsoft.com/office/powerpoint/2010/main" val="1194096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334296" y="1049072"/>
            <a:ext cx="5761704" cy="232275"/>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3600" b="1" u="sng" dirty="0">
                <a:solidFill>
                  <a:srgbClr val="FF0000"/>
                </a:solidFill>
                <a:latin typeface="Times New Roman" panose="02020603050405020304" pitchFamily="18" charset="0"/>
                <a:ea typeface="Verdana" panose="020B0604030504040204" pitchFamily="34" charset="0"/>
                <a:cs typeface="Times New Roman" panose="02020603050405020304" pitchFamily="18" charset="0"/>
              </a:rPr>
              <a:t>Use Cases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7521927" y="5560608"/>
            <a:ext cx="5761704"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8" name="Rectangle 2">
            <a:extLst>
              <a:ext uri="{FF2B5EF4-FFF2-40B4-BE49-F238E27FC236}">
                <a16:creationId xmlns:a16="http://schemas.microsoft.com/office/drawing/2014/main" id="{AAB46B27-1CBB-2308-8D74-B4C5582BBE51}"/>
              </a:ext>
            </a:extLst>
          </p:cNvPr>
          <p:cNvSpPr>
            <a:spLocks noChangeArrowheads="1"/>
          </p:cNvSpPr>
          <p:nvPr/>
        </p:nvSpPr>
        <p:spPr bwMode="auto">
          <a:xfrm>
            <a:off x="227510" y="1836563"/>
            <a:ext cx="11565753"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City Drain Blockage Detection: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find and clear blockages in city drainage systems to prevent flooding.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Critical Benefit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manual labor and improves public safety.</a:t>
            </a:r>
          </a:p>
          <a:p>
            <a:pPr marR="0" lvl="0" algn="l"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Routine Drain Maintenance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Regularly inspect drainage systems to prevent blockages before they occur.</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Critical Benefit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Saves time, lowers maintenance costs, and prevents major issues.</a:t>
            </a:r>
          </a:p>
          <a:p>
            <a:pPr marR="0" lvl="0" algn="l"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Post-Flood Blockage Inspection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Quickly detect and remove debris after floods to restore proper drainage.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Critical Benefit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Speeds up recovery efforts and minimizes further damage.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4424E6-FA49-A1E7-17CC-81D10BE00B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4" name="Rectangle 1">
            <a:extLst>
              <a:ext uri="{FF2B5EF4-FFF2-40B4-BE49-F238E27FC236}">
                <a16:creationId xmlns:a16="http://schemas.microsoft.com/office/drawing/2014/main" id="{78B1AF88-6F94-6D8C-289B-5C23E174FAC8}"/>
              </a:ext>
            </a:extLst>
          </p:cNvPr>
          <p:cNvSpPr>
            <a:spLocks noChangeArrowheads="1"/>
          </p:cNvSpPr>
          <p:nvPr/>
        </p:nvSpPr>
        <p:spPr bwMode="auto">
          <a:xfrm>
            <a:off x="277791" y="1767007"/>
            <a:ext cx="10810755"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of Blockage Detection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the robot’s ability to precisely detect different types of blockages (e.g., solid waste, grease).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Critical Insight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reliable performance in real-world conditions.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Robot Navigation and Obstacle Handling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the robot can navigate complex drainage networks without getting stuck.</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Critical Insight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Validates the robot’s autonomous movement capabilities.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Long-term Reliability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the robot’s durability in tough conditions, such as waterlogged drains.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Critical Insight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Confirms it can handle repeated use and tough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7233AFA-713C-E019-953E-7BA4F8820400}"/>
              </a:ext>
            </a:extLst>
          </p:cNvPr>
          <p:cNvSpPr txBox="1"/>
          <p:nvPr/>
        </p:nvSpPr>
        <p:spPr>
          <a:xfrm>
            <a:off x="480350" y="751343"/>
            <a:ext cx="6099858" cy="646331"/>
          </a:xfrm>
          <a:prstGeom prst="rect">
            <a:avLst/>
          </a:prstGeom>
          <a:noFill/>
        </p:spPr>
        <p:txBody>
          <a:bodyPr wrap="square">
            <a:spAutoFit/>
          </a:bodyPr>
          <a:lstStyle/>
          <a:p>
            <a:r>
              <a:rPr lang="en-IN" sz="3600" b="1" u="sng" dirty="0">
                <a:solidFill>
                  <a:srgbClr val="FF0000"/>
                </a:solidFill>
                <a:latin typeface="Times New Roman" panose="02020603050405020304" pitchFamily="18" charset="0"/>
                <a:ea typeface="Verdana" panose="020B0604030504040204" pitchFamily="34" charset="0"/>
                <a:cs typeface="Times New Roman" panose="02020603050405020304" pitchFamily="18" charset="0"/>
              </a:rPr>
              <a:t>Test cases</a:t>
            </a:r>
            <a:endParaRPr lang="en-GB" sz="3600"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341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65F51-F37A-0F0B-AFF4-2134BDC0307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0440EB-4A8A-D93C-606D-594A9C00C6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4" name="Google Shape;125;p3">
            <a:extLst>
              <a:ext uri="{FF2B5EF4-FFF2-40B4-BE49-F238E27FC236}">
                <a16:creationId xmlns:a16="http://schemas.microsoft.com/office/drawing/2014/main" id="{6E899E6C-558C-950D-AACE-666F4910120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935777F9-D82A-2939-0C57-126FBC7D4C26}"/>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134F392B-08FB-A7E7-3227-C2A26889543F}"/>
              </a:ext>
            </a:extLst>
          </p:cNvPr>
          <p:cNvPicPr>
            <a:picLocks noChangeAspect="1"/>
          </p:cNvPicPr>
          <p:nvPr/>
        </p:nvPicPr>
        <p:blipFill>
          <a:blip r:embed="rId2"/>
          <a:stretch>
            <a:fillRect/>
          </a:stretch>
        </p:blipFill>
        <p:spPr>
          <a:xfrm>
            <a:off x="1374213" y="2416629"/>
            <a:ext cx="8651529" cy="4336064"/>
          </a:xfrm>
          <a:prstGeom prst="rect">
            <a:avLst/>
          </a:prstGeom>
        </p:spPr>
      </p:pic>
      <p:sp>
        <p:nvSpPr>
          <p:cNvPr id="8" name="TextBox 7">
            <a:extLst>
              <a:ext uri="{FF2B5EF4-FFF2-40B4-BE49-F238E27FC236}">
                <a16:creationId xmlns:a16="http://schemas.microsoft.com/office/drawing/2014/main" id="{B0145B2E-0C13-B4D4-42D4-A10374C525A4}"/>
              </a:ext>
            </a:extLst>
          </p:cNvPr>
          <p:cNvSpPr txBox="1"/>
          <p:nvPr/>
        </p:nvSpPr>
        <p:spPr>
          <a:xfrm>
            <a:off x="1374213" y="871532"/>
            <a:ext cx="9870730" cy="1477328"/>
          </a:xfrm>
          <a:prstGeom prst="rect">
            <a:avLst/>
          </a:prstGeom>
          <a:noFill/>
        </p:spPr>
        <p:txBody>
          <a:bodyPr wrap="square">
            <a:spAutoFit/>
          </a:bodyPr>
          <a:lstStyle/>
          <a:p>
            <a:pPr marL="285750" indent="-285750">
              <a:buFont typeface="Courier New" panose="02070309020205020404" pitchFamily="49" charset="0"/>
              <a:buChar char="o"/>
            </a:pPr>
            <a:r>
              <a:rPr lang="en-US" sz="1800" dirty="0"/>
              <a:t>The report on drainage blockage in India highlights challenges due to outdated infrastructure, rapid urbanization, and solid waste accumulation, including plastics and food debris. Domestic disposal of fats, oils, and grease (FOG), along with tree root intrusion, construction debris, and sedimentation, worsen the problem. These blockages lead to urban flooding, health risks, environmental pollution, and economic losses.</a:t>
            </a:r>
            <a:endParaRPr lang="en-GB" sz="1800" dirty="0"/>
          </a:p>
        </p:txBody>
      </p:sp>
    </p:spTree>
    <p:extLst>
      <p:ext uri="{BB962C8B-B14F-4D97-AF65-F5344CB8AC3E}">
        <p14:creationId xmlns:p14="http://schemas.microsoft.com/office/powerpoint/2010/main" val="323860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24" name="Google Shape;124;p5"/>
          <p:cNvGrpSpPr/>
          <p:nvPr/>
        </p:nvGrpSpPr>
        <p:grpSpPr>
          <a:xfrm>
            <a:off x="11856720" y="140636"/>
            <a:ext cx="223520" cy="990718"/>
            <a:chOff x="11856720" y="140636"/>
            <a:chExt cx="223520" cy="990718"/>
          </a:xfrm>
        </p:grpSpPr>
        <p:grpSp>
          <p:nvGrpSpPr>
            <p:cNvPr id="125" name="Google Shape;125;p5"/>
            <p:cNvGrpSpPr/>
            <p:nvPr/>
          </p:nvGrpSpPr>
          <p:grpSpPr>
            <a:xfrm>
              <a:off x="11856720" y="660278"/>
              <a:ext cx="223520" cy="471076"/>
              <a:chOff x="9734551" y="3138055"/>
              <a:chExt cx="2457449" cy="1328450"/>
            </a:xfrm>
          </p:grpSpPr>
          <p:sp>
            <p:nvSpPr>
              <p:cNvPr id="126" name="Google Shape;126;p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27" name="Google Shape;127;p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28" name="Google Shape;128;p5"/>
            <p:cNvGrpSpPr/>
            <p:nvPr/>
          </p:nvGrpSpPr>
          <p:grpSpPr>
            <a:xfrm>
              <a:off x="11856720" y="140636"/>
              <a:ext cx="223520" cy="471076"/>
              <a:chOff x="9734551" y="3138055"/>
              <a:chExt cx="2457449" cy="1328450"/>
            </a:xfrm>
          </p:grpSpPr>
          <p:sp>
            <p:nvSpPr>
              <p:cNvPr id="129" name="Google Shape;129;p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30" name="Google Shape;130;p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31" name="Google Shape;131;p5"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32" name="Google Shape;132;p5"/>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Project Group – Details</a:t>
            </a:r>
            <a:endParaRPr sz="1400" b="0" i="0" u="none" strike="noStrike" cap="none">
              <a:solidFill>
                <a:srgbClr val="000000"/>
              </a:solidFill>
              <a:latin typeface="Arial"/>
              <a:ea typeface="Arial"/>
              <a:cs typeface="Arial"/>
              <a:sym typeface="Arial"/>
            </a:endParaRPr>
          </a:p>
        </p:txBody>
      </p:sp>
      <p:grpSp>
        <p:nvGrpSpPr>
          <p:cNvPr id="133" name="Google Shape;133;p5"/>
          <p:cNvGrpSpPr/>
          <p:nvPr/>
        </p:nvGrpSpPr>
        <p:grpSpPr>
          <a:xfrm>
            <a:off x="352578" y="807951"/>
            <a:ext cx="11048392" cy="346576"/>
            <a:chOff x="352578" y="711222"/>
            <a:chExt cx="10804170" cy="346576"/>
          </a:xfrm>
        </p:grpSpPr>
        <p:sp>
          <p:nvSpPr>
            <p:cNvPr id="134" name="Google Shape;134;p5"/>
            <p:cNvSpPr/>
            <p:nvPr/>
          </p:nvSpPr>
          <p:spPr>
            <a:xfrm>
              <a:off x="352578" y="755615"/>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Photo </a:t>
              </a:r>
              <a:endParaRPr sz="1000" b="1" i="0" u="none" strike="noStrike" cap="none">
                <a:solidFill>
                  <a:srgbClr val="000000"/>
                </a:solidFill>
                <a:latin typeface="Arial"/>
                <a:ea typeface="Arial"/>
                <a:cs typeface="Arial"/>
                <a:sym typeface="Arial"/>
              </a:endParaRPr>
            </a:p>
          </p:txBody>
        </p:sp>
        <p:sp>
          <p:nvSpPr>
            <p:cNvPr id="135" name="Google Shape;135;p5"/>
            <p:cNvSpPr/>
            <p:nvPr/>
          </p:nvSpPr>
          <p:spPr>
            <a:xfrm>
              <a:off x="2550528" y="711222"/>
              <a:ext cx="187182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Track</a:t>
              </a:r>
              <a:endParaRPr sz="1000" b="1" i="0" u="none" strike="noStrike" cap="none">
                <a:solidFill>
                  <a:srgbClr val="000000"/>
                </a:solidFill>
                <a:latin typeface="Arial"/>
                <a:ea typeface="Arial"/>
                <a:cs typeface="Arial"/>
                <a:sym typeface="Arial"/>
              </a:endParaRPr>
            </a:p>
          </p:txBody>
        </p:sp>
        <p:sp>
          <p:nvSpPr>
            <p:cNvPr id="136" name="Google Shape;136;p5"/>
            <p:cNvSpPr/>
            <p:nvPr/>
          </p:nvSpPr>
          <p:spPr>
            <a:xfrm>
              <a:off x="5193149" y="711222"/>
              <a:ext cx="2004564"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Roll No</a:t>
              </a:r>
              <a:endParaRPr sz="1000" b="1" i="0" u="none" strike="noStrike" cap="none">
                <a:solidFill>
                  <a:srgbClr val="000000"/>
                </a:solidFill>
                <a:latin typeface="Arial"/>
                <a:ea typeface="Arial"/>
                <a:cs typeface="Arial"/>
                <a:sym typeface="Arial"/>
              </a:endParaRPr>
            </a:p>
          </p:txBody>
        </p:sp>
        <p:sp>
          <p:nvSpPr>
            <p:cNvPr id="137" name="Google Shape;137;p5"/>
            <p:cNvSpPr/>
            <p:nvPr/>
          </p:nvSpPr>
          <p:spPr>
            <a:xfrm>
              <a:off x="7884946" y="717138"/>
              <a:ext cx="3271802" cy="330106"/>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Name</a:t>
              </a:r>
              <a:endParaRPr sz="1000" b="1" i="0" u="none" strike="noStrike" cap="none">
                <a:solidFill>
                  <a:srgbClr val="000000"/>
                </a:solidFill>
                <a:latin typeface="Arial"/>
                <a:ea typeface="Arial"/>
                <a:cs typeface="Arial"/>
                <a:sym typeface="Arial"/>
              </a:endParaRPr>
            </a:p>
          </p:txBody>
        </p:sp>
      </p:grpSp>
      <p:grpSp>
        <p:nvGrpSpPr>
          <p:cNvPr id="138" name="Google Shape;138;p5"/>
          <p:cNvGrpSpPr/>
          <p:nvPr/>
        </p:nvGrpSpPr>
        <p:grpSpPr>
          <a:xfrm>
            <a:off x="791030" y="2055649"/>
            <a:ext cx="10609940" cy="941509"/>
            <a:chOff x="905784" y="1270748"/>
            <a:chExt cx="10609940" cy="941509"/>
          </a:xfrm>
        </p:grpSpPr>
        <p:sp>
          <p:nvSpPr>
            <p:cNvPr id="139" name="Google Shape;139;p5"/>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a:solidFill>
                    <a:schemeClr val="lt1"/>
                  </a:solidFill>
                  <a:latin typeface="Verdana"/>
                  <a:ea typeface="Verdana"/>
                  <a:cs typeface="Verdana"/>
                  <a:sym typeface="Verdana"/>
                </a:rPr>
                <a:t>Photo</a:t>
              </a:r>
              <a:endParaRPr sz="1050" b="0" i="0" u="none" strike="noStrike" cap="none">
                <a:solidFill>
                  <a:srgbClr val="000000"/>
                </a:solidFill>
                <a:latin typeface="Arial"/>
                <a:ea typeface="Arial"/>
                <a:cs typeface="Arial"/>
                <a:sym typeface="Arial"/>
              </a:endParaRPr>
            </a:p>
          </p:txBody>
        </p:sp>
        <p:sp>
          <p:nvSpPr>
            <p:cNvPr id="140" name="Google Shape;140;p5"/>
            <p:cNvSpPr/>
            <p:nvPr/>
          </p:nvSpPr>
          <p:spPr>
            <a:xfrm>
              <a:off x="2759165" y="1557376"/>
              <a:ext cx="169433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t>
              </a:r>
              <a:endParaRPr sz="900" b="0" i="0" u="none" strike="noStrike" cap="none">
                <a:solidFill>
                  <a:srgbClr val="000000"/>
                </a:solidFill>
                <a:latin typeface="Arial"/>
                <a:ea typeface="Arial"/>
                <a:cs typeface="Arial"/>
                <a:sym typeface="Arial"/>
              </a:endParaRPr>
            </a:p>
          </p:txBody>
        </p:sp>
        <p:sp>
          <p:nvSpPr>
            <p:cNvPr id="141" name="Google Shape;141;p5"/>
            <p:cNvSpPr/>
            <p:nvPr/>
          </p:nvSpPr>
          <p:spPr>
            <a:xfrm>
              <a:off x="4799358" y="1557376"/>
              <a:ext cx="2554396"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BU21EECE0100518</a:t>
              </a:r>
              <a:endParaRPr sz="900" b="0" i="0" u="none" strike="noStrike" cap="none">
                <a:solidFill>
                  <a:srgbClr val="000000"/>
                </a:solidFill>
                <a:latin typeface="Arial"/>
                <a:ea typeface="Arial"/>
                <a:cs typeface="Arial"/>
                <a:sym typeface="Arial"/>
              </a:endParaRPr>
            </a:p>
          </p:txBody>
        </p:sp>
        <p:sp>
          <p:nvSpPr>
            <p:cNvPr id="142" name="Google Shape;142;p5"/>
            <p:cNvSpPr/>
            <p:nvPr/>
          </p:nvSpPr>
          <p:spPr>
            <a:xfrm>
              <a:off x="8061325" y="1555875"/>
              <a:ext cx="3454399" cy="365125"/>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200000"/>
                </a:lnSpc>
                <a:spcBef>
                  <a:spcPts val="0"/>
                </a:spcBef>
                <a:spcAft>
                  <a:spcPts val="0"/>
                </a:spcAft>
                <a:buNone/>
              </a:pPr>
              <a:r>
                <a:rPr lang="en-US" sz="1800" b="0" i="0" u="none" strike="noStrike" cap="none" dirty="0">
                  <a:solidFill>
                    <a:srgbClr val="FFFFFF"/>
                  </a:solidFill>
                  <a:latin typeface="Verdana"/>
                  <a:ea typeface="Verdana"/>
                  <a:cs typeface="Verdana"/>
                  <a:sym typeface="Verdana"/>
                </a:rPr>
                <a:t>NITHISH KUMAR MP</a:t>
              </a:r>
              <a:endParaRPr sz="900" b="0" i="0" u="none" strike="noStrike" cap="none" dirty="0">
                <a:solidFill>
                  <a:srgbClr val="000000"/>
                </a:solidFill>
                <a:latin typeface="Arial"/>
                <a:ea typeface="Arial"/>
                <a:cs typeface="Arial"/>
                <a:sym typeface="Arial"/>
              </a:endParaRPr>
            </a:p>
          </p:txBody>
        </p:sp>
      </p:grpSp>
      <p:grpSp>
        <p:nvGrpSpPr>
          <p:cNvPr id="143" name="Google Shape;143;p5"/>
          <p:cNvGrpSpPr/>
          <p:nvPr/>
        </p:nvGrpSpPr>
        <p:grpSpPr>
          <a:xfrm>
            <a:off x="620251" y="3707129"/>
            <a:ext cx="10780719" cy="941509"/>
            <a:chOff x="905784" y="1270748"/>
            <a:chExt cx="10599055" cy="941509"/>
          </a:xfrm>
        </p:grpSpPr>
        <p:sp>
          <p:nvSpPr>
            <p:cNvPr id="144" name="Google Shape;144;p5"/>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a:solidFill>
                    <a:schemeClr val="lt1"/>
                  </a:solidFill>
                  <a:latin typeface="Verdana"/>
                  <a:ea typeface="Verdana"/>
                  <a:cs typeface="Verdana"/>
                  <a:sym typeface="Verdana"/>
                </a:rPr>
                <a:t>Photo</a:t>
              </a:r>
              <a:endParaRPr sz="1050" b="0" i="0" u="none" strike="noStrike" cap="none">
                <a:solidFill>
                  <a:srgbClr val="000000"/>
                </a:solidFill>
                <a:latin typeface="Arial"/>
                <a:ea typeface="Arial"/>
                <a:cs typeface="Arial"/>
                <a:sym typeface="Arial"/>
              </a:endParaRPr>
            </a:p>
          </p:txBody>
        </p:sp>
        <p:sp>
          <p:nvSpPr>
            <p:cNvPr id="145" name="Google Shape;145;p5"/>
            <p:cNvSpPr/>
            <p:nvPr/>
          </p:nvSpPr>
          <p:spPr>
            <a:xfrm>
              <a:off x="2759165" y="1557376"/>
              <a:ext cx="180245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t>
              </a:r>
              <a:endParaRPr sz="900" b="0" i="0" u="none" strike="noStrike" cap="none">
                <a:solidFill>
                  <a:srgbClr val="000000"/>
                </a:solidFill>
                <a:latin typeface="Arial"/>
                <a:ea typeface="Arial"/>
                <a:cs typeface="Arial"/>
                <a:sym typeface="Arial"/>
              </a:endParaRPr>
            </a:p>
          </p:txBody>
        </p:sp>
        <p:sp>
          <p:nvSpPr>
            <p:cNvPr id="146" name="Google Shape;146;p5"/>
            <p:cNvSpPr/>
            <p:nvPr/>
          </p:nvSpPr>
          <p:spPr>
            <a:xfrm>
              <a:off x="4970137" y="1557376"/>
              <a:ext cx="2554396"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rgbClr val="FFFFFF"/>
                  </a:solidFill>
                  <a:latin typeface="Verdana"/>
                  <a:ea typeface="Verdana"/>
                  <a:cs typeface="Verdana"/>
                  <a:sym typeface="Verdana"/>
                </a:rPr>
                <a:t>BU21EECE0100333</a:t>
              </a:r>
              <a:endParaRPr sz="2400" b="0" i="0" u="none" strike="noStrike" cap="none">
                <a:solidFill>
                  <a:srgbClr val="000000"/>
                </a:solidFill>
                <a:latin typeface="Arial"/>
                <a:ea typeface="Arial"/>
                <a:cs typeface="Arial"/>
                <a:sym typeface="Arial"/>
              </a:endParaRPr>
            </a:p>
          </p:txBody>
        </p:sp>
        <p:sp>
          <p:nvSpPr>
            <p:cNvPr id="147" name="Google Shape;147;p5"/>
            <p:cNvSpPr/>
            <p:nvPr/>
          </p:nvSpPr>
          <p:spPr>
            <a:xfrm>
              <a:off x="8232104" y="1553405"/>
              <a:ext cx="3272735"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rgbClr val="FFFFFF"/>
                  </a:solidFill>
                  <a:latin typeface="Verdana"/>
                  <a:ea typeface="Verdana"/>
                  <a:cs typeface="Verdana"/>
                  <a:sym typeface="Verdana"/>
                </a:rPr>
                <a:t>B.V. KISHORE KUMAR</a:t>
              </a:r>
              <a:endParaRPr sz="900" b="0" i="0" u="none" strike="noStrike" cap="none">
                <a:solidFill>
                  <a:srgbClr val="000000"/>
                </a:solidFill>
                <a:latin typeface="Arial"/>
                <a:ea typeface="Arial"/>
                <a:cs typeface="Arial"/>
                <a:sym typeface="Arial"/>
              </a:endParaRPr>
            </a:p>
          </p:txBody>
        </p:sp>
      </p:grpSp>
      <p:grpSp>
        <p:nvGrpSpPr>
          <p:cNvPr id="148" name="Google Shape;148;p5"/>
          <p:cNvGrpSpPr/>
          <p:nvPr/>
        </p:nvGrpSpPr>
        <p:grpSpPr>
          <a:xfrm>
            <a:off x="656832" y="5550771"/>
            <a:ext cx="10744138" cy="941509"/>
            <a:chOff x="905784" y="1270748"/>
            <a:chExt cx="10744138" cy="941509"/>
          </a:xfrm>
        </p:grpSpPr>
        <p:sp>
          <p:nvSpPr>
            <p:cNvPr id="149" name="Google Shape;149;p5"/>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a:solidFill>
                    <a:schemeClr val="lt1"/>
                  </a:solidFill>
                  <a:latin typeface="Verdana"/>
                  <a:ea typeface="Verdana"/>
                  <a:cs typeface="Verdana"/>
                  <a:sym typeface="Verdana"/>
                </a:rPr>
                <a:t>Photo</a:t>
              </a:r>
              <a:endParaRPr sz="1050" b="0" i="0" u="none" strike="noStrike" cap="none">
                <a:solidFill>
                  <a:srgbClr val="000000"/>
                </a:solidFill>
                <a:latin typeface="Arial"/>
                <a:ea typeface="Arial"/>
                <a:cs typeface="Arial"/>
                <a:sym typeface="Arial"/>
              </a:endParaRPr>
            </a:p>
          </p:txBody>
        </p:sp>
        <p:sp>
          <p:nvSpPr>
            <p:cNvPr id="150" name="Google Shape;150;p5"/>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t>
              </a:r>
              <a:endParaRPr sz="900" b="0" i="0" u="none" strike="noStrike" cap="none">
                <a:solidFill>
                  <a:srgbClr val="000000"/>
                </a:solidFill>
                <a:latin typeface="Arial"/>
                <a:ea typeface="Arial"/>
                <a:cs typeface="Arial"/>
                <a:sym typeface="Arial"/>
              </a:endParaRPr>
            </a:p>
          </p:txBody>
        </p:sp>
        <p:sp>
          <p:nvSpPr>
            <p:cNvPr id="151" name="Google Shape;151;p5"/>
            <p:cNvSpPr/>
            <p:nvPr/>
          </p:nvSpPr>
          <p:spPr>
            <a:xfrm>
              <a:off x="4976851" y="1557376"/>
              <a:ext cx="2554397"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rgbClr val="FFFFFF"/>
                  </a:solidFill>
                  <a:latin typeface="Verdana"/>
                  <a:ea typeface="Verdana"/>
                  <a:cs typeface="Verdana"/>
                  <a:sym typeface="Verdana"/>
                </a:rPr>
                <a:t>BU21EECE0100407</a:t>
              </a:r>
              <a:endParaRPr sz="900" b="0" i="0" u="none" strike="noStrike" cap="none">
                <a:solidFill>
                  <a:srgbClr val="000000"/>
                </a:solidFill>
                <a:latin typeface="Arial"/>
                <a:ea typeface="Arial"/>
                <a:cs typeface="Arial"/>
                <a:sym typeface="Arial"/>
              </a:endParaRPr>
            </a:p>
          </p:txBody>
        </p:sp>
        <p:sp>
          <p:nvSpPr>
            <p:cNvPr id="152" name="Google Shape;152;p5"/>
            <p:cNvSpPr/>
            <p:nvPr/>
          </p:nvSpPr>
          <p:spPr>
            <a:xfrm>
              <a:off x="8195523" y="1557376"/>
              <a:ext cx="3454399" cy="433133"/>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rgbClr val="FFFFFF"/>
                  </a:solidFill>
                  <a:latin typeface="Verdana"/>
                  <a:ea typeface="Verdana"/>
                  <a:cs typeface="Verdana"/>
                  <a:sym typeface="Verdana"/>
                </a:rPr>
                <a:t>M.SRI SAI HARSHITH</a:t>
              </a:r>
              <a:br>
                <a:rPr lang="en-US" sz="2400" b="0" i="0" u="none" strike="noStrike" cap="none">
                  <a:solidFill>
                    <a:srgbClr val="000000"/>
                  </a:solidFill>
                  <a:latin typeface="Arial"/>
                  <a:ea typeface="Arial"/>
                  <a:cs typeface="Arial"/>
                  <a:sym typeface="Arial"/>
                </a:rPr>
              </a:br>
              <a:endParaRPr sz="900" b="0" i="0" u="none" strike="noStrike" cap="none">
                <a:solidFill>
                  <a:srgbClr val="000000"/>
                </a:solidFill>
                <a:latin typeface="Arial"/>
                <a:ea typeface="Arial"/>
                <a:cs typeface="Arial"/>
                <a:sym typeface="Arial"/>
              </a:endParaRPr>
            </a:p>
          </p:txBody>
        </p:sp>
      </p:grpSp>
      <p:sp>
        <p:nvSpPr>
          <p:cNvPr id="153" name="Google Shape;153;p5"/>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154" name="Google Shape;154;p5"/>
          <p:cNvPicPr preferRelativeResize="0"/>
          <p:nvPr/>
        </p:nvPicPr>
        <p:blipFill rotWithShape="1">
          <a:blip r:embed="rId5">
            <a:alphaModFix/>
          </a:blip>
          <a:srcRect/>
          <a:stretch/>
        </p:blipFill>
        <p:spPr>
          <a:xfrm>
            <a:off x="613537" y="1513114"/>
            <a:ext cx="1504951" cy="1569301"/>
          </a:xfrm>
          <a:prstGeom prst="rect">
            <a:avLst/>
          </a:prstGeom>
          <a:noFill/>
          <a:ln>
            <a:noFill/>
          </a:ln>
        </p:spPr>
      </p:pic>
      <p:pic>
        <p:nvPicPr>
          <p:cNvPr id="155" name="Google Shape;155;p5"/>
          <p:cNvPicPr preferRelativeResize="0"/>
          <p:nvPr/>
        </p:nvPicPr>
        <p:blipFill rotWithShape="1">
          <a:blip r:embed="rId6">
            <a:alphaModFix/>
          </a:blip>
          <a:srcRect/>
          <a:stretch/>
        </p:blipFill>
        <p:spPr>
          <a:xfrm>
            <a:off x="613536" y="3233815"/>
            <a:ext cx="1504951" cy="1680124"/>
          </a:xfrm>
          <a:prstGeom prst="rect">
            <a:avLst/>
          </a:prstGeom>
          <a:noFill/>
          <a:ln>
            <a:noFill/>
          </a:ln>
        </p:spPr>
      </p:pic>
      <p:pic>
        <p:nvPicPr>
          <p:cNvPr id="156" name="Google Shape;156;p5"/>
          <p:cNvPicPr preferRelativeResize="0"/>
          <p:nvPr/>
        </p:nvPicPr>
        <p:blipFill rotWithShape="1">
          <a:blip r:embed="rId7">
            <a:alphaModFix/>
          </a:blip>
          <a:srcRect/>
          <a:stretch/>
        </p:blipFill>
        <p:spPr>
          <a:xfrm>
            <a:off x="550606" y="5129076"/>
            <a:ext cx="1602014" cy="15693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Team Progress and Movement</a:t>
            </a:r>
          </a:p>
          <a:p>
            <a:pPr marL="0" marR="0" lvl="0" indent="0" rtl="0">
              <a:lnSpc>
                <a:spcPct val="100000"/>
              </a:lnSpc>
              <a:spcBef>
                <a:spcPts val="0"/>
              </a:spcBef>
              <a:spcAft>
                <a:spcPts val="0"/>
              </a:spcAft>
              <a:buNone/>
            </a:pPr>
            <a:endParaRPr lang="en-IN" sz="2000"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Dataset Collection</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Data Labelling and Annotation</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Model Training</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Testing</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Deployment and Monitoring</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E154839C-B3E3-3A7B-9FDD-C49C18A4F130}"/>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Individual Contribution </a:t>
            </a: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pPr lvl="3"/>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a:t>
            </a:r>
            <a:r>
              <a:rPr lang="en-GB" sz="1600" dirty="0">
                <a:latin typeface="Times New Roman" panose="02020603050405020304" pitchFamily="18" charset="0"/>
                <a:cs typeface="Times New Roman" panose="02020603050405020304" pitchFamily="18" charset="0"/>
              </a:rPr>
              <a:t>Nitish Kumar MP</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lvl="1"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Sensor Integration</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System Assembly</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lvl="3"/>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a:t>
            </a:r>
            <a:r>
              <a:rPr lang="en-GB" sz="1600" dirty="0">
                <a:latin typeface="Times New Roman" panose="02020603050405020304" pitchFamily="18" charset="0"/>
                <a:cs typeface="Times New Roman" panose="02020603050405020304" pitchFamily="18" charset="0"/>
              </a:rPr>
              <a:t>B.V. Kishore Kumar</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lvl="1"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Navigation System</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Field Testing</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lvl="3"/>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a:t>
            </a:r>
            <a:r>
              <a:rPr lang="en-GB" sz="1600" dirty="0">
                <a:latin typeface="Times New Roman" panose="02020603050405020304" pitchFamily="18" charset="0"/>
                <a:cs typeface="Times New Roman" panose="02020603050405020304" pitchFamily="18" charset="0"/>
              </a:rPr>
              <a:t>M. Sri Sai Harshith</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lvl="1"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AI Model Training</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Model Testing</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7572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400"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457200" lvl="0" indent="-342900" algn="just" rtl="0">
              <a:spcBef>
                <a:spcPts val="0"/>
              </a:spcBef>
              <a:spcAft>
                <a:spcPts val="0"/>
              </a:spcAft>
              <a:buSzPts val="1800"/>
              <a:buFont typeface="Wingdings" panose="05000000000000000000" pitchFamily="2" charset="2"/>
              <a:buChar char="Ø"/>
            </a:pPr>
            <a:r>
              <a:rPr lang="en-US" sz="2000" dirty="0">
                <a:latin typeface="Times New Roman" panose="02020603050405020304" pitchFamily="18" charset="0"/>
                <a:ea typeface="Montserrat Medium"/>
                <a:cs typeface="Times New Roman" panose="02020603050405020304" pitchFamily="18" charset="0"/>
                <a:sym typeface="Montserrat Medium"/>
              </a:rPr>
              <a:t>The autonomous robotic system enhances drainage maintenance by improving inspection efficiency and safety.</a:t>
            </a:r>
            <a:endParaRPr lang="en-US" sz="2000" dirty="0">
              <a:latin typeface="Times New Roman" panose="02020603050405020304" pitchFamily="18" charset="0"/>
              <a:cs typeface="Times New Roman" panose="02020603050405020304" pitchFamily="18" charset="0"/>
            </a:endParaRPr>
          </a:p>
          <a:p>
            <a:pPr marL="457200" lvl="0" indent="-342900" algn="just" rtl="0">
              <a:spcBef>
                <a:spcPts val="0"/>
              </a:spcBef>
              <a:spcAft>
                <a:spcPts val="0"/>
              </a:spcAft>
              <a:buSzPts val="1800"/>
              <a:buFont typeface="Wingdings" panose="05000000000000000000" pitchFamily="2" charset="2"/>
              <a:buChar char="Ø"/>
            </a:pPr>
            <a:r>
              <a:rPr lang="en-US" sz="2000" dirty="0">
                <a:latin typeface="Times New Roman" panose="02020603050405020304" pitchFamily="18" charset="0"/>
                <a:ea typeface="Montserrat Medium"/>
                <a:cs typeface="Times New Roman" panose="02020603050405020304" pitchFamily="18" charset="0"/>
                <a:sym typeface="Montserrat Medium"/>
              </a:rPr>
              <a:t>Its scalable and adaptable design, using Raspberry Pi, DC motors, stepper motors, Bluetooth modules, and the L293D motor shield.</a:t>
            </a:r>
            <a:endParaRPr lang="en-US" sz="2000" dirty="0">
              <a:latin typeface="Times New Roman" panose="02020603050405020304" pitchFamily="18" charset="0"/>
              <a:cs typeface="Times New Roman" panose="02020603050405020304" pitchFamily="18" charset="0"/>
            </a:endParaRPr>
          </a:p>
          <a:p>
            <a:pPr marL="457200" lvl="0" indent="-342900" algn="just" rtl="0">
              <a:spcBef>
                <a:spcPts val="0"/>
              </a:spcBef>
              <a:spcAft>
                <a:spcPts val="0"/>
              </a:spcAft>
              <a:buSzPts val="1800"/>
              <a:buFont typeface="Wingdings" panose="05000000000000000000" pitchFamily="2" charset="2"/>
              <a:buChar char="Ø"/>
            </a:pPr>
            <a:r>
              <a:rPr lang="en-US" sz="2000" dirty="0">
                <a:latin typeface="Times New Roman" panose="02020603050405020304" pitchFamily="18" charset="0"/>
                <a:ea typeface="Montserrat Medium"/>
                <a:cs typeface="Times New Roman" panose="02020603050405020304" pitchFamily="18" charset="0"/>
                <a:sym typeface="Montserrat Medium"/>
              </a:rPr>
              <a:t>It offers a safer, more efficient, and cost-effective solution for urban infrastructure maintenance.</a:t>
            </a:r>
            <a:endParaRPr lang="en-IN" sz="20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sz="2400"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r>
              <a:rPr lang="en-US" sz="2000" dirty="0">
                <a:latin typeface="Times New Roman" panose="02020603050405020304" pitchFamily="18" charset="0"/>
                <a:cs typeface="Times New Roman" panose="02020603050405020304" pitchFamily="18" charset="0"/>
              </a:rPr>
              <a:t>The future outlook for managing drainage blockages in India focuses on using smart technologies like IoT sensors for real-time monitoring and early detection of issues. There’s also a push for Sustainable Drainage Systems (SuDS), which help reduce water runoff. Public-private partnerships are seen as key to improving infrastructure and maintenance. Overall, a mix of advanced technologies, better planning, and proactive strategies is needed to create more efficient and resilient drainage systems</a:t>
            </a:r>
            <a:endParaRPr lang="en-IN" sz="2000" b="1"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60"/>
          <p:cNvSpPr txBox="1">
            <a:spLocks noGrp="1"/>
          </p:cNvSpPr>
          <p:nvPr>
            <p:ph type="body" idx="1"/>
          </p:nvPr>
        </p:nvSpPr>
        <p:spPr>
          <a:xfrm>
            <a:off x="392857" y="580883"/>
            <a:ext cx="11406286" cy="6018883"/>
          </a:xfrm>
          <a:prstGeom prst="rect">
            <a:avLst/>
          </a:prstGeom>
          <a:noFill/>
          <a:ln>
            <a:noFill/>
          </a:ln>
        </p:spPr>
        <p:txBody>
          <a:bodyPr spcFirstLastPara="1" wrap="square" lIns="91425" tIns="91425" rIns="91425" bIns="91425" anchor="t" anchorCtr="0">
            <a:normAutofit fontScale="25000" lnSpcReduction="20000"/>
          </a:bodyPr>
          <a:lstStyle/>
          <a:p>
            <a:pPr marL="114300" lvl="0" indent="0" algn="l" rtl="0">
              <a:lnSpc>
                <a:spcPct val="120000"/>
              </a:lnSpc>
              <a:spcBef>
                <a:spcPts val="0"/>
              </a:spcBef>
              <a:spcAft>
                <a:spcPts val="0"/>
              </a:spcAft>
              <a:buClr>
                <a:schemeClr val="dk1"/>
              </a:buClr>
              <a:buSzPct val="64285"/>
              <a:buNone/>
            </a:pPr>
            <a:r>
              <a:rPr lang="en-US" sz="12800" b="1" dirty="0">
                <a:latin typeface="Times New Roman"/>
                <a:ea typeface="Times New Roman"/>
                <a:cs typeface="Times New Roman"/>
                <a:sym typeface="Times New Roman"/>
              </a:rPr>
              <a:t>References</a:t>
            </a:r>
          </a:p>
          <a:p>
            <a:pPr marL="114300" lvl="0" indent="0" algn="l" rtl="0">
              <a:lnSpc>
                <a:spcPct val="120000"/>
              </a:lnSpc>
              <a:spcBef>
                <a:spcPts val="0"/>
              </a:spcBef>
              <a:spcAft>
                <a:spcPts val="0"/>
              </a:spcAft>
              <a:buClr>
                <a:schemeClr val="dk1"/>
              </a:buClr>
              <a:buSzPct val="64285"/>
              <a:buNone/>
            </a:pPr>
            <a:endParaRPr dirty="0"/>
          </a:p>
          <a:p>
            <a:pPr marL="114300" lvl="0" indent="0" algn="l" rtl="0">
              <a:lnSpc>
                <a:spcPct val="120000"/>
              </a:lnSpc>
              <a:spcBef>
                <a:spcPts val="0"/>
              </a:spcBef>
              <a:spcAft>
                <a:spcPts val="0"/>
              </a:spcAft>
              <a:buSzPct val="257142"/>
              <a:buNone/>
            </a:pPr>
            <a:endParaRPr dirty="0">
              <a:latin typeface="Montserrat Medium"/>
              <a:ea typeface="Montserrat Medium"/>
              <a:cs typeface="Montserrat Medium"/>
              <a:sym typeface="Montserrat Medium"/>
            </a:endParaRPr>
          </a:p>
          <a:p>
            <a:pPr marL="457200" lvl="0" indent="-342900" algn="l" rtl="0">
              <a:spcBef>
                <a:spcPts val="0"/>
              </a:spcBef>
              <a:spcAft>
                <a:spcPts val="0"/>
              </a:spcAft>
              <a:buSzPct val="100000"/>
              <a:buChar char="●"/>
            </a:pPr>
            <a:r>
              <a:rPr lang="en-US" sz="6800" dirty="0">
                <a:latin typeface="+mj-lt"/>
                <a:ea typeface="Times New Roman"/>
                <a:cs typeface="Times New Roman"/>
                <a:sym typeface="Times New Roman"/>
              </a:rPr>
              <a:t>Parween, R.; Hayat, A.A.; Elangovan, K.; Apuroop, K.G.S.; Heredia, M.V.; Elara, M.R. Design of a Self-Reconfigurable Drain Mapping Robot With Level-Shifting Capability. </a:t>
            </a:r>
            <a:r>
              <a:rPr lang="en-US" sz="6800" i="1" dirty="0">
                <a:latin typeface="+mj-lt"/>
                <a:ea typeface="Times New Roman"/>
                <a:cs typeface="Times New Roman"/>
                <a:sym typeface="Times New Roman"/>
              </a:rPr>
              <a:t>IEEE Access</a:t>
            </a:r>
            <a:r>
              <a:rPr lang="en-US" sz="6800" dirty="0">
                <a:latin typeface="+mj-lt"/>
                <a:ea typeface="Times New Roman"/>
                <a:cs typeface="Times New Roman"/>
                <a:sym typeface="Times New Roman"/>
              </a:rPr>
              <a:t> 2020, </a:t>
            </a:r>
            <a:r>
              <a:rPr lang="en-US" sz="6800" i="1" dirty="0">
                <a:latin typeface="+mj-lt"/>
                <a:ea typeface="Times New Roman"/>
                <a:cs typeface="Times New Roman"/>
                <a:sym typeface="Times New Roman"/>
              </a:rPr>
              <a:t>8</a:t>
            </a:r>
            <a:r>
              <a:rPr lang="en-US" sz="6800" dirty="0">
                <a:latin typeface="+mj-lt"/>
                <a:ea typeface="Times New Roman"/>
                <a:cs typeface="Times New Roman"/>
                <a:sym typeface="Times New Roman"/>
              </a:rPr>
              <a:t>, 113429–11344</a:t>
            </a:r>
            <a:endParaRPr sz="6800" dirty="0">
              <a:latin typeface="+mj-lt"/>
            </a:endParaRPr>
          </a:p>
          <a:p>
            <a:pPr marL="114300" lvl="0" indent="0" algn="l" rtl="0">
              <a:spcBef>
                <a:spcPts val="0"/>
              </a:spcBef>
              <a:spcAft>
                <a:spcPts val="0"/>
              </a:spcAft>
              <a:buSzPct val="225000"/>
              <a:buNone/>
            </a:pPr>
            <a:endParaRPr sz="6800" dirty="0">
              <a:latin typeface="+mj-lt"/>
              <a:ea typeface="Times New Roman"/>
              <a:cs typeface="Times New Roman"/>
              <a:sym typeface="Times New Roman"/>
            </a:endParaRPr>
          </a:p>
          <a:p>
            <a:pPr marL="457200" lvl="0" indent="-342900" algn="l" rtl="0">
              <a:spcBef>
                <a:spcPts val="0"/>
              </a:spcBef>
              <a:spcAft>
                <a:spcPts val="0"/>
              </a:spcAft>
              <a:buSzPct val="100000"/>
              <a:buChar char="●"/>
            </a:pPr>
            <a:r>
              <a:rPr lang="en-US" sz="6800" dirty="0">
                <a:latin typeface="+mj-lt"/>
                <a:ea typeface="Times New Roman"/>
                <a:cs typeface="Times New Roman"/>
                <a:sym typeface="Times New Roman"/>
              </a:rPr>
              <a:t>Muthugala, M.A.V.J.; Palanisamy, P.; Samarakoon, S.M.B.P.; Padmanabha, S.G.A.; Elara, M.R.; Terntzer, D.N. Raptor: A Design of a Drain Inspection Robot. In </a:t>
            </a:r>
            <a:r>
              <a:rPr lang="en-US" sz="6800" i="1" dirty="0">
                <a:latin typeface="+mj-lt"/>
                <a:ea typeface="Times New Roman"/>
                <a:cs typeface="Times New Roman"/>
                <a:sym typeface="Times New Roman"/>
              </a:rPr>
              <a:t>Sensors</a:t>
            </a:r>
            <a:r>
              <a:rPr lang="en-US" sz="6800" dirty="0">
                <a:latin typeface="+mj-lt"/>
                <a:ea typeface="Times New Roman"/>
                <a:cs typeface="Times New Roman"/>
                <a:sym typeface="Times New Roman"/>
              </a:rPr>
              <a:t>; MDPI: Basel, Switzerland, 2021; pp. 5742–5761.</a:t>
            </a:r>
            <a:endParaRPr sz="6800" dirty="0">
              <a:latin typeface="+mj-lt"/>
            </a:endParaRPr>
          </a:p>
          <a:p>
            <a:pPr marL="114300" lvl="0" indent="0" algn="l" rtl="0">
              <a:spcBef>
                <a:spcPts val="0"/>
              </a:spcBef>
              <a:spcAft>
                <a:spcPts val="0"/>
              </a:spcAft>
              <a:buSzPct val="225000"/>
              <a:buNone/>
            </a:pPr>
            <a:endParaRPr sz="6800" dirty="0">
              <a:latin typeface="+mj-lt"/>
              <a:ea typeface="Times New Roman"/>
              <a:cs typeface="Times New Roman"/>
              <a:sym typeface="Times New Roman"/>
            </a:endParaRPr>
          </a:p>
          <a:p>
            <a:pPr marL="457200" lvl="0" indent="-342900" algn="l" rtl="0">
              <a:spcBef>
                <a:spcPts val="0"/>
              </a:spcBef>
              <a:spcAft>
                <a:spcPts val="0"/>
              </a:spcAft>
              <a:buSzPct val="100000"/>
              <a:buChar char="●"/>
            </a:pPr>
            <a:r>
              <a:rPr lang="en-US" sz="6800" dirty="0">
                <a:latin typeface="+mj-lt"/>
                <a:ea typeface="Times New Roman"/>
                <a:cs typeface="Times New Roman"/>
                <a:sym typeface="Times New Roman"/>
              </a:rPr>
              <a:t>Sulthana, S.F.; Kumar, S.; Mathur, S.; Mohile, T.A. Modelling and design of a drain cleaning robot. In </a:t>
            </a:r>
            <a:r>
              <a:rPr lang="en-US" sz="6800" i="1" dirty="0">
                <a:latin typeface="+mj-lt"/>
                <a:ea typeface="Times New Roman"/>
                <a:cs typeface="Times New Roman"/>
                <a:sym typeface="Times New Roman"/>
              </a:rPr>
              <a:t>3rd International Conference on Advances in Mechanical Engineering (ICAME 2020)</a:t>
            </a:r>
            <a:r>
              <a:rPr lang="en-US" sz="6800" dirty="0">
                <a:latin typeface="+mj-lt"/>
                <a:ea typeface="Times New Roman"/>
                <a:cs typeface="Times New Roman"/>
                <a:sym typeface="Times New Roman"/>
              </a:rPr>
              <a:t>; IOP Publishing: Bristol, UK, 2020; pp. 022049.</a:t>
            </a:r>
            <a:endParaRPr sz="6800" dirty="0">
              <a:latin typeface="+mj-lt"/>
            </a:endParaRPr>
          </a:p>
          <a:p>
            <a:pPr marL="114300" lvl="0" indent="0" algn="l" rtl="0">
              <a:spcBef>
                <a:spcPts val="0"/>
              </a:spcBef>
              <a:spcAft>
                <a:spcPts val="0"/>
              </a:spcAft>
              <a:buSzPct val="225000"/>
              <a:buNone/>
            </a:pPr>
            <a:endParaRPr sz="6800" dirty="0">
              <a:latin typeface="+mj-lt"/>
              <a:ea typeface="Times New Roman"/>
              <a:cs typeface="Times New Roman"/>
              <a:sym typeface="Times New Roman"/>
            </a:endParaRPr>
          </a:p>
          <a:p>
            <a:pPr marL="457200" lvl="0" indent="-342900" algn="l" rtl="0">
              <a:spcBef>
                <a:spcPts val="0"/>
              </a:spcBef>
              <a:spcAft>
                <a:spcPts val="0"/>
              </a:spcAft>
              <a:buSzPct val="100000"/>
              <a:buChar char="●"/>
            </a:pPr>
            <a:r>
              <a:rPr lang="en-US" sz="6800" dirty="0">
                <a:latin typeface="+mj-lt"/>
                <a:ea typeface="Times New Roman"/>
                <a:cs typeface="Times New Roman"/>
                <a:sym typeface="Times New Roman"/>
              </a:rPr>
              <a:t>M, Sowmya; Vismitha, V.; Shreya, G.; Hussian, S.; Reddy, V. Pipeline cleaning robot. </a:t>
            </a:r>
            <a:r>
              <a:rPr lang="en-US" sz="6800" i="1" dirty="0">
                <a:latin typeface="+mj-lt"/>
                <a:ea typeface="Times New Roman"/>
                <a:cs typeface="Times New Roman"/>
                <a:sym typeface="Times New Roman"/>
              </a:rPr>
              <a:t>International Journal of Research in Engineering and Science</a:t>
            </a:r>
            <a:r>
              <a:rPr lang="en-US" sz="6800" dirty="0">
                <a:latin typeface="+mj-lt"/>
                <a:ea typeface="Times New Roman"/>
                <a:cs typeface="Times New Roman"/>
                <a:sym typeface="Times New Roman"/>
              </a:rPr>
              <a:t> </a:t>
            </a:r>
            <a:r>
              <a:rPr lang="en-US" sz="6800" b="1" dirty="0">
                <a:latin typeface="+mj-lt"/>
                <a:ea typeface="Times New Roman"/>
                <a:cs typeface="Times New Roman"/>
                <a:sym typeface="Times New Roman"/>
              </a:rPr>
              <a:t>2023</a:t>
            </a:r>
            <a:r>
              <a:rPr lang="en-US" sz="6800" dirty="0">
                <a:latin typeface="+mj-lt"/>
                <a:ea typeface="Times New Roman"/>
                <a:cs typeface="Times New Roman"/>
                <a:sym typeface="Times New Roman"/>
              </a:rPr>
              <a:t>, </a:t>
            </a:r>
            <a:r>
              <a:rPr lang="en-US" sz="6800" i="1" dirty="0">
                <a:latin typeface="+mj-lt"/>
                <a:ea typeface="Times New Roman"/>
                <a:cs typeface="Times New Roman"/>
                <a:sym typeface="Times New Roman"/>
              </a:rPr>
              <a:t>11</a:t>
            </a:r>
            <a:r>
              <a:rPr lang="en-US" sz="6800" dirty="0">
                <a:latin typeface="+mj-lt"/>
                <a:ea typeface="Times New Roman"/>
                <a:cs typeface="Times New Roman"/>
                <a:sym typeface="Times New Roman"/>
              </a:rPr>
              <a:t>, 624–628.</a:t>
            </a:r>
            <a:endParaRPr sz="6800" dirty="0">
              <a:latin typeface="+mj-lt"/>
            </a:endParaRPr>
          </a:p>
          <a:p>
            <a:pPr marL="114300" lvl="0" indent="0" algn="l" rtl="0">
              <a:spcBef>
                <a:spcPts val="0"/>
              </a:spcBef>
              <a:spcAft>
                <a:spcPts val="0"/>
              </a:spcAft>
              <a:buSzPct val="225000"/>
              <a:buNone/>
            </a:pPr>
            <a:endParaRPr sz="6800" dirty="0">
              <a:latin typeface="+mj-lt"/>
              <a:ea typeface="Times New Roman"/>
              <a:cs typeface="Times New Roman"/>
              <a:sym typeface="Times New Roman"/>
            </a:endParaRPr>
          </a:p>
          <a:p>
            <a:pPr marL="457200" lvl="0" indent="-342900" algn="l" rtl="0">
              <a:spcBef>
                <a:spcPts val="0"/>
              </a:spcBef>
              <a:spcAft>
                <a:spcPts val="0"/>
              </a:spcAft>
              <a:buSzPct val="100000"/>
              <a:buChar char="●"/>
            </a:pPr>
            <a:r>
              <a:rPr lang="en-US" sz="6800" dirty="0">
                <a:latin typeface="+mj-lt"/>
                <a:ea typeface="Times New Roman"/>
                <a:cs typeface="Times New Roman"/>
                <a:sym typeface="Times New Roman"/>
              </a:rPr>
              <a:t>Sanjana, K. Pipeline, sewage, and manhole cleaning robotic. In </a:t>
            </a:r>
            <a:r>
              <a:rPr lang="en-US" sz="6800" i="1" dirty="0">
                <a:latin typeface="+mj-lt"/>
                <a:ea typeface="Times New Roman"/>
                <a:cs typeface="Times New Roman"/>
                <a:sym typeface="Times New Roman"/>
              </a:rPr>
              <a:t>International Research Journal of Modernization in Engineering, Technology and Science</a:t>
            </a:r>
            <a:r>
              <a:rPr lang="en-US" sz="6800" dirty="0">
                <a:latin typeface="+mj-lt"/>
                <a:ea typeface="Times New Roman"/>
                <a:cs typeface="Times New Roman"/>
                <a:sym typeface="Times New Roman"/>
              </a:rPr>
              <a:t>; IRJMETS: Bangalore, India, 2022; pp. 5201–5206.</a:t>
            </a:r>
            <a:endParaRPr sz="6800" dirty="0">
              <a:latin typeface="+mj-lt"/>
            </a:endParaRPr>
          </a:p>
          <a:p>
            <a:pPr marL="114300" lvl="0" indent="0" algn="l" rtl="0">
              <a:spcBef>
                <a:spcPts val="0"/>
              </a:spcBef>
              <a:spcAft>
                <a:spcPts val="0"/>
              </a:spcAft>
              <a:buSzPct val="180000"/>
              <a:buNone/>
            </a:pPr>
            <a:endParaRPr sz="6800" dirty="0">
              <a:latin typeface="+mj-lt"/>
              <a:ea typeface="Times New Roman"/>
              <a:cs typeface="Times New Roman"/>
              <a:sym typeface="Times New Roman"/>
            </a:endParaRPr>
          </a:p>
          <a:p>
            <a:pPr marL="457200" lvl="0" indent="-342900" algn="l" rtl="0">
              <a:spcBef>
                <a:spcPts val="0"/>
              </a:spcBef>
              <a:spcAft>
                <a:spcPts val="0"/>
              </a:spcAft>
              <a:buSzPct val="100000"/>
              <a:buChar char="●"/>
            </a:pPr>
            <a:r>
              <a:rPr lang="en-US" sz="6800" dirty="0">
                <a:latin typeface="+mj-lt"/>
                <a:ea typeface="Times New Roman"/>
                <a:cs typeface="Times New Roman"/>
                <a:sym typeface="Times New Roman"/>
              </a:rPr>
              <a:t>Ramanathan, S.; </a:t>
            </a:r>
            <a:r>
              <a:rPr lang="en-US" sz="6800" dirty="0" err="1">
                <a:latin typeface="+mj-lt"/>
                <a:ea typeface="Times New Roman"/>
                <a:cs typeface="Times New Roman"/>
                <a:sym typeface="Times New Roman"/>
              </a:rPr>
              <a:t>Sudharshan</a:t>
            </a:r>
            <a:r>
              <a:rPr lang="en-US" sz="6800" dirty="0">
                <a:latin typeface="+mj-lt"/>
                <a:ea typeface="Times New Roman"/>
                <a:cs typeface="Times New Roman"/>
                <a:sym typeface="Times New Roman"/>
              </a:rPr>
              <a:t>, R.; Karthik, B.; Suhail, A.M.; Chiranjeev, S. Sewage cleaning machine. In </a:t>
            </a:r>
            <a:r>
              <a:rPr lang="en-US" sz="6800" i="1" dirty="0">
                <a:latin typeface="+mj-lt"/>
                <a:ea typeface="Times New Roman"/>
                <a:cs typeface="Times New Roman"/>
                <a:sym typeface="Times New Roman"/>
              </a:rPr>
              <a:t>International Journal of Research and Analytical Reviews</a:t>
            </a:r>
            <a:r>
              <a:rPr lang="en-US" sz="6800" dirty="0">
                <a:latin typeface="+mj-lt"/>
                <a:ea typeface="Times New Roman"/>
                <a:cs typeface="Times New Roman"/>
                <a:sym typeface="Times New Roman"/>
              </a:rPr>
              <a:t>; IJRAR: Chennai, India, 2019; pp. 124–129.</a:t>
            </a:r>
            <a:endParaRPr sz="6800" dirty="0">
              <a:latin typeface="+mj-lt"/>
              <a:ea typeface="Times New Roman"/>
              <a:cs typeface="Times New Roman"/>
              <a:sym typeface="Times New Roman"/>
            </a:endParaRPr>
          </a:p>
          <a:p>
            <a:pPr marL="628650" lvl="0" indent="-400050" algn="l" rtl="0">
              <a:lnSpc>
                <a:spcPct val="120000"/>
              </a:lnSpc>
              <a:spcBef>
                <a:spcPts val="0"/>
              </a:spcBef>
              <a:spcAft>
                <a:spcPts val="0"/>
              </a:spcAft>
              <a:buSzPct val="257142"/>
              <a:buNone/>
            </a:pPr>
            <a:endParaRPr dirty="0">
              <a:latin typeface="Montserrat Medium"/>
              <a:ea typeface="Montserrat Medium"/>
              <a:cs typeface="Montserrat Medium"/>
              <a:sym typeface="Montserrat Medium"/>
            </a:endParaRPr>
          </a:p>
        </p:txBody>
      </p:sp>
      <p:sp>
        <p:nvSpPr>
          <p:cNvPr id="214" name="Google Shape;214;p6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3"/>
          <p:cNvSpPr txBox="1">
            <a:spLocks noGrp="1"/>
          </p:cNvSpPr>
          <p:nvPr>
            <p:ph type="sldNum" idx="12"/>
          </p:nvPr>
        </p:nvSpPr>
        <p:spPr>
          <a:xfrm>
            <a:off x="11460400" y="6441440"/>
            <a:ext cx="731600" cy="5248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sp>
        <p:nvSpPr>
          <p:cNvPr id="162" name="Google Shape;162;p53"/>
          <p:cNvSpPr txBox="1"/>
          <p:nvPr/>
        </p:nvSpPr>
        <p:spPr>
          <a:xfrm>
            <a:off x="275303" y="712838"/>
            <a:ext cx="11316929" cy="543232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Montserrat Medium"/>
                <a:ea typeface="Montserrat Medium"/>
                <a:cs typeface="Montserrat Medium"/>
                <a:sym typeface="Montserrat Medium"/>
              </a:rPr>
              <a:t>Introduction</a:t>
            </a:r>
            <a:endParaRPr dirty="0"/>
          </a:p>
        </p:txBody>
      </p:sp>
      <p:sp>
        <p:nvSpPr>
          <p:cNvPr id="163" name="Google Shape;163;p53"/>
          <p:cNvSpPr txBox="1"/>
          <p:nvPr/>
        </p:nvSpPr>
        <p:spPr>
          <a:xfrm>
            <a:off x="275303" y="1276543"/>
            <a:ext cx="11742526" cy="47089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Drainage blockages can lead to flooding, contamination, and costly repairs. </a:t>
            </a:r>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This project presents an autonomous robotic system designed to efficiently detect and locate blockages in drainage networks. </a:t>
            </a:r>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The robot uses infrared  and camera sensors to identify obstructions and assess pipe conditions, processing the data with image processing and neural network algorithms for precise blockage detection. </a:t>
            </a:r>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For navigation, the robot employs GPS and inertial measurement units (IMUs) to autonomously move through complex drainage systems. </a:t>
            </a:r>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Field tests have shown that the system is highly accurate and reliable, </a:t>
            </a:r>
            <a:r>
              <a:rPr lang="en-US" sz="2000" b="1" i="0" u="none" strike="noStrike" cap="none">
                <a:solidFill>
                  <a:srgbClr val="000000"/>
                </a:solidFill>
                <a:latin typeface="Arial"/>
                <a:ea typeface="Arial"/>
                <a:cs typeface="Arial"/>
                <a:sym typeface="Arial"/>
              </a:rPr>
              <a:t>significantly reducing the time and cost of manual inspections and repairs while minimizing risks to human workers</a:t>
            </a:r>
            <a:r>
              <a:rPr lang="en-US" sz="2000" b="0" i="0" u="none" strike="noStrike" cap="none">
                <a:solidFill>
                  <a:srgbClr val="000000"/>
                </a:solidFill>
                <a:latin typeface="Arial"/>
                <a:ea typeface="Arial"/>
                <a:cs typeface="Arial"/>
                <a:sym typeface="Arial"/>
              </a:rPr>
              <a:t>. </a:t>
            </a:r>
            <a:endParaRPr/>
          </a:p>
          <a:p>
            <a:pPr marL="342900" marR="0" lvl="0" indent="-342900" algn="just"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In summary, this autonomous robotic system enhances drainage maintenance by improving inspection efficiency and safety. Its use of components like Raspberry Pi, DC motors, stepper motors, Bluetooth modules, and the L293D motor shield makes it adaptable to various drainage systems, offering a safer, more efficient, and cost-effective solution for urban infrastructure maintenance.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73927"/>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877220" y="1238253"/>
            <a:ext cx="994317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objective of this project is to develop an </a:t>
            </a:r>
            <a:r>
              <a:rPr lang="en-US" sz="2400" b="1" dirty="0">
                <a:latin typeface="Times New Roman" panose="02020603050405020304" pitchFamily="18" charset="0"/>
                <a:cs typeface="Times New Roman" panose="02020603050405020304" pitchFamily="18" charset="0"/>
              </a:rPr>
              <a:t>autonomous robotic system</a:t>
            </a:r>
            <a:r>
              <a:rPr lang="en-US" sz="2400" dirty="0">
                <a:latin typeface="Times New Roman" panose="02020603050405020304" pitchFamily="18" charset="0"/>
                <a:cs typeface="Times New Roman" panose="02020603050405020304" pitchFamily="18" charset="0"/>
              </a:rPr>
              <a:t> capable of detecting and locating blockages in urban drainage networks. The system aims to improve the efficiency, accuracy, and safety of drainage inspections by minimizing the need for manual labor and reducing the time and costs associated with maintenance operations</a:t>
            </a:r>
            <a:r>
              <a:rPr lang="en-US" dirty="0"/>
              <a:t>.</a:t>
            </a:r>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877219" y="3977406"/>
            <a:ext cx="9943179" cy="2954655"/>
          </a:xfrm>
          <a:prstGeom prst="rect">
            <a:avLst/>
          </a:prstGeom>
          <a:noFill/>
        </p:spPr>
        <p:txBody>
          <a:bodyPr wrap="square" rtlCol="0">
            <a:spAutoFit/>
          </a:bodyPr>
          <a:lstStyle/>
          <a:p>
            <a:pPr>
              <a:buFont typeface="+mj-lt"/>
              <a:buAutoNum type="arabicPeriod"/>
            </a:pPr>
            <a:r>
              <a:rPr lang="en-US" sz="1800" b="1" dirty="0">
                <a:latin typeface="Times New Roman" panose="02020603050405020304" pitchFamily="18" charset="0"/>
                <a:cs typeface="Times New Roman" panose="02020603050405020304" pitchFamily="18" charset="0"/>
              </a:rPr>
              <a:t>Detect Blockages Accurately</a:t>
            </a:r>
            <a:endParaRPr lang="en-US" sz="18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Use sensors (ultrasonic, infrared, and cameras) to find blockages.</a:t>
            </a:r>
          </a:p>
          <a:p>
            <a:pPr marL="457200" lvl="1"/>
            <a:endParaRPr lang="en-US" sz="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Autonomous Navigation</a:t>
            </a:r>
            <a:endParaRPr lang="en-US" sz="18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Enable the robot to move by itself using GPS and IMUs.</a:t>
            </a:r>
          </a:p>
          <a:p>
            <a:pPr marL="457200" lvl="1"/>
            <a:endParaRPr lang="en-US" sz="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Affordable Design</a:t>
            </a:r>
            <a:endParaRPr lang="en-US" sz="18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Use components like </a:t>
            </a:r>
            <a:r>
              <a:rPr lang="en-IN" sz="1800" dirty="0">
                <a:latin typeface="Times New Roman" panose="02020603050405020304" pitchFamily="18" charset="0"/>
                <a:cs typeface="Times New Roman" panose="02020603050405020304" pitchFamily="18" charset="0"/>
              </a:rPr>
              <a:t>Arduino Uno Board(level 1)</a:t>
            </a:r>
            <a:r>
              <a:rPr lang="en-US" sz="1800" dirty="0">
                <a:latin typeface="Times New Roman" panose="02020603050405020304" pitchFamily="18" charset="0"/>
                <a:cs typeface="Times New Roman" panose="02020603050405020304" pitchFamily="18" charset="0"/>
              </a:rPr>
              <a:t>,Raspberry Pi (level 2) and motors to keep it low-cost.</a:t>
            </a:r>
          </a:p>
          <a:p>
            <a:pPr marL="457200" lvl="1"/>
            <a:endParaRPr lang="en-US" sz="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Improve Safety &amp; Save Time</a:t>
            </a:r>
            <a:endParaRPr lang="en-US" sz="18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Reduce the need for humans in risky inspections.</a:t>
            </a: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C6ECFB60-4922-9557-3C5E-7FA842E8B16A}"/>
              </a:ext>
            </a:extLst>
          </p:cNvPr>
          <p:cNvSpPr txBox="1"/>
          <p:nvPr/>
        </p:nvSpPr>
        <p:spPr>
          <a:xfrm>
            <a:off x="244584" y="545907"/>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14942" y="166469"/>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graphicFrame>
        <p:nvGraphicFramePr>
          <p:cNvPr id="9" name="Chart 8">
            <a:extLst>
              <a:ext uri="{FF2B5EF4-FFF2-40B4-BE49-F238E27FC236}">
                <a16:creationId xmlns:a16="http://schemas.microsoft.com/office/drawing/2014/main" id="{91DBEEB2-34D3-DCAD-ECA3-432EDC744E4A}"/>
              </a:ext>
            </a:extLst>
          </p:cNvPr>
          <p:cNvGraphicFramePr>
            <a:graphicFrameLocks/>
          </p:cNvGraphicFramePr>
          <p:nvPr>
            <p:extLst>
              <p:ext uri="{D42A27DB-BD31-4B8C-83A1-F6EECF244321}">
                <p14:modId xmlns:p14="http://schemas.microsoft.com/office/powerpoint/2010/main" val="3675534425"/>
              </p:ext>
            </p:extLst>
          </p:nvPr>
        </p:nvGraphicFramePr>
        <p:xfrm>
          <a:off x="-1" y="899385"/>
          <a:ext cx="12191999" cy="594667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1631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697941-157B-B993-9E08-3073561ECE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5" name="TextBox 4">
            <a:extLst>
              <a:ext uri="{FF2B5EF4-FFF2-40B4-BE49-F238E27FC236}">
                <a16:creationId xmlns:a16="http://schemas.microsoft.com/office/drawing/2014/main" id="{3D54DFF2-E49E-3EB8-FC13-DF20FA88AC4E}"/>
              </a:ext>
            </a:extLst>
          </p:cNvPr>
          <p:cNvSpPr txBox="1"/>
          <p:nvPr/>
        </p:nvSpPr>
        <p:spPr>
          <a:xfrm>
            <a:off x="163285" y="838200"/>
            <a:ext cx="12028713" cy="5047536"/>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Milestones and Activities:</a:t>
            </a:r>
          </a:p>
          <a:p>
            <a:endParaRPr lang="en-US" b="1" dirty="0"/>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Research &amp; Planning (5 July – 20 July):</a:t>
            </a: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Literature survey</a:t>
            </a:r>
            <a:r>
              <a:rPr lang="en-US" sz="2000" dirty="0">
                <a:latin typeface="Times New Roman" panose="02020603050405020304" pitchFamily="18" charset="0"/>
                <a:cs typeface="Times New Roman" panose="02020603050405020304" pitchFamily="18" charset="0"/>
              </a:rPr>
              <a:t> to study related work and available technologies.</a:t>
            </a:r>
          </a:p>
          <a:p>
            <a:pPr marL="914400" lvl="1" indent="-4572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Component selection</a:t>
            </a:r>
            <a:r>
              <a:rPr lang="en-US" sz="2000" dirty="0">
                <a:latin typeface="Times New Roman" panose="02020603050405020304" pitchFamily="18" charset="0"/>
                <a:cs typeface="Times New Roman" panose="02020603050405020304" pitchFamily="18" charset="0"/>
              </a:rPr>
              <a:t> for sensors, motors, and controllers.</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Design &amp; Development (21 July – 15 Aug):</a:t>
            </a: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Hardware design, software coding, and integrating navigation algorithms.</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Prototyping &amp; Assembly (16 Aug – 31 Aug):</a:t>
            </a: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Assembling the robotic components and system testing.</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Testing &amp; Validation (1 Sep – 15 Sep):</a:t>
            </a: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First iteration testing</a:t>
            </a:r>
            <a:r>
              <a:rPr lang="en-US" sz="2000" dirty="0">
                <a:latin typeface="Times New Roman" panose="02020603050405020304" pitchFamily="18" charset="0"/>
                <a:cs typeface="Times New Roman" panose="02020603050405020304" pitchFamily="18" charset="0"/>
              </a:rPr>
              <a:t> identifies issues.</a:t>
            </a:r>
          </a:p>
          <a:p>
            <a:pPr marL="914400" lvl="1" indent="-4572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Improvements and second iteration testing</a:t>
            </a:r>
            <a:r>
              <a:rPr lang="en-US" sz="2000" dirty="0">
                <a:latin typeface="Times New Roman" panose="02020603050405020304" pitchFamily="18" charset="0"/>
                <a:cs typeface="Times New Roman" panose="02020603050405020304" pitchFamily="18" charset="0"/>
              </a:rPr>
              <a:t> ensure performance accuracy.</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Documentation &amp; Presentation (16 Sep – 5 Oct):</a:t>
            </a: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Prepare the </a:t>
            </a:r>
            <a:r>
              <a:rPr lang="en-US" sz="2000" b="1" dirty="0">
                <a:latin typeface="Times New Roman" panose="02020603050405020304" pitchFamily="18" charset="0"/>
                <a:cs typeface="Times New Roman" panose="02020603050405020304" pitchFamily="18" charset="0"/>
              </a:rPr>
              <a:t>project report</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final presentation</a:t>
            </a:r>
            <a:r>
              <a:rPr lang="en-US" sz="2000" dirty="0">
                <a:latin typeface="Times New Roman" panose="02020603050405020304" pitchFamily="18" charset="0"/>
                <a:cs typeface="Times New Roman" panose="02020603050405020304" pitchFamily="18" charset="0"/>
              </a:rPr>
              <a:t> slides.</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Completion &amp; Adjustments (6 Oct – 15 Oct):</a:t>
            </a: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Final tweaks or fixes before submission or demonstration.</a:t>
            </a:r>
          </a:p>
        </p:txBody>
      </p:sp>
    </p:spTree>
    <p:extLst>
      <p:ext uri="{BB962C8B-B14F-4D97-AF65-F5344CB8AC3E}">
        <p14:creationId xmlns:p14="http://schemas.microsoft.com/office/powerpoint/2010/main" val="43462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0" y="0"/>
            <a:ext cx="12192000" cy="1143000"/>
          </a:xfrm>
          <a:prstGeom prst="rect">
            <a:avLst/>
          </a:prstGeom>
          <a:noFill/>
          <a:ln>
            <a:noFill/>
          </a:ln>
          <a:effectLst/>
          <a:scene3d>
            <a:camera prst="orthographicFront">
              <a:rot lat="0" lon="0" rev="0"/>
            </a:camera>
            <a:lightRig rig="contrasting" dir="t">
              <a:rot lat="0" lon="0" rev="7800000"/>
            </a:lightRig>
          </a:scene3d>
          <a:sp3d>
            <a:bevelT w="139700" h="139700"/>
          </a:sp3d>
        </p:spPr>
        <p:txBody>
          <a:bodyPr spcFirstLastPara="1" wrap="square" lIns="91425" tIns="45700" rIns="91425" bIns="45700" anchor="t" anchorCtr="0">
            <a:noAutofit/>
          </a:bodyPr>
          <a:lstStyle/>
          <a:p>
            <a:pPr algn="ctr"/>
            <a:r>
              <a:rPr lang="en-US" sz="4400" dirty="0">
                <a:latin typeface="Times New Roman" panose="02020603050405020304" pitchFamily="18" charset="0"/>
                <a:cs typeface="Times New Roman" panose="02020603050405020304" pitchFamily="18" charset="0"/>
                <a:sym typeface="Montserrat"/>
              </a:rPr>
              <a:t>Literature Survey</a:t>
            </a:r>
            <a:br>
              <a:rPr lang="en-US" sz="4400" dirty="0">
                <a:latin typeface="Times New Roman" panose="02020603050405020304" pitchFamily="18" charset="0"/>
                <a:cs typeface="Times New Roman" panose="02020603050405020304" pitchFamily="18" charset="0"/>
              </a:rPr>
            </a:br>
            <a:endParaRPr sz="4400" dirty="0">
              <a:latin typeface="Times New Roman" panose="02020603050405020304" pitchFamily="18" charset="0"/>
              <a:cs typeface="Times New Roman" panose="02020603050405020304" pitchFamily="18" charset="0"/>
            </a:endParaRPr>
          </a:p>
        </p:txBody>
      </p:sp>
      <p:graphicFrame>
        <p:nvGraphicFramePr>
          <p:cNvPr id="169" name="Google Shape;169;p13"/>
          <p:cNvGraphicFramePr/>
          <p:nvPr>
            <p:extLst>
              <p:ext uri="{D42A27DB-BD31-4B8C-83A1-F6EECF244321}">
                <p14:modId xmlns:p14="http://schemas.microsoft.com/office/powerpoint/2010/main" val="3380004646"/>
              </p:ext>
            </p:extLst>
          </p:nvPr>
        </p:nvGraphicFramePr>
        <p:xfrm>
          <a:off x="223156" y="1280130"/>
          <a:ext cx="11745687" cy="5056677"/>
        </p:xfrm>
        <a:graphic>
          <a:graphicData uri="http://schemas.openxmlformats.org/drawingml/2006/table">
            <a:tbl>
              <a:tblPr firstRow="1" bandRow="1">
                <a:noFill/>
                <a:effectLst>
                  <a:outerShdw blurRad="50800" dist="38100" dir="16200000" rotWithShape="0">
                    <a:prstClr val="black">
                      <a:alpha val="40000"/>
                    </a:prstClr>
                  </a:outerShdw>
                </a:effectLst>
              </a:tblPr>
              <a:tblGrid>
                <a:gridCol w="1039587">
                  <a:extLst>
                    <a:ext uri="{9D8B030D-6E8A-4147-A177-3AD203B41FA5}">
                      <a16:colId xmlns:a16="http://schemas.microsoft.com/office/drawing/2014/main" val="20000"/>
                    </a:ext>
                  </a:extLst>
                </a:gridCol>
                <a:gridCol w="2056372">
                  <a:extLst>
                    <a:ext uri="{9D8B030D-6E8A-4147-A177-3AD203B41FA5}">
                      <a16:colId xmlns:a16="http://schemas.microsoft.com/office/drawing/2014/main" val="20001"/>
                    </a:ext>
                  </a:extLst>
                </a:gridCol>
                <a:gridCol w="2521729">
                  <a:extLst>
                    <a:ext uri="{9D8B030D-6E8A-4147-A177-3AD203B41FA5}">
                      <a16:colId xmlns:a16="http://schemas.microsoft.com/office/drawing/2014/main" val="20002"/>
                    </a:ext>
                  </a:extLst>
                </a:gridCol>
                <a:gridCol w="2469441">
                  <a:extLst>
                    <a:ext uri="{9D8B030D-6E8A-4147-A177-3AD203B41FA5}">
                      <a16:colId xmlns:a16="http://schemas.microsoft.com/office/drawing/2014/main" val="20003"/>
                    </a:ext>
                  </a:extLst>
                </a:gridCol>
                <a:gridCol w="1793838">
                  <a:extLst>
                    <a:ext uri="{9D8B030D-6E8A-4147-A177-3AD203B41FA5}">
                      <a16:colId xmlns:a16="http://schemas.microsoft.com/office/drawing/2014/main" val="20004"/>
                    </a:ext>
                  </a:extLst>
                </a:gridCol>
                <a:gridCol w="1864720">
                  <a:extLst>
                    <a:ext uri="{9D8B030D-6E8A-4147-A177-3AD203B41FA5}">
                      <a16:colId xmlns:a16="http://schemas.microsoft.com/office/drawing/2014/main" val="20005"/>
                    </a:ext>
                  </a:extLst>
                </a:gridCol>
              </a:tblGrid>
              <a:tr h="357887">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Ref No.​</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Title of paper​</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Abstract​</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Outcome​</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Methodology​</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Research gap​</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2245547">
                <a:tc>
                  <a:txBody>
                    <a:bodyPr/>
                    <a:lstStyle/>
                    <a:p>
                      <a:pPr marL="0" marR="0" lvl="0" indent="0" algn="ctr" rtl="0">
                        <a:lnSpc>
                          <a:spcPct val="100000"/>
                        </a:lnSpc>
                        <a:spcBef>
                          <a:spcPts val="0"/>
                        </a:spcBef>
                        <a:spcAft>
                          <a:spcPts val="0"/>
                        </a:spcAft>
                        <a:buNone/>
                      </a:pPr>
                      <a:r>
                        <a:rPr lang="en-US" sz="2000" b="1" u="none" strike="noStrike" cap="none" dirty="0"/>
                        <a:t>1.</a:t>
                      </a:r>
                      <a:endParaRPr sz="2000" b="1"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Self-Reconfigurable Drains Map Robot Which is Capable to Level Shift Specialized on Drain Maze.</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development of a quadruped drain mapping robot called Tarantula-II based on giraffe’s leg folding mechanism helps in traversing the uniqueness of drain system levels.</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drain mapping robot exhibits successful reconfiguration and level shifting ability that facilitates seamless mapping drains.</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A biologically inspired leg mechanism, kinematic adjustments, and posture correction methods are employed in the robot design for level adaptation and stable motion.</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Most of the robotic systems previously developed for drain inspection are not capable of attending to large drainage width and level adaptability hence the need for the design of more adaptable designs.</a:t>
                      </a:r>
                      <a:endParaRPr sz="1500" u="none" strike="noStrike" cap="none">
                        <a:latin typeface="Times New Roman" panose="02020603050405020304" pitchFamily="18" charset="0"/>
                        <a:cs typeface="Times New Roman" panose="02020603050405020304" pitchFamily="18" charset="0"/>
                      </a:endParaRPr>
                    </a:p>
                  </a:txBody>
                  <a:tcPr marL="45725" marR="45725" marT="45725" marB="45725"/>
                </a:tc>
                <a:extLst>
                  <a:ext uri="{0D108BD9-81ED-4DB2-BD59-A6C34878D82A}">
                    <a16:rowId xmlns:a16="http://schemas.microsoft.com/office/drawing/2014/main" val="10001"/>
                  </a:ext>
                </a:extLst>
              </a:tr>
              <a:tr h="2414880">
                <a:tc>
                  <a:txBody>
                    <a:bodyPr/>
                    <a:lstStyle/>
                    <a:p>
                      <a:pPr marL="0" marR="0" lvl="0" indent="0" algn="ctr" rtl="0">
                        <a:lnSpc>
                          <a:spcPct val="100000"/>
                        </a:lnSpc>
                        <a:spcBef>
                          <a:spcPts val="0"/>
                        </a:spcBef>
                        <a:spcAft>
                          <a:spcPts val="0"/>
                        </a:spcAft>
                        <a:buNone/>
                      </a:pPr>
                      <a:r>
                        <a:rPr lang="en-US" sz="2000" b="1" u="none" strike="noStrike" cap="none" dirty="0"/>
                        <a:t>2​.</a:t>
                      </a:r>
                      <a:endParaRPr sz="2000" b="1"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Raptor: A New Approach to the Drain Inspection Robot Design with Reconfigurable Features</a:t>
                      </a:r>
                      <a:endParaRPr sz="1600" b="0" i="0" u="none" strike="noStrike" cap="none" dirty="0">
                        <a:solidFill>
                          <a:srgbClr val="22222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This article outlines the Raptor who is a new drain inspection robot which has a manually adjustable wheel axle element to more effectively adapt to areas of various geometrics.</a:t>
                      </a:r>
                      <a:endParaRPr sz="15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Results show that defenses Raptor's position thus allowing Raptor to center itself in the middle of drains which improves the efficaciousness and precision of the inspections.</a:t>
                      </a:r>
                      <a:endParaRPr sz="150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changeable design of the wheels of a robot was used and autonomous motion of the robot was performed on a fuzzy logic controller.</a:t>
                      </a:r>
                      <a:endParaRPr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Already undertaken attempts to design drain inspection robots are characterized by some inflexibility in operational geometry and provision for autonomous relocation which Raptor rectifies.</a:t>
                      </a:r>
                      <a:endParaRPr sz="1500" u="none" strike="noStrike" cap="none" dirty="0">
                        <a:solidFill>
                          <a:schemeClr val="dk1"/>
                        </a:solidFill>
                        <a:latin typeface="Times New Roman" panose="02020603050405020304" pitchFamily="18" charset="0"/>
                        <a:cs typeface="Times New Roman" panose="02020603050405020304" pitchFamily="18" charset="0"/>
                      </a:endParaRPr>
                    </a:p>
                  </a:txBody>
                  <a:tcPr marL="45725" marR="45725"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4"/>
          <p:cNvSpPr txBox="1">
            <a:spLocks noGrp="1"/>
          </p:cNvSpPr>
          <p:nvPr>
            <p:ph type="title"/>
          </p:nvPr>
        </p:nvSpPr>
        <p:spPr>
          <a:xfrm>
            <a:off x="0" y="0"/>
            <a:ext cx="12192000" cy="87085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t" anchorCtr="0">
            <a:noAutofit/>
          </a:bodyPr>
          <a:lstStyle/>
          <a:p>
            <a:pPr algn="ctr"/>
            <a:r>
              <a:rPr lang="en-US" sz="4400" b="1"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Literature Survey</a:t>
            </a:r>
            <a:br>
              <a:rPr lang="en-GB" sz="4400" dirty="0">
                <a:effectLst/>
                <a:latin typeface="Times New Roman" panose="02020603050405020304" pitchFamily="18" charset="0"/>
                <a:cs typeface="Times New Roman" panose="02020603050405020304" pitchFamily="18" charset="0"/>
              </a:rPr>
            </a:br>
            <a:endParaRPr sz="4400" dirty="0">
              <a:latin typeface="Times New Roman" panose="02020603050405020304" pitchFamily="18" charset="0"/>
              <a:cs typeface="Times New Roman" panose="02020603050405020304" pitchFamily="18" charset="0"/>
            </a:endParaRPr>
          </a:p>
        </p:txBody>
      </p:sp>
      <p:graphicFrame>
        <p:nvGraphicFramePr>
          <p:cNvPr id="175" name="Google Shape;175;p54"/>
          <p:cNvGraphicFramePr/>
          <p:nvPr>
            <p:extLst>
              <p:ext uri="{D42A27DB-BD31-4B8C-83A1-F6EECF244321}">
                <p14:modId xmlns:p14="http://schemas.microsoft.com/office/powerpoint/2010/main" val="2084314781"/>
              </p:ext>
            </p:extLst>
          </p:nvPr>
        </p:nvGraphicFramePr>
        <p:xfrm>
          <a:off x="288470" y="827488"/>
          <a:ext cx="11674930" cy="5845454"/>
        </p:xfrm>
        <a:graphic>
          <a:graphicData uri="http://schemas.openxmlformats.org/drawingml/2006/table">
            <a:tbl>
              <a:tblPr firstRow="1" bandRow="1">
                <a:noFill/>
              </a:tblPr>
              <a:tblGrid>
                <a:gridCol w="1047751">
                  <a:extLst>
                    <a:ext uri="{9D8B030D-6E8A-4147-A177-3AD203B41FA5}">
                      <a16:colId xmlns:a16="http://schemas.microsoft.com/office/drawing/2014/main" val="20000"/>
                    </a:ext>
                  </a:extLst>
                </a:gridCol>
                <a:gridCol w="1806834">
                  <a:extLst>
                    <a:ext uri="{9D8B030D-6E8A-4147-A177-3AD203B41FA5}">
                      <a16:colId xmlns:a16="http://schemas.microsoft.com/office/drawing/2014/main" val="20001"/>
                    </a:ext>
                  </a:extLst>
                </a:gridCol>
                <a:gridCol w="2704246">
                  <a:extLst>
                    <a:ext uri="{9D8B030D-6E8A-4147-A177-3AD203B41FA5}">
                      <a16:colId xmlns:a16="http://schemas.microsoft.com/office/drawing/2014/main" val="20002"/>
                    </a:ext>
                  </a:extLst>
                </a:gridCol>
                <a:gridCol w="2473788">
                  <a:extLst>
                    <a:ext uri="{9D8B030D-6E8A-4147-A177-3AD203B41FA5}">
                      <a16:colId xmlns:a16="http://schemas.microsoft.com/office/drawing/2014/main" val="20003"/>
                    </a:ext>
                  </a:extLst>
                </a:gridCol>
                <a:gridCol w="1841397">
                  <a:extLst>
                    <a:ext uri="{9D8B030D-6E8A-4147-A177-3AD203B41FA5}">
                      <a16:colId xmlns:a16="http://schemas.microsoft.com/office/drawing/2014/main" val="20004"/>
                    </a:ext>
                  </a:extLst>
                </a:gridCol>
                <a:gridCol w="1800914">
                  <a:extLst>
                    <a:ext uri="{9D8B030D-6E8A-4147-A177-3AD203B41FA5}">
                      <a16:colId xmlns:a16="http://schemas.microsoft.com/office/drawing/2014/main" val="20005"/>
                    </a:ext>
                  </a:extLst>
                </a:gridCol>
              </a:tblGrid>
              <a:tr h="402338">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Ref No.​</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Title of paper​</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Abstract​</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Outcome​</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Methodology​</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Research gap​</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2751140">
                <a:tc>
                  <a:txBody>
                    <a:bodyPr/>
                    <a:lstStyle/>
                    <a:p>
                      <a:pPr marL="0" marR="0" lvl="0" indent="0" algn="ctr" rtl="0">
                        <a:lnSpc>
                          <a:spcPct val="100000"/>
                        </a:lnSpc>
                        <a:spcBef>
                          <a:spcPts val="0"/>
                        </a:spcBef>
                        <a:spcAft>
                          <a:spcPts val="0"/>
                        </a:spcAft>
                        <a:buNone/>
                      </a:pPr>
                      <a:r>
                        <a:rPr lang="en-US" sz="2000" b="1" u="none" strike="noStrike" cap="none" dirty="0"/>
                        <a:t>3.</a:t>
                      </a:r>
                      <a:endParaRPr sz="2000" dirty="0"/>
                    </a:p>
                  </a:txBody>
                  <a:tcPr marL="91450" marR="91450" marT="45725" marB="45725" anchor="ct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Modeling and Design of an Autonomous Drain Cleaning Robot</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This paper proposes the development of an autonomous robot capable of clearing a sewer drain system without any safety concerns of the presence of an operator.</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sewer drain cleaning and inspection robot was able to manoeuvre within sewer pipes and dismantle clogs thus reducing the amount of manual scavenging and error prone and expensive equipment.</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 order to clear blockages the robot works with ultrasonic sensors and infrared cameras located on a robot’s metal parts controlled by Raspberry Pi.</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Current alternatives lack an affordable and safe yet effective means of unblocking sewer pipelines across different diameters.</a:t>
                      </a:r>
                      <a:endParaRPr sz="1500" u="none" strike="noStrike" cap="none" dirty="0">
                        <a:latin typeface="Times New Roman" panose="02020603050405020304" pitchFamily="18" charset="0"/>
                        <a:cs typeface="Times New Roman" panose="02020603050405020304" pitchFamily="18" charset="0"/>
                      </a:endParaRPr>
                    </a:p>
                  </a:txBody>
                  <a:tcPr marL="45725" marR="45725" marT="45725" marB="45725"/>
                </a:tc>
                <a:extLst>
                  <a:ext uri="{0D108BD9-81ED-4DB2-BD59-A6C34878D82A}">
                    <a16:rowId xmlns:a16="http://schemas.microsoft.com/office/drawing/2014/main" val="10001"/>
                  </a:ext>
                </a:extLst>
              </a:tr>
              <a:tr h="2691976">
                <a:tc>
                  <a:txBody>
                    <a:bodyPr/>
                    <a:lstStyle/>
                    <a:p>
                      <a:pPr marL="0" marR="0" lvl="0" indent="0" algn="ctr" rtl="0">
                        <a:lnSpc>
                          <a:spcPct val="100000"/>
                        </a:lnSpc>
                        <a:spcBef>
                          <a:spcPts val="0"/>
                        </a:spcBef>
                        <a:spcAft>
                          <a:spcPts val="0"/>
                        </a:spcAft>
                        <a:buNone/>
                      </a:pPr>
                      <a:r>
                        <a:rPr lang="en-US" sz="2000" b="1" u="none" strike="noStrike" cap="none" dirty="0"/>
                        <a:t>4.</a:t>
                      </a:r>
                      <a:endParaRPr sz="2000" b="1"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Development of a Pipeline Cleaning Robot for Enhanced Maintenance and Inspection</a:t>
                      </a:r>
                      <a:endParaRPr sz="2000" b="0" i="0" u="none" strike="noStrike" cap="none" dirty="0">
                        <a:solidFill>
                          <a:srgbClr val="22222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This paper presents a robotic system for the internal inspection and cleaning of pipelines and offers the possibility of direct video feedback from the robot to assist in pipe repair work.</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robot is capable of cleaning the internal section of these pipelines and sends the video images captured during operation which enhances the monitoring process.</a:t>
                      </a:r>
                      <a:endParaRPr sz="150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 cleaning, this robot has a hand with a brush and operates through remote control with the combination of several systems such as mobility system and wireless communication.</a:t>
                      </a:r>
                      <a:endParaRPr sz="15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current methodologies applied in cleaning of pipelines are expensive and offer no real-time feedback thus, there is a need for more effective and more informative methods.</a:t>
                      </a:r>
                      <a:endParaRPr sz="1500" u="none" strike="noStrike" cap="none" dirty="0">
                        <a:solidFill>
                          <a:schemeClr val="dk1"/>
                        </a:solidFill>
                        <a:latin typeface="Times New Roman" panose="02020603050405020304" pitchFamily="18" charset="0"/>
                        <a:cs typeface="Times New Roman" panose="02020603050405020304" pitchFamily="18" charset="0"/>
                      </a:endParaRPr>
                    </a:p>
                  </a:txBody>
                  <a:tcPr marL="45725" marR="45725"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55"/>
          <p:cNvSpPr txBox="1">
            <a:spLocks noGrp="1"/>
          </p:cNvSpPr>
          <p:nvPr>
            <p:ph type="title"/>
          </p:nvPr>
        </p:nvSpPr>
        <p:spPr>
          <a:xfrm>
            <a:off x="0" y="0"/>
            <a:ext cx="12192000" cy="10668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t" anchorCtr="0">
            <a:noAutofit/>
          </a:bodyPr>
          <a:lstStyle/>
          <a:p>
            <a:pPr algn="ctr"/>
            <a:r>
              <a:rPr lang="en-US" sz="4400" b="1"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Literature Survey</a:t>
            </a:r>
            <a:br>
              <a:rPr lang="en-GB" sz="4400" dirty="0">
                <a:effectLst/>
                <a:latin typeface="Times New Roman" panose="02020603050405020304" pitchFamily="18" charset="0"/>
                <a:cs typeface="Times New Roman" panose="02020603050405020304" pitchFamily="18" charset="0"/>
              </a:rPr>
            </a:br>
            <a:endParaRPr sz="4400" dirty="0">
              <a:latin typeface="Times New Roman" panose="02020603050405020304" pitchFamily="18" charset="0"/>
              <a:cs typeface="Times New Roman" panose="02020603050405020304" pitchFamily="18" charset="0"/>
            </a:endParaRPr>
          </a:p>
        </p:txBody>
      </p:sp>
      <p:graphicFrame>
        <p:nvGraphicFramePr>
          <p:cNvPr id="181" name="Google Shape;181;p55"/>
          <p:cNvGraphicFramePr/>
          <p:nvPr>
            <p:extLst>
              <p:ext uri="{D42A27DB-BD31-4B8C-83A1-F6EECF244321}">
                <p14:modId xmlns:p14="http://schemas.microsoft.com/office/powerpoint/2010/main" val="2738785852"/>
              </p:ext>
            </p:extLst>
          </p:nvPr>
        </p:nvGraphicFramePr>
        <p:xfrm>
          <a:off x="174171" y="1349829"/>
          <a:ext cx="11908972" cy="5242152"/>
        </p:xfrm>
        <a:graphic>
          <a:graphicData uri="http://schemas.openxmlformats.org/drawingml/2006/table">
            <a:tbl>
              <a:tblPr firstRow="1" bandRow="1">
                <a:noFill/>
              </a:tblPr>
              <a:tblGrid>
                <a:gridCol w="1045029">
                  <a:extLst>
                    <a:ext uri="{9D8B030D-6E8A-4147-A177-3AD203B41FA5}">
                      <a16:colId xmlns:a16="http://schemas.microsoft.com/office/drawing/2014/main" val="20000"/>
                    </a:ext>
                  </a:extLst>
                </a:gridCol>
                <a:gridCol w="2093970">
                  <a:extLst>
                    <a:ext uri="{9D8B030D-6E8A-4147-A177-3AD203B41FA5}">
                      <a16:colId xmlns:a16="http://schemas.microsoft.com/office/drawing/2014/main" val="20001"/>
                    </a:ext>
                  </a:extLst>
                </a:gridCol>
                <a:gridCol w="2556786">
                  <a:extLst>
                    <a:ext uri="{9D8B030D-6E8A-4147-A177-3AD203B41FA5}">
                      <a16:colId xmlns:a16="http://schemas.microsoft.com/office/drawing/2014/main" val="20002"/>
                    </a:ext>
                  </a:extLst>
                </a:gridCol>
                <a:gridCol w="2503770">
                  <a:extLst>
                    <a:ext uri="{9D8B030D-6E8A-4147-A177-3AD203B41FA5}">
                      <a16:colId xmlns:a16="http://schemas.microsoft.com/office/drawing/2014/main" val="20003"/>
                    </a:ext>
                  </a:extLst>
                </a:gridCol>
                <a:gridCol w="1818775">
                  <a:extLst>
                    <a:ext uri="{9D8B030D-6E8A-4147-A177-3AD203B41FA5}">
                      <a16:colId xmlns:a16="http://schemas.microsoft.com/office/drawing/2014/main" val="20004"/>
                    </a:ext>
                  </a:extLst>
                </a:gridCol>
                <a:gridCol w="1890642">
                  <a:extLst>
                    <a:ext uri="{9D8B030D-6E8A-4147-A177-3AD203B41FA5}">
                      <a16:colId xmlns:a16="http://schemas.microsoft.com/office/drawing/2014/main" val="20005"/>
                    </a:ext>
                  </a:extLst>
                </a:gridCol>
              </a:tblGrid>
              <a:tr h="360406">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Ref No.​</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Title of paper​</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a:latin typeface="Times New Roman" panose="02020603050405020304" pitchFamily="18" charset="0"/>
                          <a:cs typeface="Times New Roman" panose="02020603050405020304" pitchFamily="18" charset="0"/>
                        </a:rPr>
                        <a:t>Abstract​</a:t>
                      </a:r>
                      <a:endParaRPr sz="2000" b="1" u="none" strike="noStrike" cap="none">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a:latin typeface="Times New Roman" panose="02020603050405020304" pitchFamily="18" charset="0"/>
                          <a:cs typeface="Times New Roman" panose="02020603050405020304" pitchFamily="18" charset="0"/>
                        </a:rPr>
                        <a:t>Outcome​</a:t>
                      </a:r>
                      <a:endParaRPr sz="2000" b="1" u="none" strike="noStrike" cap="none">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a:latin typeface="Times New Roman" panose="02020603050405020304" pitchFamily="18" charset="0"/>
                          <a:cs typeface="Times New Roman" panose="02020603050405020304" pitchFamily="18" charset="0"/>
                        </a:rPr>
                        <a:t>Methodology​</a:t>
                      </a:r>
                      <a:endParaRPr sz="2000" b="1" u="none" strike="noStrike" cap="none">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Research gap​</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1852001">
                <a:tc>
                  <a:txBody>
                    <a:bodyPr/>
                    <a:lstStyle/>
                    <a:p>
                      <a:pPr marL="0" marR="0" lvl="0" indent="0" algn="ctr" rtl="0">
                        <a:lnSpc>
                          <a:spcPct val="100000"/>
                        </a:lnSpc>
                        <a:spcBef>
                          <a:spcPts val="0"/>
                        </a:spcBef>
                        <a:spcAft>
                          <a:spcPts val="0"/>
                        </a:spcAft>
                        <a:buNone/>
                      </a:pPr>
                      <a:r>
                        <a:rPr lang="en-US" sz="1800" b="1" u="none" strike="noStrike" cap="none" dirty="0"/>
                        <a:t>5.</a:t>
                      </a:r>
                      <a:endParaRPr sz="1800" dirty="0"/>
                    </a:p>
                  </a:txBody>
                  <a:tcPr marL="91450" marR="91450" marT="45725" marB="45725" anchor="ctr"/>
                </a:tc>
                <a:tc>
                  <a:txBody>
                    <a:bodyPr/>
                    <a:lstStyle/>
                    <a:p>
                      <a:pPr marL="0" marR="0" lvl="0" indent="0" algn="l" rtl="0">
                        <a:lnSpc>
                          <a:spcPct val="100000"/>
                        </a:lnSpc>
                        <a:spcBef>
                          <a:spcPts val="0"/>
                        </a:spcBef>
                        <a:spcAft>
                          <a:spcPts val="0"/>
                        </a:spcAft>
                        <a:buNone/>
                      </a:pPr>
                      <a:r>
                        <a:rPr lang="en-US" sz="18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Robotic System for Cleaning of Pipeline, Drainage and Manholes.</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focus of the paper is on the development of a robotic system which can automatically clean pipes, sewers and manholes, thus enhancing waste management by all safety, speed, and efficiency measures.</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robotic system helps restore sewers and pipelines by removing obstructions, reducing the risk of human workforce in dangerous activities.</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rPr>
                        <a:t>A robotic arm fitted with cameras and sensors, which is connected to the control unit, was used to detect, locate and clear blockages in-situ.</a:t>
                      </a:r>
                      <a:endParaRPr sz="1500" u="none" strike="noStrike" cap="none">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Even though manual methods of cleaning still exist, they pose threats to health and time with their inefficiency thus the necessity for robotic cleaning methods.</a:t>
                      </a:r>
                      <a:endParaRPr sz="1500" u="none" strike="noStrike" cap="none" dirty="0">
                        <a:latin typeface="Times New Roman" panose="02020603050405020304" pitchFamily="18" charset="0"/>
                        <a:cs typeface="Times New Roman" panose="02020603050405020304" pitchFamily="18" charset="0"/>
                      </a:endParaRPr>
                    </a:p>
                  </a:txBody>
                  <a:tcPr marL="45725" marR="45725" marT="45725" marB="45725"/>
                </a:tc>
                <a:extLst>
                  <a:ext uri="{0D108BD9-81ED-4DB2-BD59-A6C34878D82A}">
                    <a16:rowId xmlns:a16="http://schemas.microsoft.com/office/drawing/2014/main" val="10001"/>
                  </a:ext>
                </a:extLst>
              </a:tr>
              <a:tr h="2925652">
                <a:tc>
                  <a:txBody>
                    <a:bodyPr/>
                    <a:lstStyle/>
                    <a:p>
                      <a:pPr marL="0" marR="0" lvl="0" indent="0" algn="ctr" rtl="0">
                        <a:lnSpc>
                          <a:spcPct val="100000"/>
                        </a:lnSpc>
                        <a:spcBef>
                          <a:spcPts val="0"/>
                        </a:spcBef>
                        <a:spcAft>
                          <a:spcPts val="0"/>
                        </a:spcAft>
                        <a:buNone/>
                      </a:pPr>
                      <a:r>
                        <a:rPr lang="en-US" sz="2000" b="1" u="none" strike="noStrike" cap="none" dirty="0"/>
                        <a:t>6.</a:t>
                      </a:r>
                      <a:endParaRPr sz="2000" b="1"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8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Creation of Semi-Automatic Sewage Cleaning Machine for Improved Safety and Efficiency</a:t>
                      </a:r>
                      <a:endParaRPr sz="1800" b="0" i="0" u="none" strike="noStrike" cap="none" dirty="0">
                        <a:solidFill>
                          <a:srgbClr val="22222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 this work, a machine for cleaning sewage has been designed to minimize the risk to scavenger health and the need for manual operation of the device.</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machine reduces human exposure to contaminated sewage by bypassing the need for human direct involvement in operations with hazardous wastes.</a:t>
                      </a:r>
                      <a:endParaRPr sz="150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A pneumatic piston cylinder and linkage mechanisms and Arduino controlled via Bluetooth are employed to perform automation of the process of sewage cleaning.</a:t>
                      </a:r>
                      <a:endParaRPr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Insite of all the efforts scaled up towards automation of processes and equipment, the quest for cheaper and even better and efficient sewage cleaning options continues.</a:t>
                      </a:r>
                      <a:endParaRPr sz="1500" u="none" strike="noStrike" cap="none" dirty="0">
                        <a:solidFill>
                          <a:schemeClr val="dk1"/>
                        </a:solidFill>
                        <a:latin typeface="Times New Roman" panose="02020603050405020304" pitchFamily="18" charset="0"/>
                        <a:cs typeface="Times New Roman" panose="02020603050405020304" pitchFamily="18" charset="0"/>
                      </a:endParaRPr>
                    </a:p>
                  </a:txBody>
                  <a:tcPr marL="45725" marR="45725"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1619</TotalTime>
  <Words>2596</Words>
  <Application>Microsoft Office PowerPoint</Application>
  <PresentationFormat>Widescreen</PresentationFormat>
  <Paragraphs>302</Paragraphs>
  <Slides>23</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Calibri</vt:lpstr>
      <vt:lpstr>Noto Sans Symbols</vt:lpstr>
      <vt:lpstr>Arial</vt:lpstr>
      <vt:lpstr>Montserrat Medium</vt:lpstr>
      <vt:lpstr>Times New Roman</vt:lpstr>
      <vt:lpstr>Fira Sans Extra Condensed Medium</vt:lpstr>
      <vt:lpstr>Courier New</vt:lpstr>
      <vt:lpstr>Roboto</vt:lpstr>
      <vt:lpstr>Verdana</vt:lpstr>
      <vt:lpstr>Wingdings</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Literature Survey </vt:lpstr>
      <vt:lpstr>Literature Survey </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kishore kumar</cp:lastModifiedBy>
  <cp:revision>17</cp:revision>
  <dcterms:created xsi:type="dcterms:W3CDTF">2021-01-07T12:40:50Z</dcterms:created>
  <dcterms:modified xsi:type="dcterms:W3CDTF">2024-10-18T07:50:56Z</dcterms:modified>
</cp:coreProperties>
</file>