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71" r:id="rId11"/>
    <p:sldId id="272" r:id="rId12"/>
    <p:sldId id="266" r:id="rId13"/>
    <p:sldId id="274" r:id="rId14"/>
    <p:sldId id="267" r:id="rId15"/>
    <p:sldId id="268" r:id="rId16"/>
  </p:sldIdLst>
  <p:sldSz cx="12192000" cy="6858000"/>
  <p:notesSz cx="6858000" cy="9144000"/>
  <p:embeddedFontLst>
    <p:embeddedFont>
      <p:font typeface="Montserrat" panose="00000500000000000000" pitchFamily="2" charset="0"/>
      <p:regular r:id="rId18"/>
      <p:bold r:id="rId19"/>
      <p:italic r:id="rId20"/>
      <p:boldItalic r:id="rId21"/>
    </p:embeddedFont>
    <p:embeddedFont>
      <p:font typeface="Montserrat Medium" panose="00000600000000000000" pitchFamily="2" charset="0"/>
      <p:regular r:id="rId22"/>
      <p:bold r:id="rId23"/>
      <p:italic r:id="rId24"/>
      <p:boldItalic r:id="rId25"/>
    </p:embeddedFont>
    <p:embeddedFont>
      <p:font typeface="Verdana" panose="020B060403050404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3">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gLy8u57bV9TCZYoin8i2z1vZB28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774618-99AA-4F29-8142-092A4FC772DD}">
  <a:tblStyle styleId="{BE774618-99AA-4F29-8142-092A4FC772D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138" y="53"/>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08460129f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08460129f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308460129fc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Vertical Title and Text">
  <p:cSld name="1_Vertical Title and Text">
    <p:spTree>
      <p:nvGrpSpPr>
        <p:cNvPr id="1" name="Shape 24"/>
        <p:cNvGrpSpPr/>
        <p:nvPr/>
      </p:nvGrpSpPr>
      <p:grpSpPr>
        <a:xfrm>
          <a:off x="0" y="0"/>
          <a:ext cx="0" cy="0"/>
          <a:chOff x="0" y="0"/>
          <a:chExt cx="0" cy="0"/>
        </a:xfrm>
      </p:grpSpPr>
      <p:sp>
        <p:nvSpPr>
          <p:cNvPr id="25" name="Google Shape;25;p39"/>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39"/>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 name="Google Shape;76;p73"/>
          <p:cNvSpPr>
            <a:spLocks noGrp="1"/>
          </p:cNvSpPr>
          <p:nvPr>
            <p:ph type="pic" idx="2"/>
          </p:nvPr>
        </p:nvSpPr>
        <p:spPr>
          <a:xfrm>
            <a:off x="5183188" y="987425"/>
            <a:ext cx="6172200" cy="4873625"/>
          </a:xfrm>
          <a:prstGeom prst="rect">
            <a:avLst/>
          </a:prstGeom>
          <a:noFill/>
          <a:ln>
            <a:noFill/>
          </a:ln>
        </p:spPr>
      </p:sp>
      <p:sp>
        <p:nvSpPr>
          <p:cNvPr id="77" name="Google Shape;77;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73"/>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3" name="Google Shape;83;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74"/>
          <p:cNvSpPr txBox="1">
            <a:spLocks noGrp="1"/>
          </p:cNvSpPr>
          <p:nvPr>
            <p:ph type="sldNum" idx="12"/>
          </p:nvPr>
        </p:nvSpPr>
        <p:spPr>
          <a:xfrm>
            <a:off x="9448800" y="647613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9" name="Google Shape;89;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75"/>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3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Google Shape;29;p3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gn="l">
              <a:lnSpc>
                <a:spcPct val="120000"/>
              </a:lnSpc>
              <a:spcBef>
                <a:spcPts val="0"/>
              </a:spcBef>
              <a:spcAft>
                <a:spcPts val="0"/>
              </a:spcAft>
              <a:buClr>
                <a:schemeClr val="dk1"/>
              </a:buClr>
              <a:buSzPts val="1800"/>
              <a:buChar char="●"/>
              <a:defRPr/>
            </a:lvl1pPr>
            <a:lvl2pPr marL="914400" lvl="1" indent="-317500" algn="l">
              <a:lnSpc>
                <a:spcPct val="120000"/>
              </a:lnSpc>
              <a:spcBef>
                <a:spcPts val="0"/>
              </a:spcBef>
              <a:spcAft>
                <a:spcPts val="0"/>
              </a:spcAft>
              <a:buClr>
                <a:schemeClr val="dk1"/>
              </a:buClr>
              <a:buSzPts val="1400"/>
              <a:buChar char="○"/>
              <a:defRPr/>
            </a:lvl2pPr>
            <a:lvl3pPr marL="1371600" lvl="2" indent="-317500" algn="l">
              <a:lnSpc>
                <a:spcPct val="120000"/>
              </a:lnSpc>
              <a:spcBef>
                <a:spcPts val="0"/>
              </a:spcBef>
              <a:spcAft>
                <a:spcPts val="0"/>
              </a:spcAft>
              <a:buClr>
                <a:schemeClr val="dk1"/>
              </a:buClr>
              <a:buSzPts val="1400"/>
              <a:buChar char="■"/>
              <a:defRPr/>
            </a:lvl3pPr>
            <a:lvl4pPr marL="1828800" lvl="3" indent="-317500" algn="l">
              <a:lnSpc>
                <a:spcPct val="120000"/>
              </a:lnSpc>
              <a:spcBef>
                <a:spcPts val="0"/>
              </a:spcBef>
              <a:spcAft>
                <a:spcPts val="0"/>
              </a:spcAft>
              <a:buClr>
                <a:schemeClr val="dk1"/>
              </a:buClr>
              <a:buSzPts val="1400"/>
              <a:buChar char="●"/>
              <a:defRPr/>
            </a:lvl4pPr>
            <a:lvl5pPr marL="2286000" lvl="4" indent="-317500" algn="l">
              <a:lnSpc>
                <a:spcPct val="120000"/>
              </a:lnSpc>
              <a:spcBef>
                <a:spcPts val="0"/>
              </a:spcBef>
              <a:spcAft>
                <a:spcPts val="0"/>
              </a:spcAft>
              <a:buClr>
                <a:schemeClr val="dk1"/>
              </a:buClr>
              <a:buSzPts val="1400"/>
              <a:buChar char="○"/>
              <a:defRPr/>
            </a:lvl5pPr>
            <a:lvl6pPr marL="2743200" lvl="5" indent="-317500" algn="l">
              <a:lnSpc>
                <a:spcPct val="90000"/>
              </a:lnSpc>
              <a:spcBef>
                <a:spcPts val="0"/>
              </a:spcBef>
              <a:spcAft>
                <a:spcPts val="0"/>
              </a:spcAft>
              <a:buClr>
                <a:schemeClr val="dk1"/>
              </a:buClr>
              <a:buSzPts val="1400"/>
              <a:buChar char="■"/>
              <a:defRPr/>
            </a:lvl6pPr>
            <a:lvl7pPr marL="3200400" lvl="6" indent="-317500" algn="l">
              <a:lnSpc>
                <a:spcPct val="90000"/>
              </a:lnSpc>
              <a:spcBef>
                <a:spcPts val="0"/>
              </a:spcBef>
              <a:spcAft>
                <a:spcPts val="0"/>
              </a:spcAft>
              <a:buClr>
                <a:schemeClr val="dk1"/>
              </a:buClr>
              <a:buSzPts val="1400"/>
              <a:buChar char="●"/>
              <a:defRPr/>
            </a:lvl7pPr>
            <a:lvl8pPr marL="3657600" lvl="7" indent="-317500" algn="l">
              <a:lnSpc>
                <a:spcPct val="90000"/>
              </a:lnSpc>
              <a:spcBef>
                <a:spcPts val="0"/>
              </a:spcBef>
              <a:spcAft>
                <a:spcPts val="0"/>
              </a:spcAft>
              <a:buClr>
                <a:schemeClr val="dk1"/>
              </a:buClr>
              <a:buSzPts val="1400"/>
              <a:buChar char="○"/>
              <a:defRPr/>
            </a:lvl8pPr>
            <a:lvl9pPr marL="4114800" lvl="8" indent="-317500" algn="l">
              <a:lnSpc>
                <a:spcPct val="90000"/>
              </a:lnSpc>
              <a:spcBef>
                <a:spcPts val="0"/>
              </a:spcBef>
              <a:spcAft>
                <a:spcPts val="0"/>
              </a:spcAft>
              <a:buClr>
                <a:schemeClr val="dk1"/>
              </a:buClr>
              <a:buSzPts val="1400"/>
              <a:buChar char="■"/>
              <a:defRPr/>
            </a:lvl9pPr>
          </a:lstStyle>
          <a:p>
            <a:endParaRPr/>
          </a:p>
        </p:txBody>
      </p:sp>
      <p:sp>
        <p:nvSpPr>
          <p:cNvPr id="30" name="Google Shape;30;p3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1"/>
        <p:cNvGrpSpPr/>
        <p:nvPr/>
      </p:nvGrpSpPr>
      <p:grpSpPr>
        <a:xfrm>
          <a:off x="0" y="0"/>
          <a:ext cx="0" cy="0"/>
          <a:chOff x="0" y="0"/>
          <a:chExt cx="0" cy="0"/>
        </a:xfrm>
      </p:grpSpPr>
      <p:sp>
        <p:nvSpPr>
          <p:cNvPr id="32" name="Google Shape;32;p40"/>
          <p:cNvSpPr>
            <a:spLocks noGrp="1"/>
          </p:cNvSpPr>
          <p:nvPr>
            <p:ph type="pic" idx="2"/>
          </p:nvPr>
        </p:nvSpPr>
        <p:spPr>
          <a:xfrm>
            <a:off x="1" y="0"/>
            <a:ext cx="12192000" cy="6858000"/>
          </a:xfrm>
          <a:prstGeom prst="rect">
            <a:avLst/>
          </a:prstGeom>
          <a:noFill/>
          <a:ln>
            <a:noFill/>
          </a:ln>
        </p:spPr>
      </p:sp>
      <p:sp>
        <p:nvSpPr>
          <p:cNvPr id="33" name="Google Shape;33;p40"/>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4"/>
        <p:cNvGrpSpPr/>
        <p:nvPr/>
      </p:nvGrpSpPr>
      <p:grpSpPr>
        <a:xfrm>
          <a:off x="0" y="0"/>
          <a:ext cx="0" cy="0"/>
          <a:chOff x="0" y="0"/>
          <a:chExt cx="0" cy="0"/>
        </a:xfrm>
      </p:grpSpPr>
      <p:sp>
        <p:nvSpPr>
          <p:cNvPr id="35" name="Google Shape;35;p61"/>
          <p:cNvSpPr txBox="1">
            <a:spLocks noGrp="1"/>
          </p:cNvSpPr>
          <p:nvPr>
            <p:ph type="title"/>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6" name="Google Shape;36;p61"/>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SzPts val="2800"/>
              <a:buChar char="•"/>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37" name="Google Shape;37;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1"/>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a:lvl1pPr>
            <a:lvl2pPr marL="0" marR="0" lvl="1" indent="0" algn="r">
              <a:lnSpc>
                <a:spcPct val="100000"/>
              </a:lnSpc>
              <a:spcBef>
                <a:spcPts val="0"/>
              </a:spcBef>
              <a:spcAft>
                <a:spcPts val="0"/>
              </a:spcAft>
              <a:buClr>
                <a:srgbClr val="000000"/>
              </a:buClr>
              <a:buSzPts val="1200"/>
              <a:buFont typeface="Arial"/>
              <a:buNone/>
              <a:defRPr/>
            </a:lvl2pPr>
            <a:lvl3pPr marL="0" marR="0" lvl="2" indent="0" algn="r">
              <a:lnSpc>
                <a:spcPct val="100000"/>
              </a:lnSpc>
              <a:spcBef>
                <a:spcPts val="0"/>
              </a:spcBef>
              <a:spcAft>
                <a:spcPts val="0"/>
              </a:spcAft>
              <a:buClr>
                <a:srgbClr val="000000"/>
              </a:buClr>
              <a:buSzPts val="1200"/>
              <a:buFont typeface="Arial"/>
              <a:buNone/>
              <a:defRPr/>
            </a:lvl3pPr>
            <a:lvl4pPr marL="0" marR="0" lvl="3" indent="0" algn="r">
              <a:lnSpc>
                <a:spcPct val="100000"/>
              </a:lnSpc>
              <a:spcBef>
                <a:spcPts val="0"/>
              </a:spcBef>
              <a:spcAft>
                <a:spcPts val="0"/>
              </a:spcAft>
              <a:buClr>
                <a:srgbClr val="000000"/>
              </a:buClr>
              <a:buSzPts val="1200"/>
              <a:buFont typeface="Arial"/>
              <a:buNone/>
              <a:defRPr/>
            </a:lvl4pPr>
            <a:lvl5pPr marL="0" marR="0" lvl="4" indent="0" algn="r">
              <a:lnSpc>
                <a:spcPct val="100000"/>
              </a:lnSpc>
              <a:spcBef>
                <a:spcPts val="0"/>
              </a:spcBef>
              <a:spcAft>
                <a:spcPts val="0"/>
              </a:spcAft>
              <a:buClr>
                <a:srgbClr val="000000"/>
              </a:buClr>
              <a:buSzPts val="1200"/>
              <a:buFont typeface="Arial"/>
              <a:buNone/>
              <a:defRPr/>
            </a:lvl5pPr>
            <a:lvl6pPr marL="0" marR="0" lvl="5" indent="0" algn="r">
              <a:lnSpc>
                <a:spcPct val="100000"/>
              </a:lnSpc>
              <a:spcBef>
                <a:spcPts val="0"/>
              </a:spcBef>
              <a:spcAft>
                <a:spcPts val="0"/>
              </a:spcAft>
              <a:buClr>
                <a:srgbClr val="000000"/>
              </a:buClr>
              <a:buSzPts val="1200"/>
              <a:buFont typeface="Arial"/>
              <a:buNone/>
              <a:defRPr/>
            </a:lvl6pPr>
            <a:lvl7pPr marL="0" marR="0" lvl="6" indent="0" algn="r">
              <a:lnSpc>
                <a:spcPct val="100000"/>
              </a:lnSpc>
              <a:spcBef>
                <a:spcPts val="0"/>
              </a:spcBef>
              <a:spcAft>
                <a:spcPts val="0"/>
              </a:spcAft>
              <a:buClr>
                <a:srgbClr val="000000"/>
              </a:buClr>
              <a:buSzPts val="1200"/>
              <a:buFont typeface="Arial"/>
              <a:buNone/>
              <a:defRPr/>
            </a:lvl7pPr>
            <a:lvl8pPr marL="0" marR="0" lvl="7" indent="0" algn="r">
              <a:lnSpc>
                <a:spcPct val="100000"/>
              </a:lnSpc>
              <a:spcBef>
                <a:spcPts val="0"/>
              </a:spcBef>
              <a:spcAft>
                <a:spcPts val="0"/>
              </a:spcAft>
              <a:buClr>
                <a:srgbClr val="000000"/>
              </a:buClr>
              <a:buSzPts val="1200"/>
              <a:buFont typeface="Arial"/>
              <a:buNone/>
              <a:defRPr/>
            </a:lvl8pPr>
            <a:lvl9pPr marL="0" marR="0" lvl="8" indent="0" algn="r">
              <a:lnSpc>
                <a:spcPct val="100000"/>
              </a:lnSpc>
              <a:spcBef>
                <a:spcPts val="0"/>
              </a:spcBef>
              <a:spcAft>
                <a:spcPts val="0"/>
              </a:spcAft>
              <a:buClr>
                <a:srgbClr val="000000"/>
              </a:buClr>
              <a:buSzPts val="12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 name="Google Shape;42;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7"/>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8" name="Google Shape;48;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8"/>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Google Shape;55;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69"/>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4" name="Google Shape;6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0"/>
          <p:cNvSpPr txBox="1">
            <a:spLocks noGrp="1"/>
          </p:cNvSpPr>
          <p:nvPr>
            <p:ph type="sldNum" idx="12"/>
          </p:nvPr>
        </p:nvSpPr>
        <p:spPr>
          <a:xfrm>
            <a:off x="944880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 name="Google Shape;69;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72"/>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8"/>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 name="Google Shape;1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4" name="Google Shape;14;p38"/>
          <p:cNvPicPr preferRelativeResize="0"/>
          <p:nvPr/>
        </p:nvPicPr>
        <p:blipFill rotWithShape="1">
          <a:blip r:embed="rId14">
            <a:alphaModFix/>
          </a:blip>
          <a:srcRect l="22326" t="32663" r="11834" b="35100"/>
          <a:stretch/>
        </p:blipFill>
        <p:spPr>
          <a:xfrm>
            <a:off x="262467" y="258234"/>
            <a:ext cx="1504951" cy="423333"/>
          </a:xfrm>
          <a:prstGeom prst="rect">
            <a:avLst/>
          </a:prstGeom>
          <a:noFill/>
          <a:ln>
            <a:noFill/>
          </a:ln>
        </p:spPr>
      </p:pic>
      <p:grpSp>
        <p:nvGrpSpPr>
          <p:cNvPr id="15" name="Google Shape;15;p38"/>
          <p:cNvGrpSpPr/>
          <p:nvPr/>
        </p:nvGrpSpPr>
        <p:grpSpPr>
          <a:xfrm>
            <a:off x="11856720" y="140636"/>
            <a:ext cx="223520" cy="990718"/>
            <a:chOff x="11856720" y="140636"/>
            <a:chExt cx="223520" cy="990718"/>
          </a:xfrm>
        </p:grpSpPr>
        <p:grpSp>
          <p:nvGrpSpPr>
            <p:cNvPr id="16" name="Google Shape;16;p38"/>
            <p:cNvGrpSpPr/>
            <p:nvPr/>
          </p:nvGrpSpPr>
          <p:grpSpPr>
            <a:xfrm>
              <a:off x="11856720" y="660278"/>
              <a:ext cx="223520" cy="471076"/>
              <a:chOff x="9734551" y="3138055"/>
              <a:chExt cx="2457449" cy="1328450"/>
            </a:xfrm>
          </p:grpSpPr>
          <p:sp>
            <p:nvSpPr>
              <p:cNvPr id="17" name="Google Shape;17;p38"/>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8" name="Google Shape;18;p38"/>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9" name="Google Shape;19;p38"/>
            <p:cNvGrpSpPr/>
            <p:nvPr/>
          </p:nvGrpSpPr>
          <p:grpSpPr>
            <a:xfrm>
              <a:off x="11856720" y="140636"/>
              <a:ext cx="223520" cy="471076"/>
              <a:chOff x="9734551" y="3138055"/>
              <a:chExt cx="2457449" cy="1328450"/>
            </a:xfrm>
          </p:grpSpPr>
          <p:sp>
            <p:nvSpPr>
              <p:cNvPr id="20" name="Google Shape;20;p38"/>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1" name="Google Shape;21;p38"/>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22" name="Google Shape;22;p38" descr="A logo with text overlay&#10;&#10;Description automatically generated"/>
          <p:cNvPicPr preferRelativeResize="0"/>
          <p:nvPr/>
        </p:nvPicPr>
        <p:blipFill rotWithShape="1">
          <a:blip r:embed="rId15">
            <a:alphaModFix/>
          </a:blip>
          <a:srcRect l="37906" t="34096" r="9605" b="36394"/>
          <a:stretch/>
        </p:blipFill>
        <p:spPr>
          <a:xfrm>
            <a:off x="11125200" y="11945"/>
            <a:ext cx="1066800" cy="599768"/>
          </a:xfrm>
          <a:prstGeom prst="rect">
            <a:avLst/>
          </a:prstGeom>
          <a:noFill/>
          <a:ln>
            <a:noFill/>
          </a:ln>
        </p:spPr>
      </p:pic>
      <p:sp>
        <p:nvSpPr>
          <p:cNvPr id="23" name="Google Shape;23;p38"/>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
          <p:cNvPicPr preferRelativeResize="0"/>
          <p:nvPr/>
        </p:nvPicPr>
        <p:blipFill rotWithShape="1">
          <a:blip r:embed="rId3">
            <a:alphaModFix amt="20000"/>
          </a:blip>
          <a:srcRect l="1514" r="2310" b="19493"/>
          <a:stretch/>
        </p:blipFill>
        <p:spPr>
          <a:xfrm>
            <a:off x="-34044" y="-145060"/>
            <a:ext cx="12260087" cy="7003060"/>
          </a:xfrm>
          <a:prstGeom prst="rect">
            <a:avLst/>
          </a:prstGeom>
          <a:noFill/>
          <a:ln>
            <a:noFill/>
          </a:ln>
        </p:spPr>
      </p:pic>
      <p:sp>
        <p:nvSpPr>
          <p:cNvPr id="98" name="Google Shape;98;p1"/>
          <p:cNvSpPr txBox="1"/>
          <p:nvPr/>
        </p:nvSpPr>
        <p:spPr>
          <a:xfrm>
            <a:off x="2826808" y="3391255"/>
            <a:ext cx="638386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8C212C"/>
                </a:solidFill>
                <a:latin typeface="Arial"/>
                <a:ea typeface="Arial"/>
                <a:cs typeface="Arial"/>
                <a:sym typeface="Arial"/>
              </a:rPr>
              <a:t>GITAM UNIVERSITY</a:t>
            </a:r>
            <a:endParaRPr sz="1400" b="0" i="0" u="none" strike="noStrike" cap="none">
              <a:solidFill>
                <a:srgbClr val="000000"/>
              </a:solidFill>
              <a:latin typeface="Arial"/>
              <a:ea typeface="Arial"/>
              <a:cs typeface="Arial"/>
              <a:sym typeface="Arial"/>
            </a:endParaRPr>
          </a:p>
        </p:txBody>
      </p:sp>
      <p:grpSp>
        <p:nvGrpSpPr>
          <p:cNvPr id="99" name="Google Shape;99;p1"/>
          <p:cNvGrpSpPr/>
          <p:nvPr/>
        </p:nvGrpSpPr>
        <p:grpSpPr>
          <a:xfrm>
            <a:off x="55387" y="3401640"/>
            <a:ext cx="12098514" cy="594784"/>
            <a:chOff x="93486" y="3138054"/>
            <a:chExt cx="12098514" cy="595747"/>
          </a:xfrm>
        </p:grpSpPr>
        <p:sp>
          <p:nvSpPr>
            <p:cNvPr id="100" name="Google Shape;100;p1"/>
            <p:cNvSpPr/>
            <p:nvPr/>
          </p:nvSpPr>
          <p:spPr>
            <a:xfrm>
              <a:off x="93486" y="3138054"/>
              <a:ext cx="2432051"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1" i="0" u="none" strike="noStrike" cap="none">
                  <a:solidFill>
                    <a:schemeClr val="lt1"/>
                  </a:solidFill>
                  <a:latin typeface="Calibri"/>
                  <a:ea typeface="Calibri"/>
                  <a:cs typeface="Calibri"/>
                  <a:sym typeface="Calibri"/>
                </a:rPr>
                <a:t>“Communications”</a:t>
              </a:r>
              <a:endParaRPr sz="1351" b="1" i="0" u="none" strike="noStrike" cap="none">
                <a:solidFill>
                  <a:schemeClr val="lt1"/>
                </a:solidFill>
                <a:latin typeface="Calibri"/>
                <a:ea typeface="Calibri"/>
                <a:cs typeface="Calibri"/>
                <a:sym typeface="Calibri"/>
              </a:endParaRPr>
            </a:p>
          </p:txBody>
        </p:sp>
        <p:sp>
          <p:nvSpPr>
            <p:cNvPr id="101" name="Google Shape;101;p1"/>
            <p:cNvSpPr/>
            <p:nvPr/>
          </p:nvSpPr>
          <p:spPr>
            <a:xfrm>
              <a:off x="9734551" y="3138055"/>
              <a:ext cx="2457449"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None/>
              </a:pPr>
              <a:endParaRPr sz="14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None/>
              </a:pPr>
              <a:r>
                <a:rPr lang="en-US" sz="1400" b="0" i="0" u="none" strike="noStrike" cap="none">
                  <a:solidFill>
                    <a:srgbClr val="FFFFFF"/>
                  </a:solidFill>
                  <a:latin typeface="Calibri"/>
                  <a:ea typeface="Calibri"/>
                  <a:cs typeface="Calibri"/>
                  <a:sym typeface="Calibri"/>
                </a:rPr>
                <a:t>CAPSTONE PROJECT</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0" u="none" strike="noStrike" cap="none">
                  <a:solidFill>
                    <a:srgbClr val="FFFFFF"/>
                  </a:solidFill>
                  <a:latin typeface="Calibri"/>
                  <a:ea typeface="Calibri"/>
                  <a:cs typeface="Calibri"/>
                  <a:sym typeface="Calibri"/>
                </a:rPr>
                <a:t>Project ID: CS13</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400" b="1" i="0" u="none" strike="noStrike" cap="none">
                <a:solidFill>
                  <a:schemeClr val="lt1"/>
                </a:solidFill>
                <a:latin typeface="Calibri"/>
                <a:ea typeface="Calibri"/>
                <a:cs typeface="Calibri"/>
                <a:sym typeface="Calibri"/>
              </a:endParaRPr>
            </a:p>
          </p:txBody>
        </p:sp>
      </p:grpSp>
      <p:grpSp>
        <p:nvGrpSpPr>
          <p:cNvPr id="102" name="Google Shape;102;p1"/>
          <p:cNvGrpSpPr/>
          <p:nvPr/>
        </p:nvGrpSpPr>
        <p:grpSpPr>
          <a:xfrm rot="2700000">
            <a:off x="5984712" y="5183993"/>
            <a:ext cx="231043" cy="225933"/>
            <a:chOff x="11087593" y="13905"/>
            <a:chExt cx="1085533" cy="1061509"/>
          </a:xfrm>
        </p:grpSpPr>
        <p:sp>
          <p:nvSpPr>
            <p:cNvPr id="103" name="Google Shape;103;p1"/>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04" name="Google Shape;104;p1"/>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105" name="Google Shape;105;p1"/>
          <p:cNvPicPr preferRelativeResize="0"/>
          <p:nvPr/>
        </p:nvPicPr>
        <p:blipFill rotWithShape="1">
          <a:blip r:embed="rId4">
            <a:alphaModFix/>
          </a:blip>
          <a:srcRect l="22328" t="32663" r="61002" b="35100"/>
          <a:stretch/>
        </p:blipFill>
        <p:spPr>
          <a:xfrm>
            <a:off x="5171376" y="1577463"/>
            <a:ext cx="1534584" cy="1699684"/>
          </a:xfrm>
          <a:prstGeom prst="rect">
            <a:avLst/>
          </a:prstGeom>
          <a:noFill/>
          <a:ln>
            <a:noFill/>
          </a:ln>
        </p:spPr>
      </p:pic>
      <p:sp>
        <p:nvSpPr>
          <p:cNvPr id="106" name="Google Shape;106;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07" name="Google Shape;107;p1"/>
          <p:cNvSpPr/>
          <p:nvPr/>
        </p:nvSpPr>
        <p:spPr>
          <a:xfrm>
            <a:off x="2287418" y="310640"/>
            <a:ext cx="7302500" cy="668667"/>
          </a:xfrm>
          <a:prstGeom prst="rect">
            <a:avLst/>
          </a:prstGeom>
          <a:solidFill>
            <a:schemeClr val="accent4"/>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000" b="0" i="0" u="none" strike="noStrike" cap="none" dirty="0">
                <a:solidFill>
                  <a:srgbClr val="000000"/>
                </a:solidFill>
                <a:latin typeface="Arial"/>
                <a:ea typeface="Arial"/>
                <a:cs typeface="Arial"/>
                <a:sym typeface="Arial"/>
              </a:rPr>
              <a:t>Robot For Drainage Blockage Systems</a:t>
            </a:r>
            <a:endParaRPr sz="1600" b="1" i="0" u="none" strike="noStrike" cap="none" dirty="0">
              <a:solidFill>
                <a:schemeClr val="dk1"/>
              </a:solidFill>
              <a:latin typeface="Montserrat"/>
              <a:ea typeface="Montserrat"/>
              <a:cs typeface="Montserrat"/>
              <a:sym typeface="Montserrat"/>
            </a:endParaRPr>
          </a:p>
        </p:txBody>
      </p:sp>
      <p:sp>
        <p:nvSpPr>
          <p:cNvPr id="108" name="Google Shape;108;p1"/>
          <p:cNvSpPr txBox="1"/>
          <p:nvPr/>
        </p:nvSpPr>
        <p:spPr>
          <a:xfrm>
            <a:off x="3031672" y="3204355"/>
            <a:ext cx="612865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09" name="Google Shape;109;p1"/>
          <p:cNvSpPr txBox="1"/>
          <p:nvPr/>
        </p:nvSpPr>
        <p:spPr>
          <a:xfrm>
            <a:off x="-384349" y="5375976"/>
            <a:ext cx="5632799" cy="135421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0" u="none" strike="noStrike" cap="none">
                <a:solidFill>
                  <a:srgbClr val="000000"/>
                </a:solidFill>
                <a:latin typeface="Montserrat"/>
                <a:ea typeface="Montserrat"/>
                <a:cs typeface="Montserrat"/>
                <a:sym typeface="Montserrat"/>
              </a:rPr>
              <a:t>                 </a:t>
            </a:r>
            <a:r>
              <a:rPr lang="en-US" sz="2000" b="1" i="0" u="none" strike="noStrike" cap="none">
                <a:solidFill>
                  <a:srgbClr val="000000"/>
                </a:solidFill>
                <a:latin typeface="Montserrat"/>
                <a:ea typeface="Montserrat"/>
                <a:cs typeface="Montserrat"/>
                <a:sym typeface="Montserrat"/>
              </a:rPr>
              <a:t>Project Team: </a:t>
            </a:r>
            <a:endParaRPr sz="1800" b="0" i="0" u="none" strike="noStrike" cap="none">
              <a:solidFill>
                <a:srgbClr val="000000"/>
              </a:solidFill>
              <a:latin typeface="Arial"/>
              <a:ea typeface="Arial"/>
              <a:cs typeface="Arial"/>
              <a:sym typeface="Arial"/>
            </a:endParaRPr>
          </a:p>
          <a:p>
            <a:pPr marL="457200" marR="0" lvl="0" indent="0" algn="ctr"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r>
              <a:rPr lang="en-US" sz="1400" b="1" i="1" u="none" strike="noStrike" cap="none">
                <a:solidFill>
                  <a:srgbClr val="000000"/>
                </a:solidFill>
                <a:latin typeface="Montserrat"/>
                <a:ea typeface="Montserrat"/>
                <a:cs typeface="Montserrat"/>
                <a:sym typeface="Montserrat"/>
              </a:rPr>
              <a:t>  </a:t>
            </a:r>
            <a:r>
              <a:rPr lang="en-US" sz="1600" b="1" i="1" u="none" strike="noStrike" cap="none">
                <a:solidFill>
                  <a:srgbClr val="000000"/>
                </a:solidFill>
                <a:latin typeface="Arial"/>
                <a:ea typeface="Arial"/>
                <a:cs typeface="Arial"/>
                <a:sym typeface="Arial"/>
              </a:rPr>
              <a:t>    </a:t>
            </a:r>
            <a:r>
              <a:rPr lang="en-US" sz="1600" b="1" i="0" u="none" strike="noStrike" cap="none">
                <a:solidFill>
                  <a:srgbClr val="000000"/>
                </a:solidFill>
                <a:latin typeface="Arial"/>
                <a:ea typeface="Arial"/>
                <a:cs typeface="Arial"/>
                <a:sym typeface="Arial"/>
              </a:rPr>
              <a:t>NITHISH KUMAR MP    -   BU21EECE0100518 </a:t>
            </a:r>
            <a:endParaRPr sz="1600" b="0" i="0" u="none" strike="noStrike" cap="none">
              <a:solidFill>
                <a:srgbClr val="000000"/>
              </a:solidFill>
              <a:latin typeface="Arial"/>
              <a:ea typeface="Arial"/>
              <a:cs typeface="Arial"/>
              <a:sym typeface="Arial"/>
            </a:endParaRPr>
          </a:p>
          <a:p>
            <a:pPr marL="457200" marR="0" lvl="0" indent="0" algn="ctr"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      B.V. KISHORE KUMAR -   BU21EECEO100333</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                 M.SRI SAI HARSHITH   -   BU21EECEO100407  </a:t>
            </a:r>
            <a:endParaRPr sz="1600" b="0" i="0" u="none" strike="noStrike" cap="none">
              <a:solidFill>
                <a:srgbClr val="000000"/>
              </a:solidFill>
              <a:latin typeface="Arial"/>
              <a:ea typeface="Arial"/>
              <a:cs typeface="Arial"/>
              <a:sym typeface="Arial"/>
            </a:endParaRPr>
          </a:p>
        </p:txBody>
      </p:sp>
      <p:sp>
        <p:nvSpPr>
          <p:cNvPr id="110" name="Google Shape;110;p1"/>
          <p:cNvSpPr txBox="1"/>
          <p:nvPr/>
        </p:nvSpPr>
        <p:spPr>
          <a:xfrm>
            <a:off x="2787254" y="4008023"/>
            <a:ext cx="6302828"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Montserrat"/>
                <a:ea typeface="Montserrat"/>
                <a:cs typeface="Montserrat"/>
                <a:sym typeface="Montserrat"/>
              </a:rPr>
              <a:t>Department of Electrical Electronics and Communication Engineering</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
        <p:nvSpPr>
          <p:cNvPr id="111" name="Google Shape;111;p1"/>
          <p:cNvSpPr txBox="1"/>
          <p:nvPr/>
        </p:nvSpPr>
        <p:spPr>
          <a:xfrm>
            <a:off x="8610601" y="5653418"/>
            <a:ext cx="3057524"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Montserrat"/>
                <a:ea typeface="Montserrat"/>
                <a:cs typeface="Montserrat"/>
                <a:sym typeface="Montserrat"/>
              </a:rPr>
              <a:t>Project Guide: </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800" b="1" i="0" u="none" strike="noStrike" cap="none">
                <a:solidFill>
                  <a:srgbClr val="000000"/>
                </a:solidFill>
                <a:latin typeface="Montserrat"/>
                <a:ea typeface="Montserrat"/>
                <a:cs typeface="Montserrat"/>
                <a:sym typeface="Montserrat"/>
              </a:rPr>
              <a:t>Dr Ramesha M</a:t>
            </a:r>
            <a:r>
              <a:rPr lang="en-US" sz="1800" b="1" i="0" u="none" strike="noStrike" cap="none">
                <a:solidFill>
                  <a:srgbClr val="000000"/>
                </a:solidFill>
                <a:latin typeface="Montserrat"/>
                <a:ea typeface="Montserrat"/>
                <a:cs typeface="Montserrat"/>
                <a:sym typeface="Montserrat"/>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018BDC-2E7B-EEDF-5111-E17399A85A5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E76F24-1AAA-C7D2-229A-EC82EFE116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21" name="Rectangle: Rounded Corners 1">
            <a:extLst>
              <a:ext uri="{FF2B5EF4-FFF2-40B4-BE49-F238E27FC236}">
                <a16:creationId xmlns:a16="http://schemas.microsoft.com/office/drawing/2014/main" id="{C339DBDF-0041-2593-E602-A5E2ABAA5E92}"/>
              </a:ext>
            </a:extLst>
          </p:cNvPr>
          <p:cNvSpPr>
            <a:spLocks/>
          </p:cNvSpPr>
          <p:nvPr/>
        </p:nvSpPr>
        <p:spPr bwMode="auto">
          <a:xfrm>
            <a:off x="4434981" y="792956"/>
            <a:ext cx="1989138" cy="860425"/>
          </a:xfrm>
          <a:custGeom>
            <a:avLst/>
            <a:gdLst>
              <a:gd name="T0" fmla="*/ 994410 w 1988819"/>
              <a:gd name="T1" fmla="*/ 0 h 861063"/>
              <a:gd name="T2" fmla="*/ 1988819 w 1988819"/>
              <a:gd name="T3" fmla="*/ 430532 h 861063"/>
              <a:gd name="T4" fmla="*/ 994410 w 1988819"/>
              <a:gd name="T5" fmla="*/ 861063 h 861063"/>
              <a:gd name="T6" fmla="*/ 0 w 1988819"/>
              <a:gd name="T7" fmla="*/ 430532 h 861063"/>
              <a:gd name="T8" fmla="*/ 17694720 60000 65536"/>
              <a:gd name="T9" fmla="*/ 0 60000 65536"/>
              <a:gd name="T10" fmla="*/ 5898240 60000 65536"/>
              <a:gd name="T11" fmla="*/ 11796480 60000 65536"/>
              <a:gd name="T12" fmla="*/ 42034 w 1988819"/>
              <a:gd name="T13" fmla="*/ 42034 h 861063"/>
              <a:gd name="T14" fmla="*/ 1946785 w 1988819"/>
              <a:gd name="T15" fmla="*/ 819029 h 861063"/>
            </a:gdLst>
            <a:ahLst/>
            <a:cxnLst>
              <a:cxn ang="T8">
                <a:pos x="T0" y="T1"/>
              </a:cxn>
              <a:cxn ang="T9">
                <a:pos x="T2" y="T3"/>
              </a:cxn>
              <a:cxn ang="T10">
                <a:pos x="T4" y="T5"/>
              </a:cxn>
              <a:cxn ang="T11">
                <a:pos x="T6" y="T7"/>
              </a:cxn>
            </a:cxnLst>
            <a:rect l="T12" t="T13" r="T14" b="T15"/>
            <a:pathLst>
              <a:path w="1988819" h="861063">
                <a:moveTo>
                  <a:pt x="143511" y="0"/>
                </a:moveTo>
                <a:lnTo>
                  <a:pt x="143511" y="0"/>
                </a:lnTo>
                <a:cubicBezTo>
                  <a:pt x="64252" y="0"/>
                  <a:pt x="0" y="64252"/>
                  <a:pt x="0" y="143510"/>
                </a:cubicBezTo>
                <a:lnTo>
                  <a:pt x="0" y="717553"/>
                </a:lnTo>
                <a:lnTo>
                  <a:pt x="0" y="717552"/>
                </a:lnTo>
                <a:cubicBezTo>
                  <a:pt x="0" y="796811"/>
                  <a:pt x="64252" y="861063"/>
                  <a:pt x="143510" y="861063"/>
                </a:cubicBezTo>
                <a:lnTo>
                  <a:pt x="1845309" y="861063"/>
                </a:lnTo>
                <a:lnTo>
                  <a:pt x="1845309" y="861062"/>
                </a:lnTo>
                <a:cubicBezTo>
                  <a:pt x="1924567" y="861062"/>
                  <a:pt x="1988820" y="796810"/>
                  <a:pt x="1988820" y="717552"/>
                </a:cubicBezTo>
                <a:lnTo>
                  <a:pt x="1988819" y="143511"/>
                </a:lnTo>
                <a:cubicBezTo>
                  <a:pt x="1988819" y="64252"/>
                  <a:pt x="1924566" y="0"/>
                  <a:pt x="1845308" y="0"/>
                </a:cubicBezTo>
                <a:lnTo>
                  <a:pt x="143511" y="0"/>
                </a:lnTo>
                <a:close/>
              </a:path>
            </a:pathLst>
          </a:custGeom>
          <a:solidFill>
            <a:srgbClr val="FFFFFF"/>
          </a:solidFill>
          <a:ln w="12701">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Power Supply</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(Battery Pack)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Rounded Corners 2">
            <a:extLst>
              <a:ext uri="{FF2B5EF4-FFF2-40B4-BE49-F238E27FC236}">
                <a16:creationId xmlns:a16="http://schemas.microsoft.com/office/drawing/2014/main" id="{A87D19F3-CB05-3741-5908-8154A8A8E4D4}"/>
              </a:ext>
            </a:extLst>
          </p:cNvPr>
          <p:cNvSpPr>
            <a:spLocks/>
          </p:cNvSpPr>
          <p:nvPr/>
        </p:nvSpPr>
        <p:spPr bwMode="auto">
          <a:xfrm>
            <a:off x="4199238" y="2576102"/>
            <a:ext cx="2460625" cy="860425"/>
          </a:xfrm>
          <a:custGeom>
            <a:avLst/>
            <a:gdLst>
              <a:gd name="T0" fmla="*/ 1230630 w 2461260"/>
              <a:gd name="T1" fmla="*/ 0 h 861060"/>
              <a:gd name="T2" fmla="*/ 2461260 w 2461260"/>
              <a:gd name="T3" fmla="*/ 430530 h 861060"/>
              <a:gd name="T4" fmla="*/ 1230630 w 2461260"/>
              <a:gd name="T5" fmla="*/ 861060 h 861060"/>
              <a:gd name="T6" fmla="*/ 0 w 2461260"/>
              <a:gd name="T7" fmla="*/ 430530 h 861060"/>
              <a:gd name="T8" fmla="*/ 17694720 60000 65536"/>
              <a:gd name="T9" fmla="*/ 0 60000 65536"/>
              <a:gd name="T10" fmla="*/ 5898240 60000 65536"/>
              <a:gd name="T11" fmla="*/ 11796480 60000 65536"/>
              <a:gd name="T12" fmla="*/ 42034 w 2461260"/>
              <a:gd name="T13" fmla="*/ 42034 h 861060"/>
              <a:gd name="T14" fmla="*/ 2419226 w 2461260"/>
              <a:gd name="T15" fmla="*/ 819026 h 861060"/>
            </a:gdLst>
            <a:ahLst/>
            <a:cxnLst>
              <a:cxn ang="T8">
                <a:pos x="T0" y="T1"/>
              </a:cxn>
              <a:cxn ang="T9">
                <a:pos x="T2" y="T3"/>
              </a:cxn>
              <a:cxn ang="T10">
                <a:pos x="T4" y="T5"/>
              </a:cxn>
              <a:cxn ang="T11">
                <a:pos x="T6" y="T7"/>
              </a:cxn>
            </a:cxnLst>
            <a:rect l="T12" t="T13" r="T14" b="T15"/>
            <a:pathLst>
              <a:path w="2461260" h="861060">
                <a:moveTo>
                  <a:pt x="143510" y="0"/>
                </a:moveTo>
                <a:lnTo>
                  <a:pt x="143510" y="0"/>
                </a:lnTo>
                <a:cubicBezTo>
                  <a:pt x="64251" y="0"/>
                  <a:pt x="0" y="64251"/>
                  <a:pt x="0" y="143509"/>
                </a:cubicBezTo>
                <a:lnTo>
                  <a:pt x="0" y="717550"/>
                </a:lnTo>
                <a:lnTo>
                  <a:pt x="0" y="717549"/>
                </a:lnTo>
                <a:cubicBezTo>
                  <a:pt x="0" y="796808"/>
                  <a:pt x="64251" y="861059"/>
                  <a:pt x="143509" y="861059"/>
                </a:cubicBezTo>
                <a:lnTo>
                  <a:pt x="2317750" y="861060"/>
                </a:lnTo>
                <a:lnTo>
                  <a:pt x="2317750" y="861059"/>
                </a:lnTo>
                <a:cubicBezTo>
                  <a:pt x="2397008" y="861059"/>
                  <a:pt x="2461260" y="796808"/>
                  <a:pt x="2461260" y="717550"/>
                </a:cubicBezTo>
                <a:lnTo>
                  <a:pt x="2461260" y="143510"/>
                </a:lnTo>
                <a:cubicBezTo>
                  <a:pt x="2461260" y="64251"/>
                  <a:pt x="2397008" y="0"/>
                  <a:pt x="2317750" y="0"/>
                </a:cubicBezTo>
                <a:lnTo>
                  <a:pt x="143510" y="0"/>
                </a:lnTo>
                <a:close/>
              </a:path>
            </a:pathLst>
          </a:custGeom>
          <a:solidFill>
            <a:srgbClr val="FFFFFF"/>
          </a:solidFill>
          <a:ln w="12701">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Control Unit</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(Arduino Uno Board)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Rounded Corners 7">
            <a:extLst>
              <a:ext uri="{FF2B5EF4-FFF2-40B4-BE49-F238E27FC236}">
                <a16:creationId xmlns:a16="http://schemas.microsoft.com/office/drawing/2014/main" id="{36FFA8DF-A90F-3518-5C0E-9A64A3768948}"/>
              </a:ext>
            </a:extLst>
          </p:cNvPr>
          <p:cNvSpPr>
            <a:spLocks/>
          </p:cNvSpPr>
          <p:nvPr/>
        </p:nvSpPr>
        <p:spPr bwMode="auto">
          <a:xfrm>
            <a:off x="500692" y="5268760"/>
            <a:ext cx="2857500" cy="1211263"/>
          </a:xfrm>
          <a:custGeom>
            <a:avLst/>
            <a:gdLst>
              <a:gd name="T0" fmla="*/ 1428750 w 2857500"/>
              <a:gd name="T1" fmla="*/ 0 h 1211580"/>
              <a:gd name="T2" fmla="*/ 2857500 w 2857500"/>
              <a:gd name="T3" fmla="*/ 605790 h 1211580"/>
              <a:gd name="T4" fmla="*/ 1428750 w 2857500"/>
              <a:gd name="T5" fmla="*/ 1211580 h 1211580"/>
              <a:gd name="T6" fmla="*/ 0 w 2857500"/>
              <a:gd name="T7" fmla="*/ 605790 h 1211580"/>
              <a:gd name="T8" fmla="*/ 17694720 60000 65536"/>
              <a:gd name="T9" fmla="*/ 0 60000 65536"/>
              <a:gd name="T10" fmla="*/ 5898240 60000 65536"/>
              <a:gd name="T11" fmla="*/ 11796480 60000 65536"/>
              <a:gd name="T12" fmla="*/ 59145 w 2857500"/>
              <a:gd name="T13" fmla="*/ 59145 h 1211580"/>
              <a:gd name="T14" fmla="*/ 2798355 w 2857500"/>
              <a:gd name="T15" fmla="*/ 1152435 h 1211580"/>
            </a:gdLst>
            <a:ahLst/>
            <a:cxnLst>
              <a:cxn ang="T8">
                <a:pos x="T0" y="T1"/>
              </a:cxn>
              <a:cxn ang="T9">
                <a:pos x="T2" y="T3"/>
              </a:cxn>
              <a:cxn ang="T10">
                <a:pos x="T4" y="T5"/>
              </a:cxn>
              <a:cxn ang="T11">
                <a:pos x="T6" y="T7"/>
              </a:cxn>
            </a:cxnLst>
            <a:rect l="T12" t="T13" r="T14" b="T15"/>
            <a:pathLst>
              <a:path w="2857500" h="1211580">
                <a:moveTo>
                  <a:pt x="201930" y="0"/>
                </a:moveTo>
                <a:lnTo>
                  <a:pt x="201930" y="0"/>
                </a:lnTo>
                <a:cubicBezTo>
                  <a:pt x="90407" y="0"/>
                  <a:pt x="0" y="90407"/>
                  <a:pt x="0" y="201929"/>
                </a:cubicBezTo>
                <a:lnTo>
                  <a:pt x="0" y="1009650"/>
                </a:lnTo>
                <a:lnTo>
                  <a:pt x="0" y="1009649"/>
                </a:lnTo>
                <a:cubicBezTo>
                  <a:pt x="0" y="1121172"/>
                  <a:pt x="90407" y="1211579"/>
                  <a:pt x="201929" y="1211579"/>
                </a:cubicBezTo>
                <a:lnTo>
                  <a:pt x="2655570" y="1211580"/>
                </a:lnTo>
                <a:lnTo>
                  <a:pt x="2655570" y="1211579"/>
                </a:lnTo>
                <a:cubicBezTo>
                  <a:pt x="2767092" y="1211579"/>
                  <a:pt x="2857500" y="1121172"/>
                  <a:pt x="2857500" y="1009650"/>
                </a:cubicBezTo>
                <a:lnTo>
                  <a:pt x="2857500" y="201930"/>
                </a:lnTo>
                <a:cubicBezTo>
                  <a:pt x="2857500" y="90407"/>
                  <a:pt x="2767092" y="0"/>
                  <a:pt x="2655570" y="0"/>
                </a:cubicBezTo>
                <a:lnTo>
                  <a:pt x="201930" y="0"/>
                </a:lnTo>
                <a:close/>
              </a:path>
            </a:pathLst>
          </a:custGeom>
          <a:solidFill>
            <a:srgbClr val="FFFFFF"/>
          </a:solidFill>
          <a:ln w="12701">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Sensors</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(Ultrasonic)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Rounded Corners 9">
            <a:extLst>
              <a:ext uri="{FF2B5EF4-FFF2-40B4-BE49-F238E27FC236}">
                <a16:creationId xmlns:a16="http://schemas.microsoft.com/office/drawing/2014/main" id="{F1CE5CFA-D415-3B1E-651F-451EAEE5DBAD}"/>
              </a:ext>
            </a:extLst>
          </p:cNvPr>
          <p:cNvSpPr>
            <a:spLocks/>
          </p:cNvSpPr>
          <p:nvPr/>
        </p:nvSpPr>
        <p:spPr bwMode="auto">
          <a:xfrm>
            <a:off x="8957311" y="5038454"/>
            <a:ext cx="2705100" cy="1531938"/>
          </a:xfrm>
          <a:custGeom>
            <a:avLst/>
            <a:gdLst>
              <a:gd name="T0" fmla="*/ 1352548 w 2705096"/>
              <a:gd name="T1" fmla="*/ 0 h 1531620"/>
              <a:gd name="T2" fmla="*/ 2705096 w 2705096"/>
              <a:gd name="T3" fmla="*/ 765810 h 1531620"/>
              <a:gd name="T4" fmla="*/ 1352548 w 2705096"/>
              <a:gd name="T5" fmla="*/ 1531620 h 1531620"/>
              <a:gd name="T6" fmla="*/ 0 w 2705096"/>
              <a:gd name="T7" fmla="*/ 765810 h 1531620"/>
              <a:gd name="T8" fmla="*/ 17694720 60000 65536"/>
              <a:gd name="T9" fmla="*/ 0 60000 65536"/>
              <a:gd name="T10" fmla="*/ 5898240 60000 65536"/>
              <a:gd name="T11" fmla="*/ 11796480 60000 65536"/>
              <a:gd name="T12" fmla="*/ 74768 w 2705096"/>
              <a:gd name="T13" fmla="*/ 74768 h 1531620"/>
              <a:gd name="T14" fmla="*/ 2630328 w 2705096"/>
              <a:gd name="T15" fmla="*/ 1456852 h 1531620"/>
            </a:gdLst>
            <a:ahLst/>
            <a:cxnLst>
              <a:cxn ang="T8">
                <a:pos x="T0" y="T1"/>
              </a:cxn>
              <a:cxn ang="T9">
                <a:pos x="T2" y="T3"/>
              </a:cxn>
              <a:cxn ang="T10">
                <a:pos x="T4" y="T5"/>
              </a:cxn>
              <a:cxn ang="T11">
                <a:pos x="T6" y="T7"/>
              </a:cxn>
            </a:cxnLst>
            <a:rect l="T12" t="T13" r="T14" b="T15"/>
            <a:pathLst>
              <a:path w="2705096" h="1531620">
                <a:moveTo>
                  <a:pt x="255270" y="0"/>
                </a:moveTo>
                <a:lnTo>
                  <a:pt x="255270" y="0"/>
                </a:lnTo>
                <a:cubicBezTo>
                  <a:pt x="114288" y="0"/>
                  <a:pt x="0" y="114288"/>
                  <a:pt x="0" y="255269"/>
                </a:cubicBezTo>
                <a:lnTo>
                  <a:pt x="0" y="1276350"/>
                </a:lnTo>
                <a:lnTo>
                  <a:pt x="0" y="1276349"/>
                </a:lnTo>
                <a:cubicBezTo>
                  <a:pt x="0" y="1417331"/>
                  <a:pt x="114288" y="1531619"/>
                  <a:pt x="255269" y="1531619"/>
                </a:cubicBezTo>
                <a:lnTo>
                  <a:pt x="2449826" y="1531620"/>
                </a:lnTo>
                <a:lnTo>
                  <a:pt x="2449826" y="1531619"/>
                </a:lnTo>
                <a:cubicBezTo>
                  <a:pt x="2590807" y="1531619"/>
                  <a:pt x="2705096" y="1417331"/>
                  <a:pt x="2705096" y="1276350"/>
                </a:cubicBezTo>
                <a:lnTo>
                  <a:pt x="2705096" y="255270"/>
                </a:lnTo>
                <a:cubicBezTo>
                  <a:pt x="2705096" y="114288"/>
                  <a:pt x="2590807" y="0"/>
                  <a:pt x="2449826" y="0"/>
                </a:cubicBezTo>
                <a:lnTo>
                  <a:pt x="255270" y="0"/>
                </a:lnTo>
                <a:close/>
              </a:path>
            </a:pathLst>
          </a:custGeom>
          <a:solidFill>
            <a:srgbClr val="FFFFFF"/>
          </a:solidFill>
          <a:ln w="12701">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Navigation System </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(Motor Driver, DC/Stepper Motors)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29" name="Straight Connector 11">
            <a:extLst>
              <a:ext uri="{FF2B5EF4-FFF2-40B4-BE49-F238E27FC236}">
                <a16:creationId xmlns:a16="http://schemas.microsoft.com/office/drawing/2014/main" id="{A9A4E49A-7CEB-9B88-164C-601C3B6DC691}"/>
              </a:ext>
            </a:extLst>
          </p:cNvPr>
          <p:cNvCxnSpPr>
            <a:cxnSpLocks/>
            <a:stCxn id="21" idx="2"/>
            <a:endCxn id="22" idx="0"/>
          </p:cNvCxnSpPr>
          <p:nvPr/>
        </p:nvCxnSpPr>
        <p:spPr>
          <a:xfrm>
            <a:off x="5429551" y="1653381"/>
            <a:ext cx="0" cy="922721"/>
          </a:xfrm>
          <a:prstGeom prst="straightConnector1">
            <a:avLst/>
          </a:prstGeom>
          <a:noFill/>
          <a:ln w="9528" cap="flat">
            <a:solidFill>
              <a:srgbClr val="70AD47"/>
            </a:solidFill>
            <a:prstDash val="solid"/>
            <a:round/>
            <a:tailEnd type="arrow"/>
          </a:ln>
          <a:effectLst>
            <a:glow rad="63500">
              <a:schemeClr val="accent6">
                <a:satMod val="175000"/>
                <a:alpha val="40000"/>
              </a:schemeClr>
            </a:glow>
          </a:effectLst>
        </p:spPr>
      </p:cxnSp>
      <p:cxnSp>
        <p:nvCxnSpPr>
          <p:cNvPr id="30" name="Straight Connector 11">
            <a:extLst>
              <a:ext uri="{FF2B5EF4-FFF2-40B4-BE49-F238E27FC236}">
                <a16:creationId xmlns:a16="http://schemas.microsoft.com/office/drawing/2014/main" id="{B16D0332-6F7D-6366-9F4F-4A07B1913BEC}"/>
              </a:ext>
            </a:extLst>
          </p:cNvPr>
          <p:cNvCxnSpPr>
            <a:cxnSpLocks/>
            <a:endCxn id="25" idx="0"/>
          </p:cNvCxnSpPr>
          <p:nvPr/>
        </p:nvCxnSpPr>
        <p:spPr>
          <a:xfrm flipH="1">
            <a:off x="1929442" y="3429000"/>
            <a:ext cx="3467595" cy="1839760"/>
          </a:xfrm>
          <a:prstGeom prst="straightConnector1">
            <a:avLst/>
          </a:prstGeom>
          <a:noFill/>
          <a:ln w="9528" cap="flat">
            <a:solidFill>
              <a:srgbClr val="70AD47"/>
            </a:solidFill>
            <a:prstDash val="solid"/>
            <a:round/>
            <a:tailEnd type="arrow"/>
          </a:ln>
          <a:effectLst>
            <a:glow rad="63500">
              <a:schemeClr val="accent6">
                <a:satMod val="175000"/>
                <a:alpha val="40000"/>
              </a:schemeClr>
            </a:glow>
          </a:effectLst>
        </p:spPr>
      </p:cxnSp>
      <p:cxnSp>
        <p:nvCxnSpPr>
          <p:cNvPr id="31" name="Straight Connector 12">
            <a:extLst>
              <a:ext uri="{FF2B5EF4-FFF2-40B4-BE49-F238E27FC236}">
                <a16:creationId xmlns:a16="http://schemas.microsoft.com/office/drawing/2014/main" id="{37BCB1BD-47BA-0B1E-9E17-5FA3C553045A}"/>
              </a:ext>
            </a:extLst>
          </p:cNvPr>
          <p:cNvCxnSpPr>
            <a:cxnSpLocks/>
          </p:cNvCxnSpPr>
          <p:nvPr/>
        </p:nvCxnSpPr>
        <p:spPr>
          <a:xfrm>
            <a:off x="5429551" y="3404331"/>
            <a:ext cx="5102238" cy="1634123"/>
          </a:xfrm>
          <a:prstGeom prst="straightConnector1">
            <a:avLst/>
          </a:prstGeom>
          <a:noFill/>
          <a:ln w="9528" cap="flat">
            <a:solidFill>
              <a:srgbClr val="70AD47"/>
            </a:solidFill>
            <a:prstDash val="solid"/>
            <a:round/>
            <a:tailEnd type="arrow"/>
          </a:ln>
          <a:effectLst>
            <a:glow rad="63500">
              <a:schemeClr val="accent6">
                <a:satMod val="175000"/>
                <a:alpha val="40000"/>
              </a:schemeClr>
            </a:glow>
          </a:effectLst>
        </p:spPr>
      </p:cxnSp>
      <p:cxnSp>
        <p:nvCxnSpPr>
          <p:cNvPr id="32" name="Straight Connector 13">
            <a:extLst>
              <a:ext uri="{FF2B5EF4-FFF2-40B4-BE49-F238E27FC236}">
                <a16:creationId xmlns:a16="http://schemas.microsoft.com/office/drawing/2014/main" id="{93B92E61-CC59-6916-D666-B1E8F0A89FE0}"/>
              </a:ext>
            </a:extLst>
          </p:cNvPr>
          <p:cNvCxnSpPr>
            <a:cxnSpLocks/>
            <a:stCxn id="22" idx="2"/>
          </p:cNvCxnSpPr>
          <p:nvPr/>
        </p:nvCxnSpPr>
        <p:spPr>
          <a:xfrm>
            <a:off x="5429551" y="3436527"/>
            <a:ext cx="64026" cy="3305896"/>
          </a:xfrm>
          <a:prstGeom prst="straightConnector1">
            <a:avLst/>
          </a:prstGeom>
          <a:noFill/>
          <a:ln w="9528" cap="flat">
            <a:solidFill>
              <a:srgbClr val="70AD47"/>
            </a:solidFill>
            <a:prstDash val="solid"/>
            <a:round/>
            <a:tailEnd type="arrow"/>
          </a:ln>
          <a:effectLst>
            <a:glow rad="63500">
              <a:schemeClr val="accent6">
                <a:satMod val="175000"/>
                <a:alpha val="40000"/>
              </a:schemeClr>
            </a:glow>
          </a:effectLst>
        </p:spPr>
      </p:cxnSp>
      <p:sp>
        <p:nvSpPr>
          <p:cNvPr id="36" name="Rectangle 40">
            <a:extLst>
              <a:ext uri="{FF2B5EF4-FFF2-40B4-BE49-F238E27FC236}">
                <a16:creationId xmlns:a16="http://schemas.microsoft.com/office/drawing/2014/main" id="{45E18EF6-01E5-565F-2963-D4CC3C5D8AA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4" name="TextBox 23">
            <a:extLst>
              <a:ext uri="{FF2B5EF4-FFF2-40B4-BE49-F238E27FC236}">
                <a16:creationId xmlns:a16="http://schemas.microsoft.com/office/drawing/2014/main" id="{CE0A018B-EC7E-35F4-3B7F-FA02FC35096A}"/>
              </a:ext>
            </a:extLst>
          </p:cNvPr>
          <p:cNvSpPr txBox="1"/>
          <p:nvPr/>
        </p:nvSpPr>
        <p:spPr>
          <a:xfrm>
            <a:off x="615239" y="897882"/>
            <a:ext cx="6096000" cy="564257"/>
          </a:xfrm>
          <a:prstGeom prst="rect">
            <a:avLst/>
          </a:prstGeom>
          <a:noFill/>
        </p:spPr>
        <p:txBody>
          <a:bodyPr wrap="square">
            <a:spAutoFit/>
          </a:bodyPr>
          <a:lstStyle/>
          <a:p>
            <a:pPr marL="457200" lvl="0" indent="-342900" algn="l" rtl="0">
              <a:lnSpc>
                <a:spcPct val="120000"/>
              </a:lnSpc>
              <a:spcBef>
                <a:spcPts val="0"/>
              </a:spcBef>
              <a:spcAft>
                <a:spcPts val="0"/>
              </a:spcAft>
              <a:buClr>
                <a:schemeClr val="dk1"/>
              </a:buClr>
              <a:buSzPts val="1800"/>
              <a:buChar char="●"/>
            </a:pPr>
            <a:r>
              <a:rPr lang="en-US" sz="2800" b="1" dirty="0">
                <a:latin typeface="Times New Roman" panose="02020603050405020304" pitchFamily="18" charset="0"/>
                <a:ea typeface="Montserrat Medium"/>
                <a:cs typeface="Times New Roman" panose="02020603050405020304" pitchFamily="18" charset="0"/>
                <a:sym typeface="Montserrat Medium"/>
              </a:rPr>
              <a:t>Flow Chart</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840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9F72F1-94E5-3879-12E6-7FE0D0C0772F}"/>
            </a:ext>
          </a:extLst>
        </p:cNvPr>
        <p:cNvGrpSpPr/>
        <p:nvPr/>
      </p:nvGrpSpPr>
      <p:grpSpPr>
        <a:xfrm>
          <a:off x="0" y="0"/>
          <a:ext cx="0" cy="0"/>
          <a:chOff x="0" y="0"/>
          <a:chExt cx="0" cy="0"/>
        </a:xfrm>
      </p:grpSpPr>
      <p:sp>
        <p:nvSpPr>
          <p:cNvPr id="38" name="Rectangle: Rounded Corners 3">
            <a:extLst>
              <a:ext uri="{FF2B5EF4-FFF2-40B4-BE49-F238E27FC236}">
                <a16:creationId xmlns:a16="http://schemas.microsoft.com/office/drawing/2014/main" id="{5B9BFAE4-C592-1C21-F6AB-8390B8441FCD}"/>
              </a:ext>
            </a:extLst>
          </p:cNvPr>
          <p:cNvSpPr>
            <a:spLocks/>
          </p:cNvSpPr>
          <p:nvPr/>
        </p:nvSpPr>
        <p:spPr bwMode="auto">
          <a:xfrm>
            <a:off x="4148931" y="566057"/>
            <a:ext cx="2925763" cy="1135063"/>
          </a:xfrm>
          <a:custGeom>
            <a:avLst/>
            <a:gdLst>
              <a:gd name="T0" fmla="*/ 1463040 w 2926080"/>
              <a:gd name="T1" fmla="*/ 0 h 1135383"/>
              <a:gd name="T2" fmla="*/ 2926080 w 2926080"/>
              <a:gd name="T3" fmla="*/ 567692 h 1135383"/>
              <a:gd name="T4" fmla="*/ 1463040 w 2926080"/>
              <a:gd name="T5" fmla="*/ 1135383 h 1135383"/>
              <a:gd name="T6" fmla="*/ 0 w 2926080"/>
              <a:gd name="T7" fmla="*/ 567692 h 1135383"/>
              <a:gd name="T8" fmla="*/ 17694720 60000 65536"/>
              <a:gd name="T9" fmla="*/ 0 60000 65536"/>
              <a:gd name="T10" fmla="*/ 5898240 60000 65536"/>
              <a:gd name="T11" fmla="*/ 11796480 60000 65536"/>
              <a:gd name="T12" fmla="*/ 55425 w 2926080"/>
              <a:gd name="T13" fmla="*/ 55425 h 1135383"/>
              <a:gd name="T14" fmla="*/ 2870655 w 2926080"/>
              <a:gd name="T15" fmla="*/ 1079958 h 1135383"/>
            </a:gdLst>
            <a:ahLst/>
            <a:cxnLst>
              <a:cxn ang="T8">
                <a:pos x="T0" y="T1"/>
              </a:cxn>
              <a:cxn ang="T9">
                <a:pos x="T2" y="T3"/>
              </a:cxn>
              <a:cxn ang="T10">
                <a:pos x="T4" y="T5"/>
              </a:cxn>
              <a:cxn ang="T11">
                <a:pos x="T6" y="T7"/>
              </a:cxn>
            </a:cxnLst>
            <a:rect l="T12" t="T13" r="T14" b="T15"/>
            <a:pathLst>
              <a:path w="2926080" h="1135383">
                <a:moveTo>
                  <a:pt x="189231" y="0"/>
                </a:moveTo>
                <a:lnTo>
                  <a:pt x="189231" y="0"/>
                </a:lnTo>
                <a:cubicBezTo>
                  <a:pt x="84721" y="0"/>
                  <a:pt x="0" y="84721"/>
                  <a:pt x="0" y="189230"/>
                </a:cubicBezTo>
                <a:lnTo>
                  <a:pt x="0" y="946152"/>
                </a:lnTo>
                <a:lnTo>
                  <a:pt x="0" y="946151"/>
                </a:lnTo>
                <a:cubicBezTo>
                  <a:pt x="0" y="1050661"/>
                  <a:pt x="84721" y="1135382"/>
                  <a:pt x="189230" y="1135382"/>
                </a:cubicBezTo>
                <a:lnTo>
                  <a:pt x="2736849" y="1135383"/>
                </a:lnTo>
                <a:lnTo>
                  <a:pt x="2736849" y="1135382"/>
                </a:lnTo>
                <a:cubicBezTo>
                  <a:pt x="2841358" y="1135382"/>
                  <a:pt x="2926080" y="1050661"/>
                  <a:pt x="2926080" y="946152"/>
                </a:cubicBezTo>
                <a:lnTo>
                  <a:pt x="2926080" y="189231"/>
                </a:lnTo>
                <a:cubicBezTo>
                  <a:pt x="2926080" y="84721"/>
                  <a:pt x="2841358" y="0"/>
                  <a:pt x="2736849" y="0"/>
                </a:cubicBezTo>
                <a:lnTo>
                  <a:pt x="189231" y="0"/>
                </a:lnTo>
                <a:close/>
              </a:path>
            </a:pathLst>
          </a:custGeom>
          <a:solidFill>
            <a:srgbClr val="FFFFFF"/>
          </a:solidFill>
          <a:ln w="12701">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Processing</a:t>
            </a:r>
            <a:endParaRPr kumimoji="0" lang="en-US" altLang="en-US" sz="8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(Arduino Uno Board)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Rounded Corners 5">
            <a:extLst>
              <a:ext uri="{FF2B5EF4-FFF2-40B4-BE49-F238E27FC236}">
                <a16:creationId xmlns:a16="http://schemas.microsoft.com/office/drawing/2014/main" id="{EC5C45BA-1A02-C14A-D470-B97553A47580}"/>
              </a:ext>
            </a:extLst>
          </p:cNvPr>
          <p:cNvSpPr>
            <a:spLocks/>
          </p:cNvSpPr>
          <p:nvPr/>
        </p:nvSpPr>
        <p:spPr bwMode="auto">
          <a:xfrm>
            <a:off x="4496117" y="5197316"/>
            <a:ext cx="2522537" cy="1074738"/>
          </a:xfrm>
          <a:custGeom>
            <a:avLst/>
            <a:gdLst>
              <a:gd name="T0" fmla="*/ 1261108 w 2522216"/>
              <a:gd name="T1" fmla="*/ 0 h 1074420"/>
              <a:gd name="T2" fmla="*/ 2522216 w 2522216"/>
              <a:gd name="T3" fmla="*/ 537210 h 1074420"/>
              <a:gd name="T4" fmla="*/ 1261108 w 2522216"/>
              <a:gd name="T5" fmla="*/ 1074420 h 1074420"/>
              <a:gd name="T6" fmla="*/ 0 w 2522216"/>
              <a:gd name="T7" fmla="*/ 537210 h 1074420"/>
              <a:gd name="T8" fmla="*/ 17694720 60000 65536"/>
              <a:gd name="T9" fmla="*/ 0 60000 65536"/>
              <a:gd name="T10" fmla="*/ 5898240 60000 65536"/>
              <a:gd name="T11" fmla="*/ 11796480 60000 65536"/>
              <a:gd name="T12" fmla="*/ 52449 w 2522216"/>
              <a:gd name="T13" fmla="*/ 52449 h 1074420"/>
              <a:gd name="T14" fmla="*/ 2469767 w 2522216"/>
              <a:gd name="T15" fmla="*/ 1021971 h 1074420"/>
            </a:gdLst>
            <a:ahLst/>
            <a:cxnLst>
              <a:cxn ang="T8">
                <a:pos x="T0" y="T1"/>
              </a:cxn>
              <a:cxn ang="T9">
                <a:pos x="T2" y="T3"/>
              </a:cxn>
              <a:cxn ang="T10">
                <a:pos x="T4" y="T5"/>
              </a:cxn>
              <a:cxn ang="T11">
                <a:pos x="T6" y="T7"/>
              </a:cxn>
            </a:cxnLst>
            <a:rect l="T12" t="T13" r="T14" b="T15"/>
            <a:pathLst>
              <a:path w="2522216" h="1074420">
                <a:moveTo>
                  <a:pt x="179070" y="0"/>
                </a:moveTo>
                <a:lnTo>
                  <a:pt x="179070" y="0"/>
                </a:lnTo>
                <a:cubicBezTo>
                  <a:pt x="80172" y="0"/>
                  <a:pt x="0" y="80172"/>
                  <a:pt x="0" y="179069"/>
                </a:cubicBezTo>
                <a:lnTo>
                  <a:pt x="0" y="895350"/>
                </a:lnTo>
                <a:lnTo>
                  <a:pt x="0" y="895349"/>
                </a:lnTo>
                <a:cubicBezTo>
                  <a:pt x="0" y="994247"/>
                  <a:pt x="80172" y="1074419"/>
                  <a:pt x="179069" y="1074419"/>
                </a:cubicBezTo>
                <a:lnTo>
                  <a:pt x="2343146" y="1074420"/>
                </a:lnTo>
                <a:lnTo>
                  <a:pt x="2343146" y="1074419"/>
                </a:lnTo>
                <a:cubicBezTo>
                  <a:pt x="2442043" y="1074419"/>
                  <a:pt x="2522216" y="994247"/>
                  <a:pt x="2522216" y="895350"/>
                </a:cubicBezTo>
                <a:lnTo>
                  <a:pt x="2522216" y="179070"/>
                </a:lnTo>
                <a:cubicBezTo>
                  <a:pt x="2522216" y="80172"/>
                  <a:pt x="2442043" y="0"/>
                  <a:pt x="2343146" y="0"/>
                </a:cubicBezTo>
                <a:lnTo>
                  <a:pt x="179070" y="0"/>
                </a:lnTo>
                <a:close/>
              </a:path>
            </a:pathLst>
          </a:custGeom>
          <a:solidFill>
            <a:srgbClr val="FFFFFF"/>
          </a:solidFill>
          <a:ln w="12701">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 Interface </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(Manual Monitoring)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1" name="Rectangle: Rounded Corners 8">
            <a:extLst>
              <a:ext uri="{FF2B5EF4-FFF2-40B4-BE49-F238E27FC236}">
                <a16:creationId xmlns:a16="http://schemas.microsoft.com/office/drawing/2014/main" id="{0D1343CD-E27C-4A41-0856-26BBD391E6E5}"/>
              </a:ext>
            </a:extLst>
          </p:cNvPr>
          <p:cNvSpPr>
            <a:spLocks/>
          </p:cNvSpPr>
          <p:nvPr/>
        </p:nvSpPr>
        <p:spPr bwMode="auto">
          <a:xfrm>
            <a:off x="1756410" y="2609850"/>
            <a:ext cx="2193925" cy="1333500"/>
          </a:xfrm>
          <a:custGeom>
            <a:avLst/>
            <a:gdLst>
              <a:gd name="T0" fmla="*/ 1096965 w 2193929"/>
              <a:gd name="T1" fmla="*/ 0 h 1333496"/>
              <a:gd name="T2" fmla="*/ 2193929 w 2193929"/>
              <a:gd name="T3" fmla="*/ 666748 h 1333496"/>
              <a:gd name="T4" fmla="*/ 1096965 w 2193929"/>
              <a:gd name="T5" fmla="*/ 1333496 h 1333496"/>
              <a:gd name="T6" fmla="*/ 0 w 2193929"/>
              <a:gd name="T7" fmla="*/ 666748 h 1333496"/>
              <a:gd name="T8" fmla="*/ 17694720 60000 65536"/>
              <a:gd name="T9" fmla="*/ 0 60000 65536"/>
              <a:gd name="T10" fmla="*/ 5898240 60000 65536"/>
              <a:gd name="T11" fmla="*/ 11796480 60000 65536"/>
              <a:gd name="T12" fmla="*/ 65097 w 2193929"/>
              <a:gd name="T13" fmla="*/ 65097 h 1333496"/>
              <a:gd name="T14" fmla="*/ 2128832 w 2193929"/>
              <a:gd name="T15" fmla="*/ 1268399 h 1333496"/>
            </a:gdLst>
            <a:ahLst/>
            <a:cxnLst>
              <a:cxn ang="T8">
                <a:pos x="T0" y="T1"/>
              </a:cxn>
              <a:cxn ang="T9">
                <a:pos x="T2" y="T3"/>
              </a:cxn>
              <a:cxn ang="T10">
                <a:pos x="T4" y="T5"/>
              </a:cxn>
              <a:cxn ang="T11">
                <a:pos x="T6" y="T7"/>
              </a:cxn>
            </a:cxnLst>
            <a:rect l="T12" t="T13" r="T14" b="T15"/>
            <a:pathLst>
              <a:path w="2193929" h="1333496">
                <a:moveTo>
                  <a:pt x="222249" y="0"/>
                </a:moveTo>
                <a:lnTo>
                  <a:pt x="222249" y="0"/>
                </a:lnTo>
                <a:cubicBezTo>
                  <a:pt x="99504" y="0"/>
                  <a:pt x="0" y="99504"/>
                  <a:pt x="0" y="222248"/>
                </a:cubicBezTo>
                <a:lnTo>
                  <a:pt x="0" y="1111247"/>
                </a:lnTo>
                <a:lnTo>
                  <a:pt x="0" y="1111246"/>
                </a:lnTo>
                <a:cubicBezTo>
                  <a:pt x="0" y="1233991"/>
                  <a:pt x="99504" y="1333495"/>
                  <a:pt x="222248" y="1333495"/>
                </a:cubicBezTo>
                <a:lnTo>
                  <a:pt x="1971680" y="1333496"/>
                </a:lnTo>
                <a:lnTo>
                  <a:pt x="1971680" y="1333495"/>
                </a:lnTo>
                <a:cubicBezTo>
                  <a:pt x="2094424" y="1333495"/>
                  <a:pt x="2193929" y="1233991"/>
                  <a:pt x="2193929" y="1111247"/>
                </a:cubicBezTo>
                <a:lnTo>
                  <a:pt x="2193929" y="222249"/>
                </a:lnTo>
                <a:cubicBezTo>
                  <a:pt x="2193929" y="99504"/>
                  <a:pt x="2094424" y="0"/>
                  <a:pt x="1971680" y="0"/>
                </a:cubicBezTo>
                <a:lnTo>
                  <a:pt x="222249" y="0"/>
                </a:lnTo>
                <a:close/>
              </a:path>
            </a:pathLst>
          </a:custGeom>
          <a:solidFill>
            <a:srgbClr val="FFFFFF"/>
          </a:solidFill>
          <a:ln w="12701">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Communication System </a:t>
            </a:r>
            <a:endParaRPr kumimoji="0" lang="en-US" altLang="en-US" sz="8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(Arduino, Wi-Fi)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Rounded Corners 10">
            <a:extLst>
              <a:ext uri="{FF2B5EF4-FFF2-40B4-BE49-F238E27FC236}">
                <a16:creationId xmlns:a16="http://schemas.microsoft.com/office/drawing/2014/main" id="{53FAE121-48BF-4C50-F11E-63F7066F588C}"/>
              </a:ext>
            </a:extLst>
          </p:cNvPr>
          <p:cNvSpPr>
            <a:spLocks/>
          </p:cNvSpPr>
          <p:nvPr/>
        </p:nvSpPr>
        <p:spPr bwMode="auto">
          <a:xfrm>
            <a:off x="7612063" y="2596244"/>
            <a:ext cx="1943100" cy="1150937"/>
          </a:xfrm>
          <a:custGeom>
            <a:avLst/>
            <a:gdLst>
              <a:gd name="T0" fmla="*/ 971550 w 1943100"/>
              <a:gd name="T1" fmla="*/ 0 h 1150616"/>
              <a:gd name="T2" fmla="*/ 1943100 w 1943100"/>
              <a:gd name="T3" fmla="*/ 575308 h 1150616"/>
              <a:gd name="T4" fmla="*/ 971550 w 1943100"/>
              <a:gd name="T5" fmla="*/ 1150616 h 1150616"/>
              <a:gd name="T6" fmla="*/ 0 w 1943100"/>
              <a:gd name="T7" fmla="*/ 575308 h 1150616"/>
              <a:gd name="T8" fmla="*/ 17694720 60000 65536"/>
              <a:gd name="T9" fmla="*/ 0 60000 65536"/>
              <a:gd name="T10" fmla="*/ 5898240 60000 65536"/>
              <a:gd name="T11" fmla="*/ 11796480 60000 65536"/>
              <a:gd name="T12" fmla="*/ 56169 w 1943100"/>
              <a:gd name="T13" fmla="*/ 56169 h 1150616"/>
              <a:gd name="T14" fmla="*/ 1886931 w 1943100"/>
              <a:gd name="T15" fmla="*/ 1094447 h 1150616"/>
            </a:gdLst>
            <a:ahLst/>
            <a:cxnLst>
              <a:cxn ang="T8">
                <a:pos x="T0" y="T1"/>
              </a:cxn>
              <a:cxn ang="T9">
                <a:pos x="T2" y="T3"/>
              </a:cxn>
              <a:cxn ang="T10">
                <a:pos x="T4" y="T5"/>
              </a:cxn>
              <a:cxn ang="T11">
                <a:pos x="T6" y="T7"/>
              </a:cxn>
            </a:cxnLst>
            <a:rect l="T12" t="T13" r="T14" b="T15"/>
            <a:pathLst>
              <a:path w="1943100" h="1150616">
                <a:moveTo>
                  <a:pt x="191769" y="0"/>
                </a:moveTo>
                <a:lnTo>
                  <a:pt x="191769" y="0"/>
                </a:lnTo>
                <a:cubicBezTo>
                  <a:pt x="85857" y="0"/>
                  <a:pt x="0" y="85857"/>
                  <a:pt x="0" y="191768"/>
                </a:cubicBezTo>
                <a:lnTo>
                  <a:pt x="0" y="958847"/>
                </a:lnTo>
                <a:lnTo>
                  <a:pt x="0" y="958846"/>
                </a:lnTo>
                <a:cubicBezTo>
                  <a:pt x="0" y="1064758"/>
                  <a:pt x="85857" y="1150615"/>
                  <a:pt x="191768" y="1150615"/>
                </a:cubicBezTo>
                <a:lnTo>
                  <a:pt x="1751331" y="1150616"/>
                </a:lnTo>
                <a:lnTo>
                  <a:pt x="1751331" y="1150615"/>
                </a:lnTo>
                <a:cubicBezTo>
                  <a:pt x="1857242" y="1150615"/>
                  <a:pt x="1943100" y="1064758"/>
                  <a:pt x="1943100" y="958847"/>
                </a:cubicBezTo>
                <a:lnTo>
                  <a:pt x="1943100" y="191769"/>
                </a:lnTo>
                <a:cubicBezTo>
                  <a:pt x="1943100" y="85857"/>
                  <a:pt x="1857242" y="0"/>
                  <a:pt x="1751331" y="0"/>
                </a:cubicBezTo>
                <a:lnTo>
                  <a:pt x="191769" y="0"/>
                </a:lnTo>
                <a:close/>
              </a:path>
            </a:pathLst>
          </a:custGeom>
          <a:solidFill>
            <a:srgbClr val="FFFFFF"/>
          </a:solidFill>
          <a:ln w="12701">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Actuators</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(Servo Motors)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48" name="Straight Connector 14">
            <a:extLst>
              <a:ext uri="{FF2B5EF4-FFF2-40B4-BE49-F238E27FC236}">
                <a16:creationId xmlns:a16="http://schemas.microsoft.com/office/drawing/2014/main" id="{9C873AE6-F814-1EA2-6168-0743C499BC0D}"/>
              </a:ext>
            </a:extLst>
          </p:cNvPr>
          <p:cNvCxnSpPr>
            <a:cxnSpLocks/>
            <a:endCxn id="41" idx="0"/>
          </p:cNvCxnSpPr>
          <p:nvPr/>
        </p:nvCxnSpPr>
        <p:spPr>
          <a:xfrm flipH="1">
            <a:off x="2853373" y="1664925"/>
            <a:ext cx="2756353" cy="944925"/>
          </a:xfrm>
          <a:prstGeom prst="straightConnector1">
            <a:avLst/>
          </a:prstGeom>
          <a:noFill/>
          <a:ln w="9528" cap="flat">
            <a:solidFill>
              <a:srgbClr val="70AD47"/>
            </a:solidFill>
            <a:prstDash val="solid"/>
            <a:round/>
            <a:tailEnd type="arrow"/>
          </a:ln>
          <a:effectLst>
            <a:glow rad="63500">
              <a:schemeClr val="accent6">
                <a:satMod val="175000"/>
                <a:alpha val="40000"/>
              </a:schemeClr>
            </a:glow>
          </a:effectLst>
        </p:spPr>
      </p:cxnSp>
      <p:cxnSp>
        <p:nvCxnSpPr>
          <p:cNvPr id="49" name="Straight Connector 15">
            <a:extLst>
              <a:ext uri="{FF2B5EF4-FFF2-40B4-BE49-F238E27FC236}">
                <a16:creationId xmlns:a16="http://schemas.microsoft.com/office/drawing/2014/main" id="{4CC54DA0-5767-23D5-086F-4F26846E6644}"/>
              </a:ext>
            </a:extLst>
          </p:cNvPr>
          <p:cNvCxnSpPr>
            <a:cxnSpLocks/>
            <a:endCxn id="43" idx="0"/>
          </p:cNvCxnSpPr>
          <p:nvPr/>
        </p:nvCxnSpPr>
        <p:spPr>
          <a:xfrm>
            <a:off x="5611812" y="1701120"/>
            <a:ext cx="2971801" cy="895124"/>
          </a:xfrm>
          <a:prstGeom prst="straightConnector1">
            <a:avLst/>
          </a:prstGeom>
          <a:noFill/>
          <a:ln w="9528" cap="flat">
            <a:solidFill>
              <a:srgbClr val="70AD47"/>
            </a:solidFill>
            <a:prstDash val="solid"/>
            <a:round/>
            <a:tailEnd type="arrow"/>
          </a:ln>
          <a:effectLst>
            <a:glow rad="63500">
              <a:schemeClr val="accent6">
                <a:satMod val="175000"/>
                <a:alpha val="40000"/>
              </a:schemeClr>
            </a:glow>
          </a:effectLst>
        </p:spPr>
      </p:cxnSp>
      <p:sp>
        <p:nvSpPr>
          <p:cNvPr id="51" name="Rectangle 40">
            <a:extLst>
              <a:ext uri="{FF2B5EF4-FFF2-40B4-BE49-F238E27FC236}">
                <a16:creationId xmlns:a16="http://schemas.microsoft.com/office/drawing/2014/main" id="{6FF04148-58A9-4DDC-54D6-8215CA12FD4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cxnSp>
        <p:nvCxnSpPr>
          <p:cNvPr id="52" name="Straight Connector 14">
            <a:extLst>
              <a:ext uri="{FF2B5EF4-FFF2-40B4-BE49-F238E27FC236}">
                <a16:creationId xmlns:a16="http://schemas.microsoft.com/office/drawing/2014/main" id="{0DFBB821-0CFE-EE19-175E-24FB68B30553}"/>
              </a:ext>
            </a:extLst>
          </p:cNvPr>
          <p:cNvCxnSpPr>
            <a:cxnSpLocks/>
            <a:stCxn id="41" idx="2"/>
            <a:endCxn id="39" idx="0"/>
          </p:cNvCxnSpPr>
          <p:nvPr/>
        </p:nvCxnSpPr>
        <p:spPr>
          <a:xfrm>
            <a:off x="2853373" y="3943350"/>
            <a:ext cx="2904013" cy="1253966"/>
          </a:xfrm>
          <a:prstGeom prst="straightConnector1">
            <a:avLst/>
          </a:prstGeom>
          <a:noFill/>
          <a:ln w="9528" cap="flat">
            <a:solidFill>
              <a:srgbClr val="70AD47"/>
            </a:solidFill>
            <a:prstDash val="solid"/>
            <a:round/>
            <a:tailEnd type="arrow"/>
          </a:ln>
          <a:effectLst>
            <a:glow rad="63500">
              <a:schemeClr val="accent6">
                <a:satMod val="175000"/>
                <a:alpha val="40000"/>
              </a:schemeClr>
            </a:glow>
          </a:effectLst>
        </p:spPr>
      </p:cxnSp>
    </p:spTree>
    <p:extLst>
      <p:ext uri="{BB962C8B-B14F-4D97-AF65-F5344CB8AC3E}">
        <p14:creationId xmlns:p14="http://schemas.microsoft.com/office/powerpoint/2010/main" val="2539737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59"/>
          <p:cNvSpPr txBox="1">
            <a:spLocks noGrp="1"/>
          </p:cNvSpPr>
          <p:nvPr>
            <p:ph type="body" idx="1"/>
          </p:nvPr>
        </p:nvSpPr>
        <p:spPr>
          <a:xfrm>
            <a:off x="415600" y="943897"/>
            <a:ext cx="11360800" cy="5147936"/>
          </a:xfrm>
          <a:prstGeom prst="rect">
            <a:avLst/>
          </a:prstGeom>
          <a:noFill/>
          <a:ln>
            <a:noFill/>
          </a:ln>
        </p:spPr>
        <p:txBody>
          <a:bodyPr spcFirstLastPara="1" wrap="square" lIns="91425" tIns="91425" rIns="91425" bIns="91425" anchor="t" anchorCtr="0">
            <a:normAutofit lnSpcReduction="10000"/>
          </a:bodyPr>
          <a:lstStyle/>
          <a:p>
            <a:pPr marL="114300" lvl="0" indent="0" algn="l" rtl="0">
              <a:lnSpc>
                <a:spcPct val="120000"/>
              </a:lnSpc>
              <a:spcBef>
                <a:spcPts val="0"/>
              </a:spcBef>
              <a:spcAft>
                <a:spcPts val="0"/>
              </a:spcAft>
              <a:buSzPts val="1800"/>
              <a:buNone/>
            </a:pPr>
            <a:r>
              <a:rPr lang="en-US" b="1" u="sng" dirty="0">
                <a:latin typeface="Montserrat Medium"/>
                <a:ea typeface="Montserrat Medium"/>
                <a:cs typeface="Montserrat Medium"/>
                <a:sym typeface="Montserrat Medium"/>
              </a:rPr>
              <a:t>Conclusion:</a:t>
            </a:r>
            <a:endParaRPr dirty="0"/>
          </a:p>
          <a:p>
            <a:pPr marL="114300" lvl="0" indent="0" algn="l" rtl="0">
              <a:lnSpc>
                <a:spcPct val="120000"/>
              </a:lnSpc>
              <a:spcBef>
                <a:spcPts val="0"/>
              </a:spcBef>
              <a:spcAft>
                <a:spcPts val="0"/>
              </a:spcAft>
              <a:buSzPts val="1800"/>
              <a:buNone/>
            </a:pPr>
            <a:endParaRPr b="1" u="sng" dirty="0">
              <a:latin typeface="Montserrat Medium"/>
              <a:ea typeface="Montserrat Medium"/>
              <a:cs typeface="Montserrat Medium"/>
              <a:sym typeface="Montserrat Medium"/>
            </a:endParaRPr>
          </a:p>
          <a:p>
            <a:pPr marL="457200" lvl="0" indent="-342900" algn="just" rtl="0">
              <a:lnSpc>
                <a:spcPct val="150000"/>
              </a:lnSpc>
              <a:spcBef>
                <a:spcPts val="0"/>
              </a:spcBef>
              <a:spcAft>
                <a:spcPts val="0"/>
              </a:spcAft>
              <a:buSzPts val="1800"/>
              <a:buChar char="●"/>
            </a:pPr>
            <a:r>
              <a:rPr lang="en-US" sz="2600" dirty="0">
                <a:latin typeface="Montserrat Medium"/>
                <a:ea typeface="Montserrat Medium"/>
                <a:cs typeface="Montserrat Medium"/>
                <a:sym typeface="Montserrat Medium"/>
              </a:rPr>
              <a:t>The autonomous robotic system enhances drainage maintenance by improving inspection efficiency and safety.</a:t>
            </a:r>
            <a:endParaRPr dirty="0"/>
          </a:p>
          <a:p>
            <a:pPr marL="457200" lvl="0" indent="-342900" algn="just" rtl="0">
              <a:lnSpc>
                <a:spcPct val="150000"/>
              </a:lnSpc>
              <a:spcBef>
                <a:spcPts val="0"/>
              </a:spcBef>
              <a:spcAft>
                <a:spcPts val="0"/>
              </a:spcAft>
              <a:buSzPts val="1800"/>
              <a:buChar char="●"/>
            </a:pPr>
            <a:r>
              <a:rPr lang="en-US" sz="2600" dirty="0">
                <a:latin typeface="Montserrat Medium"/>
                <a:ea typeface="Montserrat Medium"/>
                <a:cs typeface="Montserrat Medium"/>
                <a:sym typeface="Montserrat Medium"/>
              </a:rPr>
              <a:t>Its scalable and adaptable design, using Raspberry Pi, DC motors, stepper motors, Bluetooth modules, and the L293D motor shield.</a:t>
            </a:r>
            <a:endParaRPr dirty="0"/>
          </a:p>
          <a:p>
            <a:pPr marL="457200" lvl="0" indent="-342900" algn="just" rtl="0">
              <a:lnSpc>
                <a:spcPct val="150000"/>
              </a:lnSpc>
              <a:spcBef>
                <a:spcPts val="0"/>
              </a:spcBef>
              <a:spcAft>
                <a:spcPts val="0"/>
              </a:spcAft>
              <a:buSzPts val="1800"/>
              <a:buChar char="●"/>
            </a:pPr>
            <a:r>
              <a:rPr lang="en-US" sz="2600" dirty="0">
                <a:latin typeface="Montserrat Medium"/>
                <a:ea typeface="Montserrat Medium"/>
                <a:cs typeface="Montserrat Medium"/>
                <a:sym typeface="Montserrat Medium"/>
              </a:rPr>
              <a:t>It offers a safer, more efficient, and cost-effective solution for urban infrastructure maintenance.</a:t>
            </a:r>
            <a:endParaRPr dirty="0"/>
          </a:p>
        </p:txBody>
      </p:sp>
      <p:sp>
        <p:nvSpPr>
          <p:cNvPr id="208" name="Google Shape;208;p5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900"/>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E1BAE5-019E-2404-1325-EE3C8F7B1E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6" name="Rectangle: Rounded Corners 1">
            <a:extLst>
              <a:ext uri="{FF2B5EF4-FFF2-40B4-BE49-F238E27FC236}">
                <a16:creationId xmlns:a16="http://schemas.microsoft.com/office/drawing/2014/main" id="{CCE281AC-D974-508B-58D0-E3AD55368FA2}"/>
              </a:ext>
            </a:extLst>
          </p:cNvPr>
          <p:cNvSpPr>
            <a:spLocks noChangeArrowheads="1"/>
          </p:cNvSpPr>
          <p:nvPr/>
        </p:nvSpPr>
        <p:spPr bwMode="auto">
          <a:xfrm>
            <a:off x="3657599" y="1130300"/>
            <a:ext cx="3396343" cy="901700"/>
          </a:xfrm>
          <a:prstGeom prst="roundRect">
            <a:avLst>
              <a:gd name="adj" fmla="val 16667"/>
            </a:avLst>
          </a:prstGeom>
          <a:solidFill>
            <a:srgbClr val="808080"/>
          </a:solidFill>
          <a:ln w="1270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User Interface </a:t>
            </a:r>
            <a:endParaRPr kumimoji="0" lang="en-US" altLang="en-US" sz="1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(Remote Monitoring)</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Rectangle: Rounded Corners 2">
            <a:extLst>
              <a:ext uri="{FF2B5EF4-FFF2-40B4-BE49-F238E27FC236}">
                <a16:creationId xmlns:a16="http://schemas.microsoft.com/office/drawing/2014/main" id="{6A48335D-6BD9-C58E-AFCC-AC45E50FDFBE}"/>
              </a:ext>
            </a:extLst>
          </p:cNvPr>
          <p:cNvSpPr>
            <a:spLocks noChangeArrowheads="1"/>
          </p:cNvSpPr>
          <p:nvPr/>
        </p:nvSpPr>
        <p:spPr bwMode="auto">
          <a:xfrm>
            <a:off x="3167743" y="2341303"/>
            <a:ext cx="4550228" cy="596900"/>
          </a:xfrm>
          <a:prstGeom prst="roundRect">
            <a:avLst>
              <a:gd name="adj" fmla="val 16667"/>
            </a:avLst>
          </a:prstGeom>
          <a:solidFill>
            <a:srgbClr val="FFFFFF"/>
          </a:solidFill>
          <a:ln w="12700">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Control Unit (Raspberry Pi</a:t>
            </a:r>
            <a:r>
              <a:rPr kumimoji="0" lang="en-US" altLang="en-US" sz="2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2600" b="0" i="0" u="none" strike="noStrike" cap="none" normalizeH="0" baseline="0" dirty="0">
              <a:ln>
                <a:noFill/>
              </a:ln>
              <a:solidFill>
                <a:schemeClr val="tx1"/>
              </a:solidFill>
              <a:effectLst/>
              <a:latin typeface="Arial" panose="020B0604020202020204" pitchFamily="34" charset="0"/>
            </a:endParaRPr>
          </a:p>
        </p:txBody>
      </p:sp>
      <p:sp>
        <p:nvSpPr>
          <p:cNvPr id="8" name="Rectangle: Rounded Corners 3">
            <a:extLst>
              <a:ext uri="{FF2B5EF4-FFF2-40B4-BE49-F238E27FC236}">
                <a16:creationId xmlns:a16="http://schemas.microsoft.com/office/drawing/2014/main" id="{B684E3B4-502B-E1AC-0A97-0BAD3E833B52}"/>
              </a:ext>
            </a:extLst>
          </p:cNvPr>
          <p:cNvSpPr>
            <a:spLocks noChangeArrowheads="1"/>
          </p:cNvSpPr>
          <p:nvPr/>
        </p:nvSpPr>
        <p:spPr bwMode="auto">
          <a:xfrm>
            <a:off x="3657599" y="3294759"/>
            <a:ext cx="3396343" cy="596900"/>
          </a:xfrm>
          <a:prstGeom prst="roundRect">
            <a:avLst>
              <a:gd name="adj" fmla="val 16667"/>
            </a:avLst>
          </a:prstGeom>
          <a:solidFill>
            <a:srgbClr val="808080"/>
          </a:solidFill>
          <a:ln w="12700">
            <a:noFill/>
            <a:miter lim="800000"/>
            <a:headEnd/>
            <a:tailEn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Communication Module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9" name="Rectangle: Rounded Corners 4">
            <a:extLst>
              <a:ext uri="{FF2B5EF4-FFF2-40B4-BE49-F238E27FC236}">
                <a16:creationId xmlns:a16="http://schemas.microsoft.com/office/drawing/2014/main" id="{26D0CC34-00E5-2DB4-33EE-AC851473960E}"/>
              </a:ext>
            </a:extLst>
          </p:cNvPr>
          <p:cNvSpPr>
            <a:spLocks noChangeArrowheads="1"/>
          </p:cNvSpPr>
          <p:nvPr/>
        </p:nvSpPr>
        <p:spPr bwMode="auto">
          <a:xfrm>
            <a:off x="3167744" y="4308919"/>
            <a:ext cx="4550228" cy="406399"/>
          </a:xfrm>
          <a:prstGeom prst="roundRect">
            <a:avLst>
              <a:gd name="adj" fmla="val 16667"/>
            </a:avLst>
          </a:prstGeom>
          <a:solidFill>
            <a:srgbClr val="FFFFFF"/>
          </a:solidFill>
          <a:ln w="12700">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Actuators (Motors)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 name="Rectangle: Rounded Corners 5">
            <a:extLst>
              <a:ext uri="{FF2B5EF4-FFF2-40B4-BE49-F238E27FC236}">
                <a16:creationId xmlns:a16="http://schemas.microsoft.com/office/drawing/2014/main" id="{32158FCC-6DCC-67A4-049A-A7AC4E28E75C}"/>
              </a:ext>
            </a:extLst>
          </p:cNvPr>
          <p:cNvSpPr>
            <a:spLocks noChangeArrowheads="1"/>
          </p:cNvSpPr>
          <p:nvPr/>
        </p:nvSpPr>
        <p:spPr bwMode="auto">
          <a:xfrm>
            <a:off x="3657600" y="5120834"/>
            <a:ext cx="3396343" cy="406399"/>
          </a:xfrm>
          <a:prstGeom prst="roundRect">
            <a:avLst>
              <a:gd name="adj" fmla="val 16667"/>
            </a:avLst>
          </a:prstGeom>
          <a:solidFill>
            <a:schemeClr val="tx1">
              <a:lumMod val="50000"/>
              <a:lumOff val="50000"/>
            </a:schemeClr>
          </a:solidFill>
          <a:ln w="12700">
            <a:noFill/>
            <a:miter lim="800000"/>
            <a:headEnd/>
            <a:tailEn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Sensors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1" name="Rectangle: Rounded Corners 6">
            <a:extLst>
              <a:ext uri="{FF2B5EF4-FFF2-40B4-BE49-F238E27FC236}">
                <a16:creationId xmlns:a16="http://schemas.microsoft.com/office/drawing/2014/main" id="{4CADBD4A-A71C-3633-799C-5E68158D4285}"/>
              </a:ext>
            </a:extLst>
          </p:cNvPr>
          <p:cNvSpPr>
            <a:spLocks noChangeArrowheads="1"/>
          </p:cNvSpPr>
          <p:nvPr/>
        </p:nvSpPr>
        <p:spPr bwMode="auto">
          <a:xfrm>
            <a:off x="3080657" y="5826569"/>
            <a:ext cx="4637313" cy="553998"/>
          </a:xfrm>
          <a:prstGeom prst="roundRect">
            <a:avLst>
              <a:gd name="adj" fmla="val 16667"/>
            </a:avLst>
          </a:prstGeom>
          <a:solidFill>
            <a:srgbClr val="FFFFFF"/>
          </a:solidFill>
          <a:ln w="12700">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Power Supply</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2" name="Arrow: Down 11">
            <a:extLst>
              <a:ext uri="{FF2B5EF4-FFF2-40B4-BE49-F238E27FC236}">
                <a16:creationId xmlns:a16="http://schemas.microsoft.com/office/drawing/2014/main" id="{39ACDF08-475C-A4AF-EB52-7F3F93E59951}"/>
              </a:ext>
            </a:extLst>
          </p:cNvPr>
          <p:cNvSpPr/>
          <p:nvPr/>
        </p:nvSpPr>
        <p:spPr>
          <a:xfrm flipH="1">
            <a:off x="5353050" y="2046547"/>
            <a:ext cx="247650" cy="302953"/>
          </a:xfrm>
          <a:prstGeom prst="downArrow">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3" name="Arrow: Down 12">
            <a:extLst>
              <a:ext uri="{FF2B5EF4-FFF2-40B4-BE49-F238E27FC236}">
                <a16:creationId xmlns:a16="http://schemas.microsoft.com/office/drawing/2014/main" id="{D4539F5C-1B43-9052-5C04-5F123E7889D3}"/>
              </a:ext>
            </a:extLst>
          </p:cNvPr>
          <p:cNvSpPr/>
          <p:nvPr/>
        </p:nvSpPr>
        <p:spPr>
          <a:xfrm flipH="1">
            <a:off x="5353050" y="3898009"/>
            <a:ext cx="247650" cy="374650"/>
          </a:xfrm>
          <a:prstGeom prst="downArrow">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4" name="Arrow: Down 13">
            <a:extLst>
              <a:ext uri="{FF2B5EF4-FFF2-40B4-BE49-F238E27FC236}">
                <a16:creationId xmlns:a16="http://schemas.microsoft.com/office/drawing/2014/main" id="{C9E57506-C7C2-1466-9C34-67D082DC9248}"/>
              </a:ext>
            </a:extLst>
          </p:cNvPr>
          <p:cNvSpPr/>
          <p:nvPr/>
        </p:nvSpPr>
        <p:spPr>
          <a:xfrm flipH="1">
            <a:off x="5391150" y="5552152"/>
            <a:ext cx="209550" cy="223610"/>
          </a:xfrm>
          <a:prstGeom prst="downArrow">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5" name="Arrow: Down 14">
            <a:extLst>
              <a:ext uri="{FF2B5EF4-FFF2-40B4-BE49-F238E27FC236}">
                <a16:creationId xmlns:a16="http://schemas.microsoft.com/office/drawing/2014/main" id="{DF16F213-48F2-BA28-411A-F577F51B15A6}"/>
              </a:ext>
            </a:extLst>
          </p:cNvPr>
          <p:cNvSpPr/>
          <p:nvPr/>
        </p:nvSpPr>
        <p:spPr>
          <a:xfrm flipH="1">
            <a:off x="5359397" y="2962712"/>
            <a:ext cx="241303" cy="344747"/>
          </a:xfrm>
          <a:prstGeom prst="down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6" name="Arrow: Down 15">
            <a:extLst>
              <a:ext uri="{FF2B5EF4-FFF2-40B4-BE49-F238E27FC236}">
                <a16:creationId xmlns:a16="http://schemas.microsoft.com/office/drawing/2014/main" id="{4E35A103-8D99-62BB-A784-89F3EE78AE4E}"/>
              </a:ext>
            </a:extLst>
          </p:cNvPr>
          <p:cNvSpPr/>
          <p:nvPr/>
        </p:nvSpPr>
        <p:spPr>
          <a:xfrm flipH="1">
            <a:off x="5416550" y="4720789"/>
            <a:ext cx="184150" cy="406400"/>
          </a:xfrm>
          <a:prstGeom prst="downArrow">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17" name="Rectangle 12">
            <a:extLst>
              <a:ext uri="{FF2B5EF4-FFF2-40B4-BE49-F238E27FC236}">
                <a16:creationId xmlns:a16="http://schemas.microsoft.com/office/drawing/2014/main" id="{32BF41AD-97CE-B824-140B-5E323556933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1" name="TextBox 30">
            <a:extLst>
              <a:ext uri="{FF2B5EF4-FFF2-40B4-BE49-F238E27FC236}">
                <a16:creationId xmlns:a16="http://schemas.microsoft.com/office/drawing/2014/main" id="{3E634EBA-5099-79EB-91E5-ABE0EDE796C6}"/>
              </a:ext>
            </a:extLst>
          </p:cNvPr>
          <p:cNvSpPr txBox="1"/>
          <p:nvPr/>
        </p:nvSpPr>
        <p:spPr>
          <a:xfrm>
            <a:off x="206828" y="-29291"/>
            <a:ext cx="10787743" cy="58477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a:r>
              <a:rPr lang="en-US" sz="3200" b="1" i="0" u="sng"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Montserrat"/>
              </a:rPr>
              <a:t>Architecture</a:t>
            </a:r>
            <a:r>
              <a:rPr lang="en-US" sz="1400" b="1" i="0" u="sng" strike="noStrike" cap="none" dirty="0">
                <a:solidFill>
                  <a:srgbClr val="000000"/>
                </a:solidFill>
                <a:latin typeface="Montserrat"/>
                <a:ea typeface="Montserrat"/>
                <a:cs typeface="Montserrat"/>
                <a:sym typeface="Montserrat"/>
              </a:rPr>
              <a:t> </a:t>
            </a:r>
            <a:endParaRPr lang="en-GB" u="sng" dirty="0"/>
          </a:p>
        </p:txBody>
      </p:sp>
      <p:sp>
        <p:nvSpPr>
          <p:cNvPr id="33" name="TextBox 32">
            <a:extLst>
              <a:ext uri="{FF2B5EF4-FFF2-40B4-BE49-F238E27FC236}">
                <a16:creationId xmlns:a16="http://schemas.microsoft.com/office/drawing/2014/main" id="{EF718ACE-B0EA-65A6-52FD-AEADC52D57DC}"/>
              </a:ext>
            </a:extLst>
          </p:cNvPr>
          <p:cNvSpPr txBox="1"/>
          <p:nvPr/>
        </p:nvSpPr>
        <p:spPr>
          <a:xfrm>
            <a:off x="0" y="1006920"/>
            <a:ext cx="6096000" cy="553998"/>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400"/>
              <a:buFont typeface="Arial"/>
              <a:buNone/>
            </a:pPr>
            <a:r>
              <a:rPr lang="pt-BR" sz="1600" b="1" i="0" u="none" strike="noStrike" cap="none" dirty="0">
                <a:solidFill>
                  <a:srgbClr val="000000"/>
                </a:solidFill>
                <a:latin typeface="Verdana"/>
                <a:ea typeface="Verdana"/>
                <a:cs typeface="Verdana"/>
                <a:sym typeface="Verdana"/>
              </a:rPr>
              <a:t>Structural Diagram</a:t>
            </a:r>
            <a:endParaRPr lang="pt-BR" dirty="0"/>
          </a:p>
          <a:p>
            <a:pPr marL="0" marR="0" lvl="0" indent="0" algn="l" rtl="0">
              <a:lnSpc>
                <a:spcPct val="100000"/>
              </a:lnSpc>
              <a:spcBef>
                <a:spcPts val="0"/>
              </a:spcBef>
              <a:spcAft>
                <a:spcPts val="0"/>
              </a:spcAft>
              <a:buClr>
                <a:srgbClr val="000000"/>
              </a:buClr>
              <a:buSzPts val="1200"/>
              <a:buFont typeface="Arial"/>
              <a:buNone/>
            </a:pPr>
            <a:r>
              <a:rPr lang="pt-BR" sz="1400" b="0" i="0" u="none" strike="noStrike" cap="none" dirty="0">
                <a:solidFill>
                  <a:srgbClr val="000000"/>
                </a:solidFill>
                <a:latin typeface="Verdana"/>
                <a:ea typeface="Verdana"/>
                <a:cs typeface="Verdana"/>
                <a:sym typeface="Verdana"/>
              </a:rPr>
              <a:t>Block Diagram/Pin Diagram</a:t>
            </a:r>
            <a:endParaRPr lang="pt-BR" dirty="0"/>
          </a:p>
        </p:txBody>
      </p:sp>
    </p:spTree>
    <p:extLst>
      <p:ext uri="{BB962C8B-B14F-4D97-AF65-F5344CB8AC3E}">
        <p14:creationId xmlns:p14="http://schemas.microsoft.com/office/powerpoint/2010/main" val="1194096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60"/>
          <p:cNvSpPr txBox="1">
            <a:spLocks noGrp="1"/>
          </p:cNvSpPr>
          <p:nvPr>
            <p:ph type="body" idx="1"/>
          </p:nvPr>
        </p:nvSpPr>
        <p:spPr>
          <a:xfrm>
            <a:off x="392857" y="580883"/>
            <a:ext cx="11406286" cy="6018883"/>
          </a:xfrm>
          <a:prstGeom prst="rect">
            <a:avLst/>
          </a:prstGeom>
          <a:noFill/>
          <a:ln>
            <a:noFill/>
          </a:ln>
        </p:spPr>
        <p:txBody>
          <a:bodyPr spcFirstLastPara="1" wrap="square" lIns="91425" tIns="91425" rIns="91425" bIns="91425" anchor="t" anchorCtr="0">
            <a:normAutofit fontScale="25000" lnSpcReduction="20000"/>
          </a:bodyPr>
          <a:lstStyle/>
          <a:p>
            <a:pPr marL="457200" lvl="0" indent="-342900" algn="l" rtl="0">
              <a:lnSpc>
                <a:spcPct val="120000"/>
              </a:lnSpc>
              <a:spcBef>
                <a:spcPts val="0"/>
              </a:spcBef>
              <a:spcAft>
                <a:spcPts val="0"/>
              </a:spcAft>
              <a:buClr>
                <a:schemeClr val="dk1"/>
              </a:buClr>
              <a:buSzPct val="64285"/>
              <a:buChar char="●"/>
            </a:pPr>
            <a:r>
              <a:rPr lang="en-US" sz="11200" dirty="0">
                <a:latin typeface="Times New Roman"/>
                <a:ea typeface="Times New Roman"/>
                <a:cs typeface="Times New Roman"/>
                <a:sym typeface="Times New Roman"/>
              </a:rPr>
              <a:t>References</a:t>
            </a:r>
          </a:p>
          <a:p>
            <a:pPr marL="114300" lvl="0" indent="0" algn="l" rtl="0">
              <a:lnSpc>
                <a:spcPct val="120000"/>
              </a:lnSpc>
              <a:spcBef>
                <a:spcPts val="0"/>
              </a:spcBef>
              <a:spcAft>
                <a:spcPts val="0"/>
              </a:spcAft>
              <a:buClr>
                <a:schemeClr val="dk1"/>
              </a:buClr>
              <a:buSzPct val="64285"/>
              <a:buNone/>
            </a:pPr>
            <a:endParaRPr dirty="0"/>
          </a:p>
          <a:p>
            <a:pPr marL="114300" lvl="0" indent="0" algn="l" rtl="0">
              <a:lnSpc>
                <a:spcPct val="120000"/>
              </a:lnSpc>
              <a:spcBef>
                <a:spcPts val="0"/>
              </a:spcBef>
              <a:spcAft>
                <a:spcPts val="0"/>
              </a:spcAft>
              <a:buSzPct val="257142"/>
              <a:buNone/>
            </a:pPr>
            <a:endParaRPr dirty="0">
              <a:latin typeface="Montserrat Medium"/>
              <a:ea typeface="Montserrat Medium"/>
              <a:cs typeface="Montserrat Medium"/>
              <a:sym typeface="Montserrat Medium"/>
            </a:endParaRPr>
          </a:p>
          <a:p>
            <a:pPr marL="457200" lvl="0" indent="-342900" algn="l" rtl="0">
              <a:lnSpc>
                <a:spcPct val="170000"/>
              </a:lnSpc>
              <a:spcBef>
                <a:spcPts val="0"/>
              </a:spcBef>
              <a:spcAft>
                <a:spcPts val="0"/>
              </a:spcAft>
              <a:buSzPct val="100000"/>
              <a:buChar char="●"/>
            </a:pPr>
            <a:r>
              <a:rPr lang="en-US" sz="7200" dirty="0">
                <a:latin typeface="Times New Roman"/>
                <a:ea typeface="Times New Roman"/>
                <a:cs typeface="Times New Roman"/>
                <a:sym typeface="Times New Roman"/>
              </a:rPr>
              <a:t>Parween, R.; Hayat, A.A.; Elangovan, K.; Apuroop, K.G.S.; Heredia, M.V.; Elara, M.R. Design of a Self-Reconfigurable Drain Mapping Robot With Level-Shifting Capability. </a:t>
            </a:r>
            <a:r>
              <a:rPr lang="en-US" sz="7200" i="1" dirty="0">
                <a:latin typeface="Times New Roman"/>
                <a:ea typeface="Times New Roman"/>
                <a:cs typeface="Times New Roman"/>
                <a:sym typeface="Times New Roman"/>
              </a:rPr>
              <a:t>IEEE Access</a:t>
            </a:r>
            <a:r>
              <a:rPr lang="en-US" sz="7200" dirty="0">
                <a:latin typeface="Times New Roman"/>
                <a:ea typeface="Times New Roman"/>
                <a:cs typeface="Times New Roman"/>
                <a:sym typeface="Times New Roman"/>
              </a:rPr>
              <a:t> 2020, </a:t>
            </a:r>
            <a:r>
              <a:rPr lang="en-US" sz="7200" i="1" dirty="0">
                <a:latin typeface="Times New Roman"/>
                <a:ea typeface="Times New Roman"/>
                <a:cs typeface="Times New Roman"/>
                <a:sym typeface="Times New Roman"/>
              </a:rPr>
              <a:t>8</a:t>
            </a:r>
            <a:r>
              <a:rPr lang="en-US" sz="7200" dirty="0">
                <a:latin typeface="Times New Roman"/>
                <a:ea typeface="Times New Roman"/>
                <a:cs typeface="Times New Roman"/>
                <a:sym typeface="Times New Roman"/>
              </a:rPr>
              <a:t>, 113429–11344</a:t>
            </a:r>
            <a:endParaRPr dirty="0"/>
          </a:p>
          <a:p>
            <a:pPr marL="114300" lvl="0" indent="0" algn="l" rtl="0">
              <a:lnSpc>
                <a:spcPct val="170000"/>
              </a:lnSpc>
              <a:spcBef>
                <a:spcPts val="0"/>
              </a:spcBef>
              <a:spcAft>
                <a:spcPts val="0"/>
              </a:spcAft>
              <a:buSzPct val="225000"/>
              <a:buNone/>
            </a:pPr>
            <a:endParaRPr sz="3200" dirty="0">
              <a:latin typeface="Times New Roman"/>
              <a:ea typeface="Times New Roman"/>
              <a:cs typeface="Times New Roman"/>
              <a:sym typeface="Times New Roman"/>
            </a:endParaRPr>
          </a:p>
          <a:p>
            <a:pPr marL="457200" lvl="0" indent="-342900" algn="l" rtl="0">
              <a:lnSpc>
                <a:spcPct val="170000"/>
              </a:lnSpc>
              <a:spcBef>
                <a:spcPts val="0"/>
              </a:spcBef>
              <a:spcAft>
                <a:spcPts val="0"/>
              </a:spcAft>
              <a:buSzPct val="100000"/>
              <a:buChar char="●"/>
            </a:pPr>
            <a:r>
              <a:rPr lang="en-US" sz="7200" dirty="0">
                <a:latin typeface="Times New Roman"/>
                <a:ea typeface="Times New Roman"/>
                <a:cs typeface="Times New Roman"/>
                <a:sym typeface="Times New Roman"/>
              </a:rPr>
              <a:t>Muthugala, M.A.V.J.; Palanisamy, P.; Samarakoon, S.M.B.P.; Padmanabha, S.G.A.; Elara, M.R.; Terntzer, D.N. Raptor: A Design of a Drain Inspection Robot. In </a:t>
            </a:r>
            <a:r>
              <a:rPr lang="en-US" sz="7200" i="1" dirty="0">
                <a:latin typeface="Times New Roman"/>
                <a:ea typeface="Times New Roman"/>
                <a:cs typeface="Times New Roman"/>
                <a:sym typeface="Times New Roman"/>
              </a:rPr>
              <a:t>Sensors</a:t>
            </a:r>
            <a:r>
              <a:rPr lang="en-US" sz="7200" dirty="0">
                <a:latin typeface="Times New Roman"/>
                <a:ea typeface="Times New Roman"/>
                <a:cs typeface="Times New Roman"/>
                <a:sym typeface="Times New Roman"/>
              </a:rPr>
              <a:t>; MDPI: Basel, Switzerland, 2021; pp. 5742–5761.</a:t>
            </a:r>
            <a:endParaRPr dirty="0"/>
          </a:p>
          <a:p>
            <a:pPr marL="114300" lvl="0" indent="0" algn="l" rtl="0">
              <a:lnSpc>
                <a:spcPct val="170000"/>
              </a:lnSpc>
              <a:spcBef>
                <a:spcPts val="0"/>
              </a:spcBef>
              <a:spcAft>
                <a:spcPts val="0"/>
              </a:spcAft>
              <a:buSzPct val="225000"/>
              <a:buNone/>
            </a:pPr>
            <a:endParaRPr sz="3200" dirty="0">
              <a:latin typeface="Times New Roman"/>
              <a:ea typeface="Times New Roman"/>
              <a:cs typeface="Times New Roman"/>
              <a:sym typeface="Times New Roman"/>
            </a:endParaRPr>
          </a:p>
          <a:p>
            <a:pPr marL="457200" lvl="0" indent="-342900" algn="l" rtl="0">
              <a:lnSpc>
                <a:spcPct val="170000"/>
              </a:lnSpc>
              <a:spcBef>
                <a:spcPts val="0"/>
              </a:spcBef>
              <a:spcAft>
                <a:spcPts val="0"/>
              </a:spcAft>
              <a:buSzPct val="100000"/>
              <a:buChar char="●"/>
            </a:pPr>
            <a:r>
              <a:rPr lang="en-US" sz="7200" dirty="0">
                <a:latin typeface="Times New Roman"/>
                <a:ea typeface="Times New Roman"/>
                <a:cs typeface="Times New Roman"/>
                <a:sym typeface="Times New Roman"/>
              </a:rPr>
              <a:t>Sulthana, S.F.; Kumar, S.; Mathur, S.; Mohile, T.A. Modelling and design of a drain cleaning robot. In </a:t>
            </a:r>
            <a:r>
              <a:rPr lang="en-US" sz="7200" i="1" dirty="0">
                <a:latin typeface="Times New Roman"/>
                <a:ea typeface="Times New Roman"/>
                <a:cs typeface="Times New Roman"/>
                <a:sym typeface="Times New Roman"/>
              </a:rPr>
              <a:t>3rd International Conference on Advances in Mechanical Engineering (ICAME 2020)</a:t>
            </a:r>
            <a:r>
              <a:rPr lang="en-US" sz="7200" dirty="0">
                <a:latin typeface="Times New Roman"/>
                <a:ea typeface="Times New Roman"/>
                <a:cs typeface="Times New Roman"/>
                <a:sym typeface="Times New Roman"/>
              </a:rPr>
              <a:t>; IOP Publishing: Bristol, UK, 2020; pp. 022049.</a:t>
            </a:r>
            <a:endParaRPr dirty="0"/>
          </a:p>
          <a:p>
            <a:pPr marL="114300" lvl="0" indent="0" algn="l" rtl="0">
              <a:lnSpc>
                <a:spcPct val="170000"/>
              </a:lnSpc>
              <a:spcBef>
                <a:spcPts val="0"/>
              </a:spcBef>
              <a:spcAft>
                <a:spcPts val="0"/>
              </a:spcAft>
              <a:buSzPct val="225000"/>
              <a:buNone/>
            </a:pPr>
            <a:endParaRPr sz="3200" dirty="0">
              <a:latin typeface="Times New Roman"/>
              <a:ea typeface="Times New Roman"/>
              <a:cs typeface="Times New Roman"/>
              <a:sym typeface="Times New Roman"/>
            </a:endParaRPr>
          </a:p>
          <a:p>
            <a:pPr marL="457200" lvl="0" indent="-342900" algn="l" rtl="0">
              <a:lnSpc>
                <a:spcPct val="170000"/>
              </a:lnSpc>
              <a:spcBef>
                <a:spcPts val="0"/>
              </a:spcBef>
              <a:spcAft>
                <a:spcPts val="0"/>
              </a:spcAft>
              <a:buSzPct val="100000"/>
              <a:buChar char="●"/>
            </a:pPr>
            <a:r>
              <a:rPr lang="en-US" sz="7200" dirty="0">
                <a:latin typeface="Times New Roman"/>
                <a:ea typeface="Times New Roman"/>
                <a:cs typeface="Times New Roman"/>
                <a:sym typeface="Times New Roman"/>
              </a:rPr>
              <a:t>M, Sowmya; Vismitha, V.; Shreya, G.; Hussian, S.; Reddy, V. Pipeline cleaning robot. </a:t>
            </a:r>
            <a:r>
              <a:rPr lang="en-US" sz="7200" i="1" dirty="0">
                <a:latin typeface="Times New Roman"/>
                <a:ea typeface="Times New Roman"/>
                <a:cs typeface="Times New Roman"/>
                <a:sym typeface="Times New Roman"/>
              </a:rPr>
              <a:t>International Journal of Research in Engineering and Science</a:t>
            </a:r>
            <a:r>
              <a:rPr lang="en-US" sz="7200" dirty="0">
                <a:latin typeface="Times New Roman"/>
                <a:ea typeface="Times New Roman"/>
                <a:cs typeface="Times New Roman"/>
                <a:sym typeface="Times New Roman"/>
              </a:rPr>
              <a:t> </a:t>
            </a:r>
            <a:r>
              <a:rPr lang="en-US" sz="7200" b="1" dirty="0">
                <a:latin typeface="Times New Roman"/>
                <a:ea typeface="Times New Roman"/>
                <a:cs typeface="Times New Roman"/>
                <a:sym typeface="Times New Roman"/>
              </a:rPr>
              <a:t>2023</a:t>
            </a:r>
            <a:r>
              <a:rPr lang="en-US" sz="7200" dirty="0">
                <a:latin typeface="Times New Roman"/>
                <a:ea typeface="Times New Roman"/>
                <a:cs typeface="Times New Roman"/>
                <a:sym typeface="Times New Roman"/>
              </a:rPr>
              <a:t>, </a:t>
            </a:r>
            <a:r>
              <a:rPr lang="en-US" sz="7200" i="1" dirty="0">
                <a:latin typeface="Times New Roman"/>
                <a:ea typeface="Times New Roman"/>
                <a:cs typeface="Times New Roman"/>
                <a:sym typeface="Times New Roman"/>
              </a:rPr>
              <a:t>11</a:t>
            </a:r>
            <a:r>
              <a:rPr lang="en-US" sz="7200" dirty="0">
                <a:latin typeface="Times New Roman"/>
                <a:ea typeface="Times New Roman"/>
                <a:cs typeface="Times New Roman"/>
                <a:sym typeface="Times New Roman"/>
              </a:rPr>
              <a:t>, 624–628.</a:t>
            </a:r>
            <a:endParaRPr dirty="0"/>
          </a:p>
          <a:p>
            <a:pPr marL="114300" lvl="0" indent="0" algn="l" rtl="0">
              <a:lnSpc>
                <a:spcPct val="170000"/>
              </a:lnSpc>
              <a:spcBef>
                <a:spcPts val="0"/>
              </a:spcBef>
              <a:spcAft>
                <a:spcPts val="0"/>
              </a:spcAft>
              <a:buSzPct val="225000"/>
              <a:buNone/>
            </a:pPr>
            <a:endParaRPr sz="3200" dirty="0">
              <a:latin typeface="Times New Roman"/>
              <a:ea typeface="Times New Roman"/>
              <a:cs typeface="Times New Roman"/>
              <a:sym typeface="Times New Roman"/>
            </a:endParaRPr>
          </a:p>
          <a:p>
            <a:pPr marL="457200" lvl="0" indent="-342900" algn="l" rtl="0">
              <a:lnSpc>
                <a:spcPct val="170000"/>
              </a:lnSpc>
              <a:spcBef>
                <a:spcPts val="0"/>
              </a:spcBef>
              <a:spcAft>
                <a:spcPts val="0"/>
              </a:spcAft>
              <a:buSzPct val="100000"/>
              <a:buChar char="●"/>
            </a:pPr>
            <a:r>
              <a:rPr lang="en-US" sz="7200" dirty="0">
                <a:latin typeface="Times New Roman"/>
                <a:ea typeface="Times New Roman"/>
                <a:cs typeface="Times New Roman"/>
                <a:sym typeface="Times New Roman"/>
              </a:rPr>
              <a:t>Sanjana, K. Pipeline, sewage, and manhole cleaning robotic. In </a:t>
            </a:r>
            <a:r>
              <a:rPr lang="en-US" sz="7200" i="1" dirty="0">
                <a:latin typeface="Times New Roman"/>
                <a:ea typeface="Times New Roman"/>
                <a:cs typeface="Times New Roman"/>
                <a:sym typeface="Times New Roman"/>
              </a:rPr>
              <a:t>International Research Journal of Modernization in Engineering, Technology and Science</a:t>
            </a:r>
            <a:r>
              <a:rPr lang="en-US" sz="7200" dirty="0">
                <a:latin typeface="Times New Roman"/>
                <a:ea typeface="Times New Roman"/>
                <a:cs typeface="Times New Roman"/>
                <a:sym typeface="Times New Roman"/>
              </a:rPr>
              <a:t>; IRJMETS: Bangalore, India, 2022; pp. 5201–5206.</a:t>
            </a:r>
            <a:endParaRPr dirty="0"/>
          </a:p>
          <a:p>
            <a:pPr marL="114300" lvl="0" indent="0" algn="l" rtl="0">
              <a:lnSpc>
                <a:spcPct val="170000"/>
              </a:lnSpc>
              <a:spcBef>
                <a:spcPts val="0"/>
              </a:spcBef>
              <a:spcAft>
                <a:spcPts val="0"/>
              </a:spcAft>
              <a:buSzPct val="180000"/>
              <a:buNone/>
            </a:pPr>
            <a:endParaRPr sz="4000" dirty="0">
              <a:latin typeface="Times New Roman"/>
              <a:ea typeface="Times New Roman"/>
              <a:cs typeface="Times New Roman"/>
              <a:sym typeface="Times New Roman"/>
            </a:endParaRPr>
          </a:p>
          <a:p>
            <a:pPr marL="457200" lvl="0" indent="-342900" algn="l" rtl="0">
              <a:lnSpc>
                <a:spcPct val="170000"/>
              </a:lnSpc>
              <a:spcBef>
                <a:spcPts val="0"/>
              </a:spcBef>
              <a:spcAft>
                <a:spcPts val="0"/>
              </a:spcAft>
              <a:buSzPct val="100000"/>
              <a:buChar char="●"/>
            </a:pPr>
            <a:r>
              <a:rPr lang="en-US" sz="7200" dirty="0">
                <a:latin typeface="Times New Roman"/>
                <a:ea typeface="Times New Roman"/>
                <a:cs typeface="Times New Roman"/>
                <a:sym typeface="Times New Roman"/>
              </a:rPr>
              <a:t>Ramanathan, S.; </a:t>
            </a:r>
            <a:r>
              <a:rPr lang="en-US" sz="7200" dirty="0" err="1">
                <a:latin typeface="Times New Roman"/>
                <a:ea typeface="Times New Roman"/>
                <a:cs typeface="Times New Roman"/>
                <a:sym typeface="Times New Roman"/>
              </a:rPr>
              <a:t>Sudharshan</a:t>
            </a:r>
            <a:r>
              <a:rPr lang="en-US" sz="7200" dirty="0">
                <a:latin typeface="Times New Roman"/>
                <a:ea typeface="Times New Roman"/>
                <a:cs typeface="Times New Roman"/>
                <a:sym typeface="Times New Roman"/>
              </a:rPr>
              <a:t>, R.; Karthik, B.; Suhail, A.M.; Chiranjeev, S. Sewage cleaning machine. In </a:t>
            </a:r>
            <a:r>
              <a:rPr lang="en-US" sz="7200" i="1" dirty="0">
                <a:latin typeface="Times New Roman"/>
                <a:ea typeface="Times New Roman"/>
                <a:cs typeface="Times New Roman"/>
                <a:sym typeface="Times New Roman"/>
              </a:rPr>
              <a:t>International Journal of Research and Analytical Reviews</a:t>
            </a:r>
            <a:r>
              <a:rPr lang="en-US" sz="7200" dirty="0">
                <a:latin typeface="Times New Roman"/>
                <a:ea typeface="Times New Roman"/>
                <a:cs typeface="Times New Roman"/>
                <a:sym typeface="Times New Roman"/>
              </a:rPr>
              <a:t>; IJRAR: Chennai, India, 2019; pp. 124–129.</a:t>
            </a:r>
            <a:endParaRPr sz="7200" dirty="0">
              <a:latin typeface="Times New Roman"/>
              <a:ea typeface="Times New Roman"/>
              <a:cs typeface="Times New Roman"/>
              <a:sym typeface="Times New Roman"/>
            </a:endParaRPr>
          </a:p>
          <a:p>
            <a:pPr marL="628650" lvl="0" indent="-400050" algn="l" rtl="0">
              <a:lnSpc>
                <a:spcPct val="120000"/>
              </a:lnSpc>
              <a:spcBef>
                <a:spcPts val="0"/>
              </a:spcBef>
              <a:spcAft>
                <a:spcPts val="0"/>
              </a:spcAft>
              <a:buSzPct val="257142"/>
              <a:buNone/>
            </a:pPr>
            <a:endParaRPr dirty="0">
              <a:latin typeface="Montserrat Medium"/>
              <a:ea typeface="Montserrat Medium"/>
              <a:cs typeface="Montserrat Medium"/>
              <a:sym typeface="Montserrat Medium"/>
            </a:endParaRPr>
          </a:p>
        </p:txBody>
      </p:sp>
      <p:sp>
        <p:nvSpPr>
          <p:cNvPr id="214" name="Google Shape;214;p6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900"/>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308460129fc_0_0"/>
          <p:cNvSpPr txBox="1">
            <a:spLocks noGrp="1"/>
          </p:cNvSpPr>
          <p:nvPr>
            <p:ph type="body" idx="1"/>
          </p:nvPr>
        </p:nvSpPr>
        <p:spPr>
          <a:xfrm>
            <a:off x="183875" y="1181024"/>
            <a:ext cx="11592300" cy="4910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sz="9600" b="1">
                <a:latin typeface="Times New Roman"/>
                <a:ea typeface="Times New Roman"/>
                <a:cs typeface="Times New Roman"/>
                <a:sym typeface="Times New Roman"/>
              </a:rPr>
              <a:t>THANK YOU</a:t>
            </a:r>
            <a:endParaRPr sz="9600" b="1">
              <a:latin typeface="Times New Roman"/>
              <a:ea typeface="Times New Roman"/>
              <a:cs typeface="Times New Roman"/>
              <a:sym typeface="Times New Roman"/>
            </a:endParaRPr>
          </a:p>
        </p:txBody>
      </p:sp>
      <p:sp>
        <p:nvSpPr>
          <p:cNvPr id="221" name="Google Shape;221;g308460129fc_0_0"/>
          <p:cNvSpPr txBox="1">
            <a:spLocks noGrp="1"/>
          </p:cNvSpPr>
          <p:nvPr>
            <p:ph type="sldNum" idx="12"/>
          </p:nvPr>
        </p:nvSpPr>
        <p:spPr>
          <a:xfrm>
            <a:off x="11296611" y="6217623"/>
            <a:ext cx="731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chemeClr val="dk1"/>
              </a:buClr>
              <a:buSzPts val="900"/>
              <a:buFont typeface="Arial"/>
              <a:buNone/>
            </a:pPr>
            <a:fld id="{00000000-1234-1234-1234-123412341234}" type="slidenum">
              <a:rPr lang="en-US"/>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sldNum" idx="12"/>
          </p:nvPr>
        </p:nvSpPr>
        <p:spPr>
          <a:xfrm>
            <a:off x="11460400" y="6441440"/>
            <a:ext cx="731600" cy="5248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900"/>
              <a:buNone/>
            </a:pPr>
            <a:fld id="{00000000-1234-1234-1234-123412341234}" type="slidenum">
              <a:rPr lang="en-US"/>
              <a:t>2</a:t>
            </a:fld>
            <a:endParaRPr/>
          </a:p>
        </p:txBody>
      </p:sp>
      <p:sp>
        <p:nvSpPr>
          <p:cNvPr id="117" name="Google Shape;117;p4"/>
          <p:cNvSpPr txBox="1"/>
          <p:nvPr/>
        </p:nvSpPr>
        <p:spPr>
          <a:xfrm>
            <a:off x="735305" y="1355607"/>
            <a:ext cx="4758811" cy="4946937"/>
          </a:xfrm>
          <a:prstGeom prst="rect">
            <a:avLst/>
          </a:prstGeom>
          <a:noFill/>
          <a:ln>
            <a:noFill/>
          </a:ln>
        </p:spPr>
        <p:txBody>
          <a:bodyPr spcFirstLastPara="1" wrap="square" lIns="91425" tIns="45700" rIns="91425" bIns="45700" anchor="t" anchorCtr="0">
            <a:noAutofit/>
          </a:bodyPr>
          <a:lstStyle/>
          <a:p>
            <a:pPr marL="457200" marR="0" lvl="0" indent="-457200" algn="l" rtl="0">
              <a:lnSpc>
                <a:spcPct val="200000"/>
              </a:lnSpc>
              <a:spcBef>
                <a:spcPts val="0"/>
              </a:spcBef>
              <a:spcAft>
                <a:spcPts val="0"/>
              </a:spcAft>
              <a:buClr>
                <a:srgbClr val="000000"/>
              </a:buClr>
              <a:buSzPts val="2400"/>
              <a:buFont typeface="Arial"/>
              <a:buChar char="•"/>
            </a:pPr>
            <a:r>
              <a:rPr lang="en-US" sz="2400" b="0" i="0" u="none" strike="noStrike" cap="none">
                <a:solidFill>
                  <a:srgbClr val="000000"/>
                </a:solidFill>
                <a:latin typeface="Montserrat Medium"/>
                <a:ea typeface="Montserrat Medium"/>
                <a:cs typeface="Montserrat Medium"/>
                <a:sym typeface="Montserrat Medium"/>
              </a:rPr>
              <a:t>Abstract</a:t>
            </a:r>
            <a:endParaRPr/>
          </a:p>
          <a:p>
            <a:pPr marL="457200" marR="0" lvl="0" indent="-457200" algn="l" rtl="0">
              <a:lnSpc>
                <a:spcPct val="200000"/>
              </a:lnSpc>
              <a:spcBef>
                <a:spcPts val="0"/>
              </a:spcBef>
              <a:spcAft>
                <a:spcPts val="0"/>
              </a:spcAft>
              <a:buClr>
                <a:srgbClr val="000000"/>
              </a:buClr>
              <a:buSzPts val="2400"/>
              <a:buFont typeface="Arial"/>
              <a:buChar char="•"/>
            </a:pPr>
            <a:r>
              <a:rPr lang="en-US" sz="2400" b="0" i="0" u="none" strike="noStrike" cap="none">
                <a:solidFill>
                  <a:srgbClr val="000000"/>
                </a:solidFill>
                <a:latin typeface="Montserrat Medium"/>
                <a:ea typeface="Montserrat Medium"/>
                <a:cs typeface="Montserrat Medium"/>
                <a:sym typeface="Montserrat Medium"/>
              </a:rPr>
              <a:t>Literature Survey</a:t>
            </a:r>
            <a:endParaRPr/>
          </a:p>
          <a:p>
            <a:pPr marL="457200" marR="0" lvl="0" indent="-457200" algn="l" rtl="0">
              <a:lnSpc>
                <a:spcPct val="200000"/>
              </a:lnSpc>
              <a:spcBef>
                <a:spcPts val="0"/>
              </a:spcBef>
              <a:spcAft>
                <a:spcPts val="0"/>
              </a:spcAft>
              <a:buClr>
                <a:srgbClr val="000000"/>
              </a:buClr>
              <a:buSzPts val="2400"/>
              <a:buFont typeface="Arial"/>
              <a:buChar char="•"/>
            </a:pPr>
            <a:r>
              <a:rPr lang="en-US" sz="2400" b="0" i="0" u="none" strike="noStrike" cap="none">
                <a:solidFill>
                  <a:srgbClr val="000000"/>
                </a:solidFill>
                <a:latin typeface="Montserrat Medium"/>
                <a:ea typeface="Montserrat Medium"/>
                <a:cs typeface="Montserrat Medium"/>
                <a:sym typeface="Montserrat Medium"/>
              </a:rPr>
              <a:t>Goal of Project</a:t>
            </a:r>
            <a:endParaRPr/>
          </a:p>
          <a:p>
            <a:pPr marL="457200" marR="0" lvl="0" indent="-457200" algn="l" rtl="0">
              <a:lnSpc>
                <a:spcPct val="200000"/>
              </a:lnSpc>
              <a:spcBef>
                <a:spcPts val="0"/>
              </a:spcBef>
              <a:spcAft>
                <a:spcPts val="0"/>
              </a:spcAft>
              <a:buClr>
                <a:srgbClr val="000000"/>
              </a:buClr>
              <a:buSzPts val="2400"/>
              <a:buFont typeface="Arial"/>
              <a:buChar char="•"/>
            </a:pPr>
            <a:r>
              <a:rPr lang="en-US" sz="2400" b="0" i="0" u="none" strike="noStrike" cap="none">
                <a:solidFill>
                  <a:srgbClr val="000000"/>
                </a:solidFill>
                <a:latin typeface="Montserrat Medium"/>
                <a:ea typeface="Montserrat Medium"/>
                <a:cs typeface="Montserrat Medium"/>
                <a:sym typeface="Montserrat Medium"/>
              </a:rPr>
              <a:t>Methodology</a:t>
            </a:r>
            <a:endParaRPr/>
          </a:p>
          <a:p>
            <a:pPr marL="457200" marR="0" lvl="0" indent="-457200" algn="l" rtl="0">
              <a:lnSpc>
                <a:spcPct val="200000"/>
              </a:lnSpc>
              <a:spcBef>
                <a:spcPts val="0"/>
              </a:spcBef>
              <a:spcAft>
                <a:spcPts val="0"/>
              </a:spcAft>
              <a:buClr>
                <a:srgbClr val="000000"/>
              </a:buClr>
              <a:buSzPts val="2400"/>
              <a:buFont typeface="Arial"/>
              <a:buChar char="•"/>
            </a:pPr>
            <a:r>
              <a:rPr lang="en-US" sz="2400" b="0" i="0" u="none" strike="noStrike" cap="none">
                <a:solidFill>
                  <a:srgbClr val="000000"/>
                </a:solidFill>
                <a:latin typeface="Montserrat Medium"/>
                <a:ea typeface="Montserrat Medium"/>
                <a:cs typeface="Montserrat Medium"/>
                <a:sym typeface="Montserrat Medium"/>
              </a:rPr>
              <a:t>Flow Chart </a:t>
            </a:r>
            <a:endParaRPr/>
          </a:p>
          <a:p>
            <a:pPr marL="457200" marR="0" lvl="0" indent="-457200" algn="l" rtl="0">
              <a:lnSpc>
                <a:spcPct val="200000"/>
              </a:lnSpc>
              <a:spcBef>
                <a:spcPts val="0"/>
              </a:spcBef>
              <a:spcAft>
                <a:spcPts val="0"/>
              </a:spcAft>
              <a:buClr>
                <a:srgbClr val="000000"/>
              </a:buClr>
              <a:buSzPts val="2400"/>
              <a:buFont typeface="Arial"/>
              <a:buChar char="•"/>
            </a:pPr>
            <a:r>
              <a:rPr lang="en-US" sz="2400" b="0" i="0" u="none" strike="noStrike" cap="none">
                <a:solidFill>
                  <a:srgbClr val="000000"/>
                </a:solidFill>
                <a:latin typeface="Montserrat Medium"/>
                <a:ea typeface="Montserrat Medium"/>
                <a:cs typeface="Montserrat Medium"/>
                <a:sym typeface="Montserrat Medium"/>
              </a:rPr>
              <a:t>Conclusion</a:t>
            </a:r>
            <a:endParaRPr/>
          </a:p>
          <a:p>
            <a:pPr marL="457200" marR="0" lvl="0" indent="-457200" algn="l" rtl="0">
              <a:lnSpc>
                <a:spcPct val="200000"/>
              </a:lnSpc>
              <a:spcBef>
                <a:spcPts val="0"/>
              </a:spcBef>
              <a:spcAft>
                <a:spcPts val="0"/>
              </a:spcAft>
              <a:buClr>
                <a:srgbClr val="000000"/>
              </a:buClr>
              <a:buSzPts val="2400"/>
              <a:buFont typeface="Arial"/>
              <a:buChar char="•"/>
            </a:pPr>
            <a:r>
              <a:rPr lang="en-US" sz="2400" b="0" i="0" u="none" strike="noStrike" cap="none">
                <a:solidFill>
                  <a:srgbClr val="000000"/>
                </a:solidFill>
                <a:latin typeface="Montserrat Medium"/>
                <a:ea typeface="Montserrat Medium"/>
                <a:cs typeface="Montserrat Medium"/>
                <a:sym typeface="Montserrat Medium"/>
              </a:rPr>
              <a:t>References </a:t>
            </a:r>
            <a:endParaRPr/>
          </a:p>
          <a:p>
            <a:pPr marL="0" marR="0" lvl="0" indent="0" algn="l" rtl="0">
              <a:lnSpc>
                <a:spcPct val="100000"/>
              </a:lnSpc>
              <a:spcBef>
                <a:spcPts val="0"/>
              </a:spcBef>
              <a:spcAft>
                <a:spcPts val="0"/>
              </a:spcAft>
              <a:buNone/>
            </a:pPr>
            <a:endParaRPr sz="2800" b="1" i="0" u="none" strike="noStrike" cap="none">
              <a:solidFill>
                <a:srgbClr val="000000"/>
              </a:solidFill>
              <a:latin typeface="Montserrat Medium"/>
              <a:ea typeface="Montserrat Medium"/>
              <a:cs typeface="Montserrat Medium"/>
              <a:sym typeface="Montserrat Medium"/>
            </a:endParaRPr>
          </a:p>
          <a:p>
            <a:pPr marL="342900" marR="0" lvl="0" indent="-190500" algn="ctr" rtl="0">
              <a:lnSpc>
                <a:spcPct val="100000"/>
              </a:lnSpc>
              <a:spcBef>
                <a:spcPts val="0"/>
              </a:spcBef>
              <a:spcAft>
                <a:spcPts val="0"/>
              </a:spcAft>
              <a:buClr>
                <a:srgbClr val="000000"/>
              </a:buClr>
              <a:buSzPts val="2400"/>
              <a:buFont typeface="Noto Sans Symbols"/>
              <a:buNone/>
            </a:pPr>
            <a:endParaRPr sz="2400" b="1" i="0" u="none" strike="noStrike" cap="none">
              <a:solidFill>
                <a:srgbClr val="000000"/>
              </a:solidFill>
              <a:latin typeface="Montserrat Medium"/>
              <a:ea typeface="Montserrat Medium"/>
              <a:cs typeface="Montserrat Medium"/>
              <a:sym typeface="Montserrat Medium"/>
            </a:endParaRPr>
          </a:p>
        </p:txBody>
      </p:sp>
      <p:sp>
        <p:nvSpPr>
          <p:cNvPr id="118" name="Google Shape;118;p4"/>
          <p:cNvSpPr txBox="1"/>
          <p:nvPr/>
        </p:nvSpPr>
        <p:spPr>
          <a:xfrm>
            <a:off x="-92598" y="859996"/>
            <a:ext cx="3897057" cy="49561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800" b="1" i="0" u="sng" strike="noStrike" cap="none">
                <a:solidFill>
                  <a:srgbClr val="000000"/>
                </a:solidFill>
                <a:latin typeface="Montserrat Medium"/>
                <a:ea typeface="Montserrat Medium"/>
                <a:cs typeface="Montserrat Medium"/>
                <a:sym typeface="Montserrat Medium"/>
              </a:rPr>
              <a:t>Content</a:t>
            </a:r>
            <a:r>
              <a:rPr lang="en-US" sz="2800" b="1" i="0" u="none" strike="noStrike" cap="none">
                <a:solidFill>
                  <a:srgbClr val="000000"/>
                </a:solidFill>
                <a:latin typeface="Montserrat Medium"/>
                <a:ea typeface="Montserrat Medium"/>
                <a:cs typeface="Montserrat Medium"/>
                <a:sym typeface="Montserrat Medium"/>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5"/>
          <p:cNvPicPr preferRelativeResize="0"/>
          <p:nvPr/>
        </p:nvPicPr>
        <p:blipFill rotWithShape="1">
          <a:blip r:embed="rId3">
            <a:alphaModFix/>
          </a:blip>
          <a:srcRect l="22326" t="32664" r="11835" b="35100"/>
          <a:stretch/>
        </p:blipFill>
        <p:spPr>
          <a:xfrm>
            <a:off x="262467" y="258234"/>
            <a:ext cx="1504951" cy="423333"/>
          </a:xfrm>
          <a:prstGeom prst="rect">
            <a:avLst/>
          </a:prstGeom>
          <a:noFill/>
          <a:ln>
            <a:noFill/>
          </a:ln>
        </p:spPr>
      </p:pic>
      <p:grpSp>
        <p:nvGrpSpPr>
          <p:cNvPr id="124" name="Google Shape;124;p5"/>
          <p:cNvGrpSpPr/>
          <p:nvPr/>
        </p:nvGrpSpPr>
        <p:grpSpPr>
          <a:xfrm>
            <a:off x="11856720" y="140636"/>
            <a:ext cx="223520" cy="990718"/>
            <a:chOff x="11856720" y="140636"/>
            <a:chExt cx="223520" cy="990718"/>
          </a:xfrm>
        </p:grpSpPr>
        <p:grpSp>
          <p:nvGrpSpPr>
            <p:cNvPr id="125" name="Google Shape;125;p5"/>
            <p:cNvGrpSpPr/>
            <p:nvPr/>
          </p:nvGrpSpPr>
          <p:grpSpPr>
            <a:xfrm>
              <a:off x="11856720" y="660278"/>
              <a:ext cx="223520" cy="471076"/>
              <a:chOff x="9734551" y="3138055"/>
              <a:chExt cx="2457449" cy="1328450"/>
            </a:xfrm>
          </p:grpSpPr>
          <p:sp>
            <p:nvSpPr>
              <p:cNvPr id="126" name="Google Shape;126;p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27" name="Google Shape;127;p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28" name="Google Shape;128;p5"/>
            <p:cNvGrpSpPr/>
            <p:nvPr/>
          </p:nvGrpSpPr>
          <p:grpSpPr>
            <a:xfrm>
              <a:off x="11856720" y="140636"/>
              <a:ext cx="223520" cy="471076"/>
              <a:chOff x="9734551" y="3138055"/>
              <a:chExt cx="2457449" cy="1328450"/>
            </a:xfrm>
          </p:grpSpPr>
          <p:sp>
            <p:nvSpPr>
              <p:cNvPr id="129" name="Google Shape;129;p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30" name="Google Shape;130;p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31" name="Google Shape;131;p5" descr="A logo with text overlay&#10;&#10;Description automatically generated"/>
          <p:cNvPicPr preferRelativeResize="0"/>
          <p:nvPr/>
        </p:nvPicPr>
        <p:blipFill rotWithShape="1">
          <a:blip r:embed="rId4">
            <a:alphaModFix/>
          </a:blip>
          <a:srcRect l="37906" t="34096" r="9605" b="36394"/>
          <a:stretch/>
        </p:blipFill>
        <p:spPr>
          <a:xfrm>
            <a:off x="11125200" y="11945"/>
            <a:ext cx="1066800" cy="599768"/>
          </a:xfrm>
          <a:prstGeom prst="rect">
            <a:avLst/>
          </a:prstGeom>
          <a:noFill/>
          <a:ln>
            <a:noFill/>
          </a:ln>
        </p:spPr>
      </p:pic>
      <p:sp>
        <p:nvSpPr>
          <p:cNvPr id="132" name="Google Shape;132;p5"/>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Project Group – Details</a:t>
            </a:r>
            <a:endParaRPr sz="1400" b="0" i="0" u="none" strike="noStrike" cap="none">
              <a:solidFill>
                <a:srgbClr val="000000"/>
              </a:solidFill>
              <a:latin typeface="Arial"/>
              <a:ea typeface="Arial"/>
              <a:cs typeface="Arial"/>
              <a:sym typeface="Arial"/>
            </a:endParaRPr>
          </a:p>
        </p:txBody>
      </p:sp>
      <p:grpSp>
        <p:nvGrpSpPr>
          <p:cNvPr id="133" name="Google Shape;133;p5"/>
          <p:cNvGrpSpPr/>
          <p:nvPr/>
        </p:nvGrpSpPr>
        <p:grpSpPr>
          <a:xfrm>
            <a:off x="352578" y="807951"/>
            <a:ext cx="11048392" cy="346576"/>
            <a:chOff x="352578" y="711222"/>
            <a:chExt cx="10804170" cy="346576"/>
          </a:xfrm>
        </p:grpSpPr>
        <p:sp>
          <p:nvSpPr>
            <p:cNvPr id="134" name="Google Shape;134;p5"/>
            <p:cNvSpPr/>
            <p:nvPr/>
          </p:nvSpPr>
          <p:spPr>
            <a:xfrm>
              <a:off x="352578" y="755615"/>
              <a:ext cx="2114338" cy="302183"/>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Photo </a:t>
              </a:r>
              <a:endParaRPr sz="1000" b="1" i="0" u="none" strike="noStrike" cap="none">
                <a:solidFill>
                  <a:srgbClr val="000000"/>
                </a:solidFill>
                <a:latin typeface="Arial"/>
                <a:ea typeface="Arial"/>
                <a:cs typeface="Arial"/>
                <a:sym typeface="Arial"/>
              </a:endParaRPr>
            </a:p>
          </p:txBody>
        </p:sp>
        <p:sp>
          <p:nvSpPr>
            <p:cNvPr id="135" name="Google Shape;135;p5"/>
            <p:cNvSpPr/>
            <p:nvPr/>
          </p:nvSpPr>
          <p:spPr>
            <a:xfrm>
              <a:off x="2550528" y="711222"/>
              <a:ext cx="1871829" cy="295979"/>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Track</a:t>
              </a:r>
              <a:endParaRPr sz="1000" b="1" i="0" u="none" strike="noStrike" cap="none">
                <a:solidFill>
                  <a:srgbClr val="000000"/>
                </a:solidFill>
                <a:latin typeface="Arial"/>
                <a:ea typeface="Arial"/>
                <a:cs typeface="Arial"/>
                <a:sym typeface="Arial"/>
              </a:endParaRPr>
            </a:p>
          </p:txBody>
        </p:sp>
        <p:sp>
          <p:nvSpPr>
            <p:cNvPr id="136" name="Google Shape;136;p5"/>
            <p:cNvSpPr/>
            <p:nvPr/>
          </p:nvSpPr>
          <p:spPr>
            <a:xfrm>
              <a:off x="5193149" y="711222"/>
              <a:ext cx="2004564" cy="295979"/>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Roll No</a:t>
              </a:r>
              <a:endParaRPr sz="1000" b="1" i="0" u="none" strike="noStrike" cap="none">
                <a:solidFill>
                  <a:srgbClr val="000000"/>
                </a:solidFill>
                <a:latin typeface="Arial"/>
                <a:ea typeface="Arial"/>
                <a:cs typeface="Arial"/>
                <a:sym typeface="Arial"/>
              </a:endParaRPr>
            </a:p>
          </p:txBody>
        </p:sp>
        <p:sp>
          <p:nvSpPr>
            <p:cNvPr id="137" name="Google Shape;137;p5"/>
            <p:cNvSpPr/>
            <p:nvPr/>
          </p:nvSpPr>
          <p:spPr>
            <a:xfrm>
              <a:off x="7884946" y="717138"/>
              <a:ext cx="3271802" cy="330106"/>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Name</a:t>
              </a:r>
              <a:endParaRPr sz="1000" b="1" i="0" u="none" strike="noStrike" cap="none">
                <a:solidFill>
                  <a:srgbClr val="000000"/>
                </a:solidFill>
                <a:latin typeface="Arial"/>
                <a:ea typeface="Arial"/>
                <a:cs typeface="Arial"/>
                <a:sym typeface="Arial"/>
              </a:endParaRPr>
            </a:p>
          </p:txBody>
        </p:sp>
      </p:grpSp>
      <p:grpSp>
        <p:nvGrpSpPr>
          <p:cNvPr id="138" name="Google Shape;138;p5"/>
          <p:cNvGrpSpPr/>
          <p:nvPr/>
        </p:nvGrpSpPr>
        <p:grpSpPr>
          <a:xfrm>
            <a:off x="791030" y="2055649"/>
            <a:ext cx="10609940" cy="941509"/>
            <a:chOff x="905784" y="1270748"/>
            <a:chExt cx="10609940" cy="941509"/>
          </a:xfrm>
        </p:grpSpPr>
        <p:sp>
          <p:nvSpPr>
            <p:cNvPr id="139" name="Google Shape;139;p5"/>
            <p:cNvSpPr/>
            <p:nvPr/>
          </p:nvSpPr>
          <p:spPr>
            <a:xfrm>
              <a:off x="905784" y="1270748"/>
              <a:ext cx="1198319" cy="94150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400" b="0" i="0" u="none" strike="noStrike" cap="none">
                  <a:solidFill>
                    <a:schemeClr val="lt1"/>
                  </a:solidFill>
                  <a:latin typeface="Verdana"/>
                  <a:ea typeface="Verdana"/>
                  <a:cs typeface="Verdana"/>
                  <a:sym typeface="Verdana"/>
                </a:rPr>
                <a:t>Photo</a:t>
              </a:r>
              <a:endParaRPr sz="1050" b="0" i="0" u="none" strike="noStrike" cap="none">
                <a:solidFill>
                  <a:srgbClr val="000000"/>
                </a:solidFill>
                <a:latin typeface="Arial"/>
                <a:ea typeface="Arial"/>
                <a:cs typeface="Arial"/>
                <a:sym typeface="Arial"/>
              </a:endParaRPr>
            </a:p>
          </p:txBody>
        </p:sp>
        <p:sp>
          <p:nvSpPr>
            <p:cNvPr id="140" name="Google Shape;140;p5"/>
            <p:cNvSpPr/>
            <p:nvPr/>
          </p:nvSpPr>
          <p:spPr>
            <a:xfrm>
              <a:off x="2759165" y="1557376"/>
              <a:ext cx="169433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chemeClr val="lt1"/>
                  </a:solidFill>
                  <a:latin typeface="Verdana"/>
                  <a:ea typeface="Verdana"/>
                  <a:cs typeface="Verdana"/>
                  <a:sym typeface="Verdana"/>
                </a:rPr>
                <a:t>EECE </a:t>
              </a:r>
              <a:endParaRPr sz="900" b="0" i="0" u="none" strike="noStrike" cap="none">
                <a:solidFill>
                  <a:srgbClr val="000000"/>
                </a:solidFill>
                <a:latin typeface="Arial"/>
                <a:ea typeface="Arial"/>
                <a:cs typeface="Arial"/>
                <a:sym typeface="Arial"/>
              </a:endParaRPr>
            </a:p>
          </p:txBody>
        </p:sp>
        <p:sp>
          <p:nvSpPr>
            <p:cNvPr id="141" name="Google Shape;141;p5"/>
            <p:cNvSpPr/>
            <p:nvPr/>
          </p:nvSpPr>
          <p:spPr>
            <a:xfrm>
              <a:off x="4799358" y="1557376"/>
              <a:ext cx="2554396"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chemeClr val="lt1"/>
                  </a:solidFill>
                  <a:latin typeface="Verdana"/>
                  <a:ea typeface="Verdana"/>
                  <a:cs typeface="Verdana"/>
                  <a:sym typeface="Verdana"/>
                </a:rPr>
                <a:t>BU21EECE0100518</a:t>
              </a:r>
              <a:endParaRPr sz="900" b="0" i="0" u="none" strike="noStrike" cap="none">
                <a:solidFill>
                  <a:srgbClr val="000000"/>
                </a:solidFill>
                <a:latin typeface="Arial"/>
                <a:ea typeface="Arial"/>
                <a:cs typeface="Arial"/>
                <a:sym typeface="Arial"/>
              </a:endParaRPr>
            </a:p>
          </p:txBody>
        </p:sp>
        <p:sp>
          <p:nvSpPr>
            <p:cNvPr id="142" name="Google Shape;142;p5"/>
            <p:cNvSpPr/>
            <p:nvPr/>
          </p:nvSpPr>
          <p:spPr>
            <a:xfrm>
              <a:off x="8061325" y="1555875"/>
              <a:ext cx="3454399" cy="365125"/>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200000"/>
                </a:lnSpc>
                <a:spcBef>
                  <a:spcPts val="0"/>
                </a:spcBef>
                <a:spcAft>
                  <a:spcPts val="0"/>
                </a:spcAft>
                <a:buNone/>
              </a:pPr>
              <a:r>
                <a:rPr lang="en-US" sz="1800" b="0" i="0" u="none" strike="noStrike" cap="none">
                  <a:solidFill>
                    <a:srgbClr val="FFFFFF"/>
                  </a:solidFill>
                  <a:latin typeface="Verdana"/>
                  <a:ea typeface="Verdana"/>
                  <a:cs typeface="Verdana"/>
                  <a:sym typeface="Verdana"/>
                </a:rPr>
                <a:t>NITHISH KUMAR MP</a:t>
              </a:r>
              <a:endParaRPr sz="900" b="0" i="0" u="none" strike="noStrike" cap="none">
                <a:solidFill>
                  <a:srgbClr val="000000"/>
                </a:solidFill>
                <a:latin typeface="Arial"/>
                <a:ea typeface="Arial"/>
                <a:cs typeface="Arial"/>
                <a:sym typeface="Arial"/>
              </a:endParaRPr>
            </a:p>
          </p:txBody>
        </p:sp>
      </p:grpSp>
      <p:grpSp>
        <p:nvGrpSpPr>
          <p:cNvPr id="143" name="Google Shape;143;p5"/>
          <p:cNvGrpSpPr/>
          <p:nvPr/>
        </p:nvGrpSpPr>
        <p:grpSpPr>
          <a:xfrm>
            <a:off x="620251" y="3707129"/>
            <a:ext cx="10780719" cy="941509"/>
            <a:chOff x="905784" y="1270748"/>
            <a:chExt cx="10599055" cy="941509"/>
          </a:xfrm>
        </p:grpSpPr>
        <p:sp>
          <p:nvSpPr>
            <p:cNvPr id="144" name="Google Shape;144;p5"/>
            <p:cNvSpPr/>
            <p:nvPr/>
          </p:nvSpPr>
          <p:spPr>
            <a:xfrm>
              <a:off x="905784" y="1270748"/>
              <a:ext cx="1198319" cy="94150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400" b="0" i="0" u="none" strike="noStrike" cap="none">
                  <a:solidFill>
                    <a:schemeClr val="lt1"/>
                  </a:solidFill>
                  <a:latin typeface="Verdana"/>
                  <a:ea typeface="Verdana"/>
                  <a:cs typeface="Verdana"/>
                  <a:sym typeface="Verdana"/>
                </a:rPr>
                <a:t>Photo</a:t>
              </a:r>
              <a:endParaRPr sz="1050" b="0" i="0" u="none" strike="noStrike" cap="none">
                <a:solidFill>
                  <a:srgbClr val="000000"/>
                </a:solidFill>
                <a:latin typeface="Arial"/>
                <a:ea typeface="Arial"/>
                <a:cs typeface="Arial"/>
                <a:sym typeface="Arial"/>
              </a:endParaRPr>
            </a:p>
          </p:txBody>
        </p:sp>
        <p:sp>
          <p:nvSpPr>
            <p:cNvPr id="145" name="Google Shape;145;p5"/>
            <p:cNvSpPr/>
            <p:nvPr/>
          </p:nvSpPr>
          <p:spPr>
            <a:xfrm>
              <a:off x="2759165" y="1557376"/>
              <a:ext cx="180245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chemeClr val="lt1"/>
                  </a:solidFill>
                  <a:latin typeface="Verdana"/>
                  <a:ea typeface="Verdana"/>
                  <a:cs typeface="Verdana"/>
                  <a:sym typeface="Verdana"/>
                </a:rPr>
                <a:t>EECE </a:t>
              </a:r>
              <a:endParaRPr sz="900" b="0" i="0" u="none" strike="noStrike" cap="none">
                <a:solidFill>
                  <a:srgbClr val="000000"/>
                </a:solidFill>
                <a:latin typeface="Arial"/>
                <a:ea typeface="Arial"/>
                <a:cs typeface="Arial"/>
                <a:sym typeface="Arial"/>
              </a:endParaRPr>
            </a:p>
          </p:txBody>
        </p:sp>
        <p:sp>
          <p:nvSpPr>
            <p:cNvPr id="146" name="Google Shape;146;p5"/>
            <p:cNvSpPr/>
            <p:nvPr/>
          </p:nvSpPr>
          <p:spPr>
            <a:xfrm>
              <a:off x="4970137" y="1557376"/>
              <a:ext cx="2554396"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a:solidFill>
                    <a:srgbClr val="FFFFFF"/>
                  </a:solidFill>
                  <a:latin typeface="Verdana"/>
                  <a:ea typeface="Verdana"/>
                  <a:cs typeface="Verdana"/>
                  <a:sym typeface="Verdana"/>
                </a:rPr>
                <a:t>BU21EECE0100333</a:t>
              </a:r>
              <a:endParaRPr sz="2400" b="0" i="0" u="none" strike="noStrike" cap="none">
                <a:solidFill>
                  <a:srgbClr val="000000"/>
                </a:solidFill>
                <a:latin typeface="Arial"/>
                <a:ea typeface="Arial"/>
                <a:cs typeface="Arial"/>
                <a:sym typeface="Arial"/>
              </a:endParaRPr>
            </a:p>
          </p:txBody>
        </p:sp>
        <p:sp>
          <p:nvSpPr>
            <p:cNvPr id="147" name="Google Shape;147;p5"/>
            <p:cNvSpPr/>
            <p:nvPr/>
          </p:nvSpPr>
          <p:spPr>
            <a:xfrm>
              <a:off x="8232104" y="1553405"/>
              <a:ext cx="3272735"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rgbClr val="FFFFFF"/>
                  </a:solidFill>
                  <a:latin typeface="Verdana"/>
                  <a:ea typeface="Verdana"/>
                  <a:cs typeface="Verdana"/>
                  <a:sym typeface="Verdana"/>
                </a:rPr>
                <a:t>B.V. KISHORE KUMAR</a:t>
              </a:r>
              <a:endParaRPr sz="900" b="0" i="0" u="none" strike="noStrike" cap="none">
                <a:solidFill>
                  <a:srgbClr val="000000"/>
                </a:solidFill>
                <a:latin typeface="Arial"/>
                <a:ea typeface="Arial"/>
                <a:cs typeface="Arial"/>
                <a:sym typeface="Arial"/>
              </a:endParaRPr>
            </a:p>
          </p:txBody>
        </p:sp>
      </p:grpSp>
      <p:grpSp>
        <p:nvGrpSpPr>
          <p:cNvPr id="148" name="Google Shape;148;p5"/>
          <p:cNvGrpSpPr/>
          <p:nvPr/>
        </p:nvGrpSpPr>
        <p:grpSpPr>
          <a:xfrm>
            <a:off x="656832" y="5550771"/>
            <a:ext cx="10744138" cy="941509"/>
            <a:chOff x="905784" y="1270748"/>
            <a:chExt cx="10744138" cy="941509"/>
          </a:xfrm>
        </p:grpSpPr>
        <p:sp>
          <p:nvSpPr>
            <p:cNvPr id="149" name="Google Shape;149;p5"/>
            <p:cNvSpPr/>
            <p:nvPr/>
          </p:nvSpPr>
          <p:spPr>
            <a:xfrm>
              <a:off x="905784" y="1270748"/>
              <a:ext cx="1198319" cy="94150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400" b="0" i="0" u="none" strike="noStrike" cap="none">
                  <a:solidFill>
                    <a:schemeClr val="lt1"/>
                  </a:solidFill>
                  <a:latin typeface="Verdana"/>
                  <a:ea typeface="Verdana"/>
                  <a:cs typeface="Verdana"/>
                  <a:sym typeface="Verdana"/>
                </a:rPr>
                <a:t>Photo</a:t>
              </a:r>
              <a:endParaRPr sz="1050" b="0" i="0" u="none" strike="noStrike" cap="none">
                <a:solidFill>
                  <a:srgbClr val="000000"/>
                </a:solidFill>
                <a:latin typeface="Arial"/>
                <a:ea typeface="Arial"/>
                <a:cs typeface="Arial"/>
                <a:sym typeface="Arial"/>
              </a:endParaRPr>
            </a:p>
          </p:txBody>
        </p:sp>
        <p:sp>
          <p:nvSpPr>
            <p:cNvPr id="150" name="Google Shape;150;p5"/>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chemeClr val="lt1"/>
                  </a:solidFill>
                  <a:latin typeface="Verdana"/>
                  <a:ea typeface="Verdana"/>
                  <a:cs typeface="Verdana"/>
                  <a:sym typeface="Verdana"/>
                </a:rPr>
                <a:t>EECE </a:t>
              </a:r>
              <a:endParaRPr sz="900" b="0" i="0" u="none" strike="noStrike" cap="none">
                <a:solidFill>
                  <a:srgbClr val="000000"/>
                </a:solidFill>
                <a:latin typeface="Arial"/>
                <a:ea typeface="Arial"/>
                <a:cs typeface="Arial"/>
                <a:sym typeface="Arial"/>
              </a:endParaRPr>
            </a:p>
          </p:txBody>
        </p:sp>
        <p:sp>
          <p:nvSpPr>
            <p:cNvPr id="151" name="Google Shape;151;p5"/>
            <p:cNvSpPr/>
            <p:nvPr/>
          </p:nvSpPr>
          <p:spPr>
            <a:xfrm>
              <a:off x="4976851" y="1557376"/>
              <a:ext cx="2554397"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rgbClr val="FFFFFF"/>
                  </a:solidFill>
                  <a:latin typeface="Verdana"/>
                  <a:ea typeface="Verdana"/>
                  <a:cs typeface="Verdana"/>
                  <a:sym typeface="Verdana"/>
                </a:rPr>
                <a:t>BU21EECE0100407</a:t>
              </a:r>
              <a:endParaRPr sz="900" b="0" i="0" u="none" strike="noStrike" cap="none">
                <a:solidFill>
                  <a:srgbClr val="000000"/>
                </a:solidFill>
                <a:latin typeface="Arial"/>
                <a:ea typeface="Arial"/>
                <a:cs typeface="Arial"/>
                <a:sym typeface="Arial"/>
              </a:endParaRPr>
            </a:p>
          </p:txBody>
        </p:sp>
        <p:sp>
          <p:nvSpPr>
            <p:cNvPr id="152" name="Google Shape;152;p5"/>
            <p:cNvSpPr/>
            <p:nvPr/>
          </p:nvSpPr>
          <p:spPr>
            <a:xfrm>
              <a:off x="8195523" y="1557376"/>
              <a:ext cx="3454399" cy="433133"/>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a:solidFill>
                    <a:srgbClr val="FFFFFF"/>
                  </a:solidFill>
                  <a:latin typeface="Verdana"/>
                  <a:ea typeface="Verdana"/>
                  <a:cs typeface="Verdana"/>
                  <a:sym typeface="Verdana"/>
                </a:rPr>
                <a:t>M.SRI SAI HARSHITH</a:t>
              </a:r>
              <a:br>
                <a:rPr lang="en-US" sz="2400" b="0" i="0" u="none" strike="noStrike" cap="none">
                  <a:solidFill>
                    <a:srgbClr val="000000"/>
                  </a:solidFill>
                  <a:latin typeface="Arial"/>
                  <a:ea typeface="Arial"/>
                  <a:cs typeface="Arial"/>
                  <a:sym typeface="Arial"/>
                </a:rPr>
              </a:br>
              <a:endParaRPr sz="900" b="0" i="0" u="none" strike="noStrike" cap="none">
                <a:solidFill>
                  <a:srgbClr val="000000"/>
                </a:solidFill>
                <a:latin typeface="Arial"/>
                <a:ea typeface="Arial"/>
                <a:cs typeface="Arial"/>
                <a:sym typeface="Arial"/>
              </a:endParaRPr>
            </a:p>
          </p:txBody>
        </p:sp>
      </p:grpSp>
      <p:sp>
        <p:nvSpPr>
          <p:cNvPr id="153" name="Google Shape;153;p5"/>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pic>
        <p:nvPicPr>
          <p:cNvPr id="154" name="Google Shape;154;p5"/>
          <p:cNvPicPr preferRelativeResize="0"/>
          <p:nvPr/>
        </p:nvPicPr>
        <p:blipFill rotWithShape="1">
          <a:blip r:embed="rId5">
            <a:alphaModFix/>
          </a:blip>
          <a:srcRect/>
          <a:stretch/>
        </p:blipFill>
        <p:spPr>
          <a:xfrm>
            <a:off x="613537" y="1513114"/>
            <a:ext cx="1504951" cy="1569301"/>
          </a:xfrm>
          <a:prstGeom prst="rect">
            <a:avLst/>
          </a:prstGeom>
          <a:noFill/>
          <a:ln>
            <a:noFill/>
          </a:ln>
        </p:spPr>
      </p:pic>
      <p:pic>
        <p:nvPicPr>
          <p:cNvPr id="155" name="Google Shape;155;p5"/>
          <p:cNvPicPr preferRelativeResize="0"/>
          <p:nvPr/>
        </p:nvPicPr>
        <p:blipFill rotWithShape="1">
          <a:blip r:embed="rId6">
            <a:alphaModFix/>
          </a:blip>
          <a:srcRect/>
          <a:stretch/>
        </p:blipFill>
        <p:spPr>
          <a:xfrm>
            <a:off x="613536" y="3233815"/>
            <a:ext cx="1504951" cy="1680124"/>
          </a:xfrm>
          <a:prstGeom prst="rect">
            <a:avLst/>
          </a:prstGeom>
          <a:noFill/>
          <a:ln>
            <a:noFill/>
          </a:ln>
        </p:spPr>
      </p:pic>
      <p:pic>
        <p:nvPicPr>
          <p:cNvPr id="156" name="Google Shape;156;p5"/>
          <p:cNvPicPr preferRelativeResize="0"/>
          <p:nvPr/>
        </p:nvPicPr>
        <p:blipFill rotWithShape="1">
          <a:blip r:embed="rId7">
            <a:alphaModFix/>
          </a:blip>
          <a:srcRect/>
          <a:stretch/>
        </p:blipFill>
        <p:spPr>
          <a:xfrm>
            <a:off x="550606" y="5129076"/>
            <a:ext cx="1602014" cy="15693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53"/>
          <p:cNvSpPr txBox="1">
            <a:spLocks noGrp="1"/>
          </p:cNvSpPr>
          <p:nvPr>
            <p:ph type="sldNum" idx="12"/>
          </p:nvPr>
        </p:nvSpPr>
        <p:spPr>
          <a:xfrm>
            <a:off x="11460400" y="6441440"/>
            <a:ext cx="731600" cy="5248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900"/>
              <a:buNone/>
            </a:pPr>
            <a:fld id="{00000000-1234-1234-1234-123412341234}" type="slidenum">
              <a:rPr lang="en-US"/>
              <a:t>4</a:t>
            </a:fld>
            <a:endParaRPr/>
          </a:p>
        </p:txBody>
      </p:sp>
      <p:sp>
        <p:nvSpPr>
          <p:cNvPr id="162" name="Google Shape;162;p53"/>
          <p:cNvSpPr txBox="1"/>
          <p:nvPr/>
        </p:nvSpPr>
        <p:spPr>
          <a:xfrm>
            <a:off x="275303" y="712838"/>
            <a:ext cx="11316929" cy="543232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800" b="1" i="0" u="none" strike="noStrike" cap="none">
                <a:solidFill>
                  <a:srgbClr val="000000"/>
                </a:solidFill>
                <a:latin typeface="Montserrat Medium"/>
                <a:ea typeface="Montserrat Medium"/>
                <a:cs typeface="Montserrat Medium"/>
                <a:sym typeface="Montserrat Medium"/>
              </a:rPr>
              <a:t>Introduction</a:t>
            </a:r>
            <a:endParaRPr/>
          </a:p>
        </p:txBody>
      </p:sp>
      <p:sp>
        <p:nvSpPr>
          <p:cNvPr id="163" name="Google Shape;163;p53"/>
          <p:cNvSpPr txBox="1"/>
          <p:nvPr/>
        </p:nvSpPr>
        <p:spPr>
          <a:xfrm>
            <a:off x="275303" y="1276543"/>
            <a:ext cx="11742526" cy="470898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Drainage blockages can lead to flooding, contamination, and costly repairs. </a:t>
            </a:r>
            <a:endParaRPr/>
          </a:p>
          <a:p>
            <a:pPr marL="342900" marR="0" lvl="0" indent="-342900" algn="just"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This project presents an autonomous robotic system designed to efficiently detect and locate blockages in drainage networks. </a:t>
            </a:r>
            <a:endParaRPr/>
          </a:p>
          <a:p>
            <a:pPr marL="342900" marR="0" lvl="0" indent="-342900" algn="just"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The robot uses infrared  and camera sensors to identify obstructions and assess pipe conditions, processing the data with image processing and neural network algorithms for precise blockage detection. </a:t>
            </a:r>
            <a:endParaRPr/>
          </a:p>
          <a:p>
            <a:pPr marL="342900" marR="0" lvl="0" indent="-342900" algn="just"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For navigation, the robot employs GPS and inertial measurement units (IMUs) to autonomously move through complex drainage systems. </a:t>
            </a:r>
            <a:endParaRPr/>
          </a:p>
          <a:p>
            <a:pPr marL="342900" marR="0" lvl="0" indent="-342900" algn="just"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Field tests have shown that the system is highly accurate and reliable, </a:t>
            </a:r>
            <a:r>
              <a:rPr lang="en-US" sz="2000" b="1" i="0" u="none" strike="noStrike" cap="none">
                <a:solidFill>
                  <a:srgbClr val="000000"/>
                </a:solidFill>
                <a:latin typeface="Arial"/>
                <a:ea typeface="Arial"/>
                <a:cs typeface="Arial"/>
                <a:sym typeface="Arial"/>
              </a:rPr>
              <a:t>significantly reducing the time and cost of manual inspections and repairs while minimizing risks to human workers</a:t>
            </a:r>
            <a:r>
              <a:rPr lang="en-US" sz="2000" b="0" i="0" u="none" strike="noStrike" cap="none">
                <a:solidFill>
                  <a:srgbClr val="000000"/>
                </a:solidFill>
                <a:latin typeface="Arial"/>
                <a:ea typeface="Arial"/>
                <a:cs typeface="Arial"/>
                <a:sym typeface="Arial"/>
              </a:rPr>
              <a:t>. </a:t>
            </a:r>
            <a:endParaRPr/>
          </a:p>
          <a:p>
            <a:pPr marL="342900" marR="0" lvl="0" indent="-342900" algn="just"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In summary, this autonomous robotic system enhances drainage maintenance by improving inspection efficiency and safety. Its use of components like Raspberry Pi, DC motors, stepper motors, Bluetooth modules, and the L293D motor shield makes it adaptable to various drainage systems, offering a safer, more efficient, and cost-effective solution for urban infrastructure maintenance.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3"/>
          <p:cNvSpPr txBox="1">
            <a:spLocks noGrp="1"/>
          </p:cNvSpPr>
          <p:nvPr>
            <p:ph type="title"/>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endParaRPr/>
          </a:p>
        </p:txBody>
      </p:sp>
      <p:graphicFrame>
        <p:nvGraphicFramePr>
          <p:cNvPr id="169" name="Google Shape;169;p13"/>
          <p:cNvGraphicFramePr/>
          <p:nvPr/>
        </p:nvGraphicFramePr>
        <p:xfrm>
          <a:off x="1" y="0"/>
          <a:ext cx="3000000" cy="3000000"/>
        </p:xfrm>
        <a:graphic>
          <a:graphicData uri="http://schemas.openxmlformats.org/drawingml/2006/table">
            <a:tbl>
              <a:tblPr firstRow="1" bandRow="1">
                <a:noFill/>
                <a:tableStyleId>{BE774618-99AA-4F29-8142-092A4FC772DD}</a:tableStyleId>
              </a:tblPr>
              <a:tblGrid>
                <a:gridCol w="833625">
                  <a:extLst>
                    <a:ext uri="{9D8B030D-6E8A-4147-A177-3AD203B41FA5}">
                      <a16:colId xmlns:a16="http://schemas.microsoft.com/office/drawing/2014/main" val="20000"/>
                    </a:ext>
                  </a:extLst>
                </a:gridCol>
                <a:gridCol w="2379975">
                  <a:extLst>
                    <a:ext uri="{9D8B030D-6E8A-4147-A177-3AD203B41FA5}">
                      <a16:colId xmlns:a16="http://schemas.microsoft.com/office/drawing/2014/main" val="20001"/>
                    </a:ext>
                  </a:extLst>
                </a:gridCol>
                <a:gridCol w="2617550">
                  <a:extLst>
                    <a:ext uri="{9D8B030D-6E8A-4147-A177-3AD203B41FA5}">
                      <a16:colId xmlns:a16="http://schemas.microsoft.com/office/drawing/2014/main" val="20002"/>
                    </a:ext>
                  </a:extLst>
                </a:gridCol>
                <a:gridCol w="2563275">
                  <a:extLst>
                    <a:ext uri="{9D8B030D-6E8A-4147-A177-3AD203B41FA5}">
                      <a16:colId xmlns:a16="http://schemas.microsoft.com/office/drawing/2014/main" val="20003"/>
                    </a:ext>
                  </a:extLst>
                </a:gridCol>
                <a:gridCol w="1862000">
                  <a:extLst>
                    <a:ext uri="{9D8B030D-6E8A-4147-A177-3AD203B41FA5}">
                      <a16:colId xmlns:a16="http://schemas.microsoft.com/office/drawing/2014/main" val="20004"/>
                    </a:ext>
                  </a:extLst>
                </a:gridCol>
                <a:gridCol w="1935575">
                  <a:extLst>
                    <a:ext uri="{9D8B030D-6E8A-4147-A177-3AD203B41FA5}">
                      <a16:colId xmlns:a16="http://schemas.microsoft.com/office/drawing/2014/main" val="20005"/>
                    </a:ext>
                  </a:extLst>
                </a:gridCol>
              </a:tblGrid>
              <a:tr h="578725">
                <a:tc>
                  <a:txBody>
                    <a:bodyPr/>
                    <a:lstStyle/>
                    <a:p>
                      <a:pPr marL="0" marR="0" lvl="0" indent="0" algn="l" rtl="0">
                        <a:lnSpc>
                          <a:spcPct val="100000"/>
                        </a:lnSpc>
                        <a:spcBef>
                          <a:spcPts val="0"/>
                        </a:spcBef>
                        <a:spcAft>
                          <a:spcPts val="0"/>
                        </a:spcAft>
                        <a:buNone/>
                      </a:pPr>
                      <a:r>
                        <a:rPr lang="en-US" sz="1400" u="none" strike="noStrike" cap="none"/>
                        <a:t>Ref No.​</a:t>
                      </a:r>
                      <a:endParaRPr sz="1400" b="1" u="none" strike="noStrike" cap="none">
                        <a:solidFill>
                          <a:srgbClr val="FFFFFF"/>
                        </a:solidFill>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Title of paper​</a:t>
                      </a:r>
                      <a:endParaRPr sz="1400" b="1" u="none" strike="noStrike" cap="none">
                        <a:solidFill>
                          <a:srgbClr val="FFFFFF"/>
                        </a:solidFill>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Abstract​</a:t>
                      </a:r>
                      <a:endParaRPr sz="1400" b="1" u="none" strike="noStrike" cap="none">
                        <a:solidFill>
                          <a:srgbClr val="FFFFFF"/>
                        </a:solidFill>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Outcome​</a:t>
                      </a:r>
                      <a:endParaRPr sz="1400" b="1" u="none" strike="noStrike" cap="none">
                        <a:solidFill>
                          <a:srgbClr val="FFFFFF"/>
                        </a:solidFill>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Methodology​</a:t>
                      </a:r>
                      <a:endParaRPr sz="1400" b="1" u="none" strike="noStrike" cap="none">
                        <a:solidFill>
                          <a:srgbClr val="FFFFFF"/>
                        </a:solidFill>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Research gap​</a:t>
                      </a:r>
                      <a:endParaRPr sz="1400" b="1" u="none" strike="noStrike" cap="none">
                        <a:solidFill>
                          <a:srgbClr val="FFFFFF"/>
                        </a:solidFill>
                      </a:endParaRPr>
                    </a:p>
                  </a:txBody>
                  <a:tcPr marL="91450" marR="91450" marT="45725" marB="45725"/>
                </a:tc>
                <a:extLst>
                  <a:ext uri="{0D108BD9-81ED-4DB2-BD59-A6C34878D82A}">
                    <a16:rowId xmlns:a16="http://schemas.microsoft.com/office/drawing/2014/main" val="10000"/>
                  </a:ext>
                </a:extLst>
              </a:tr>
              <a:tr h="2471950">
                <a:tc>
                  <a:txBody>
                    <a:bodyPr/>
                    <a:lstStyle/>
                    <a:p>
                      <a:pPr marL="0" marR="0" lvl="0" indent="0" algn="l" rtl="0">
                        <a:lnSpc>
                          <a:spcPct val="100000"/>
                        </a:lnSpc>
                        <a:spcBef>
                          <a:spcPts val="0"/>
                        </a:spcBef>
                        <a:spcAft>
                          <a:spcPts val="0"/>
                        </a:spcAft>
                        <a:buNone/>
                      </a:pPr>
                      <a:r>
                        <a:rPr lang="en-US" sz="1400" b="1" u="none" strike="noStrike" cap="none"/>
                        <a:t>1.</a:t>
                      </a:r>
                      <a:endParaRPr sz="1400" b="1"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Self-Reconfigurable Drains Map Robot Which is Capable to Level Shift Specialized on Drain Maze.</a:t>
                      </a:r>
                      <a:endParaRPr sz="1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The development of a quadruped drain mapping robot called Tarantula-II based on giraffe’s leg folding mechanism helps in traversing the uniqueness of drain system levels.</a:t>
                      </a:r>
                      <a:endParaRPr sz="1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The drain mapping robot exhibits successful reconfiguration and level shifting ability that facilitates seamless mapping drains.</a:t>
                      </a:r>
                      <a:endParaRPr sz="15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A biologically inspired leg mechanism, kinematic adjustments, and posture correction methods are employed in the robot design for level adaptation and stable motion.</a:t>
                      </a:r>
                      <a:endParaRPr sz="1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Most of the robotic systems previously developed for drain inspection are not capable of attending to large drainage width and level adaptability hence the need for the design of more adaptable designs.</a:t>
                      </a:r>
                      <a:endParaRPr sz="1500" u="none" strike="noStrike" cap="none"/>
                    </a:p>
                  </a:txBody>
                  <a:tcPr marL="45725" marR="45725" marT="45725" marB="45725"/>
                </a:tc>
                <a:extLst>
                  <a:ext uri="{0D108BD9-81ED-4DB2-BD59-A6C34878D82A}">
                    <a16:rowId xmlns:a16="http://schemas.microsoft.com/office/drawing/2014/main" val="10001"/>
                  </a:ext>
                </a:extLst>
              </a:tr>
              <a:tr h="3905000">
                <a:tc>
                  <a:txBody>
                    <a:bodyPr/>
                    <a:lstStyle/>
                    <a:p>
                      <a:pPr marL="0" marR="0" lvl="0" indent="0" algn="l" rtl="0">
                        <a:lnSpc>
                          <a:spcPct val="100000"/>
                        </a:lnSpc>
                        <a:spcBef>
                          <a:spcPts val="0"/>
                        </a:spcBef>
                        <a:spcAft>
                          <a:spcPts val="0"/>
                        </a:spcAft>
                        <a:buNone/>
                      </a:pPr>
                      <a:r>
                        <a:rPr lang="en-US" sz="1400" b="1" u="none" strike="noStrike" cap="none"/>
                        <a:t>2​.</a:t>
                      </a:r>
                      <a:endParaRPr sz="1400" b="1"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Raptor: A New Approach to the Drain Inspection Robot Design with Reconfigurable Features</a:t>
                      </a:r>
                      <a:endParaRPr sz="1500" b="0" i="0" u="none" strike="noStrike" cap="none">
                        <a:solidFill>
                          <a:srgbClr val="222222"/>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This article outlines the Raptor who is a new drain inspection robot which has a manually adjustable wheel axle element to more effectively adapt to areas of various geometrics.</a:t>
                      </a:r>
                      <a:endParaRPr sz="1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Results show that defenses Raptor's position thus allowing Raptor to center itself in the middle of drains which improves the efficaciousness and precision of the inspections.</a:t>
                      </a:r>
                      <a:endParaRPr sz="1500" u="none" strike="noStrike" cap="none">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The changeable design of the wheels of a robot was used and autonomous motion of the robot was performed on a fuzzy logic controller.</a:t>
                      </a:r>
                      <a:endParaRPr sz="1500" b="0" i="0" u="none" strike="noStrike" cap="none">
                        <a:solidFill>
                          <a:schemeClr val="dk1"/>
                        </a:solidFill>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Already undertaken attempts to design drain inspection robots are characterized by some inflexibility in operational geometry and provision for autonomous relocation which Raptor rectifies.</a:t>
                      </a:r>
                      <a:endParaRPr sz="1500" u="none" strike="noStrike" cap="none">
                        <a:solidFill>
                          <a:schemeClr val="dk1"/>
                        </a:solidFill>
                      </a:endParaRPr>
                    </a:p>
                  </a:txBody>
                  <a:tcPr marL="45725" marR="45725"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54"/>
          <p:cNvSpPr txBox="1">
            <a:spLocks noGrp="1"/>
          </p:cNvSpPr>
          <p:nvPr>
            <p:ph type="title"/>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endParaRPr/>
          </a:p>
        </p:txBody>
      </p:sp>
      <p:graphicFrame>
        <p:nvGraphicFramePr>
          <p:cNvPr id="175" name="Google Shape;175;p54"/>
          <p:cNvGraphicFramePr/>
          <p:nvPr/>
        </p:nvGraphicFramePr>
        <p:xfrm>
          <a:off x="3" y="-1"/>
          <a:ext cx="3000000" cy="3000000"/>
        </p:xfrm>
        <a:graphic>
          <a:graphicData uri="http://schemas.openxmlformats.org/drawingml/2006/table">
            <a:tbl>
              <a:tblPr firstRow="1" bandRow="1">
                <a:noFill/>
                <a:tableStyleId>{BE774618-99AA-4F29-8142-092A4FC772DD}</a:tableStyleId>
              </a:tblPr>
              <a:tblGrid>
                <a:gridCol w="831800">
                  <a:extLst>
                    <a:ext uri="{9D8B030D-6E8A-4147-A177-3AD203B41FA5}">
                      <a16:colId xmlns:a16="http://schemas.microsoft.com/office/drawing/2014/main" val="20000"/>
                    </a:ext>
                  </a:extLst>
                </a:gridCol>
                <a:gridCol w="1913300">
                  <a:extLst>
                    <a:ext uri="{9D8B030D-6E8A-4147-A177-3AD203B41FA5}">
                      <a16:colId xmlns:a16="http://schemas.microsoft.com/office/drawing/2014/main" val="20001"/>
                    </a:ext>
                  </a:extLst>
                </a:gridCol>
                <a:gridCol w="3059925">
                  <a:extLst>
                    <a:ext uri="{9D8B030D-6E8A-4147-A177-3AD203B41FA5}">
                      <a16:colId xmlns:a16="http://schemas.microsoft.com/office/drawing/2014/main" val="20002"/>
                    </a:ext>
                  </a:extLst>
                </a:gridCol>
                <a:gridCol w="2583350">
                  <a:extLst>
                    <a:ext uri="{9D8B030D-6E8A-4147-A177-3AD203B41FA5}">
                      <a16:colId xmlns:a16="http://schemas.microsoft.com/office/drawing/2014/main" val="20003"/>
                    </a:ext>
                  </a:extLst>
                </a:gridCol>
                <a:gridCol w="1922950">
                  <a:extLst>
                    <a:ext uri="{9D8B030D-6E8A-4147-A177-3AD203B41FA5}">
                      <a16:colId xmlns:a16="http://schemas.microsoft.com/office/drawing/2014/main" val="20004"/>
                    </a:ext>
                  </a:extLst>
                </a:gridCol>
                <a:gridCol w="1880675">
                  <a:extLst>
                    <a:ext uri="{9D8B030D-6E8A-4147-A177-3AD203B41FA5}">
                      <a16:colId xmlns:a16="http://schemas.microsoft.com/office/drawing/2014/main" val="20005"/>
                    </a:ext>
                  </a:extLst>
                </a:gridCol>
              </a:tblGrid>
              <a:tr h="561500">
                <a:tc>
                  <a:txBody>
                    <a:bodyPr/>
                    <a:lstStyle/>
                    <a:p>
                      <a:pPr marL="0" marR="0" lvl="0" indent="0" algn="l" rtl="0">
                        <a:lnSpc>
                          <a:spcPct val="100000"/>
                        </a:lnSpc>
                        <a:spcBef>
                          <a:spcPts val="0"/>
                        </a:spcBef>
                        <a:spcAft>
                          <a:spcPts val="0"/>
                        </a:spcAft>
                        <a:buNone/>
                      </a:pPr>
                      <a:r>
                        <a:rPr lang="en-US" sz="1400" u="none" strike="noStrike" cap="none"/>
                        <a:t>Ref No.​</a:t>
                      </a:r>
                      <a:endParaRPr sz="1400" b="1" u="none" strike="noStrike" cap="none">
                        <a:solidFill>
                          <a:srgbClr val="FFFFFF"/>
                        </a:solidFill>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Title of paper​</a:t>
                      </a:r>
                      <a:endParaRPr sz="1400" b="1" u="none" strike="noStrike" cap="none">
                        <a:solidFill>
                          <a:srgbClr val="FFFFFF"/>
                        </a:solidFill>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Abstract​</a:t>
                      </a:r>
                      <a:endParaRPr sz="1400" b="1" u="none" strike="noStrike" cap="none">
                        <a:solidFill>
                          <a:srgbClr val="FFFFFF"/>
                        </a:solidFill>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Outcome​</a:t>
                      </a:r>
                      <a:endParaRPr sz="1400" b="1" u="none" strike="noStrike" cap="none">
                        <a:solidFill>
                          <a:srgbClr val="FFFFFF"/>
                        </a:solidFill>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Methodology​</a:t>
                      </a:r>
                      <a:endParaRPr sz="1400" b="1" u="none" strike="noStrike" cap="none">
                        <a:solidFill>
                          <a:srgbClr val="FFFFFF"/>
                        </a:solidFill>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Research gap​</a:t>
                      </a:r>
                      <a:endParaRPr sz="1400" b="1" u="none" strike="noStrike" cap="none">
                        <a:solidFill>
                          <a:srgbClr val="FFFFFF"/>
                        </a:solidFill>
                      </a:endParaRPr>
                    </a:p>
                  </a:txBody>
                  <a:tcPr marL="91450" marR="91450" marT="45725" marB="45725"/>
                </a:tc>
                <a:extLst>
                  <a:ext uri="{0D108BD9-81ED-4DB2-BD59-A6C34878D82A}">
                    <a16:rowId xmlns:a16="http://schemas.microsoft.com/office/drawing/2014/main" val="10000"/>
                  </a:ext>
                </a:extLst>
              </a:tr>
              <a:tr h="3657050">
                <a:tc>
                  <a:txBody>
                    <a:bodyPr/>
                    <a:lstStyle/>
                    <a:p>
                      <a:pPr marL="0" marR="0" lvl="0" indent="0" algn="l" rtl="0">
                        <a:lnSpc>
                          <a:spcPct val="100000"/>
                        </a:lnSpc>
                        <a:spcBef>
                          <a:spcPts val="0"/>
                        </a:spcBef>
                        <a:spcAft>
                          <a:spcPts val="0"/>
                        </a:spcAft>
                        <a:buNone/>
                      </a:pPr>
                      <a:r>
                        <a:rPr lang="en-US" sz="1400" b="1"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US" sz="1600" u="none" strike="noStrike" cap="none"/>
                        <a:t>Modeling and Design of an Autonomous Drain Cleaning Robot</a:t>
                      </a:r>
                      <a:endParaRPr sz="1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This paper proposes the development of an autonomous robot capable of clearing a sewer drain system without any safety concerns of the presence of an operator.</a:t>
                      </a:r>
                      <a:endParaRPr sz="1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The sewer drain cleaning and inspection robot was able to manoeuvre within sewer pipes and dismantle clogs thus reducing the amount of manual scavenging and error prone and expensive equipment.</a:t>
                      </a:r>
                      <a:endParaRPr sz="15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order to clear blockages the robot works with ultrasonic sensors and infrared cameras located on a robot’s metal parts controlled by Raspberry Pi.</a:t>
                      </a:r>
                      <a:endParaRPr sz="1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Current alternatives lack an affordable and safe yet effective means of unblocking sewer pipelines across different diameters.</a:t>
                      </a:r>
                      <a:endParaRPr sz="1500" u="none" strike="noStrike" cap="none"/>
                    </a:p>
                  </a:txBody>
                  <a:tcPr marL="45725" marR="45725" marT="45725" marB="45725"/>
                </a:tc>
                <a:extLst>
                  <a:ext uri="{0D108BD9-81ED-4DB2-BD59-A6C34878D82A}">
                    <a16:rowId xmlns:a16="http://schemas.microsoft.com/office/drawing/2014/main" val="10001"/>
                  </a:ext>
                </a:extLst>
              </a:tr>
              <a:tr h="2639450">
                <a:tc>
                  <a:txBody>
                    <a:bodyPr/>
                    <a:lstStyle/>
                    <a:p>
                      <a:pPr marL="0" marR="0" lvl="0" indent="0" algn="l" rtl="0">
                        <a:lnSpc>
                          <a:spcPct val="100000"/>
                        </a:lnSpc>
                        <a:spcBef>
                          <a:spcPts val="0"/>
                        </a:spcBef>
                        <a:spcAft>
                          <a:spcPts val="0"/>
                        </a:spcAft>
                        <a:buNone/>
                      </a:pPr>
                      <a:r>
                        <a:rPr lang="en-US" sz="1400" b="1" u="none" strike="noStrike" cap="none"/>
                        <a:t>4.</a:t>
                      </a:r>
                      <a:endParaRPr sz="1400" b="1"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Development of a Pipeline Cleaning Robot for Enhanced Maintenance and Inspection</a:t>
                      </a:r>
                      <a:endParaRPr sz="1500" b="0" i="0" u="none" strike="noStrike" cap="none">
                        <a:solidFill>
                          <a:srgbClr val="222222"/>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This paper presents a robotic system for the internal inspection and cleaning of pipelines and offers the possibility of direct video feedback from the robot to assist in pipe repair work.</a:t>
                      </a:r>
                      <a:endParaRPr sz="1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The robot is capable of cleaning the internal section of these pipelines and sends the video images captured during operation which enhances the monitoring process.</a:t>
                      </a:r>
                      <a:endParaRPr sz="1500" u="none" strike="noStrike" cap="none">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In cleaning, this robot has a hand with a brush and operates through remote control with the combination of several systems such as mobility system and wireless communication.</a:t>
                      </a:r>
                      <a:endParaRPr sz="1500" b="0" i="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The current methodologies applied in cleaning of pipelines are expensive and offer no real-time feedback thus, there is a need for more effective and more informative methods.</a:t>
                      </a:r>
                      <a:endParaRPr sz="1500" u="none" strike="noStrike" cap="none">
                        <a:solidFill>
                          <a:schemeClr val="dk1"/>
                        </a:solidFill>
                      </a:endParaRPr>
                    </a:p>
                  </a:txBody>
                  <a:tcPr marL="45725" marR="45725"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55"/>
          <p:cNvSpPr txBox="1">
            <a:spLocks noGrp="1"/>
          </p:cNvSpPr>
          <p:nvPr>
            <p:ph type="title"/>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endParaRPr/>
          </a:p>
        </p:txBody>
      </p:sp>
      <p:graphicFrame>
        <p:nvGraphicFramePr>
          <p:cNvPr id="181" name="Google Shape;181;p55"/>
          <p:cNvGraphicFramePr/>
          <p:nvPr/>
        </p:nvGraphicFramePr>
        <p:xfrm>
          <a:off x="1" y="0"/>
          <a:ext cx="12192000" cy="6858000"/>
        </p:xfrm>
        <a:graphic>
          <a:graphicData uri="http://schemas.openxmlformats.org/drawingml/2006/table">
            <a:tbl>
              <a:tblPr firstRow="1" bandRow="1">
                <a:noFill/>
                <a:tableStyleId>{BE774618-99AA-4F29-8142-092A4FC772DD}</a:tableStyleId>
              </a:tblPr>
              <a:tblGrid>
                <a:gridCol w="833625">
                  <a:extLst>
                    <a:ext uri="{9D8B030D-6E8A-4147-A177-3AD203B41FA5}">
                      <a16:colId xmlns:a16="http://schemas.microsoft.com/office/drawing/2014/main" val="20000"/>
                    </a:ext>
                  </a:extLst>
                </a:gridCol>
                <a:gridCol w="2379975">
                  <a:extLst>
                    <a:ext uri="{9D8B030D-6E8A-4147-A177-3AD203B41FA5}">
                      <a16:colId xmlns:a16="http://schemas.microsoft.com/office/drawing/2014/main" val="20001"/>
                    </a:ext>
                  </a:extLst>
                </a:gridCol>
                <a:gridCol w="2617550">
                  <a:extLst>
                    <a:ext uri="{9D8B030D-6E8A-4147-A177-3AD203B41FA5}">
                      <a16:colId xmlns:a16="http://schemas.microsoft.com/office/drawing/2014/main" val="20002"/>
                    </a:ext>
                  </a:extLst>
                </a:gridCol>
                <a:gridCol w="2563275">
                  <a:extLst>
                    <a:ext uri="{9D8B030D-6E8A-4147-A177-3AD203B41FA5}">
                      <a16:colId xmlns:a16="http://schemas.microsoft.com/office/drawing/2014/main" val="20003"/>
                    </a:ext>
                  </a:extLst>
                </a:gridCol>
                <a:gridCol w="1862000">
                  <a:extLst>
                    <a:ext uri="{9D8B030D-6E8A-4147-A177-3AD203B41FA5}">
                      <a16:colId xmlns:a16="http://schemas.microsoft.com/office/drawing/2014/main" val="20004"/>
                    </a:ext>
                  </a:extLst>
                </a:gridCol>
                <a:gridCol w="1935575">
                  <a:extLst>
                    <a:ext uri="{9D8B030D-6E8A-4147-A177-3AD203B41FA5}">
                      <a16:colId xmlns:a16="http://schemas.microsoft.com/office/drawing/2014/main" val="20005"/>
                    </a:ext>
                  </a:extLst>
                </a:gridCol>
              </a:tblGrid>
              <a:tr h="481050">
                <a:tc>
                  <a:txBody>
                    <a:bodyPr/>
                    <a:lstStyle/>
                    <a:p>
                      <a:pPr marL="0" marR="0" lvl="0" indent="0" algn="l" rtl="0">
                        <a:lnSpc>
                          <a:spcPct val="100000"/>
                        </a:lnSpc>
                        <a:spcBef>
                          <a:spcPts val="0"/>
                        </a:spcBef>
                        <a:spcAft>
                          <a:spcPts val="0"/>
                        </a:spcAft>
                        <a:buNone/>
                      </a:pPr>
                      <a:r>
                        <a:rPr lang="en-US" sz="1400" u="none" strike="noStrike" cap="none"/>
                        <a:t>Ref No.​</a:t>
                      </a:r>
                      <a:endParaRPr sz="1400" b="1" u="none" strike="noStrike" cap="none">
                        <a:solidFill>
                          <a:srgbClr val="FFFFFF"/>
                        </a:solidFill>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Title of paper​</a:t>
                      </a:r>
                      <a:endParaRPr sz="1400" b="1" u="none" strike="noStrike" cap="none">
                        <a:solidFill>
                          <a:srgbClr val="FFFFFF"/>
                        </a:solidFill>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Abstract​</a:t>
                      </a:r>
                      <a:endParaRPr sz="1400" b="1" u="none" strike="noStrike" cap="none">
                        <a:solidFill>
                          <a:srgbClr val="FFFFFF"/>
                        </a:solidFill>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Outcome​</a:t>
                      </a:r>
                      <a:endParaRPr sz="1400" b="1" u="none" strike="noStrike" cap="none">
                        <a:solidFill>
                          <a:srgbClr val="FFFFFF"/>
                        </a:solidFill>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Methodology​</a:t>
                      </a:r>
                      <a:endParaRPr sz="1400" b="1" u="none" strike="noStrike" cap="none">
                        <a:solidFill>
                          <a:srgbClr val="FFFFFF"/>
                        </a:solidFill>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Research gap​</a:t>
                      </a:r>
                      <a:endParaRPr sz="1400" b="1" u="none" strike="noStrike" cap="none">
                        <a:solidFill>
                          <a:srgbClr val="FFFFFF"/>
                        </a:solidFill>
                      </a:endParaRPr>
                    </a:p>
                  </a:txBody>
                  <a:tcPr marL="91450" marR="91450" marT="45725" marB="45725"/>
                </a:tc>
                <a:extLst>
                  <a:ext uri="{0D108BD9-81ED-4DB2-BD59-A6C34878D82A}">
                    <a16:rowId xmlns:a16="http://schemas.microsoft.com/office/drawing/2014/main" val="10000"/>
                  </a:ext>
                </a:extLst>
              </a:tr>
              <a:tr h="2471950">
                <a:tc>
                  <a:txBody>
                    <a:bodyPr/>
                    <a:lstStyle/>
                    <a:p>
                      <a:pPr marL="0" marR="0" lvl="0" indent="0" algn="l" rtl="0">
                        <a:lnSpc>
                          <a:spcPct val="100000"/>
                        </a:lnSpc>
                        <a:spcBef>
                          <a:spcPts val="0"/>
                        </a:spcBef>
                        <a:spcAft>
                          <a:spcPts val="0"/>
                        </a:spcAft>
                        <a:buNone/>
                      </a:pPr>
                      <a:r>
                        <a:rPr lang="en-US" sz="1400" b="1" u="none" strike="noStrike" cap="none"/>
                        <a:t>5.</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Robotic System for Cleaning of Pipeline, Drainage and Manholes.</a:t>
                      </a:r>
                      <a:endParaRPr sz="1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The focus of the paper is on the development of a robotic system which can automatically clean pipes, sewers and manholes, thus enhancing waste management by all safety, speed, and efficiency measures.</a:t>
                      </a:r>
                      <a:endParaRPr sz="1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The robotic system helps restore sewers and pipelines by removing obstructions, reducing the risk of human workforce in dangerous activities.</a:t>
                      </a:r>
                      <a:endParaRPr sz="15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A robotic arm fitted with cameras and sensors, which is connected to the control unit, was used to detect, locate and clear blockages in-situ.</a:t>
                      </a:r>
                      <a:endParaRPr sz="1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Even though manual methods of cleaning still exist, they pose threats to health and time with their inefficiency thus the necessity for robotic cleaning methods.</a:t>
                      </a:r>
                      <a:endParaRPr sz="1500" u="none" strike="noStrike" cap="none"/>
                    </a:p>
                  </a:txBody>
                  <a:tcPr marL="45725" marR="45725" marT="45725" marB="45725"/>
                </a:tc>
                <a:extLst>
                  <a:ext uri="{0D108BD9-81ED-4DB2-BD59-A6C34878D82A}">
                    <a16:rowId xmlns:a16="http://schemas.microsoft.com/office/drawing/2014/main" val="10001"/>
                  </a:ext>
                </a:extLst>
              </a:tr>
              <a:tr h="3905000">
                <a:tc>
                  <a:txBody>
                    <a:bodyPr/>
                    <a:lstStyle/>
                    <a:p>
                      <a:pPr marL="0" marR="0" lvl="0" indent="0" algn="l" rtl="0">
                        <a:lnSpc>
                          <a:spcPct val="100000"/>
                        </a:lnSpc>
                        <a:spcBef>
                          <a:spcPts val="0"/>
                        </a:spcBef>
                        <a:spcAft>
                          <a:spcPts val="0"/>
                        </a:spcAft>
                        <a:buNone/>
                      </a:pPr>
                      <a:r>
                        <a:rPr lang="en-US" sz="1400" b="1" u="none" strike="noStrike" cap="none"/>
                        <a:t>6.</a:t>
                      </a:r>
                      <a:endParaRPr sz="1400" b="1"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Creation of Semi-Automatic Sewage Cleaning Machine for Improved Safety and Efficiency</a:t>
                      </a:r>
                      <a:endParaRPr sz="1500" b="0" i="0" u="none" strike="noStrike" cap="none">
                        <a:solidFill>
                          <a:srgbClr val="222222"/>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In this work, a machine for cleaning sewage has been designed to minimize the risk to scavenger health and the need for manual operation of the device.</a:t>
                      </a:r>
                      <a:endParaRPr sz="1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The machine reduces human exposure to contaminated sewage by bypassing the need for human direct involvement in operations with hazardous wastes.</a:t>
                      </a:r>
                      <a:endParaRPr sz="1500" u="none" strike="noStrike" cap="none">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A pneumatic piston cylinder and linkage mechanisms and Arduino controlled via Bluetooth are employed to perform automation of the process of sewage cleaning.</a:t>
                      </a:r>
                      <a:endParaRPr sz="1500" b="0" i="0" u="none" strike="noStrike" cap="none">
                        <a:solidFill>
                          <a:schemeClr val="dk1"/>
                        </a:solidFill>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Insite of all the efforts scaled up towards automation of processes and equipment, the quest for cheaper and even better and efficient sewage cleaning options continues.</a:t>
                      </a:r>
                      <a:endParaRPr sz="1500" u="none" strike="noStrike" cap="none">
                        <a:solidFill>
                          <a:schemeClr val="dk1"/>
                        </a:solidFill>
                      </a:endParaRPr>
                    </a:p>
                  </a:txBody>
                  <a:tcPr marL="45725" marR="45725"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5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900"/>
              <a:buNone/>
            </a:pPr>
            <a:fld id="{00000000-1234-1234-1234-123412341234}" type="slidenum">
              <a:rPr lang="en-US"/>
              <a:t>8</a:t>
            </a:fld>
            <a:endParaRPr/>
          </a:p>
        </p:txBody>
      </p:sp>
      <p:sp>
        <p:nvSpPr>
          <p:cNvPr id="187" name="Google Shape;187;p56"/>
          <p:cNvSpPr txBox="1"/>
          <p:nvPr/>
        </p:nvSpPr>
        <p:spPr>
          <a:xfrm>
            <a:off x="462114" y="617587"/>
            <a:ext cx="11179276" cy="586243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800" b="1" i="0" u="sng" strike="noStrike" cap="none">
                <a:solidFill>
                  <a:srgbClr val="000000"/>
                </a:solidFill>
                <a:latin typeface="Montserrat Medium"/>
                <a:ea typeface="Montserrat Medium"/>
                <a:cs typeface="Montserrat Medium"/>
                <a:sym typeface="Montserrat Medium"/>
              </a:rPr>
              <a:t>Goal of Project:</a:t>
            </a:r>
            <a:endParaRPr/>
          </a:p>
          <a:p>
            <a:pPr marL="0" marR="0" lvl="0" indent="0" algn="l" rtl="0">
              <a:lnSpc>
                <a:spcPct val="100000"/>
              </a:lnSpc>
              <a:spcBef>
                <a:spcPts val="0"/>
              </a:spcBef>
              <a:spcAft>
                <a:spcPts val="0"/>
              </a:spcAft>
              <a:buNone/>
            </a:pPr>
            <a:endParaRPr sz="1400" b="1" i="0" u="none" strike="noStrike" cap="none">
              <a:solidFill>
                <a:srgbClr val="000000"/>
              </a:solidFill>
              <a:latin typeface="Montserrat Medium"/>
              <a:ea typeface="Montserrat Medium"/>
              <a:cs typeface="Montserrat Medium"/>
              <a:sym typeface="Montserrat Medium"/>
            </a:endParaRPr>
          </a:p>
        </p:txBody>
      </p:sp>
      <p:sp>
        <p:nvSpPr>
          <p:cNvPr id="188" name="Google Shape;188;p56"/>
          <p:cNvSpPr txBox="1"/>
          <p:nvPr/>
        </p:nvSpPr>
        <p:spPr>
          <a:xfrm>
            <a:off x="304474" y="1385531"/>
            <a:ext cx="11149777" cy="483209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Implement effective strategies and technologies to minimize the frequency and severity of drainage blockages in urban areas.</a:t>
            </a:r>
            <a:endParaRPr/>
          </a:p>
          <a:p>
            <a:pPr marL="342900" marR="0" lvl="0" indent="-342900" algn="l" rtl="0">
              <a:lnSpc>
                <a:spcPct val="100000"/>
              </a:lnSpc>
              <a:spcBef>
                <a:spcPts val="0"/>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Prevent blockages that lead to flooding and water contamination, thereby reducing the spread of waterborne diseases and improving overall public safety.</a:t>
            </a:r>
            <a:endParaRPr/>
          </a:p>
          <a:p>
            <a:pPr marL="342900" marR="0" lvl="0" indent="-342900" algn="l" rtl="0">
              <a:lnSpc>
                <a:spcPct val="100000"/>
              </a:lnSpc>
              <a:spcBef>
                <a:spcPts val="0"/>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Strengthen and maintain drainage systems to withstand the challenges posed by rapid urbanization, aging infrastructure, and extreme weather events.</a:t>
            </a:r>
            <a:endParaRPr/>
          </a:p>
          <a:p>
            <a:pPr marL="342900" marR="0" lvl="0" indent="-342900" algn="l" rtl="0">
              <a:lnSpc>
                <a:spcPct val="100000"/>
              </a:lnSpc>
              <a:spcBef>
                <a:spcPts val="0"/>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Utilize advanced technologies, such as smart monitoring systems, to streamline and improve the efficiency of drainage maintenance and management.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7"/>
          <p:cNvSpPr txBox="1">
            <a:spLocks noGrp="1"/>
          </p:cNvSpPr>
          <p:nvPr>
            <p:ph type="body" idx="1"/>
          </p:nvPr>
        </p:nvSpPr>
        <p:spPr>
          <a:xfrm>
            <a:off x="415600" y="757084"/>
            <a:ext cx="11360800" cy="5334749"/>
          </a:xfrm>
          <a:prstGeom prst="rect">
            <a:avLst/>
          </a:prstGeom>
          <a:noFill/>
          <a:ln>
            <a:noFill/>
          </a:ln>
        </p:spPr>
        <p:txBody>
          <a:bodyPr spcFirstLastPara="1" wrap="square" lIns="91425" tIns="91425" rIns="91425" bIns="91425" anchor="t" anchorCtr="0">
            <a:normAutofit/>
          </a:bodyPr>
          <a:lstStyle/>
          <a:p>
            <a:pPr marL="114300" lvl="0" indent="0" algn="l" rtl="0">
              <a:lnSpc>
                <a:spcPct val="120000"/>
              </a:lnSpc>
              <a:spcBef>
                <a:spcPts val="0"/>
              </a:spcBef>
              <a:spcAft>
                <a:spcPts val="0"/>
              </a:spcAft>
              <a:buSzPts val="1800"/>
              <a:buNone/>
            </a:pPr>
            <a:r>
              <a:rPr lang="en-US" b="1" u="sng">
                <a:latin typeface="Montserrat Medium"/>
                <a:ea typeface="Montserrat Medium"/>
                <a:cs typeface="Montserrat Medium"/>
                <a:sym typeface="Montserrat Medium"/>
              </a:rPr>
              <a:t>Methodology:</a:t>
            </a:r>
            <a:endParaRPr/>
          </a:p>
        </p:txBody>
      </p:sp>
      <p:sp>
        <p:nvSpPr>
          <p:cNvPr id="194" name="Google Shape;194;p5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900"/>
              <a:buNone/>
            </a:pPr>
            <a:fld id="{00000000-1234-1234-1234-123412341234}" type="slidenum">
              <a:rPr lang="en-US"/>
              <a:t>9</a:t>
            </a:fld>
            <a:endParaRPr/>
          </a:p>
        </p:txBody>
      </p:sp>
      <p:sp>
        <p:nvSpPr>
          <p:cNvPr id="195" name="Google Shape;195;p57"/>
          <p:cNvSpPr txBox="1"/>
          <p:nvPr/>
        </p:nvSpPr>
        <p:spPr>
          <a:xfrm>
            <a:off x="415600" y="1785258"/>
            <a:ext cx="11582399" cy="4093428"/>
          </a:xfrm>
          <a:prstGeom prst="rect">
            <a:avLst/>
          </a:prstGeom>
          <a:noFill/>
          <a:ln>
            <a:noFill/>
          </a:ln>
        </p:spPr>
        <p:txBody>
          <a:bodyPr spcFirstLastPara="1" wrap="square" lIns="91425" tIns="45700" rIns="91425" bIns="45700" anchor="t" anchorCtr="0">
            <a:spAutoFit/>
          </a:bodyPr>
          <a:lstStyle/>
          <a:p>
            <a:pPr marL="342900" marR="0" lvl="1" indent="-342900" algn="l" rtl="0">
              <a:lnSpc>
                <a:spcPct val="100000"/>
              </a:lnSpc>
              <a:spcBef>
                <a:spcPts val="0"/>
              </a:spcBef>
              <a:spcAft>
                <a:spcPts val="0"/>
              </a:spcAft>
              <a:buClr>
                <a:srgbClr val="000000"/>
              </a:buClr>
              <a:buSzPts val="2000"/>
              <a:buFont typeface="Arial"/>
              <a:buChar char="•"/>
            </a:pPr>
            <a:r>
              <a:rPr lang="en-US" sz="2000" b="1" i="0" u="none" strike="noStrike" cap="none">
                <a:solidFill>
                  <a:srgbClr val="000000"/>
                </a:solidFill>
                <a:latin typeface="Arial"/>
                <a:ea typeface="Arial"/>
                <a:cs typeface="Arial"/>
                <a:sym typeface="Arial"/>
              </a:rPr>
              <a:t>Manual Cleaning</a:t>
            </a:r>
            <a:r>
              <a:rPr lang="en-US" sz="2000" b="0" i="1" u="none" strike="noStrike" cap="none">
                <a:solidFill>
                  <a:srgbClr val="000000"/>
                </a:solidFill>
                <a:latin typeface="Arial"/>
                <a:ea typeface="Arial"/>
                <a:cs typeface="Arial"/>
                <a:sym typeface="Arial"/>
              </a:rPr>
              <a:t>: </a:t>
            </a:r>
            <a:r>
              <a:rPr lang="en-US" sz="2000" b="0" i="0" u="none" strike="noStrike" cap="none">
                <a:solidFill>
                  <a:srgbClr val="000000"/>
                </a:solidFill>
                <a:latin typeface="Arial"/>
                <a:ea typeface="Arial"/>
                <a:cs typeface="Arial"/>
                <a:sym typeface="Arial"/>
              </a:rPr>
              <a:t>Pay attention to drainage systems and regularly work through obstructions with manual means such as rods and shovels. Take away the particles and dirt that can cause them to become jammed.</a:t>
            </a:r>
            <a:endParaRPr/>
          </a:p>
          <a:p>
            <a:pPr marL="342900" marR="0" lvl="1" indent="-342900" algn="l" rtl="0">
              <a:lnSpc>
                <a:spcPct val="100000"/>
              </a:lnSpc>
              <a:spcBef>
                <a:spcPts val="0"/>
              </a:spcBef>
              <a:spcAft>
                <a:spcPts val="0"/>
              </a:spcAft>
              <a:buClr>
                <a:srgbClr val="000000"/>
              </a:buClr>
              <a:buSzPts val="2000"/>
              <a:buFont typeface="Arial"/>
              <a:buChar char="•"/>
            </a:pPr>
            <a:r>
              <a:rPr lang="en-US" sz="2000" b="1" i="0" u="none" strike="noStrike" cap="none">
                <a:solidFill>
                  <a:srgbClr val="000000"/>
                </a:solidFill>
                <a:latin typeface="Arial"/>
                <a:ea typeface="Arial"/>
                <a:cs typeface="Arial"/>
                <a:sym typeface="Arial"/>
              </a:rPr>
              <a:t>Mechanical Cleaning</a:t>
            </a:r>
            <a:r>
              <a:rPr lang="en-US" sz="2000" b="0" i="1" u="none" strike="noStrike" cap="none">
                <a:solidFill>
                  <a:srgbClr val="000000"/>
                </a:solidFill>
                <a:latin typeface="Arial"/>
                <a:ea typeface="Arial"/>
                <a:cs typeface="Arial"/>
                <a:sym typeface="Arial"/>
              </a:rPr>
              <a:t>: </a:t>
            </a:r>
            <a:r>
              <a:rPr lang="en-US" sz="2000" b="0" i="0" u="none" strike="noStrike" cap="none">
                <a:solidFill>
                  <a:srgbClr val="000000"/>
                </a:solidFill>
                <a:latin typeface="Arial"/>
                <a:ea typeface="Arial"/>
                <a:cs typeface="Arial"/>
                <a:sym typeface="Arial"/>
              </a:rPr>
              <a:t>Clean blockages with high pressure water jets and make use of suction trucks that can remove dirt and sludge from within a pipe</a:t>
            </a:r>
            <a:endParaRPr/>
          </a:p>
          <a:p>
            <a:pPr marL="342900" marR="0" lvl="1" indent="-342900" algn="l" rtl="0">
              <a:lnSpc>
                <a:spcPct val="100000"/>
              </a:lnSpc>
              <a:spcBef>
                <a:spcPts val="0"/>
              </a:spcBef>
              <a:spcAft>
                <a:spcPts val="0"/>
              </a:spcAft>
              <a:buClr>
                <a:srgbClr val="000000"/>
              </a:buClr>
              <a:buSzPts val="2000"/>
              <a:buFont typeface="Arial"/>
              <a:buChar char="•"/>
            </a:pPr>
            <a:r>
              <a:rPr lang="en-US" sz="2000" b="1" i="0" u="none" strike="noStrike" cap="none">
                <a:solidFill>
                  <a:srgbClr val="000000"/>
                </a:solidFill>
                <a:latin typeface="Arial"/>
                <a:ea typeface="Arial"/>
                <a:cs typeface="Arial"/>
                <a:sym typeface="Arial"/>
              </a:rPr>
              <a:t>Advanced Technology : </a:t>
            </a:r>
            <a:r>
              <a:rPr lang="en-US" sz="2000" b="0" i="0" u="none" strike="noStrike" cap="none">
                <a:solidFill>
                  <a:srgbClr val="000000"/>
                </a:solidFill>
                <a:latin typeface="Arial"/>
                <a:ea typeface="Arial"/>
                <a:cs typeface="Arial"/>
                <a:sym typeface="Arial"/>
              </a:rPr>
              <a:t>Check the insides of pipes for blockages without the need for excavation. </a:t>
            </a:r>
            <a:endParaRPr/>
          </a:p>
          <a:p>
            <a:pPr marL="342900" marR="0" lvl="1" indent="-342900" algn="l" rtl="0">
              <a:lnSpc>
                <a:spcPct val="100000"/>
              </a:lnSpc>
              <a:spcBef>
                <a:spcPts val="0"/>
              </a:spcBef>
              <a:spcAft>
                <a:spcPts val="0"/>
              </a:spcAft>
              <a:buClr>
                <a:srgbClr val="000000"/>
              </a:buClr>
              <a:buSzPts val="2000"/>
              <a:buFont typeface="Arial"/>
              <a:buChar char="•"/>
            </a:pPr>
            <a:r>
              <a:rPr lang="en-US" sz="2000" b="1" i="0" u="none" strike="noStrike" cap="none">
                <a:solidFill>
                  <a:srgbClr val="000000"/>
                </a:solidFill>
                <a:latin typeface="Arial"/>
                <a:ea typeface="Arial"/>
                <a:cs typeface="Arial"/>
                <a:sym typeface="Arial"/>
              </a:rPr>
              <a:t>Robots</a:t>
            </a:r>
            <a:r>
              <a:rPr lang="en-US" sz="2000" b="0" i="1" u="none" strike="noStrike" cap="none">
                <a:solidFill>
                  <a:srgbClr val="000000"/>
                </a:solidFill>
                <a:latin typeface="Arial"/>
                <a:ea typeface="Arial"/>
                <a:cs typeface="Arial"/>
                <a:sym typeface="Arial"/>
              </a:rPr>
              <a:t>: </a:t>
            </a:r>
            <a:r>
              <a:rPr lang="en-US" sz="2000" b="0" i="0" u="none" strike="noStrike" cap="none">
                <a:solidFill>
                  <a:srgbClr val="000000"/>
                </a:solidFill>
                <a:latin typeface="Arial"/>
                <a:ea typeface="Arial"/>
                <a:cs typeface="Arial"/>
                <a:sym typeface="Arial"/>
              </a:rPr>
              <a:t>Clean and inspect confined spaces using a robotic system. Sensors: Use audial as well as ultrasonic sensors for delicate obstruction detection. </a:t>
            </a:r>
            <a:endParaRPr/>
          </a:p>
          <a:p>
            <a:pPr marL="342900" marR="0" lvl="1" indent="-342900" algn="l" rtl="0">
              <a:lnSpc>
                <a:spcPct val="100000"/>
              </a:lnSpc>
              <a:spcBef>
                <a:spcPts val="0"/>
              </a:spcBef>
              <a:spcAft>
                <a:spcPts val="0"/>
              </a:spcAft>
              <a:buClr>
                <a:srgbClr val="000000"/>
              </a:buClr>
              <a:buSzPts val="2000"/>
              <a:buFont typeface="Arial"/>
              <a:buChar char="•"/>
            </a:pPr>
            <a:r>
              <a:rPr lang="en-US" sz="2000" b="1" i="0" u="none" strike="noStrike" cap="none">
                <a:solidFill>
                  <a:srgbClr val="000000"/>
                </a:solidFill>
                <a:latin typeface="Arial"/>
                <a:ea typeface="Arial"/>
                <a:cs typeface="Arial"/>
                <a:sym typeface="Arial"/>
              </a:rPr>
              <a:t>Smart Drainage</a:t>
            </a:r>
            <a:r>
              <a:rPr lang="en-US" sz="2000" b="0" i="1" u="none" strike="noStrike" cap="none">
                <a:solidFill>
                  <a:srgbClr val="000000"/>
                </a:solidFill>
                <a:latin typeface="Arial"/>
                <a:ea typeface="Arial"/>
                <a:cs typeface="Arial"/>
                <a:sym typeface="Arial"/>
              </a:rPr>
              <a:t>: </a:t>
            </a:r>
            <a:r>
              <a:rPr lang="en-US" sz="2000" b="0" i="0" u="none" strike="noStrike" cap="none">
                <a:solidFill>
                  <a:srgbClr val="000000"/>
                </a:solidFill>
                <a:latin typeface="Arial"/>
                <a:ea typeface="Arial"/>
                <a:cs typeface="Arial"/>
                <a:sym typeface="Arial"/>
              </a:rPr>
              <a:t>Designed systems that understand such imperfections in the irrigation system by using real time structural integrity systems and twilight technology. Regulations: Enforce building codes and curb the drainage system through support to drainage infrastructural services by private firms.</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1756</Words>
  <Application>Microsoft Office PowerPoint</Application>
  <PresentationFormat>Widescreen</PresentationFormat>
  <Paragraphs>172</Paragraphs>
  <Slides>15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Verdana</vt:lpstr>
      <vt:lpstr>Noto Sans Symbols</vt:lpstr>
      <vt:lpstr>Calibri</vt:lpstr>
      <vt:lpstr>Montserrat</vt:lpstr>
      <vt:lpstr>Montserrat Medium</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Aisswaria Zacharias</dc:creator>
  <cp:lastModifiedBy>kishore kumar</cp:lastModifiedBy>
  <cp:revision>3</cp:revision>
  <dcterms:created xsi:type="dcterms:W3CDTF">2021-01-07T12:40:50Z</dcterms:created>
  <dcterms:modified xsi:type="dcterms:W3CDTF">2024-10-18T07:29:06Z</dcterms:modified>
</cp:coreProperties>
</file>