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1"/>
  </p:notesMasterIdLst>
  <p:handoutMasterIdLst>
    <p:handoutMasterId r:id="rId22"/>
  </p:handoutMasterIdLst>
  <p:sldIdLst>
    <p:sldId id="542" r:id="rId2"/>
    <p:sldId id="544" r:id="rId3"/>
    <p:sldId id="545" r:id="rId4"/>
    <p:sldId id="546" r:id="rId5"/>
    <p:sldId id="292" r:id="rId6"/>
    <p:sldId id="543" r:id="rId7"/>
    <p:sldId id="261" r:id="rId8"/>
    <p:sldId id="547" r:id="rId9"/>
    <p:sldId id="550" r:id="rId10"/>
    <p:sldId id="551" r:id="rId11"/>
    <p:sldId id="552" r:id="rId12"/>
    <p:sldId id="303" r:id="rId13"/>
    <p:sldId id="553" r:id="rId14"/>
    <p:sldId id="549" r:id="rId15"/>
    <p:sldId id="306" r:id="rId16"/>
    <p:sldId id="548" r:id="rId17"/>
    <p:sldId id="307" r:id="rId18"/>
    <p:sldId id="267" r:id="rId19"/>
    <p:sldId id="301" r:id="rId20"/>
  </p:sldIdLst>
  <p:sldSz cx="12192000" cy="6858000"/>
  <p:notesSz cx="6858000" cy="9144000"/>
  <p:embeddedFontLst>
    <p:embeddedFont>
      <p:font typeface="Aharoni" panose="02010803020104030203" pitchFamily="2" charset="-79"/>
      <p:bold r:id="rId23"/>
    </p:embeddedFont>
    <p:embeddedFont>
      <p:font typeface="Montserrat" panose="00000500000000000000" pitchFamily="2" charset="0"/>
      <p:regular r:id="rId24"/>
      <p:bold r:id="rId25"/>
      <p:italic r:id="rId26"/>
      <p:boldItalic r:id="rId27"/>
    </p:embeddedFont>
    <p:embeddedFont>
      <p:font typeface="Montserrat Medium" panose="00000600000000000000" pitchFamily="2" charset="0"/>
      <p:regular r:id="rId28"/>
      <p:italic r:id="rId29"/>
    </p:embeddedFont>
    <p:embeddedFont>
      <p:font typeface="Open Sans" panose="020B0606030504020204" pitchFamily="34" charset="0"/>
      <p:regular r:id="rId30"/>
      <p:bold r:id="rId31"/>
      <p:italic r:id="rId32"/>
      <p:boldItalic r:id="rId33"/>
    </p:embeddedFont>
    <p:embeddedFont>
      <p:font typeface="Plus Jakarta Sans" panose="020B0604020202020204" charset="0"/>
      <p:regular r:id="rId34"/>
      <p:bold r:id="rId35"/>
      <p:italic r:id="rId36"/>
      <p:boldItalic r:id="rId37"/>
    </p:embeddedFont>
    <p:embeddedFont>
      <p:font typeface="Poppins SemiBold" panose="00000700000000000000" pitchFamily="2" charset="0"/>
      <p:regular r:id="rId38"/>
      <p:bold r:id="rId39"/>
      <p:italic r:id="rId40"/>
      <p:boldItalic r:id="rId41"/>
    </p:embeddedFont>
    <p:embeddedFont>
      <p:font typeface="Verdana" panose="020B0604030504040204" pitchFamily="34" charset="0"/>
      <p:regular r:id="rId42"/>
      <p:bold r:id="rId43"/>
      <p:italic r:id="rId44"/>
      <p:boldItalic r:id="rId45"/>
    </p:embeddedFont>
  </p:embeddedFontLst>
  <p:custDataLst>
    <p:tags r:id="rId4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1"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notesMaster" Target="notesMasters/notesMaster1.xml"/><Relationship Id="rId34" Type="http://schemas.openxmlformats.org/officeDocument/2006/relationships/font" Target="fonts/font12.fntdata"/><Relationship Id="rId42" Type="http://schemas.openxmlformats.org/officeDocument/2006/relationships/font" Target="fonts/font20.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font" Target="fonts/font19.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sho\Downloads\Gantt%20project%20planner1.od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xMode val="edge"/>
          <c:yMode val="edge"/>
          <c:x val="1.7951481527289429E-2"/>
          <c:y val="1.061409948002056E-2"/>
          <c:w val="0.98204851847271057"/>
          <c:h val="0.95046753575990406"/>
        </c:manualLayout>
      </c:layout>
      <c:barChart>
        <c:barDir val="bar"/>
        <c:grouping val="stacked"/>
        <c:varyColors val="0"/>
        <c:ser>
          <c:idx val="0"/>
          <c:order val="0"/>
          <c:tx>
            <c:strRef>
              <c:f>Project_Planner!$A$2</c:f>
              <c:strCache>
                <c:ptCount val="1"/>
                <c:pt idx="0">
                  <c:v>START DATE</c:v>
                </c:pt>
              </c:strCache>
            </c:strRef>
          </c:tx>
          <c:spPr>
            <a:noFill/>
            <a:ln>
              <a:noFill/>
            </a:ln>
          </c:spPr>
          <c:invertIfNegative val="0"/>
          <c:cat>
            <c:strRef>
              <c:f>Project_Planner!$C$3:$C$11</c:f>
              <c:strCache>
                <c:ptCount val="9"/>
                <c:pt idx="0">
                  <c:v>Research &amp; Planning</c:v>
                </c:pt>
                <c:pt idx="1">
                  <c:v>Design &amp; Development</c:v>
                </c:pt>
                <c:pt idx="2">
                  <c:v>Review 1</c:v>
                </c:pt>
                <c:pt idx="3">
                  <c:v> Prototyping &amp; Assembly</c:v>
                </c:pt>
                <c:pt idx="4">
                  <c:v>Implementation</c:v>
                </c:pt>
                <c:pt idx="5">
                  <c:v>Review 2</c:v>
                </c:pt>
                <c:pt idx="6">
                  <c:v>Field Testing</c:v>
                </c:pt>
                <c:pt idx="7">
                  <c:v>Review 3</c:v>
                </c:pt>
                <c:pt idx="8">
                  <c:v>Evaluation &amp; Reporting</c:v>
                </c:pt>
              </c:strCache>
            </c:strRef>
          </c:cat>
          <c:val>
            <c:numRef>
              <c:f>Project_Planner!$A$3:$A$11</c:f>
              <c:numCache>
                <c:formatCode>dd\-mmm</c:formatCode>
                <c:ptCount val="9"/>
                <c:pt idx="0">
                  <c:v>45637</c:v>
                </c:pt>
                <c:pt idx="1">
                  <c:v>45652</c:v>
                </c:pt>
                <c:pt idx="2">
                  <c:v>45665</c:v>
                </c:pt>
                <c:pt idx="3">
                  <c:v>45674</c:v>
                </c:pt>
                <c:pt idx="4">
                  <c:v>45689</c:v>
                </c:pt>
                <c:pt idx="5">
                  <c:v>45693</c:v>
                </c:pt>
                <c:pt idx="6">
                  <c:v>45717</c:v>
                </c:pt>
                <c:pt idx="7">
                  <c:v>45734</c:v>
                </c:pt>
                <c:pt idx="8">
                  <c:v>45737</c:v>
                </c:pt>
              </c:numCache>
            </c:numRef>
          </c:val>
          <c:extLst>
            <c:ext xmlns:c16="http://schemas.microsoft.com/office/drawing/2014/chart" uri="{C3380CC4-5D6E-409C-BE32-E72D297353CC}">
              <c16:uniqueId val="{00000000-EAFB-4677-846A-8353202BC4BA}"/>
            </c:ext>
          </c:extLst>
        </c:ser>
        <c:ser>
          <c:idx val="1"/>
          <c:order val="1"/>
          <c:tx>
            <c:strRef>
              <c:f>Project_Planner!$D$2</c:f>
              <c:strCache>
                <c:ptCount val="1"/>
                <c:pt idx="0">
                  <c:v>DURATION(DAYS)</c:v>
                </c:pt>
              </c:strCache>
            </c:strRef>
          </c:tx>
          <c:spPr>
            <a:solidFill>
              <a:srgbClr val="4472C4"/>
            </a:solidFill>
            <a:ln>
              <a:noFill/>
            </a:ln>
          </c:spPr>
          <c:invertIfNegative val="0"/>
          <c:cat>
            <c:strRef>
              <c:f>Project_Planner!$C$3:$C$11</c:f>
              <c:strCache>
                <c:ptCount val="9"/>
                <c:pt idx="0">
                  <c:v>Research &amp; Planning</c:v>
                </c:pt>
                <c:pt idx="1">
                  <c:v>Design &amp; Development</c:v>
                </c:pt>
                <c:pt idx="2">
                  <c:v>Review 1</c:v>
                </c:pt>
                <c:pt idx="3">
                  <c:v> Prototyping &amp; Assembly</c:v>
                </c:pt>
                <c:pt idx="4">
                  <c:v>Implementation</c:v>
                </c:pt>
                <c:pt idx="5">
                  <c:v>Review 2</c:v>
                </c:pt>
                <c:pt idx="6">
                  <c:v>Field Testing</c:v>
                </c:pt>
                <c:pt idx="7">
                  <c:v>Review 3</c:v>
                </c:pt>
                <c:pt idx="8">
                  <c:v>Evaluation &amp; Reporting</c:v>
                </c:pt>
              </c:strCache>
            </c:strRef>
          </c:cat>
          <c:val>
            <c:numRef>
              <c:f>Project_Planner!$D$3:$D$11</c:f>
              <c:numCache>
                <c:formatCode>General</c:formatCode>
                <c:ptCount val="9"/>
                <c:pt idx="0">
                  <c:v>14</c:v>
                </c:pt>
                <c:pt idx="1">
                  <c:v>20</c:v>
                </c:pt>
                <c:pt idx="2">
                  <c:v>2</c:v>
                </c:pt>
                <c:pt idx="3">
                  <c:v>14</c:v>
                </c:pt>
                <c:pt idx="4">
                  <c:v>28</c:v>
                </c:pt>
                <c:pt idx="5">
                  <c:v>1</c:v>
                </c:pt>
                <c:pt idx="6">
                  <c:v>20</c:v>
                </c:pt>
                <c:pt idx="7">
                  <c:v>2</c:v>
                </c:pt>
                <c:pt idx="8">
                  <c:v>7</c:v>
                </c:pt>
              </c:numCache>
            </c:numRef>
          </c:val>
          <c:extLst>
            <c:ext xmlns:c16="http://schemas.microsoft.com/office/drawing/2014/chart" uri="{C3380CC4-5D6E-409C-BE32-E72D297353CC}">
              <c16:uniqueId val="{00000001-EAFB-4677-846A-8353202BC4BA}"/>
            </c:ext>
          </c:extLst>
        </c:ser>
        <c:dLbls>
          <c:showLegendKey val="0"/>
          <c:showVal val="0"/>
          <c:showCatName val="0"/>
          <c:showSerName val="0"/>
          <c:showPercent val="0"/>
          <c:showBubbleSize val="0"/>
        </c:dLbls>
        <c:gapWidth val="100"/>
        <c:overlap val="100"/>
        <c:axId val="196008400"/>
        <c:axId val="195995920"/>
      </c:barChart>
      <c:valAx>
        <c:axId val="195995920"/>
        <c:scaling>
          <c:orientation val="minMax"/>
        </c:scaling>
        <c:delete val="0"/>
        <c:axPos val="t"/>
        <c:majorGridlines>
          <c:spPr>
            <a:ln w="9528" cap="flat">
              <a:solidFill>
                <a:srgbClr val="D9D9D9"/>
              </a:solidFill>
              <a:prstDash val="solid"/>
              <a:round/>
            </a:ln>
          </c:spPr>
        </c:majorGridlines>
        <c:numFmt formatCode="dd\-mmm" sourceLinked="1"/>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Calibri"/>
              </a:defRPr>
            </a:pPr>
            <a:endParaRPr lang="en-US"/>
          </a:p>
        </c:txPr>
        <c:crossAx val="196008400"/>
        <c:crosses val="autoZero"/>
        <c:crossBetween val="between"/>
      </c:valAx>
      <c:catAx>
        <c:axId val="196008400"/>
        <c:scaling>
          <c:orientation val="maxMin"/>
        </c:scaling>
        <c:delete val="0"/>
        <c:axPos val="l"/>
        <c:numFmt formatCode="General" sourceLinked="1"/>
        <c:majorTickMark val="none"/>
        <c:minorTickMark val="none"/>
        <c:tickLblPos val="nextTo"/>
        <c:spPr>
          <a:no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Calibri"/>
              </a:defRPr>
            </a:pPr>
            <a:endParaRPr lang="en-US"/>
          </a:p>
        </c:txPr>
        <c:crossAx val="195995920"/>
        <c:crosses val="autoZero"/>
        <c:auto val="1"/>
        <c:lblAlgn val="ctr"/>
        <c:lblOffset val="100"/>
        <c:noMultiLvlLbl val="0"/>
      </c:catAx>
      <c:spPr>
        <a:noFill/>
        <a:ln w="25400">
          <a:noFill/>
        </a:ln>
      </c:spPr>
    </c:plotArea>
    <c:plotVisOnly val="1"/>
    <c:dispBlanksAs val="gap"/>
    <c:showDLblsOverMax val="0"/>
  </c:chart>
  <c:spPr>
    <a:solidFill>
      <a:srgbClr val="FFFFFF"/>
    </a:solid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000000"/>
          </a:solidFill>
          <a:latin typeface="Calibri"/>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19-03-2025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28B4AC3-EA80-0508-FF4F-E1D16F7BA078}"/>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FC0E5E9-7BC6-0704-48BF-1F7F398C126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2D58B598-2099-4413-E9BB-7A3850D0D1B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3446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6472E6E3-BAE6-344B-CA8E-2C7954A2E69E}"/>
            </a:ext>
          </a:extLst>
        </p:cNvPr>
        <p:cNvGrpSpPr/>
        <p:nvPr/>
      </p:nvGrpSpPr>
      <p:grpSpPr>
        <a:xfrm>
          <a:off x="0" y="0"/>
          <a:ext cx="0" cy="0"/>
          <a:chOff x="0" y="0"/>
          <a:chExt cx="0" cy="0"/>
        </a:xfrm>
      </p:grpSpPr>
      <p:sp>
        <p:nvSpPr>
          <p:cNvPr id="171" name="Google Shape;171;p54:notes">
            <a:extLst>
              <a:ext uri="{FF2B5EF4-FFF2-40B4-BE49-F238E27FC236}">
                <a16:creationId xmlns:a16="http://schemas.microsoft.com/office/drawing/2014/main" id="{61B2AD63-61F2-2BFE-3D3A-76728134CBE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54:notes">
            <a:extLst>
              <a:ext uri="{FF2B5EF4-FFF2-40B4-BE49-F238E27FC236}">
                <a16:creationId xmlns:a16="http://schemas.microsoft.com/office/drawing/2014/main" id="{31EF72AE-80F7-7AA5-90E0-42052E005C0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745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34"/>
        <p:cNvGrpSpPr/>
        <p:nvPr/>
      </p:nvGrpSpPr>
      <p:grpSpPr>
        <a:xfrm>
          <a:off x="0" y="0"/>
          <a:ext cx="0" cy="0"/>
          <a:chOff x="0" y="0"/>
          <a:chExt cx="0" cy="0"/>
        </a:xfrm>
      </p:grpSpPr>
      <p:sp>
        <p:nvSpPr>
          <p:cNvPr id="35" name="Google Shape;35;p61"/>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6" name="Google Shape;36;p61"/>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37" name="Google Shape;37;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1"/>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a:lvl1pPr>
            <a:lvl2pPr marL="0" marR="0" lvl="1" indent="0" algn="r">
              <a:lnSpc>
                <a:spcPct val="100000"/>
              </a:lnSpc>
              <a:spcBef>
                <a:spcPts val="0"/>
              </a:spcBef>
              <a:spcAft>
                <a:spcPts val="0"/>
              </a:spcAft>
              <a:buClr>
                <a:srgbClr val="000000"/>
              </a:buClr>
              <a:buSzPts val="1200"/>
              <a:buFont typeface="Arial"/>
              <a:buNone/>
              <a:defRPr/>
            </a:lvl2pPr>
            <a:lvl3pPr marL="0" marR="0" lvl="2" indent="0" algn="r">
              <a:lnSpc>
                <a:spcPct val="100000"/>
              </a:lnSpc>
              <a:spcBef>
                <a:spcPts val="0"/>
              </a:spcBef>
              <a:spcAft>
                <a:spcPts val="0"/>
              </a:spcAft>
              <a:buClr>
                <a:srgbClr val="000000"/>
              </a:buClr>
              <a:buSzPts val="1200"/>
              <a:buFont typeface="Arial"/>
              <a:buNone/>
              <a:defRPr/>
            </a:lvl3pPr>
            <a:lvl4pPr marL="0" marR="0" lvl="3" indent="0" algn="r">
              <a:lnSpc>
                <a:spcPct val="100000"/>
              </a:lnSpc>
              <a:spcBef>
                <a:spcPts val="0"/>
              </a:spcBef>
              <a:spcAft>
                <a:spcPts val="0"/>
              </a:spcAft>
              <a:buClr>
                <a:srgbClr val="000000"/>
              </a:buClr>
              <a:buSzPts val="1200"/>
              <a:buFont typeface="Arial"/>
              <a:buNone/>
              <a:defRPr/>
            </a:lvl4pPr>
            <a:lvl5pPr marL="0" marR="0" lvl="4" indent="0" algn="r">
              <a:lnSpc>
                <a:spcPct val="100000"/>
              </a:lnSpc>
              <a:spcBef>
                <a:spcPts val="0"/>
              </a:spcBef>
              <a:spcAft>
                <a:spcPts val="0"/>
              </a:spcAft>
              <a:buClr>
                <a:srgbClr val="000000"/>
              </a:buClr>
              <a:buSzPts val="1200"/>
              <a:buFont typeface="Arial"/>
              <a:buNone/>
              <a:defRPr/>
            </a:lvl5pPr>
            <a:lvl6pPr marL="0" marR="0" lvl="5" indent="0" algn="r">
              <a:lnSpc>
                <a:spcPct val="100000"/>
              </a:lnSpc>
              <a:spcBef>
                <a:spcPts val="0"/>
              </a:spcBef>
              <a:spcAft>
                <a:spcPts val="0"/>
              </a:spcAft>
              <a:buClr>
                <a:srgbClr val="000000"/>
              </a:buClr>
              <a:buSzPts val="1200"/>
              <a:buFont typeface="Arial"/>
              <a:buNone/>
              <a:defRPr/>
            </a:lvl6pPr>
            <a:lvl7pPr marL="0" marR="0" lvl="6" indent="0" algn="r">
              <a:lnSpc>
                <a:spcPct val="100000"/>
              </a:lnSpc>
              <a:spcBef>
                <a:spcPts val="0"/>
              </a:spcBef>
              <a:spcAft>
                <a:spcPts val="0"/>
              </a:spcAft>
              <a:buClr>
                <a:srgbClr val="000000"/>
              </a:buClr>
              <a:buSzPts val="1200"/>
              <a:buFont typeface="Arial"/>
              <a:buNone/>
              <a:defRPr/>
            </a:lvl7pPr>
            <a:lvl8pPr marL="0" marR="0" lvl="7" indent="0" algn="r">
              <a:lnSpc>
                <a:spcPct val="100000"/>
              </a:lnSpc>
              <a:spcBef>
                <a:spcPts val="0"/>
              </a:spcBef>
              <a:spcAft>
                <a:spcPts val="0"/>
              </a:spcAft>
              <a:buClr>
                <a:srgbClr val="000000"/>
              </a:buClr>
              <a:buSzPts val="1200"/>
              <a:buFont typeface="Arial"/>
              <a:buNone/>
              <a:defRPr/>
            </a:lvl8pPr>
            <a:lvl9pPr marL="0" marR="0" lvl="8" indent="0" algn="r">
              <a:lnSpc>
                <a:spcPct val="100000"/>
              </a:lnSpc>
              <a:spcBef>
                <a:spcPts val="0"/>
              </a:spcBef>
              <a:spcAft>
                <a:spcPts val="0"/>
              </a:spcAft>
              <a:buClr>
                <a:srgbClr val="000000"/>
              </a:buClr>
              <a:buSzPts val="12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12377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2">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 id="214748367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www.officetimeline.com/gantt-chart/how-to-make/excel"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chart" Target="../charts/chart1.xml"/><Relationship Id="rId4" Type="http://schemas.openxmlformats.org/officeDocument/2006/relationships/hyperlink" Target="https://www.teamgantt.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0"/>
            <a:ext cx="12193235" cy="6850801"/>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885636" y="3818075"/>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0" y="4858470"/>
            <a:ext cx="5530922" cy="1200288"/>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800" b="1" dirty="0">
                <a:sym typeface="Montserrat Medium"/>
              </a:rPr>
              <a:t>Project Team: </a:t>
            </a:r>
          </a:p>
          <a:p>
            <a:pPr marR="0" lvl="0" algn="ctr" rtl="0">
              <a:lnSpc>
                <a:spcPct val="100000"/>
              </a:lnSpc>
              <a:spcBef>
                <a:spcPts val="0"/>
              </a:spcBef>
              <a:spcAft>
                <a:spcPts val="0"/>
              </a:spcAft>
              <a:buClr>
                <a:srgbClr val="000000"/>
              </a:buClr>
              <a:buSzPts val="1400"/>
            </a:pPr>
            <a:r>
              <a:rPr lang="en-US" sz="1800" dirty="0"/>
              <a:t>       NITHISH KUMAR MP - BU21EECE0100518 </a:t>
            </a:r>
          </a:p>
          <a:p>
            <a:pPr marR="0" lvl="0" algn="ctr" rtl="0">
              <a:lnSpc>
                <a:spcPct val="100000"/>
              </a:lnSpc>
              <a:spcBef>
                <a:spcPts val="0"/>
              </a:spcBef>
              <a:spcAft>
                <a:spcPts val="0"/>
              </a:spcAft>
              <a:buClr>
                <a:srgbClr val="000000"/>
              </a:buClr>
              <a:buSzPts val="1400"/>
            </a:pPr>
            <a:r>
              <a:rPr lang="en-US" sz="1800" dirty="0"/>
              <a:t>         B.V. KISHORE KUMAR - BU21EECE0100333 </a:t>
            </a:r>
          </a:p>
          <a:p>
            <a:pPr marR="0" lvl="0" algn="ctr" rtl="0">
              <a:lnSpc>
                <a:spcPct val="100000"/>
              </a:lnSpc>
              <a:spcBef>
                <a:spcPts val="0"/>
              </a:spcBef>
              <a:spcAft>
                <a:spcPts val="0"/>
              </a:spcAft>
              <a:buClr>
                <a:srgbClr val="000000"/>
              </a:buClr>
              <a:buSzPts val="1400"/>
            </a:pPr>
            <a:r>
              <a:rPr lang="en-US" sz="1800" dirty="0"/>
              <a:t>         M.SRI SAI HARSHITH – BU21EECE0100407</a:t>
            </a:r>
          </a:p>
        </p:txBody>
      </p:sp>
      <p:sp>
        <p:nvSpPr>
          <p:cNvPr id="20" name="Google Shape;111;p1">
            <a:extLst>
              <a:ext uri="{FF2B5EF4-FFF2-40B4-BE49-F238E27FC236}">
                <a16:creationId xmlns:a16="http://schemas.microsoft.com/office/drawing/2014/main" id="{663FF154-6303-06EF-099B-905F19C206B2}"/>
              </a:ext>
            </a:extLst>
          </p:cNvPr>
          <p:cNvSpPr/>
          <p:nvPr/>
        </p:nvSpPr>
        <p:spPr>
          <a:xfrm>
            <a:off x="8699976" y="4822421"/>
            <a:ext cx="3518659" cy="132339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2000" b="1" i="0" u="none" strike="noStrike" cap="none" dirty="0">
                <a:solidFill>
                  <a:schemeClr val="dk1"/>
                </a:solidFill>
                <a:latin typeface="+mn-lt"/>
                <a:ea typeface="Montserrat Medium"/>
                <a:cs typeface="Montserrat Medium"/>
                <a:sym typeface="Montserrat Medium"/>
              </a:rPr>
              <a:t>Project Mentor: </a:t>
            </a:r>
          </a:p>
          <a:p>
            <a:pPr marR="0" lvl="0" algn="ctr" rtl="0">
              <a:lnSpc>
                <a:spcPct val="100000"/>
              </a:lnSpc>
              <a:spcBef>
                <a:spcPts val="0"/>
              </a:spcBef>
              <a:spcAft>
                <a:spcPts val="0"/>
              </a:spcAft>
              <a:buClr>
                <a:srgbClr val="000000"/>
              </a:buClr>
              <a:buSzPts val="1400"/>
            </a:pPr>
            <a:r>
              <a:rPr lang="en-GB" sz="2000" b="1" dirty="0">
                <a:latin typeface="+mn-lt"/>
              </a:rPr>
              <a:t>           Dr. Ramesha.M</a:t>
            </a:r>
            <a:r>
              <a:rPr lang="en-US" sz="2000" b="1" i="0" u="none" strike="noStrike" cap="none" dirty="0">
                <a:solidFill>
                  <a:schemeClr val="dk1"/>
                </a:solidFill>
                <a:latin typeface="+mn-lt"/>
                <a:ea typeface="Arial"/>
                <a:cs typeface="Arial"/>
                <a:sym typeface="Montserrat Medium"/>
              </a:rPr>
              <a:t> </a:t>
            </a:r>
          </a:p>
          <a:p>
            <a:pPr marL="0" marR="0" lvl="0" indent="0" rtl="0">
              <a:lnSpc>
                <a:spcPct val="100000"/>
              </a:lnSpc>
              <a:spcBef>
                <a:spcPts val="0"/>
              </a:spcBef>
              <a:spcAft>
                <a:spcPts val="0"/>
              </a:spcAft>
              <a:buClr>
                <a:srgbClr val="000000"/>
              </a:buClr>
              <a:buSzPts val="1400"/>
              <a:buFont typeface="Arial"/>
              <a:buNone/>
            </a:pPr>
            <a:r>
              <a:rPr lang="en-US" sz="2000" b="1" i="0" u="none" strike="noStrike" cap="none" dirty="0">
                <a:solidFill>
                  <a:schemeClr val="dk1"/>
                </a:solidFill>
                <a:latin typeface="+mn-lt"/>
                <a:ea typeface="Montserrat Medium"/>
                <a:cs typeface="Montserrat Medium"/>
                <a:sym typeface="Montserrat Medium"/>
              </a:rPr>
              <a:t>Project In-charge: </a:t>
            </a:r>
          </a:p>
          <a:p>
            <a:pPr marR="0" lvl="0" algn="ctr" rtl="0">
              <a:lnSpc>
                <a:spcPct val="100000"/>
              </a:lnSpc>
              <a:spcBef>
                <a:spcPts val="0"/>
              </a:spcBef>
              <a:spcAft>
                <a:spcPts val="0"/>
              </a:spcAft>
              <a:buClr>
                <a:srgbClr val="000000"/>
              </a:buClr>
              <a:buSzPts val="1400"/>
            </a:pPr>
            <a:r>
              <a:rPr lang="en-GB" sz="2000" b="1" dirty="0">
                <a:latin typeface="+mn-lt"/>
              </a:rPr>
              <a:t>               Dr. Ambar Bajpai</a:t>
            </a:r>
            <a:endParaRPr lang="en-US" sz="2000" b="1" i="0" u="none" strike="noStrike" cap="none" dirty="0">
              <a:solidFill>
                <a:schemeClr val="dk1"/>
              </a:solidFill>
              <a:latin typeface="+mn-lt"/>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148113" y="355154"/>
            <a:ext cx="12163499"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a:t>Autonomous System for Detecting Drainage Blockages in Urban Areas</a:t>
            </a:r>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4" y="3194604"/>
            <a:ext cx="2432050" cy="468792"/>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2021-25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156701" y="2965412"/>
            <a:ext cx="2901546" cy="818907"/>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Major Project</a:t>
            </a:r>
          </a:p>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Project ID: A-14</a:t>
            </a:r>
          </a:p>
        </p:txBody>
      </p:sp>
    </p:spTree>
    <p:extLst>
      <p:ext uri="{BB962C8B-B14F-4D97-AF65-F5344CB8AC3E}">
        <p14:creationId xmlns:p14="http://schemas.microsoft.com/office/powerpoint/2010/main" val="474190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F24E9E-47BE-3F6C-5583-2F49E2A56A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pic>
        <p:nvPicPr>
          <p:cNvPr id="4" name="Picture 3">
            <a:extLst>
              <a:ext uri="{FF2B5EF4-FFF2-40B4-BE49-F238E27FC236}">
                <a16:creationId xmlns:a16="http://schemas.microsoft.com/office/drawing/2014/main" id="{EC34849E-0EDA-EE34-B41F-88FFFE9C3D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406400"/>
            <a:ext cx="4267200" cy="6045200"/>
          </a:xfrm>
          <a:prstGeom prst="rect">
            <a:avLst/>
          </a:prstGeom>
          <a:noFill/>
          <a:ln>
            <a:noFill/>
          </a:ln>
        </p:spPr>
      </p:pic>
      <p:sp>
        <p:nvSpPr>
          <p:cNvPr id="5" name="Rectangle 4">
            <a:extLst>
              <a:ext uri="{FF2B5EF4-FFF2-40B4-BE49-F238E27FC236}">
                <a16:creationId xmlns:a16="http://schemas.microsoft.com/office/drawing/2014/main" id="{92B8EC34-6BA1-D6ED-3874-C51609727E33}"/>
              </a:ext>
            </a:extLst>
          </p:cNvPr>
          <p:cNvSpPr/>
          <p:nvPr/>
        </p:nvSpPr>
        <p:spPr>
          <a:xfrm>
            <a:off x="678730" y="452487"/>
            <a:ext cx="1451728" cy="3582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tx1"/>
                </a:solidFill>
                <a:latin typeface="Times New Roman" panose="02020603050405020304" pitchFamily="18" charset="0"/>
                <a:cs typeface="Times New Roman" panose="02020603050405020304" pitchFamily="18" charset="0"/>
              </a:rPr>
              <a:t>Code</a:t>
            </a:r>
            <a:endParaRPr lang="en-GB"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102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0AB602-6395-8789-0CA8-D0FEE073A7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pic>
        <p:nvPicPr>
          <p:cNvPr id="4" name="Picture 3">
            <a:extLst>
              <a:ext uri="{FF2B5EF4-FFF2-40B4-BE49-F238E27FC236}">
                <a16:creationId xmlns:a16="http://schemas.microsoft.com/office/drawing/2014/main" id="{C4D1E250-4F1A-4682-75B7-4C2527C25C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89425" y="266700"/>
            <a:ext cx="3937000" cy="6226175"/>
          </a:xfrm>
          <a:prstGeom prst="rect">
            <a:avLst/>
          </a:prstGeom>
          <a:noFill/>
          <a:ln>
            <a:noFill/>
          </a:ln>
        </p:spPr>
      </p:pic>
      <p:sp>
        <p:nvSpPr>
          <p:cNvPr id="5" name="Rectangle 4">
            <a:extLst>
              <a:ext uri="{FF2B5EF4-FFF2-40B4-BE49-F238E27FC236}">
                <a16:creationId xmlns:a16="http://schemas.microsoft.com/office/drawing/2014/main" id="{DBB19A9B-BBD0-8513-D391-0680DFE4D520}"/>
              </a:ext>
            </a:extLst>
          </p:cNvPr>
          <p:cNvSpPr/>
          <p:nvPr/>
        </p:nvSpPr>
        <p:spPr>
          <a:xfrm>
            <a:off x="678730" y="452487"/>
            <a:ext cx="1451728" cy="3582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tx1"/>
                </a:solidFill>
                <a:latin typeface="Times New Roman" panose="02020603050405020304" pitchFamily="18" charset="0"/>
                <a:cs typeface="Times New Roman" panose="02020603050405020304" pitchFamily="18" charset="0"/>
              </a:rPr>
              <a:t>Code</a:t>
            </a:r>
            <a:endParaRPr lang="en-GB"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720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4FB4E-AB25-B986-6544-C0296069542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2EDE2B-D87B-D03F-3482-F7F114A4F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4" name="Google Shape;125;p3">
            <a:extLst>
              <a:ext uri="{FF2B5EF4-FFF2-40B4-BE49-F238E27FC236}">
                <a16:creationId xmlns:a16="http://schemas.microsoft.com/office/drawing/2014/main" id="{C625E54E-A86D-9B94-B470-0435C69F95E5}"/>
              </a:ext>
            </a:extLst>
          </p:cNvPr>
          <p:cNvSpPr txBox="1"/>
          <p:nvPr/>
        </p:nvSpPr>
        <p:spPr>
          <a:xfrm>
            <a:off x="857863" y="250707"/>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32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Implementation and Results  </a:t>
            </a:r>
            <a:endParaRPr lang="en-US"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 name="Google Shape;125;p3">
            <a:extLst>
              <a:ext uri="{FF2B5EF4-FFF2-40B4-BE49-F238E27FC236}">
                <a16:creationId xmlns:a16="http://schemas.microsoft.com/office/drawing/2014/main" id="{67B823CE-7BA9-D714-A424-29AA44BD6144}"/>
              </a:ext>
            </a:extLst>
          </p:cNvPr>
          <p:cNvSpPr txBox="1"/>
          <p:nvPr/>
        </p:nvSpPr>
        <p:spPr>
          <a:xfrm>
            <a:off x="452282" y="740983"/>
            <a:ext cx="7043893"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endParaRPr lang="en-IN" sz="2000" b="1" dirty="0">
              <a:latin typeface="Times New Roman" panose="02020603050405020304" pitchFamily="18" charset="0"/>
              <a:ea typeface="Verdana" panose="020B0604030504040204" pitchFamily="34" charset="0"/>
              <a:cs typeface="Times New Roman" panose="02020603050405020304" pitchFamily="18" charset="0"/>
            </a:endParaRPr>
          </a:p>
          <a:p>
            <a:pPr marL="0" marR="0" lvl="0" indent="0" rtl="0">
              <a:lnSpc>
                <a:spcPct val="100000"/>
              </a:lnSpc>
              <a:spcBef>
                <a:spcPts val="0"/>
              </a:spcBef>
              <a:spcAft>
                <a:spcPts val="0"/>
              </a:spcAft>
              <a:buNone/>
            </a:pPr>
            <a:r>
              <a:rPr lang="en-IN" sz="2000" b="1" dirty="0">
                <a:latin typeface="Times New Roman" panose="02020603050405020304" pitchFamily="18" charset="0"/>
                <a:ea typeface="Verdana" panose="020B0604030504040204" pitchFamily="34" charset="0"/>
                <a:cs typeface="Times New Roman" panose="02020603050405020304" pitchFamily="18" charset="0"/>
              </a:rPr>
              <a:t>Iteration : Results + Validation against the use cases and test cases </a:t>
            </a:r>
          </a:p>
          <a:p>
            <a:pPr marL="0" marR="0" lvl="0" indent="0" rtl="0">
              <a:lnSpc>
                <a:spcPct val="100000"/>
              </a:lnSpc>
              <a:spcBef>
                <a:spcPts val="0"/>
              </a:spcBef>
              <a:spcAft>
                <a:spcPts val="0"/>
              </a:spcAft>
              <a:buNone/>
            </a:pPr>
            <a:endParaRPr lang="en-IN" sz="1600" b="1" dirty="0">
              <a:latin typeface="Verdana" panose="020B0604030504040204" pitchFamily="34" charset="0"/>
              <a:ea typeface="Verdana" panose="020B0604030504040204" pitchFamily="34" charset="0"/>
              <a:cs typeface="Times New Roman"/>
            </a:endParaRPr>
          </a:p>
          <a:p>
            <a:pPr marL="0" marR="0" lvl="0" indent="0" rtl="0">
              <a:lnSpc>
                <a:spcPct val="100000"/>
              </a:lnSpc>
              <a:spcBef>
                <a:spcPts val="0"/>
              </a:spcBef>
              <a:spcAft>
                <a:spcPts val="0"/>
              </a:spcAft>
              <a:buNone/>
            </a:pPr>
            <a:r>
              <a:rPr lang="en-IN" sz="1800" b="1" dirty="0">
                <a:latin typeface="Times New Roman" panose="02020603050405020304" pitchFamily="18" charset="0"/>
                <a:cs typeface="Times New Roman" panose="02020603050405020304" pitchFamily="18" charset="0"/>
              </a:rPr>
              <a:t>Iteration</a:t>
            </a:r>
            <a:r>
              <a:rPr lang="en-IN" sz="1800" b="1" spc="-5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1: </a:t>
            </a:r>
            <a:r>
              <a:rPr lang="en-GB" sz="2000" b="1" dirty="0">
                <a:latin typeface="Times New Roman" panose="02020603050405020304" pitchFamily="18" charset="0"/>
                <a:cs typeface="Times New Roman" panose="02020603050405020304" pitchFamily="18" charset="0"/>
              </a:rPr>
              <a:t>System Design and Development</a:t>
            </a:r>
            <a:endParaRPr lang="en-IN"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Conduct a comprehensive study of urban drainage systems.</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Design a compact, waterproof robotic structure.</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Equip the robot with sensors for detecting blockages.</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Implement a localization module using GSM for data transmission.</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Build a user interface for monitoring and real-time data reception.</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Test the robot in simulated environments to refine its design and detection algorithms.</a:t>
            </a:r>
          </a:p>
          <a:p>
            <a:pPr lvl="8"/>
            <a:endParaRPr lang="en-US" sz="1800" spc="-10" dirty="0">
              <a:latin typeface="Times New Roman" panose="02020603050405020304" pitchFamily="18" charset="0"/>
              <a:cs typeface="Times New Roman" panose="02020603050405020304" pitchFamily="18" charset="0"/>
            </a:endParaRPr>
          </a:p>
          <a:p>
            <a:endParaRPr lang="en-IN" sz="1800" b="1" spc="-10" dirty="0">
              <a:latin typeface="Times New Roman" panose="02020603050405020304" pitchFamily="18" charset="0"/>
              <a:cs typeface="Times New Roman" panose="02020603050405020304" pitchFamily="18" charset="0"/>
            </a:endParaRPr>
          </a:p>
        </p:txBody>
      </p:sp>
      <p:pic>
        <p:nvPicPr>
          <p:cNvPr id="3074" name="Picture 2" descr="Find Out Where You Stormwater Drains Actually Go! ‐ Fixed Today Plumbing">
            <a:extLst>
              <a:ext uri="{FF2B5EF4-FFF2-40B4-BE49-F238E27FC236}">
                <a16:creationId xmlns:a16="http://schemas.microsoft.com/office/drawing/2014/main" id="{C7B4484E-9D9D-2120-E282-3B72E9B7B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6175" y="2284888"/>
            <a:ext cx="444817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468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388675-71B9-55B0-12A7-1C8CED25DE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5" name="TextBox 4">
            <a:extLst>
              <a:ext uri="{FF2B5EF4-FFF2-40B4-BE49-F238E27FC236}">
                <a16:creationId xmlns:a16="http://schemas.microsoft.com/office/drawing/2014/main" id="{9DB981EA-EAA8-E2C5-544A-596C7F16FB8E}"/>
              </a:ext>
            </a:extLst>
          </p:cNvPr>
          <p:cNvSpPr txBox="1"/>
          <p:nvPr/>
        </p:nvSpPr>
        <p:spPr>
          <a:xfrm>
            <a:off x="428625" y="675442"/>
            <a:ext cx="5734050" cy="5935279"/>
          </a:xfrm>
          <a:prstGeom prst="rect">
            <a:avLst/>
          </a:prstGeom>
          <a:noFill/>
        </p:spPr>
        <p:txBody>
          <a:bodyPr wrap="square">
            <a:spAutoFit/>
          </a:bodyPr>
          <a:lstStyle/>
          <a:p>
            <a:pPr algn="just">
              <a:lnSpc>
                <a:spcPct val="150000"/>
              </a:lnSpc>
            </a:pPr>
            <a:r>
              <a:rPr lang="en-IN" sz="3200" b="1" dirty="0">
                <a:latin typeface="Times New Roman" panose="02020603050405020304" pitchFamily="18" charset="0"/>
                <a:cs typeface="Times New Roman" panose="02020603050405020304" pitchFamily="18" charset="0"/>
              </a:rPr>
              <a:t>Iteration</a:t>
            </a:r>
            <a:r>
              <a:rPr lang="en-IN" sz="3200" b="1" spc="-50" dirty="0">
                <a:latin typeface="Times New Roman" panose="02020603050405020304" pitchFamily="18" charset="0"/>
                <a:cs typeface="Times New Roman" panose="02020603050405020304" pitchFamily="18" charset="0"/>
              </a:rPr>
              <a:t> 2</a:t>
            </a:r>
            <a:r>
              <a:rPr lang="en-IN" sz="3200" b="1" dirty="0">
                <a:latin typeface="Times New Roman" panose="02020603050405020304" pitchFamily="18" charset="0"/>
                <a:cs typeface="Times New Roman" panose="02020603050405020304" pitchFamily="18" charset="0"/>
              </a:rPr>
              <a:t>: </a:t>
            </a:r>
          </a:p>
          <a:p>
            <a:pPr algn="just">
              <a:lnSpc>
                <a:spcPct val="150000"/>
              </a:lnSpc>
            </a:pPr>
            <a:r>
              <a:rPr lang="en-GB" sz="3200" b="1" dirty="0">
                <a:latin typeface="Times New Roman" panose="02020603050405020304" pitchFamily="18" charset="0"/>
                <a:cs typeface="Times New Roman" panose="02020603050405020304" pitchFamily="18" charset="0"/>
              </a:rPr>
              <a:t>Field Deployment and Testing</a:t>
            </a:r>
            <a:endParaRPr lang="en-IN" sz="3600" b="1" dirty="0">
              <a:latin typeface="Times New Roman" panose="02020603050405020304" pitchFamily="18" charset="0"/>
              <a:cs typeface="Times New Roman" panose="02020603050405020304" pitchFamily="18" charset="0"/>
            </a:endParaRPr>
          </a:p>
          <a:p>
            <a:pPr marL="556895" marR="489584" indent="-342900" algn="just">
              <a:lnSpc>
                <a:spcPct val="150000"/>
              </a:lnSpc>
              <a:buSzPct val="93750"/>
              <a:buFont typeface="Wingdings" panose="05000000000000000000" pitchFamily="2" charset="2"/>
              <a:buChar char="§"/>
              <a:tabLst>
                <a:tab pos="286385" algn="l"/>
              </a:tabLst>
            </a:pPr>
            <a:r>
              <a:rPr lang="en-US" sz="2400" b="1" spc="-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Deploy the robot in selected urban drainage systems in   Karnataka.</a:t>
            </a:r>
          </a:p>
          <a:p>
            <a:pPr marL="556895" marR="489584" indent="-342900" algn="just">
              <a:lnSpc>
                <a:spcPct val="150000"/>
              </a:lnSpc>
              <a:buSzPct val="93750"/>
              <a:buFont typeface="Wingdings" panose="05000000000000000000" pitchFamily="2" charset="2"/>
              <a:buChar char="§"/>
              <a:tabLst>
                <a:tab pos="286385" algn="l"/>
              </a:tabLst>
            </a:pPr>
            <a:r>
              <a:rPr lang="en-IN" sz="2400" b="1" spc="-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Assess performance in real-world conditions, including navigation through drainage networks.</a:t>
            </a:r>
          </a:p>
          <a:p>
            <a:pPr marL="556895" marR="489584" indent="-342900" algn="just">
              <a:lnSpc>
                <a:spcPct val="150000"/>
              </a:lnSpc>
              <a:buSzPct val="93750"/>
              <a:buFont typeface="Wingdings" panose="05000000000000000000" pitchFamily="2" charset="2"/>
              <a:buChar char="§"/>
              <a:tabLst>
                <a:tab pos="286385" algn="l"/>
              </a:tabLst>
            </a:pPr>
            <a:r>
              <a:rPr lang="en-US" sz="2400" b="1" spc="-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Evaluate the reliability of sensors and communication modules in actual drainage systems.</a:t>
            </a:r>
          </a:p>
        </p:txBody>
      </p:sp>
      <p:pic>
        <p:nvPicPr>
          <p:cNvPr id="4098" name="Picture 2" descr="What Are the Health Risks of Blocked Drains? | 1st Call Drain Clearance &amp;  Technical Services">
            <a:extLst>
              <a:ext uri="{FF2B5EF4-FFF2-40B4-BE49-F238E27FC236}">
                <a16:creationId xmlns:a16="http://schemas.microsoft.com/office/drawing/2014/main" id="{27D0BCFB-6962-A8D1-FAF5-F1C0525624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108230"/>
            <a:ext cx="5286375" cy="4641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497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3AE5704-5A3E-7685-5273-DACE3C19B0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pic>
        <p:nvPicPr>
          <p:cNvPr id="6" name="Picture 5">
            <a:extLst>
              <a:ext uri="{FF2B5EF4-FFF2-40B4-BE49-F238E27FC236}">
                <a16:creationId xmlns:a16="http://schemas.microsoft.com/office/drawing/2014/main" id="{5ECC87B9-CD0F-7950-A48C-9B1F7F76886A}"/>
              </a:ext>
            </a:extLst>
          </p:cNvPr>
          <p:cNvPicPr>
            <a:picLocks noChangeAspect="1"/>
          </p:cNvPicPr>
          <p:nvPr/>
        </p:nvPicPr>
        <p:blipFill>
          <a:blip r:embed="rId2"/>
          <a:stretch>
            <a:fillRect/>
          </a:stretch>
        </p:blipFill>
        <p:spPr>
          <a:xfrm>
            <a:off x="525780" y="438150"/>
            <a:ext cx="5177790" cy="4791075"/>
          </a:xfrm>
          <a:prstGeom prst="rect">
            <a:avLst/>
          </a:prstGeom>
        </p:spPr>
      </p:pic>
      <p:pic>
        <p:nvPicPr>
          <p:cNvPr id="8" name="Picture 7">
            <a:extLst>
              <a:ext uri="{FF2B5EF4-FFF2-40B4-BE49-F238E27FC236}">
                <a16:creationId xmlns:a16="http://schemas.microsoft.com/office/drawing/2014/main" id="{D06B3137-269D-D5B1-665E-0800999D05FC}"/>
              </a:ext>
            </a:extLst>
          </p:cNvPr>
          <p:cNvPicPr>
            <a:picLocks noChangeAspect="1"/>
          </p:cNvPicPr>
          <p:nvPr/>
        </p:nvPicPr>
        <p:blipFill>
          <a:blip r:embed="rId3"/>
          <a:stretch>
            <a:fillRect/>
          </a:stretch>
        </p:blipFill>
        <p:spPr>
          <a:xfrm>
            <a:off x="7497158" y="438150"/>
            <a:ext cx="3570891" cy="4791075"/>
          </a:xfrm>
          <a:prstGeom prst="rect">
            <a:avLst/>
          </a:prstGeom>
        </p:spPr>
      </p:pic>
      <p:sp>
        <p:nvSpPr>
          <p:cNvPr id="9" name="Rectangle 8">
            <a:extLst>
              <a:ext uri="{FF2B5EF4-FFF2-40B4-BE49-F238E27FC236}">
                <a16:creationId xmlns:a16="http://schemas.microsoft.com/office/drawing/2014/main" id="{FE7AC982-E7A2-2A8C-A4E6-42863D9F4F99}"/>
              </a:ext>
            </a:extLst>
          </p:cNvPr>
          <p:cNvSpPr/>
          <p:nvPr/>
        </p:nvSpPr>
        <p:spPr>
          <a:xfrm>
            <a:off x="1593130" y="5410986"/>
            <a:ext cx="2253006" cy="405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Fig: Robot</a:t>
            </a:r>
            <a:endParaRPr lang="en-GB" b="1" dirty="0">
              <a:solidFill>
                <a:schemeClr val="tx1"/>
              </a:solidFill>
            </a:endParaRPr>
          </a:p>
        </p:txBody>
      </p:sp>
      <p:sp>
        <p:nvSpPr>
          <p:cNvPr id="10" name="Rectangle 9">
            <a:extLst>
              <a:ext uri="{FF2B5EF4-FFF2-40B4-BE49-F238E27FC236}">
                <a16:creationId xmlns:a16="http://schemas.microsoft.com/office/drawing/2014/main" id="{0AE17F1E-0B18-0879-EC6B-479BB853AD84}"/>
              </a:ext>
            </a:extLst>
          </p:cNvPr>
          <p:cNvSpPr/>
          <p:nvPr/>
        </p:nvSpPr>
        <p:spPr>
          <a:xfrm>
            <a:off x="8609813" y="5361333"/>
            <a:ext cx="1989057"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Fig: output Message </a:t>
            </a:r>
            <a:endParaRPr lang="en-GB" b="1" dirty="0">
              <a:solidFill>
                <a:schemeClr val="tx1"/>
              </a:solidFill>
            </a:endParaRPr>
          </a:p>
        </p:txBody>
      </p:sp>
    </p:spTree>
    <p:extLst>
      <p:ext uri="{BB962C8B-B14F-4D97-AF65-F5344CB8AC3E}">
        <p14:creationId xmlns:p14="http://schemas.microsoft.com/office/powerpoint/2010/main" val="924221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E2842-485B-A1BA-74A8-3079DADFFA4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35B471-CC7E-7CB9-A4D6-FB503C8052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sp>
        <p:nvSpPr>
          <p:cNvPr id="4" name="Google Shape;125;p3">
            <a:extLst>
              <a:ext uri="{FF2B5EF4-FFF2-40B4-BE49-F238E27FC236}">
                <a16:creationId xmlns:a16="http://schemas.microsoft.com/office/drawing/2014/main" id="{67F9DACA-35DE-941A-CCEE-D335FBEB89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Contribution</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5951DA8A-453F-9B13-3160-FA60A7CB42E6}"/>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000" b="1" dirty="0">
                <a:latin typeface="Verdana" panose="020B0604030504040204" pitchFamily="34" charset="0"/>
                <a:ea typeface="Verdana" panose="020B0604030504040204" pitchFamily="34" charset="0"/>
              </a:rPr>
              <a:t>Team Progress and Movement</a:t>
            </a:r>
          </a:p>
          <a:p>
            <a:pPr marL="0" marR="0" lvl="0" indent="0" rtl="0">
              <a:lnSpc>
                <a:spcPct val="100000"/>
              </a:lnSpc>
              <a:spcBef>
                <a:spcPts val="0"/>
              </a:spcBef>
              <a:spcAft>
                <a:spcPts val="0"/>
              </a:spcAft>
              <a:buNone/>
            </a:pPr>
            <a:endParaRPr lang="en-IN" sz="2000" b="1"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Dataset Collection</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Data Labelling and Annotation</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Model Training</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Testing</a:t>
            </a: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Deployment and Monitoring</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E154839C-B3E3-3A7B-9FDD-C49C18A4F130}"/>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600" b="1" dirty="0">
                <a:latin typeface="Verdana" panose="020B0604030504040204" pitchFamily="34" charset="0"/>
                <a:ea typeface="Verdana" panose="020B0604030504040204" pitchFamily="34" charset="0"/>
              </a:rPr>
              <a:t>Individual Contribution </a:t>
            </a:r>
          </a:p>
          <a:p>
            <a:pPr marL="0" marR="0" lvl="0" indent="0" rtl="0">
              <a:lnSpc>
                <a:spcPct val="100000"/>
              </a:lnSpc>
              <a:spcBef>
                <a:spcPts val="0"/>
              </a:spcBef>
              <a:spcAft>
                <a:spcPts val="0"/>
              </a:spcAft>
              <a:buNone/>
            </a:pPr>
            <a:endParaRPr lang="en-IN" sz="1600" b="1" dirty="0">
              <a:latin typeface="Verdana" panose="020B0604030504040204" pitchFamily="34" charset="0"/>
              <a:ea typeface="Verdana" panose="020B0604030504040204" pitchFamily="34" charset="0"/>
            </a:endParaRPr>
          </a:p>
          <a:p>
            <a:pPr lvl="3"/>
            <a:r>
              <a:rPr lang="en-IN" sz="1600" dirty="0">
                <a:latin typeface="Times New Roman" panose="02020603050405020304" pitchFamily="18" charset="0"/>
                <a:ea typeface="Verdana" panose="020B0604030504040204" pitchFamily="34" charset="0"/>
                <a:cs typeface="Times New Roman" panose="02020603050405020304" pitchFamily="18" charset="0"/>
              </a:rPr>
              <a:t>Key contributions: </a:t>
            </a:r>
            <a:r>
              <a:rPr lang="en-GB" sz="1600" dirty="0">
                <a:latin typeface="Times New Roman" panose="02020603050405020304" pitchFamily="18" charset="0"/>
                <a:cs typeface="Times New Roman" panose="02020603050405020304" pitchFamily="18" charset="0"/>
              </a:rPr>
              <a:t>Nitish Kumar MP</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lvl="1"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Sensor Integration</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System Assembly</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lvl="3"/>
            <a:r>
              <a:rPr lang="en-IN" sz="1600" dirty="0">
                <a:latin typeface="Times New Roman" panose="02020603050405020304" pitchFamily="18" charset="0"/>
                <a:ea typeface="Verdana" panose="020B0604030504040204" pitchFamily="34" charset="0"/>
                <a:cs typeface="Times New Roman" panose="02020603050405020304" pitchFamily="18" charset="0"/>
              </a:rPr>
              <a:t>Key contributions: </a:t>
            </a:r>
            <a:r>
              <a:rPr lang="en-GB" sz="1600" dirty="0">
                <a:latin typeface="Times New Roman" panose="02020603050405020304" pitchFamily="18" charset="0"/>
                <a:cs typeface="Times New Roman" panose="02020603050405020304" pitchFamily="18" charset="0"/>
              </a:rPr>
              <a:t>B.V. Kishore Kumar</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lvl="1"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Navigation System</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Field Testing</a:t>
            </a:r>
          </a:p>
          <a:p>
            <a:pPr marL="285750" marR="0" lvl="0" indent="-285750" rtl="0">
              <a:lnSpc>
                <a:spcPct val="100000"/>
              </a:lnSpc>
              <a:spcBef>
                <a:spcPts val="0"/>
              </a:spcBef>
              <a:spcAft>
                <a:spcPts val="0"/>
              </a:spcAf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Documentation &amp; Report Preparation</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lvl="3"/>
            <a:r>
              <a:rPr lang="en-IN" sz="1600" dirty="0">
                <a:latin typeface="Times New Roman" panose="02020603050405020304" pitchFamily="18" charset="0"/>
                <a:ea typeface="Verdana" panose="020B0604030504040204" pitchFamily="34" charset="0"/>
                <a:cs typeface="Times New Roman" panose="02020603050405020304" pitchFamily="18" charset="0"/>
              </a:rPr>
              <a:t>Key contributions: </a:t>
            </a:r>
            <a:r>
              <a:rPr lang="en-GB" sz="1600" dirty="0">
                <a:latin typeface="Times New Roman" panose="02020603050405020304" pitchFamily="18" charset="0"/>
                <a:cs typeface="Times New Roman" panose="02020603050405020304" pitchFamily="18" charset="0"/>
              </a:rPr>
              <a:t>M. Sri Sai Harshith</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lvl="1"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Model Training</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Model Testing</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7572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934CD1E-FD0C-0B97-7BAD-4EC26E059F00}"/>
              </a:ext>
            </a:extLst>
          </p:cNvPr>
          <p:cNvSpPr>
            <a:spLocks noGrp="1"/>
          </p:cNvSpPr>
          <p:nvPr>
            <p:ph type="pic" idx="2"/>
          </p:nvPr>
        </p:nvSpPr>
        <p:spPr/>
      </p:sp>
      <p:sp>
        <p:nvSpPr>
          <p:cNvPr id="3" name="Slide Number Placeholder 2">
            <a:extLst>
              <a:ext uri="{FF2B5EF4-FFF2-40B4-BE49-F238E27FC236}">
                <a16:creationId xmlns:a16="http://schemas.microsoft.com/office/drawing/2014/main" id="{044F1B93-04FD-0EE5-C363-15FDBDC1FC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Tree>
    <p:extLst>
      <p:ext uri="{BB962C8B-B14F-4D97-AF65-F5344CB8AC3E}">
        <p14:creationId xmlns:p14="http://schemas.microsoft.com/office/powerpoint/2010/main" val="2876393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000" b="1" dirty="0">
                <a:latin typeface="Times New Roman" panose="02020603050405020304" pitchFamily="18" charset="0"/>
                <a:ea typeface="Verdana" panose="020B0604030504040204" pitchFamily="34" charset="0"/>
                <a:cs typeface="Times New Roman" panose="02020603050405020304" pitchFamily="18" charset="0"/>
              </a:rPr>
              <a:t>Summary and Conclusion </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12700">
              <a:lnSpc>
                <a:spcPct val="100000"/>
              </a:lnSpc>
            </a:pPr>
            <a:r>
              <a:rPr lang="en-IN" sz="1800" b="1" dirty="0">
                <a:latin typeface="Times New Roman" panose="02020603050405020304" pitchFamily="18" charset="0"/>
                <a:ea typeface="Verdana" panose="020B0604030504040204" pitchFamily="34" charset="0"/>
                <a:cs typeface="Times New Roman" panose="02020603050405020304" pitchFamily="18" charset="0"/>
              </a:rPr>
              <a:t> </a:t>
            </a:r>
            <a:r>
              <a:rPr lang="en-US" sz="1800" b="1" spc="-10" dirty="0">
                <a:latin typeface="Times New Roman" panose="02020603050405020304" pitchFamily="18" charset="0"/>
                <a:cs typeface="Times New Roman" panose="02020603050405020304" pitchFamily="18" charset="0"/>
              </a:rPr>
              <a:t>Summary:</a:t>
            </a:r>
            <a:endParaRPr lang="en-US" sz="1800" b="1" dirty="0">
              <a:latin typeface="Times New Roman" panose="02020603050405020304" pitchFamily="18" charset="0"/>
              <a:cs typeface="Times New Roman" panose="02020603050405020304" pitchFamily="18" charset="0"/>
            </a:endParaRPr>
          </a:p>
          <a:p>
            <a:pPr marL="469900" marR="5080" algn="just">
              <a:lnSpc>
                <a:spcPct val="100000"/>
              </a:lnSpc>
            </a:pPr>
            <a:r>
              <a:rPr lang="en-US" sz="2000" dirty="0">
                <a:latin typeface="Times New Roman" panose="02020603050405020304" pitchFamily="18" charset="0"/>
                <a:cs typeface="Times New Roman" panose="02020603050405020304" pitchFamily="18" charset="0"/>
              </a:rPr>
              <a:t>	The "Smart Robot System" was designed to detect and locate drainage pipe blockages in urban 	areas. This robot uses sensors, GSM modules to navigate drainage systems, find 	blockages, and   	send real-time data to authorities. The system reduces manual labor, improves safety, 	and 	ensures quicker maintenance, especially during the rainy season.</a:t>
            </a:r>
          </a:p>
          <a:p>
            <a:pPr marL="12700">
              <a:lnSpc>
                <a:spcPts val="2385"/>
              </a:lnSpc>
            </a:pPr>
            <a:r>
              <a:rPr lang="en-US" sz="1800" b="1" dirty="0">
                <a:latin typeface="Times New Roman"/>
                <a:cs typeface="Times New Roman"/>
              </a:rPr>
              <a:t>Conclusion</a:t>
            </a:r>
            <a:r>
              <a:rPr lang="en-US" sz="1800" dirty="0">
                <a:latin typeface="Times New Roman"/>
                <a:cs typeface="Times New Roman"/>
              </a:rPr>
              <a:t>:</a:t>
            </a:r>
          </a:p>
          <a:p>
            <a:pPr marL="12700" algn="just">
              <a:lnSpc>
                <a:spcPts val="2385"/>
              </a:lnSpc>
            </a:pPr>
            <a:r>
              <a:rPr lang="en-US" sz="1800" dirty="0">
                <a:latin typeface="Times New Roman"/>
                <a:cs typeface="Times New Roman"/>
              </a:rPr>
              <a:t>	</a:t>
            </a:r>
            <a:r>
              <a:rPr lang="en-US" sz="2000" dirty="0">
                <a:latin typeface="Times New Roman" panose="02020603050405020304" pitchFamily="18" charset="0"/>
                <a:cs typeface="Times New Roman" panose="02020603050405020304" pitchFamily="18" charset="0"/>
              </a:rPr>
              <a:t>The developed Smart Robot System offers a scalable and cost-effective solution that aligns with the 	objectives of smart city initiatives. It has the potential to revolutionize urban sanitation management 	and improve the quality of life for residents.</a:t>
            </a:r>
          </a:p>
          <a:p>
            <a:pPr marL="12700" algn="just">
              <a:lnSpc>
                <a:spcPts val="1660"/>
              </a:lnSpc>
            </a:pPr>
            <a:endParaRPr lang="en-US" sz="1800" b="1" spc="-5" dirty="0">
              <a:latin typeface="Times New Roman" panose="02020603050405020304" pitchFamily="18" charset="0"/>
              <a:cs typeface="Times New Roman" panose="02020603050405020304" pitchFamily="18" charset="0"/>
            </a:endParaRPr>
          </a:p>
          <a:p>
            <a:pPr marL="12700" algn="just">
              <a:lnSpc>
                <a:spcPts val="1660"/>
              </a:lnSpc>
            </a:pPr>
            <a:r>
              <a:rPr lang="en-US" sz="1800" b="1" spc="-5" dirty="0">
                <a:latin typeface="Times New Roman" panose="02020603050405020304" pitchFamily="18" charset="0"/>
                <a:cs typeface="Times New Roman" panose="02020603050405020304" pitchFamily="18" charset="0"/>
              </a:rPr>
              <a:t>Future</a:t>
            </a:r>
            <a:r>
              <a:rPr lang="en-US" sz="1800" b="1" spc="-40" dirty="0">
                <a:latin typeface="Times New Roman" panose="02020603050405020304" pitchFamily="18" charset="0"/>
                <a:cs typeface="Times New Roman" panose="02020603050405020304" pitchFamily="18" charset="0"/>
              </a:rPr>
              <a:t> </a:t>
            </a:r>
            <a:r>
              <a:rPr lang="en-US" sz="1800" b="1" spc="-5" dirty="0">
                <a:latin typeface="Times New Roman" panose="02020603050405020304" pitchFamily="18" charset="0"/>
                <a:cs typeface="Times New Roman" panose="02020603050405020304" pitchFamily="18" charset="0"/>
              </a:rPr>
              <a:t>Work:</a:t>
            </a:r>
            <a:endParaRPr lang="en-US" sz="1800" dirty="0">
              <a:latin typeface="Times New Roman" panose="02020603050405020304" pitchFamily="18" charset="0"/>
              <a:cs typeface="Times New Roman" panose="02020603050405020304" pitchFamily="18" charset="0"/>
            </a:endParaRPr>
          </a:p>
          <a:p>
            <a:pPr lvl="8" algn="just"/>
            <a:r>
              <a:rPr lang="en-US" sz="2000" dirty="0"/>
              <a:t>	</a:t>
            </a:r>
            <a:r>
              <a:rPr lang="en-US" sz="2000" dirty="0">
                <a:latin typeface="Times New Roman" panose="02020603050405020304" pitchFamily="18" charset="0"/>
                <a:cs typeface="Times New Roman" panose="02020603050405020304" pitchFamily="18" charset="0"/>
              </a:rPr>
              <a:t>Future work on this project will focus on enhancing real-time data processing and incorporating 	energy-efficient components to extend the robot's operational time. Additionally, implementing a 	fully automated system for monitoring and maintaining drainage infrastructure remotely will further 	streamline urban drainage management and reduce human intervention.</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60"/>
          <p:cNvSpPr txBox="1">
            <a:spLocks noGrp="1"/>
          </p:cNvSpPr>
          <p:nvPr>
            <p:ph type="body" idx="1"/>
          </p:nvPr>
        </p:nvSpPr>
        <p:spPr>
          <a:xfrm>
            <a:off x="392857" y="580883"/>
            <a:ext cx="11406286" cy="6018883"/>
          </a:xfrm>
          <a:prstGeom prst="rect">
            <a:avLst/>
          </a:prstGeom>
          <a:noFill/>
          <a:ln>
            <a:noFill/>
          </a:ln>
        </p:spPr>
        <p:txBody>
          <a:bodyPr spcFirstLastPara="1" wrap="square" lIns="91425" tIns="91425" rIns="91425" bIns="91425" anchor="t" anchorCtr="0">
            <a:normAutofit fontScale="25000" lnSpcReduction="20000"/>
          </a:bodyPr>
          <a:lstStyle/>
          <a:p>
            <a:pPr marL="114300" lvl="0" indent="0" algn="l" rtl="0">
              <a:lnSpc>
                <a:spcPct val="120000"/>
              </a:lnSpc>
              <a:spcBef>
                <a:spcPts val="0"/>
              </a:spcBef>
              <a:spcAft>
                <a:spcPts val="0"/>
              </a:spcAft>
              <a:buClr>
                <a:schemeClr val="dk1"/>
              </a:buClr>
              <a:buSzPct val="64285"/>
              <a:buNone/>
            </a:pPr>
            <a:r>
              <a:rPr lang="en-US" sz="12800" b="1" dirty="0">
                <a:latin typeface="Times New Roman"/>
                <a:ea typeface="Times New Roman"/>
                <a:cs typeface="Times New Roman"/>
                <a:sym typeface="Times New Roman"/>
              </a:rPr>
              <a:t>References</a:t>
            </a:r>
            <a:endParaRPr lang="en-IN" dirty="0">
              <a:latin typeface="Montserrat Medium"/>
              <a:ea typeface="Montserrat Medium"/>
              <a:cs typeface="Montserrat Medium"/>
              <a:sym typeface="Montserrat Medium"/>
            </a:endParaRPr>
          </a:p>
          <a:p>
            <a:pPr>
              <a:buSzPct val="257142"/>
              <a:buFont typeface="Arial" panose="020B0604020202020204" pitchFamily="34" charset="0"/>
              <a:buChar char="•"/>
            </a:pPr>
            <a:endParaRPr lang="en-IN" sz="7200" dirty="0">
              <a:latin typeface="Times New Roman" panose="02020603050405020304" pitchFamily="18" charset="0"/>
              <a:ea typeface="Montserrat Medium"/>
              <a:cs typeface="Times New Roman" panose="02020603050405020304" pitchFamily="18" charset="0"/>
              <a:sym typeface="Montserrat Medium"/>
            </a:endParaRPr>
          </a:p>
          <a:p>
            <a:pPr marL="114300" indent="0">
              <a:buSzPct val="257142"/>
              <a:buNone/>
            </a:pPr>
            <a:endParaRPr lang="en-IN" sz="7200" dirty="0">
              <a:latin typeface="Times New Roman" panose="02020603050405020304" pitchFamily="18" charset="0"/>
              <a:ea typeface="Montserrat Medium"/>
              <a:cs typeface="Times New Roman" panose="02020603050405020304" pitchFamily="18" charset="0"/>
              <a:sym typeface="Montserrat Medium"/>
            </a:endParaRPr>
          </a:p>
          <a:p>
            <a:pPr marL="114300" lvl="0" indent="0" algn="l" rtl="0">
              <a:lnSpc>
                <a:spcPct val="120000"/>
              </a:lnSpc>
              <a:spcBef>
                <a:spcPts val="0"/>
              </a:spcBef>
              <a:spcAft>
                <a:spcPts val="0"/>
              </a:spcAft>
              <a:buSzPct val="257142"/>
              <a:buNone/>
            </a:pPr>
            <a:endParaRPr dirty="0">
              <a:latin typeface="Montserrat Medium"/>
              <a:ea typeface="Montserrat Medium"/>
              <a:cs typeface="Montserrat Medium"/>
              <a:sym typeface="Montserrat Medium"/>
            </a:endParaRPr>
          </a:p>
          <a:p>
            <a:pPr marL="457200" lvl="0" indent="-342900" algn="l" rtl="0">
              <a:spcBef>
                <a:spcPts val="0"/>
              </a:spcBef>
              <a:spcAft>
                <a:spcPts val="0"/>
              </a:spcAft>
              <a:buSzPct val="100000"/>
              <a:buChar char="●"/>
            </a:pPr>
            <a:r>
              <a:rPr lang="en-GB" sz="7200" dirty="0">
                <a:latin typeface="Times New Roman" panose="02020603050405020304" pitchFamily="18" charset="0"/>
                <a:cs typeface="Times New Roman" panose="02020603050405020304" pitchFamily="18" charset="0"/>
              </a:rPr>
              <a:t>Alam, M. S.; Sitara, S.; Irin, A. S.; Anu, A. T.; Ahmed, A.; Zishan, M. S. R. Design and Implementation of Smart Drainage System for Bangladesh. In Proceedings of the 3rd International Conference on Robotics, Electrical and Signal Processing Techniques (ICREST); IEEE: Dhaka, Bangladesh, 2023; pp. 346–351.</a:t>
            </a:r>
          </a:p>
          <a:p>
            <a:pPr marL="114300" lvl="0" indent="0" algn="l" rtl="0">
              <a:spcBef>
                <a:spcPts val="0"/>
              </a:spcBef>
              <a:spcAft>
                <a:spcPts val="0"/>
              </a:spcAft>
              <a:buSzPct val="100000"/>
              <a:buNone/>
            </a:pPr>
            <a:endParaRPr sz="7200" dirty="0">
              <a:latin typeface="Times New Roman" panose="02020603050405020304" pitchFamily="18" charset="0"/>
              <a:ea typeface="Times New Roman"/>
              <a:cs typeface="Times New Roman" panose="02020603050405020304" pitchFamily="18" charset="0"/>
              <a:sym typeface="Times New Roman"/>
            </a:endParaRPr>
          </a:p>
          <a:p>
            <a:pPr marL="457200" lvl="0" indent="-342900" algn="l" rtl="0">
              <a:spcBef>
                <a:spcPts val="0"/>
              </a:spcBef>
              <a:spcAft>
                <a:spcPts val="0"/>
              </a:spcAft>
              <a:buSzPct val="100000"/>
              <a:buChar char="●"/>
            </a:pPr>
            <a:r>
              <a:rPr lang="en-GB" sz="7200" dirty="0">
                <a:latin typeface="Times New Roman" panose="02020603050405020304" pitchFamily="18" charset="0"/>
                <a:cs typeface="Times New Roman" panose="02020603050405020304" pitchFamily="18" charset="0"/>
              </a:rPr>
              <a:t>Ghodmare, A.; Pukhal, S.; Khode, A.; Agrawal, R.; Ghodmare, S.; Jajulwar, K. Design of IoT-Based Smart Drain Monitoring System Using Alert Messages. In Proceedings of the EasyChair Preprints; EasyChair: Nagpur, India, 2022; pp. 1–10.</a:t>
            </a:r>
            <a:endParaRPr sz="7200" dirty="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ct val="225000"/>
              <a:buNone/>
            </a:pPr>
            <a:endParaRPr sz="6800" dirty="0">
              <a:latin typeface="+mj-lt"/>
              <a:ea typeface="Times New Roman"/>
              <a:cs typeface="Times New Roman"/>
              <a:sym typeface="Times New Roman"/>
            </a:endParaRPr>
          </a:p>
          <a:p>
            <a:pPr marL="457200" lvl="0" indent="-342900" algn="l" rtl="0">
              <a:spcBef>
                <a:spcPts val="0"/>
              </a:spcBef>
              <a:spcAft>
                <a:spcPts val="0"/>
              </a:spcAft>
              <a:buSzPct val="100000"/>
              <a:buChar char="●"/>
            </a:pPr>
            <a:r>
              <a:rPr lang="en-US" sz="6800" dirty="0">
                <a:latin typeface="+mj-lt"/>
                <a:ea typeface="Times New Roman"/>
                <a:cs typeface="Times New Roman"/>
                <a:sym typeface="Times New Roman"/>
              </a:rPr>
              <a:t>Parween, R.; Hayat, A.A.; Elangovan, K.; Apuroop, K.G.S.; Heredia, M.V.; Elara, M.R. Design of a Self-Reconfigurable Drain Mapping Robot With Level-Shifting Capability. </a:t>
            </a:r>
            <a:r>
              <a:rPr lang="en-US" sz="6800" i="1" dirty="0">
                <a:latin typeface="+mj-lt"/>
                <a:ea typeface="Times New Roman"/>
                <a:cs typeface="Times New Roman"/>
                <a:sym typeface="Times New Roman"/>
              </a:rPr>
              <a:t>IEEE Access</a:t>
            </a:r>
            <a:r>
              <a:rPr lang="en-US" sz="6800" dirty="0">
                <a:latin typeface="+mj-lt"/>
                <a:ea typeface="Times New Roman"/>
                <a:cs typeface="Times New Roman"/>
                <a:sym typeface="Times New Roman"/>
              </a:rPr>
              <a:t> 2020, </a:t>
            </a:r>
            <a:r>
              <a:rPr lang="en-US" sz="6800" i="1" dirty="0">
                <a:latin typeface="+mj-lt"/>
                <a:ea typeface="Times New Roman"/>
                <a:cs typeface="Times New Roman"/>
                <a:sym typeface="Times New Roman"/>
              </a:rPr>
              <a:t>8</a:t>
            </a:r>
            <a:r>
              <a:rPr lang="en-US" sz="6800" dirty="0">
                <a:latin typeface="+mj-lt"/>
                <a:ea typeface="Times New Roman"/>
                <a:cs typeface="Times New Roman"/>
                <a:sym typeface="Times New Roman"/>
              </a:rPr>
              <a:t>, 113429–11344</a:t>
            </a:r>
            <a:endParaRPr lang="en-US" sz="6800" dirty="0">
              <a:latin typeface="+mj-lt"/>
            </a:endParaRPr>
          </a:p>
          <a:p>
            <a:pPr marL="114300" lvl="0" indent="0" algn="l" rtl="0">
              <a:spcBef>
                <a:spcPts val="0"/>
              </a:spcBef>
              <a:spcAft>
                <a:spcPts val="0"/>
              </a:spcAft>
              <a:buSzPct val="225000"/>
              <a:buNone/>
            </a:pPr>
            <a:endParaRPr sz="6800" dirty="0">
              <a:latin typeface="+mj-lt"/>
              <a:ea typeface="Times New Roman"/>
              <a:cs typeface="Times New Roman"/>
              <a:sym typeface="Times New Roman"/>
            </a:endParaRPr>
          </a:p>
          <a:p>
            <a:pPr marL="457200" lvl="0" indent="-342900" algn="l" rtl="0">
              <a:spcBef>
                <a:spcPts val="0"/>
              </a:spcBef>
              <a:spcAft>
                <a:spcPts val="0"/>
              </a:spcAft>
              <a:buSzPct val="100000"/>
              <a:buChar char="●"/>
            </a:pPr>
            <a:r>
              <a:rPr lang="en-US" sz="6800" dirty="0">
                <a:latin typeface="+mj-lt"/>
                <a:ea typeface="Times New Roman"/>
                <a:cs typeface="Times New Roman"/>
                <a:sym typeface="Times New Roman"/>
              </a:rPr>
              <a:t>Muthugala, M.A.V.J.; Palanisamy, P.; Samarakoon, S.M.B.P.; Padmanabha, S.G.A.; Elara, M.R.; Terntzer, D.N. Raptor: A Design of a Drain Inspection Robot. In </a:t>
            </a:r>
            <a:r>
              <a:rPr lang="en-US" sz="6800" i="1" dirty="0">
                <a:latin typeface="+mj-lt"/>
                <a:ea typeface="Times New Roman"/>
                <a:cs typeface="Times New Roman"/>
                <a:sym typeface="Times New Roman"/>
              </a:rPr>
              <a:t>Sensors</a:t>
            </a:r>
            <a:r>
              <a:rPr lang="en-US" sz="6800" dirty="0">
                <a:latin typeface="+mj-lt"/>
                <a:ea typeface="Times New Roman"/>
                <a:cs typeface="Times New Roman"/>
                <a:sym typeface="Times New Roman"/>
              </a:rPr>
              <a:t>; MDPI: Basel, Switzerland, 2021; pp. 5742–5761.</a:t>
            </a:r>
            <a:endParaRPr lang="en-US" sz="6800" dirty="0">
              <a:latin typeface="+mj-lt"/>
            </a:endParaRPr>
          </a:p>
          <a:p>
            <a:pPr marL="628650" lvl="0" indent="-400050" algn="l" rtl="0">
              <a:lnSpc>
                <a:spcPct val="120000"/>
              </a:lnSpc>
              <a:spcBef>
                <a:spcPts val="0"/>
              </a:spcBef>
              <a:spcAft>
                <a:spcPts val="0"/>
              </a:spcAft>
              <a:buSzPct val="257142"/>
              <a:buNone/>
            </a:pPr>
            <a:endParaRPr dirty="0">
              <a:latin typeface="Montserrat Medium"/>
              <a:ea typeface="Montserrat Medium"/>
              <a:cs typeface="Montserrat Medium"/>
              <a:sym typeface="Montserrat Medium"/>
            </a:endParaRPr>
          </a:p>
        </p:txBody>
      </p:sp>
      <p:sp>
        <p:nvSpPr>
          <p:cNvPr id="214" name="Google Shape;214;p6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900"/>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3E2EC-F6D8-0CB5-6875-1DDB2DF0452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37C901-3A16-BB4E-9999-BDEC98E0C7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
        <p:nvSpPr>
          <p:cNvPr id="5" name="TextBox 4">
            <a:extLst>
              <a:ext uri="{FF2B5EF4-FFF2-40B4-BE49-F238E27FC236}">
                <a16:creationId xmlns:a16="http://schemas.microsoft.com/office/drawing/2014/main" id="{564AB67E-A9CF-ED58-ABA2-8503CE8BA54C}"/>
              </a:ext>
            </a:extLst>
          </p:cNvPr>
          <p:cNvSpPr txBox="1"/>
          <p:nvPr/>
        </p:nvSpPr>
        <p:spPr>
          <a:xfrm>
            <a:off x="779929" y="537882"/>
            <a:ext cx="11412069" cy="2795637"/>
          </a:xfrm>
          <a:prstGeom prst="rect">
            <a:avLst/>
          </a:prstGeom>
          <a:noFill/>
        </p:spPr>
        <p:txBody>
          <a:bodyPr wrap="square">
            <a:spAutoFit/>
          </a:bodyPr>
          <a:lstStyle/>
          <a:p>
            <a:pPr marL="12700" marR="5080">
              <a:lnSpc>
                <a:spcPct val="150000"/>
              </a:lnSpc>
              <a:spcBef>
                <a:spcPts val="105"/>
              </a:spcBef>
              <a:tabLst>
                <a:tab pos="2101850" algn="l"/>
              </a:tabLst>
            </a:pPr>
            <a:r>
              <a:rPr lang="en-US" sz="2400" b="1" spc="-5" dirty="0">
                <a:latin typeface="Times New Roman"/>
                <a:cs typeface="Times New Roman"/>
              </a:rPr>
              <a:t>INDRODUCTION:	</a:t>
            </a:r>
          </a:p>
          <a:p>
            <a:pPr marL="12700" marR="5080">
              <a:lnSpc>
                <a:spcPct val="150000"/>
              </a:lnSpc>
              <a:spcBef>
                <a:spcPts val="105"/>
              </a:spcBef>
              <a:tabLst>
                <a:tab pos="2101850" algn="l"/>
              </a:tabLst>
            </a:pPr>
            <a:endParaRPr lang="en-US" sz="2000" b="1" spc="-5" dirty="0">
              <a:latin typeface="Times New Roman"/>
              <a:cs typeface="Times New Roman"/>
            </a:endParaRPr>
          </a:p>
          <a:p>
            <a:pPr marL="298450" marR="5080" indent="-285750" algn="just">
              <a:spcBef>
                <a:spcPts val="105"/>
              </a:spcBef>
              <a:buFont typeface="Arial" panose="020B0604020202020204" pitchFamily="34" charset="0"/>
              <a:buChar char="•"/>
              <a:tabLst>
                <a:tab pos="2101850" algn="l"/>
              </a:tabLs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Smart Robot System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project intends to develop an </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autonomous robot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for the inspection and maintenance of Karnataka's city drains. The robot employs sophisticated sensors such as ultrasonic, infrared, and cameras to identify obstructions in drainage pipes. It also incorporates GSM modules to report locations accurately and transmit data in real-time to local authorities for effective maintenance in a timely manner. The project minimizes human labor, improves safety and public health and infrastructure, and entails examining drainage networks, developing slender robots, and field testing, which helps in smart city efforts aimed at enhancing sanitation and averting urban flooding.</a:t>
            </a:r>
            <a:endParaRPr lang="en-US" sz="1600" dirty="0">
              <a:latin typeface="Times New Roman" panose="02020603050405020304" pitchFamily="18" charset="0"/>
              <a:cs typeface="Times New Roman" panose="02020603050405020304" pitchFamily="18" charset="0"/>
            </a:endParaRPr>
          </a:p>
        </p:txBody>
      </p:sp>
      <p:pic>
        <p:nvPicPr>
          <p:cNvPr id="2" name="Picture 1" descr="A pipe next to a road&#10;&#10;Description automatically generated">
            <a:extLst>
              <a:ext uri="{FF2B5EF4-FFF2-40B4-BE49-F238E27FC236}">
                <a16:creationId xmlns:a16="http://schemas.microsoft.com/office/drawing/2014/main" id="{1A718459-8402-68C4-B6BB-7A17D7F3A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425" y="3429000"/>
            <a:ext cx="3934777" cy="2436495"/>
          </a:xfrm>
          <a:prstGeom prst="rect">
            <a:avLst/>
          </a:prstGeom>
        </p:spPr>
      </p:pic>
      <p:pic>
        <p:nvPicPr>
          <p:cNvPr id="4" name="Picture 3">
            <a:extLst>
              <a:ext uri="{FF2B5EF4-FFF2-40B4-BE49-F238E27FC236}">
                <a16:creationId xmlns:a16="http://schemas.microsoft.com/office/drawing/2014/main" id="{763702DA-B240-FA98-F577-F37EDDE4CE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53212" y="3429000"/>
            <a:ext cx="4252913" cy="2392680"/>
          </a:xfrm>
          <a:prstGeom prst="rect">
            <a:avLst/>
          </a:prstGeom>
          <a:noFill/>
          <a:ln>
            <a:noFill/>
          </a:ln>
        </p:spPr>
      </p:pic>
    </p:spTree>
    <p:extLst>
      <p:ext uri="{BB962C8B-B14F-4D97-AF65-F5344CB8AC3E}">
        <p14:creationId xmlns:p14="http://schemas.microsoft.com/office/powerpoint/2010/main" val="1551066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98FDD-7B80-E04B-8BAE-C29D66B56EF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9534CD-25D7-C2C3-DCF9-57D74802AE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5" name="TextBox 4">
            <a:extLst>
              <a:ext uri="{FF2B5EF4-FFF2-40B4-BE49-F238E27FC236}">
                <a16:creationId xmlns:a16="http://schemas.microsoft.com/office/drawing/2014/main" id="{07E81EAB-6AA9-AA17-491F-99A4EC9FC15C}"/>
              </a:ext>
            </a:extLst>
          </p:cNvPr>
          <p:cNvSpPr txBox="1"/>
          <p:nvPr/>
        </p:nvSpPr>
        <p:spPr>
          <a:xfrm>
            <a:off x="416858" y="713842"/>
            <a:ext cx="11470341" cy="4838312"/>
          </a:xfrm>
          <a:prstGeom prst="rect">
            <a:avLst/>
          </a:prstGeom>
          <a:noFill/>
        </p:spPr>
        <p:txBody>
          <a:bodyPr wrap="square">
            <a:spAutoFit/>
          </a:bodyPr>
          <a:lstStyle/>
          <a:p>
            <a:pPr marL="68580">
              <a:lnSpc>
                <a:spcPct val="100000"/>
              </a:lnSpc>
              <a:spcBef>
                <a:spcPts val="95"/>
              </a:spcBef>
            </a:pPr>
            <a:r>
              <a:rPr lang="en-US" sz="2400" b="1" spc="-15" dirty="0">
                <a:latin typeface="Times New Roman" panose="02020603050405020304" pitchFamily="18" charset="0"/>
                <a:cs typeface="Times New Roman" panose="02020603050405020304" pitchFamily="18" charset="0"/>
              </a:rPr>
              <a:t>ABSTRACT:</a:t>
            </a:r>
            <a:endParaRPr lang="en-US" sz="2400" b="1" dirty="0">
              <a:latin typeface="Times New Roman" panose="02020603050405020304" pitchFamily="18" charset="0"/>
              <a:cs typeface="Times New Roman" panose="02020603050405020304" pitchFamily="18" charset="0"/>
            </a:endParaRPr>
          </a:p>
          <a:p>
            <a:pPr>
              <a:lnSpc>
                <a:spcPct val="100000"/>
              </a:lnSpc>
              <a:spcBef>
                <a:spcPts val="20"/>
              </a:spcBef>
            </a:pPr>
            <a:endParaRPr lang="en-US" sz="1800" dirty="0">
              <a:latin typeface="Times New Roman" panose="02020603050405020304" pitchFamily="18" charset="0"/>
              <a:cs typeface="Times New Roman" panose="02020603050405020304" pitchFamily="18" charset="0"/>
            </a:endParaRPr>
          </a:p>
          <a:p>
            <a:pPr algn="just">
              <a:lnSpc>
                <a:spcPct val="150000"/>
              </a:lnSpc>
              <a:spcAft>
                <a:spcPts val="800"/>
              </a:spcAft>
            </a:pPr>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Urban drainage systems are often clogged with solid waste, plastic, and mud, resulting in waterlogging, flooding, and health risks. Present approaches towards the identification and removal of blockages are manual, time-consuming, and inefficient. This project envisions a Smart Robot System that automatically detects, identifies, and resolves urban drainage blockages. The robot employs sensors (infrared, ultrasonic, and water level) and cameras to detect obstructions, while GSM modules are used for real-time positioning tracking and data transmission. The system is designed to enhance drainage maintenance efficiency, save labor, and avoid flooding and health hazards. Through the use of IoT and robotics technologies, this solution provides an efficient and sustainable solution for urban drainage management.</a:t>
            </a:r>
            <a:b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GB"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215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5EB83D-8CF8-C1D4-B9C9-D6D030890756}"/>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4CB89EBA-74D0-7DDA-E475-B89B25EB399E}"/>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532E361B-A6EE-F2C0-ED0E-82CD80129394}"/>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721963A0-6836-2500-31F2-C7A06EC1890E}"/>
              </a:ext>
            </a:extLst>
          </p:cNvPr>
          <p:cNvSpPr/>
          <p:nvPr/>
        </p:nvSpPr>
        <p:spPr>
          <a:xfrm>
            <a:off x="550606" y="342900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4" name="TextBox 33">
            <a:extLst>
              <a:ext uri="{FF2B5EF4-FFF2-40B4-BE49-F238E27FC236}">
                <a16:creationId xmlns:a16="http://schemas.microsoft.com/office/drawing/2014/main" id="{A8387470-87D0-9C21-7E7E-D71DAAF77CDF}"/>
              </a:ext>
            </a:extLst>
          </p:cNvPr>
          <p:cNvSpPr txBox="1"/>
          <p:nvPr/>
        </p:nvSpPr>
        <p:spPr>
          <a:xfrm>
            <a:off x="1000124" y="3842596"/>
            <a:ext cx="10986558" cy="2554545"/>
          </a:xfrm>
          <a:prstGeom prst="rect">
            <a:avLst/>
          </a:prstGeom>
          <a:noFill/>
        </p:spPr>
        <p:txBody>
          <a:bodyPr wrap="square" rtlCol="0">
            <a:spAutoFit/>
          </a:bodyPr>
          <a:lstStyle/>
          <a:p>
            <a:r>
              <a:rPr lang="en-IN" sz="1800" b="1" dirty="0">
                <a:latin typeface="Times New Roman" panose="02020603050405020304" pitchFamily="18" charset="0"/>
                <a:ea typeface="Verdana" panose="020B0604030504040204" pitchFamily="34" charset="0"/>
                <a:cs typeface="Times New Roman" panose="02020603050405020304" pitchFamily="18" charset="0"/>
              </a:rPr>
              <a:t>Main Goals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Design and prototype a robot capable of navigating urban drainage systems to detect and locate blockages.</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 sensors (ultrasonic, infrared, and water level) and cameras to identify blockages in real-time.</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Minimize the need for manual inspection and cleaning of drainage systems, making the process safer and more efficient.</a:t>
            </a:r>
            <a:endParaRPr lang="en-IN" dirty="0">
              <a:latin typeface="Verdana" panose="020B0604030504040204" pitchFamily="34" charset="0"/>
              <a:ea typeface="Verdana" panose="020B0604030504040204" pitchFamily="34" charset="0"/>
            </a:endParaRPr>
          </a:p>
          <a:p>
            <a:r>
              <a:rPr lang="en-IN" sz="2000" b="1" dirty="0">
                <a:latin typeface="Times New Roman" panose="02020603050405020304" pitchFamily="18" charset="0"/>
                <a:ea typeface="Verdana" panose="020B0604030504040204" pitchFamily="34" charset="0"/>
                <a:cs typeface="Times New Roman" panose="02020603050405020304" pitchFamily="18" charset="0"/>
              </a:rPr>
              <a:t>Additional Goals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Improve urban infrastructure maintenance through a scalable solution for drainage systems.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 advanced technologies like ultrasonic sensors, infrared cameras, and IoT for real-time monitoring.</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089DA528-08D6-AD25-E943-95E1445D03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6" name="Rectangle 3">
            <a:extLst>
              <a:ext uri="{FF2B5EF4-FFF2-40B4-BE49-F238E27FC236}">
                <a16:creationId xmlns:a16="http://schemas.microsoft.com/office/drawing/2014/main" id="{A23B048A-9D80-8FBC-A23F-9A093AF76D44}"/>
              </a:ext>
            </a:extLst>
          </p:cNvPr>
          <p:cNvSpPr>
            <a:spLocks noChangeArrowheads="1"/>
          </p:cNvSpPr>
          <p:nvPr/>
        </p:nvSpPr>
        <p:spPr bwMode="auto">
          <a:xfrm>
            <a:off x="1014942" y="1068087"/>
            <a:ext cx="994317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an Autonomous Robot: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 robot capable of navigating drainage systems to detect and map blockages.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Efficiency: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Minimize manual labor and risks through autonomous navigation, reducing maintenance time and costs.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Infrastructure Maintenance: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 scalable solution supporting smart city infrastructure goals.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Advanced Technologies: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tools like ultrasonic sensors, neural networks, and IoT for improved blockage detection and real-time monitoring. </a:t>
            </a:r>
          </a:p>
        </p:txBody>
      </p:sp>
    </p:spTree>
    <p:extLst>
      <p:ext uri="{BB962C8B-B14F-4D97-AF65-F5344CB8AC3E}">
        <p14:creationId xmlns:p14="http://schemas.microsoft.com/office/powerpoint/2010/main" val="7611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dirty="0">
                <a:latin typeface="Verdana" panose="020B0604030504040204" pitchFamily="34" charset="0"/>
                <a:ea typeface="Verdana" panose="020B0604030504040204" pitchFamily="34" charset="0"/>
              </a:rPr>
              <a:t>Gant Chart  - Milestones and Activities </a:t>
            </a:r>
          </a:p>
          <a:p>
            <a:pPr marL="0" marR="0" lvl="0" indent="0" algn="ctr" rtl="0">
              <a:lnSpc>
                <a:spcPct val="100000"/>
              </a:lnSpc>
              <a:spcBef>
                <a:spcPts val="0"/>
              </a:spcBef>
              <a:spcAft>
                <a:spcPts val="0"/>
              </a:spcAft>
              <a:buNone/>
            </a:pPr>
            <a:r>
              <a:rPr lang="en-IN" dirty="0">
                <a:latin typeface="Verdana" panose="020B0604030504040204" pitchFamily="34" charset="0"/>
                <a:ea typeface="Verdana" panose="020B0604030504040204" pitchFamily="34" charset="0"/>
              </a:rPr>
              <a:t>Resources : </a:t>
            </a:r>
            <a:r>
              <a:rPr lang="en-IN" dirty="0">
                <a:latin typeface="Verdana" panose="020B0604030504040204" pitchFamily="34" charset="0"/>
                <a:ea typeface="Verdana" panose="020B0604030504040204" pitchFamily="34" charset="0"/>
                <a:hlinkClick r:id="rId3"/>
              </a:rPr>
              <a:t>https://www.officetimeline.com/gantt-chart/how-to-make/excel</a:t>
            </a:r>
            <a:r>
              <a:rPr lang="en-IN" dirty="0">
                <a:latin typeface="Verdana" panose="020B0604030504040204" pitchFamily="34" charset="0"/>
                <a:ea typeface="Verdana" panose="020B0604030504040204" pitchFamily="34" charset="0"/>
              </a:rPr>
              <a:t> &amp; </a:t>
            </a:r>
            <a:r>
              <a:rPr lang="en-IN" dirty="0">
                <a:latin typeface="Verdana" panose="020B0604030504040204" pitchFamily="34" charset="0"/>
                <a:ea typeface="Verdana" panose="020B0604030504040204" pitchFamily="34" charset="0"/>
                <a:hlinkClick r:id="rId4"/>
              </a:rPr>
              <a:t>https://www.teamgantt.com/</a:t>
            </a:r>
            <a:r>
              <a:rPr lang="en-IN" dirty="0">
                <a:latin typeface="Verdana" panose="020B0604030504040204" pitchFamily="34" charset="0"/>
                <a:ea typeface="Verdana" panose="020B0604030504040204" pitchFamily="34" charset="0"/>
              </a:rPr>
              <a:t> </a:t>
            </a: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36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Project Plan</a:t>
            </a:r>
            <a:endParaRPr sz="2000" dirty="0">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8E1CB3CE-B144-78F4-5474-41D39D08B4FC}"/>
              </a:ext>
            </a:extLst>
          </p:cNvPr>
          <p:cNvGraphicFramePr/>
          <p:nvPr>
            <p:extLst>
              <p:ext uri="{D42A27DB-BD31-4B8C-83A1-F6EECF244321}">
                <p14:modId xmlns:p14="http://schemas.microsoft.com/office/powerpoint/2010/main" val="2635783128"/>
              </p:ext>
            </p:extLst>
          </p:nvPr>
        </p:nvGraphicFramePr>
        <p:xfrm>
          <a:off x="1000125" y="1409701"/>
          <a:ext cx="9754466" cy="457676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316315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10553928-B3A5-8F50-DABF-EB45E6352061}"/>
            </a:ext>
          </a:extLst>
        </p:cNvPr>
        <p:cNvGrpSpPr/>
        <p:nvPr/>
      </p:nvGrpSpPr>
      <p:grpSpPr>
        <a:xfrm>
          <a:off x="0" y="0"/>
          <a:ext cx="0" cy="0"/>
          <a:chOff x="0" y="0"/>
          <a:chExt cx="0" cy="0"/>
        </a:xfrm>
      </p:grpSpPr>
      <p:sp>
        <p:nvSpPr>
          <p:cNvPr id="174" name="Google Shape;174;p54">
            <a:extLst>
              <a:ext uri="{FF2B5EF4-FFF2-40B4-BE49-F238E27FC236}">
                <a16:creationId xmlns:a16="http://schemas.microsoft.com/office/drawing/2014/main" id="{84C64133-A953-DF35-4AF6-7E8F6EC05432}"/>
              </a:ext>
            </a:extLst>
          </p:cNvPr>
          <p:cNvSpPr txBox="1">
            <a:spLocks noGrp="1"/>
          </p:cNvSpPr>
          <p:nvPr>
            <p:ph type="title"/>
          </p:nvPr>
        </p:nvSpPr>
        <p:spPr>
          <a:xfrm>
            <a:off x="0" y="0"/>
            <a:ext cx="12192000" cy="87085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45700" rIns="91425" bIns="45700" anchor="t" anchorCtr="0">
            <a:noAutofit/>
          </a:bodyPr>
          <a:lstStyle/>
          <a:p>
            <a:pPr algn="ctr"/>
            <a:r>
              <a:rPr lang="en-US" sz="4400" b="1"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Literature Survey</a:t>
            </a:r>
            <a:br>
              <a:rPr lang="en-GB" sz="4400" dirty="0">
                <a:effectLst/>
                <a:latin typeface="Times New Roman" panose="02020603050405020304" pitchFamily="18" charset="0"/>
                <a:cs typeface="Times New Roman" panose="02020603050405020304" pitchFamily="18" charset="0"/>
              </a:rPr>
            </a:br>
            <a:endParaRPr sz="4400" dirty="0">
              <a:latin typeface="Times New Roman" panose="02020603050405020304" pitchFamily="18" charset="0"/>
              <a:cs typeface="Times New Roman" panose="02020603050405020304" pitchFamily="18" charset="0"/>
            </a:endParaRPr>
          </a:p>
        </p:txBody>
      </p:sp>
      <p:graphicFrame>
        <p:nvGraphicFramePr>
          <p:cNvPr id="175" name="Google Shape;175;p54">
            <a:extLst>
              <a:ext uri="{FF2B5EF4-FFF2-40B4-BE49-F238E27FC236}">
                <a16:creationId xmlns:a16="http://schemas.microsoft.com/office/drawing/2014/main" id="{E11EF342-DBD3-5E12-A7EF-BAA9620FC814}"/>
              </a:ext>
            </a:extLst>
          </p:cNvPr>
          <p:cNvGraphicFramePr/>
          <p:nvPr>
            <p:extLst>
              <p:ext uri="{D42A27DB-BD31-4B8C-83A1-F6EECF244321}">
                <p14:modId xmlns:p14="http://schemas.microsoft.com/office/powerpoint/2010/main" val="435795553"/>
              </p:ext>
            </p:extLst>
          </p:nvPr>
        </p:nvGraphicFramePr>
        <p:xfrm>
          <a:off x="249382" y="692627"/>
          <a:ext cx="11684083" cy="5545692"/>
        </p:xfrm>
        <a:graphic>
          <a:graphicData uri="http://schemas.openxmlformats.org/drawingml/2006/table">
            <a:tbl>
              <a:tblPr firstRow="1" bandRow="1">
                <a:noFill/>
              </a:tblPr>
              <a:tblGrid>
                <a:gridCol w="1828800">
                  <a:extLst>
                    <a:ext uri="{9D8B030D-6E8A-4147-A177-3AD203B41FA5}">
                      <a16:colId xmlns:a16="http://schemas.microsoft.com/office/drawing/2014/main" val="20000"/>
                    </a:ext>
                  </a:extLst>
                </a:gridCol>
                <a:gridCol w="1797627">
                  <a:extLst>
                    <a:ext uri="{9D8B030D-6E8A-4147-A177-3AD203B41FA5}">
                      <a16:colId xmlns:a16="http://schemas.microsoft.com/office/drawing/2014/main" val="20001"/>
                    </a:ext>
                  </a:extLst>
                </a:gridCol>
                <a:gridCol w="1941557">
                  <a:extLst>
                    <a:ext uri="{9D8B030D-6E8A-4147-A177-3AD203B41FA5}">
                      <a16:colId xmlns:a16="http://schemas.microsoft.com/office/drawing/2014/main" val="20002"/>
                    </a:ext>
                  </a:extLst>
                </a:gridCol>
                <a:gridCol w="2473788">
                  <a:extLst>
                    <a:ext uri="{9D8B030D-6E8A-4147-A177-3AD203B41FA5}">
                      <a16:colId xmlns:a16="http://schemas.microsoft.com/office/drawing/2014/main" val="20003"/>
                    </a:ext>
                  </a:extLst>
                </a:gridCol>
                <a:gridCol w="1841397">
                  <a:extLst>
                    <a:ext uri="{9D8B030D-6E8A-4147-A177-3AD203B41FA5}">
                      <a16:colId xmlns:a16="http://schemas.microsoft.com/office/drawing/2014/main" val="20004"/>
                    </a:ext>
                  </a:extLst>
                </a:gridCol>
                <a:gridCol w="1800914">
                  <a:extLst>
                    <a:ext uri="{9D8B030D-6E8A-4147-A177-3AD203B41FA5}">
                      <a16:colId xmlns:a16="http://schemas.microsoft.com/office/drawing/2014/main" val="20005"/>
                    </a:ext>
                  </a:extLst>
                </a:gridCol>
              </a:tblGrid>
              <a:tr h="66332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none" strike="noStrike" cap="none" dirty="0">
                          <a:latin typeface="Times New Roman" panose="02020603050405020304" pitchFamily="18" charset="0"/>
                          <a:cs typeface="Times New Roman" panose="02020603050405020304" pitchFamily="18" charset="0"/>
                        </a:rPr>
                        <a:t>Title of paper​</a:t>
                      </a:r>
                      <a:endParaRPr lang="en-US" sz="2000" b="1" u="none" strike="noStrike" cap="none" dirty="0">
                        <a:solidFill>
                          <a:srgbClr val="FFFFFF"/>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IN" sz="2000" b="1" u="none" strike="noStrike" cap="none" dirty="0">
                          <a:latin typeface="Times New Roman" panose="02020603050405020304" pitchFamily="18" charset="0"/>
                          <a:cs typeface="Times New Roman" panose="02020603050405020304" pitchFamily="18" charset="0"/>
                        </a:rPr>
                        <a:t>Author and Year </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b="1" u="none" strike="noStrike" cap="none" dirty="0">
                          <a:latin typeface="Times New Roman" panose="02020603050405020304" pitchFamily="18" charset="0"/>
                          <a:cs typeface="Times New Roman" panose="02020603050405020304" pitchFamily="18" charset="0"/>
                        </a:rPr>
                        <a:t>Abstract​</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b="1" u="none" strike="noStrike" cap="none" dirty="0">
                          <a:latin typeface="Times New Roman" panose="02020603050405020304" pitchFamily="18" charset="0"/>
                          <a:cs typeface="Times New Roman" panose="02020603050405020304" pitchFamily="18" charset="0"/>
                        </a:rPr>
                        <a:t>Outcome​</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b="1" u="none" strike="noStrike" cap="none" dirty="0">
                          <a:latin typeface="Times New Roman" panose="02020603050405020304" pitchFamily="18" charset="0"/>
                          <a:cs typeface="Times New Roman" panose="02020603050405020304" pitchFamily="18" charset="0"/>
                        </a:rPr>
                        <a:t>Methodology​</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b="1" u="none" strike="noStrike" cap="none" dirty="0">
                          <a:latin typeface="Times New Roman" panose="02020603050405020304" pitchFamily="18" charset="0"/>
                          <a:cs typeface="Times New Roman" panose="02020603050405020304" pitchFamily="18" charset="0"/>
                        </a:rPr>
                        <a:t>Research gap​</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250907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anose="02020603050405020304" pitchFamily="18" charset="0"/>
                          <a:cs typeface="Times New Roman" panose="02020603050405020304" pitchFamily="18" charset="0"/>
                        </a:rPr>
                        <a:t>Design and Implementation of Smart Drainage System for Bangladesh</a:t>
                      </a:r>
                      <a:endParaRPr sz="2000"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l" rtl="0">
                        <a:lnSpc>
                          <a:spcPct val="100000"/>
                        </a:lnSpc>
                        <a:spcBef>
                          <a:spcPts val="0"/>
                        </a:spcBef>
                        <a:spcAft>
                          <a:spcPts val="0"/>
                        </a:spcAft>
                        <a:buNone/>
                      </a:pPr>
                      <a:r>
                        <a:rPr lang="pt-BR" sz="1600" dirty="0">
                          <a:latin typeface="Times New Roman" panose="02020603050405020304" pitchFamily="18" charset="0"/>
                          <a:cs typeface="Times New Roman" panose="02020603050405020304" pitchFamily="18" charset="0"/>
                        </a:rPr>
                        <a:t>Alam, M. S.; Sitara, S.; Irin, A. S.; Anu, A. T.; Ahmed, A.; Zishan, M. S. R</a:t>
                      </a:r>
                    </a:p>
                    <a:p>
                      <a:pPr marL="0" marR="0" lvl="0" indent="0" algn="l" rtl="0">
                        <a:lnSpc>
                          <a:spcPct val="100000"/>
                        </a:lnSpc>
                        <a:spcBef>
                          <a:spcPts val="0"/>
                        </a:spcBef>
                        <a:spcAft>
                          <a:spcPts val="0"/>
                        </a:spcAft>
                        <a:buNone/>
                      </a:pPr>
                      <a:endParaRPr lang="en-US" sz="1600" b="0" i="0" u="none" strike="noStrike" cap="none" dirty="0">
                        <a:solidFill>
                          <a:schemeClr val="tx1"/>
                        </a:solidFill>
                        <a:latin typeface="Times New Roman" panose="02020603050405020304" pitchFamily="18" charset="0"/>
                        <a:cs typeface="Times New Roman" panose="02020603050405020304" pitchFamily="18" charset="0"/>
                        <a:sym typeface="Times New Roman"/>
                      </a:endParaRPr>
                    </a:p>
                    <a:p>
                      <a:pPr marL="0" marR="0" lvl="0" indent="0" algn="l" rtl="0">
                        <a:lnSpc>
                          <a:spcPct val="100000"/>
                        </a:lnSpc>
                        <a:spcBef>
                          <a:spcPts val="0"/>
                        </a:spcBef>
                        <a:spcAft>
                          <a:spcPts val="0"/>
                        </a:spcAft>
                        <a:buNone/>
                      </a:pPr>
                      <a:r>
                        <a:rPr lang="en-US" sz="1600" b="1" i="0" u="none" strike="noStrike" cap="none" dirty="0">
                          <a:solidFill>
                            <a:schemeClr val="tx1"/>
                          </a:solidFill>
                          <a:latin typeface="Times New Roman" panose="02020603050405020304" pitchFamily="18" charset="0"/>
                          <a:cs typeface="Times New Roman" panose="02020603050405020304" pitchFamily="18" charset="0"/>
                          <a:sym typeface="Times New Roman"/>
                        </a:rPr>
                        <a:t>Year:- </a:t>
                      </a:r>
                      <a:r>
                        <a:rPr lang="en-US" sz="1600" b="0" i="0" u="none" strike="noStrike" cap="none" dirty="0">
                          <a:solidFill>
                            <a:schemeClr val="tx1"/>
                          </a:solidFill>
                          <a:latin typeface="Times New Roman" panose="02020603050405020304" pitchFamily="18" charset="0"/>
                          <a:cs typeface="Times New Roman" panose="02020603050405020304" pitchFamily="18" charset="0"/>
                          <a:sym typeface="Times New Roman"/>
                        </a:rPr>
                        <a:t>2023</a:t>
                      </a: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dirty="0">
                          <a:latin typeface="Times New Roman" panose="02020603050405020304" pitchFamily="18" charset="0"/>
                          <a:cs typeface="Times New Roman" panose="02020603050405020304" pitchFamily="18" charset="0"/>
                        </a:rPr>
                        <a:t>This paper addresses the challenges of monitoring underground drainage systems in Bangladesh. It proposes an IoT-based microcontroller-driven smart drainage system to remotely monitor and manage parameters like water levels, blockages, and rainfall rates. </a:t>
                      </a:r>
                      <a:endParaRPr sz="15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dirty="0">
                          <a:latin typeface="Times New Roman" panose="02020603050405020304" pitchFamily="18" charset="0"/>
                          <a:cs typeface="Times New Roman" panose="02020603050405020304" pitchFamily="18" charset="0"/>
                        </a:rPr>
                        <a:t>It effectively reduced the manual effort and irregularities in drainage system maintenance, offering a scalable and efficient solution for urban water</a:t>
                      </a:r>
                      <a:endParaRPr sz="15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400" dirty="0">
                          <a:latin typeface="Times New Roman" panose="02020603050405020304" pitchFamily="18" charset="0"/>
                          <a:cs typeface="Times New Roman" panose="02020603050405020304" pitchFamily="18" charset="0"/>
                        </a:rPr>
                        <a:t>The system utilized a master-slave microcontroller architecture integrated with IoT sensors. Simulations demonstrated its functionality under various rainfall scenarios.</a:t>
                      </a:r>
                      <a:endParaRPr sz="14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dirty="0">
                          <a:latin typeface="Times New Roman" panose="02020603050405020304" pitchFamily="18" charset="0"/>
                          <a:cs typeface="Times New Roman" panose="02020603050405020304" pitchFamily="18" charset="0"/>
                        </a:rPr>
                        <a:t>The paper lacks provisions for filtering solid waste within drains and does not offer a public interface for road condition updates.</a:t>
                      </a:r>
                      <a:endParaRPr sz="1500" u="none" strike="noStrike" cap="none" dirty="0">
                        <a:latin typeface="Times New Roman" panose="02020603050405020304" pitchFamily="18" charset="0"/>
                        <a:cs typeface="Times New Roman" panose="02020603050405020304" pitchFamily="18" charset="0"/>
                      </a:endParaRPr>
                    </a:p>
                  </a:txBody>
                  <a:tcPr marL="45725" marR="45725" marT="45725" marB="45725"/>
                </a:tc>
                <a:extLst>
                  <a:ext uri="{0D108BD9-81ED-4DB2-BD59-A6C34878D82A}">
                    <a16:rowId xmlns:a16="http://schemas.microsoft.com/office/drawing/2014/main" val="10001"/>
                  </a:ext>
                </a:extLst>
              </a:tr>
              <a:tr h="219287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anose="02020603050405020304" pitchFamily="18" charset="0"/>
                          <a:cs typeface="Times New Roman" panose="02020603050405020304" pitchFamily="18" charset="0"/>
                        </a:rPr>
                        <a:t>Design of IoT-Based Smart Drain Monitoring System Using Alert Messages</a:t>
                      </a:r>
                      <a:endParaRPr sz="20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l" rtl="0">
                        <a:lnSpc>
                          <a:spcPct val="100000"/>
                        </a:lnSpc>
                        <a:spcBef>
                          <a:spcPts val="0"/>
                        </a:spcBef>
                        <a:spcAft>
                          <a:spcPts val="0"/>
                        </a:spcAft>
                        <a:buNone/>
                      </a:pPr>
                      <a:r>
                        <a:rPr lang="en-GB" sz="1600" dirty="0">
                          <a:latin typeface="Times New Roman" panose="02020603050405020304" pitchFamily="18" charset="0"/>
                          <a:cs typeface="Times New Roman" panose="02020603050405020304" pitchFamily="18" charset="0"/>
                        </a:rPr>
                        <a:t>Ghodmare, A.; Pukhal, S.; Khode, A.; Agrawal, R.; Ghodmare, S.; Jajulwar, K.</a:t>
                      </a:r>
                    </a:p>
                    <a:p>
                      <a:pPr marL="0" marR="0" lvl="0" indent="0" algn="l" rtl="0">
                        <a:lnSpc>
                          <a:spcPct val="100000"/>
                        </a:lnSpc>
                        <a:spcBef>
                          <a:spcPts val="0"/>
                        </a:spcBef>
                        <a:spcAft>
                          <a:spcPts val="0"/>
                        </a:spcAft>
                        <a:buNone/>
                      </a:pPr>
                      <a:endParaRPr lang="en-GB" sz="1600" b="1" i="0" u="none" strike="noStrike" cap="none" dirty="0">
                        <a:solidFill>
                          <a:schemeClr val="tx1"/>
                        </a:solidFill>
                        <a:latin typeface="Times New Roman" panose="02020603050405020304" pitchFamily="18" charset="0"/>
                        <a:cs typeface="Times New Roman" panose="02020603050405020304" pitchFamily="18" charset="0"/>
                        <a:sym typeface="Times New Roman"/>
                      </a:endParaRPr>
                    </a:p>
                    <a:p>
                      <a:pPr marL="0" marR="0" lvl="0" indent="0" algn="l" rtl="0">
                        <a:lnSpc>
                          <a:spcPct val="100000"/>
                        </a:lnSpc>
                        <a:spcBef>
                          <a:spcPts val="0"/>
                        </a:spcBef>
                        <a:spcAft>
                          <a:spcPts val="0"/>
                        </a:spcAft>
                        <a:buNone/>
                      </a:pPr>
                      <a:r>
                        <a:rPr lang="en-US" sz="1600" b="1" i="0" u="none" strike="noStrike" cap="none" dirty="0">
                          <a:solidFill>
                            <a:schemeClr val="tx1"/>
                          </a:solidFill>
                          <a:latin typeface="Times New Roman" panose="02020603050405020304" pitchFamily="18" charset="0"/>
                          <a:cs typeface="Times New Roman" panose="02020603050405020304" pitchFamily="18" charset="0"/>
                          <a:sym typeface="Times New Roman"/>
                        </a:rPr>
                        <a:t>Year:- </a:t>
                      </a:r>
                      <a:r>
                        <a:rPr lang="en-US" sz="1600" b="0" i="0" u="none" strike="noStrike" cap="none" dirty="0">
                          <a:solidFill>
                            <a:schemeClr val="tx1"/>
                          </a:solidFill>
                          <a:latin typeface="Times New Roman" panose="02020603050405020304" pitchFamily="18" charset="0"/>
                          <a:cs typeface="Times New Roman" panose="02020603050405020304" pitchFamily="18" charset="0"/>
                          <a:sym typeface="Times New Roman"/>
                        </a:rPr>
                        <a:t>2022</a:t>
                      </a:r>
                      <a:endParaRPr sz="1600" b="0" i="0" u="none" strike="noStrike" cap="none" dirty="0">
                        <a:solidFill>
                          <a:srgbClr val="22222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dirty="0">
                          <a:latin typeface="Times New Roman" panose="02020603050405020304" pitchFamily="18" charset="0"/>
                          <a:cs typeface="Times New Roman" panose="02020603050405020304" pitchFamily="18" charset="0"/>
                        </a:rPr>
                        <a:t>This research introduces an IoT-enabled system to streamline urban drainage management by detecting blockages quickly and minimizing manpower requirements. </a:t>
                      </a:r>
                      <a:endParaRPr sz="15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dirty="0">
                          <a:latin typeface="Times New Roman" panose="02020603050405020304" pitchFamily="18" charset="0"/>
                          <a:cs typeface="Times New Roman" panose="02020603050405020304" pitchFamily="18" charset="0"/>
                        </a:rPr>
                        <a:t>The system successfully identified blockages using a locator stick integrated with IoT devices It provided real-time data on blockages, reducing the time and labor required for manual inspection and improving the efficiency of urban drainage maintenance.</a:t>
                      </a:r>
                      <a:endParaRPr sz="1400" u="none" strike="noStrike" cap="none" dirty="0">
                        <a:latin typeface="Times New Roman" panose="02020603050405020304" pitchFamily="18" charset="0"/>
                        <a:ea typeface="Calibri"/>
                        <a:cs typeface="Times New Roman" panose="02020603050405020304" pitchFamily="18" charset="0"/>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dirty="0">
                          <a:latin typeface="Times New Roman" panose="02020603050405020304" pitchFamily="18" charset="0"/>
                          <a:cs typeface="Times New Roman" panose="02020603050405020304" pitchFamily="18" charset="0"/>
                        </a:rPr>
                        <a:t>A combination of ultrasonic sensors and GPS modules was used to detect blockages and pinpoint their locations.</a:t>
                      </a:r>
                      <a:endParaRPr sz="15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en-US" dirty="0">
                          <a:latin typeface="Times New Roman" panose="02020603050405020304" pitchFamily="18" charset="0"/>
                          <a:cs typeface="Times New Roman" panose="02020603050405020304" pitchFamily="18" charset="0"/>
                        </a:rPr>
                        <a:t>The system requires further optimization for large-scale deployment and does not account for the economic constraints in underdeveloped regions.</a:t>
                      </a:r>
                      <a:endParaRPr sz="1500" u="none" strike="noStrike" cap="none" dirty="0">
                        <a:solidFill>
                          <a:schemeClr val="dk1"/>
                        </a:solidFill>
                        <a:latin typeface="Times New Roman" panose="02020603050405020304" pitchFamily="18" charset="0"/>
                        <a:cs typeface="Times New Roman" panose="02020603050405020304" pitchFamily="18" charset="0"/>
                      </a:endParaRPr>
                    </a:p>
                  </a:txBody>
                  <a:tcPr marL="45725" marR="45725" marT="45725" marB="457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5152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54"/>
          <p:cNvSpPr txBox="1">
            <a:spLocks noGrp="1"/>
          </p:cNvSpPr>
          <p:nvPr>
            <p:ph type="title"/>
          </p:nvPr>
        </p:nvSpPr>
        <p:spPr>
          <a:xfrm>
            <a:off x="0" y="0"/>
            <a:ext cx="12192000" cy="87085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45700" rIns="91425" bIns="45700" anchor="t" anchorCtr="0">
            <a:noAutofit/>
          </a:bodyPr>
          <a:lstStyle/>
          <a:p>
            <a:pPr algn="ctr"/>
            <a:r>
              <a:rPr lang="en-US" sz="4400" b="1"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Literature Survey</a:t>
            </a:r>
            <a:br>
              <a:rPr lang="en-GB" sz="4400" dirty="0">
                <a:effectLst/>
                <a:latin typeface="Times New Roman" panose="02020603050405020304" pitchFamily="18" charset="0"/>
                <a:cs typeface="Times New Roman" panose="02020603050405020304" pitchFamily="18" charset="0"/>
              </a:rPr>
            </a:br>
            <a:endParaRPr sz="4400" dirty="0">
              <a:latin typeface="Times New Roman" panose="02020603050405020304" pitchFamily="18" charset="0"/>
              <a:cs typeface="Times New Roman" panose="02020603050405020304" pitchFamily="18" charset="0"/>
            </a:endParaRPr>
          </a:p>
        </p:txBody>
      </p:sp>
      <p:graphicFrame>
        <p:nvGraphicFramePr>
          <p:cNvPr id="175" name="Google Shape;175;p54"/>
          <p:cNvGraphicFramePr/>
          <p:nvPr>
            <p:extLst>
              <p:ext uri="{D42A27DB-BD31-4B8C-83A1-F6EECF244321}">
                <p14:modId xmlns:p14="http://schemas.microsoft.com/office/powerpoint/2010/main" val="505917727"/>
              </p:ext>
            </p:extLst>
          </p:nvPr>
        </p:nvGraphicFramePr>
        <p:xfrm>
          <a:off x="249382" y="692627"/>
          <a:ext cx="11684083" cy="5455950"/>
        </p:xfrm>
        <a:graphic>
          <a:graphicData uri="http://schemas.openxmlformats.org/drawingml/2006/table">
            <a:tbl>
              <a:tblPr firstRow="1" bandRow="1">
                <a:noFill/>
              </a:tblPr>
              <a:tblGrid>
                <a:gridCol w="1828800">
                  <a:extLst>
                    <a:ext uri="{9D8B030D-6E8A-4147-A177-3AD203B41FA5}">
                      <a16:colId xmlns:a16="http://schemas.microsoft.com/office/drawing/2014/main" val="20000"/>
                    </a:ext>
                  </a:extLst>
                </a:gridCol>
                <a:gridCol w="1797627">
                  <a:extLst>
                    <a:ext uri="{9D8B030D-6E8A-4147-A177-3AD203B41FA5}">
                      <a16:colId xmlns:a16="http://schemas.microsoft.com/office/drawing/2014/main" val="20001"/>
                    </a:ext>
                  </a:extLst>
                </a:gridCol>
                <a:gridCol w="1941557">
                  <a:extLst>
                    <a:ext uri="{9D8B030D-6E8A-4147-A177-3AD203B41FA5}">
                      <a16:colId xmlns:a16="http://schemas.microsoft.com/office/drawing/2014/main" val="20002"/>
                    </a:ext>
                  </a:extLst>
                </a:gridCol>
                <a:gridCol w="2473788">
                  <a:extLst>
                    <a:ext uri="{9D8B030D-6E8A-4147-A177-3AD203B41FA5}">
                      <a16:colId xmlns:a16="http://schemas.microsoft.com/office/drawing/2014/main" val="20003"/>
                    </a:ext>
                  </a:extLst>
                </a:gridCol>
                <a:gridCol w="1841397">
                  <a:extLst>
                    <a:ext uri="{9D8B030D-6E8A-4147-A177-3AD203B41FA5}">
                      <a16:colId xmlns:a16="http://schemas.microsoft.com/office/drawing/2014/main" val="20004"/>
                    </a:ext>
                  </a:extLst>
                </a:gridCol>
                <a:gridCol w="1800914">
                  <a:extLst>
                    <a:ext uri="{9D8B030D-6E8A-4147-A177-3AD203B41FA5}">
                      <a16:colId xmlns:a16="http://schemas.microsoft.com/office/drawing/2014/main" val="20005"/>
                    </a:ext>
                  </a:extLst>
                </a:gridCol>
              </a:tblGrid>
              <a:tr h="64222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u="none" strike="noStrike" cap="none" dirty="0">
                          <a:latin typeface="Times New Roman" panose="02020603050405020304" pitchFamily="18" charset="0"/>
                          <a:cs typeface="Times New Roman" panose="02020603050405020304" pitchFamily="18" charset="0"/>
                        </a:rPr>
                        <a:t>Title of paper​</a:t>
                      </a:r>
                      <a:endParaRPr lang="en-US" sz="2000" b="1" u="none" strike="noStrike" cap="none" dirty="0">
                        <a:solidFill>
                          <a:srgbClr val="FFFFFF"/>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IN" sz="2000" b="1" u="none" strike="noStrike" cap="none" dirty="0">
                          <a:latin typeface="Times New Roman" panose="02020603050405020304" pitchFamily="18" charset="0"/>
                          <a:cs typeface="Times New Roman" panose="02020603050405020304" pitchFamily="18" charset="0"/>
                        </a:rPr>
                        <a:t>Author and Year </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b="1" u="none" strike="noStrike" cap="none" dirty="0">
                          <a:latin typeface="Times New Roman" panose="02020603050405020304" pitchFamily="18" charset="0"/>
                          <a:cs typeface="Times New Roman" panose="02020603050405020304" pitchFamily="18" charset="0"/>
                        </a:rPr>
                        <a:t>Abstract​</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b="1" u="none" strike="noStrike" cap="none" dirty="0">
                          <a:latin typeface="Times New Roman" panose="02020603050405020304" pitchFamily="18" charset="0"/>
                          <a:cs typeface="Times New Roman" panose="02020603050405020304" pitchFamily="18" charset="0"/>
                        </a:rPr>
                        <a:t>Outcome​</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b="1" u="none" strike="noStrike" cap="none" dirty="0">
                          <a:latin typeface="Times New Roman" panose="02020603050405020304" pitchFamily="18" charset="0"/>
                          <a:cs typeface="Times New Roman" panose="02020603050405020304" pitchFamily="18" charset="0"/>
                        </a:rPr>
                        <a:t>Methodology​</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2000" b="1" u="none" strike="noStrike" cap="none" dirty="0">
                          <a:latin typeface="Times New Roman" panose="02020603050405020304" pitchFamily="18" charset="0"/>
                          <a:cs typeface="Times New Roman" panose="02020603050405020304" pitchFamily="18" charset="0"/>
                        </a:rPr>
                        <a:t>Research gap​</a:t>
                      </a:r>
                      <a:endParaRPr sz="2000" b="1" u="none" strike="noStrike" cap="none" dirty="0">
                        <a:solidFill>
                          <a:srgbClr val="FFFFFF"/>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21560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Self-Reconfigurable Drains Map Robot Which is Capable to Level Shift Specialized on Drain Maze</a:t>
                      </a:r>
                      <a:r>
                        <a:rPr lang="en-US" sz="18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1800" u="none" strike="noStrike" cap="none"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pPr>
                      <a:endParaRPr sz="2000" dirty="0"/>
                    </a:p>
                  </a:txBody>
                  <a:tcPr marL="91450" marR="91450" marT="45725" marB="45725" anchor="ctr"/>
                </a:tc>
                <a:tc>
                  <a:txBody>
                    <a:bodyPr/>
                    <a:lstStyle/>
                    <a:p>
                      <a:pPr marL="0" marR="0" lvl="0" indent="0" algn="l" rtl="0">
                        <a:lnSpc>
                          <a:spcPct val="100000"/>
                        </a:lnSpc>
                        <a:spcBef>
                          <a:spcPts val="0"/>
                        </a:spcBef>
                        <a:spcAft>
                          <a:spcPts val="0"/>
                        </a:spcAft>
                        <a:buNone/>
                      </a:pPr>
                      <a:r>
                        <a:rPr lang="en-US" sz="1600" b="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Parween, R.; Hayat, A.A.; Elangovan, K.; Apuroop, K.G.S.; Heredia, M.V.; Elara.</a:t>
                      </a:r>
                    </a:p>
                    <a:p>
                      <a:pPr marL="0" marR="0" lvl="0" indent="0" algn="l" rtl="0">
                        <a:lnSpc>
                          <a:spcPct val="100000"/>
                        </a:lnSpc>
                        <a:spcBef>
                          <a:spcPts val="0"/>
                        </a:spcBef>
                        <a:spcAft>
                          <a:spcPts val="0"/>
                        </a:spcAft>
                        <a:buNone/>
                      </a:pPr>
                      <a:endParaRPr lang="en-US" sz="1600" b="0" i="0" u="none" strike="noStrike" cap="none" dirty="0">
                        <a:solidFill>
                          <a:schemeClr val="tx1"/>
                        </a:solidFill>
                        <a:latin typeface="Times New Roman" panose="02020603050405020304" pitchFamily="18" charset="0"/>
                        <a:cs typeface="Times New Roman" panose="02020603050405020304" pitchFamily="18" charset="0"/>
                        <a:sym typeface="Times New Roman"/>
                      </a:endParaRPr>
                    </a:p>
                    <a:p>
                      <a:pPr marL="0" marR="0" lvl="0" indent="0" algn="l" rtl="0">
                        <a:lnSpc>
                          <a:spcPct val="100000"/>
                        </a:lnSpc>
                        <a:spcBef>
                          <a:spcPts val="0"/>
                        </a:spcBef>
                        <a:spcAft>
                          <a:spcPts val="0"/>
                        </a:spcAft>
                        <a:buNone/>
                      </a:pPr>
                      <a:r>
                        <a:rPr lang="en-US" sz="1600" b="1" i="0" u="none" strike="noStrike" cap="none" dirty="0">
                          <a:solidFill>
                            <a:schemeClr val="tx1"/>
                          </a:solidFill>
                          <a:latin typeface="Times New Roman" panose="02020603050405020304" pitchFamily="18" charset="0"/>
                          <a:cs typeface="Times New Roman" panose="02020603050405020304" pitchFamily="18" charset="0"/>
                          <a:sym typeface="Times New Roman"/>
                        </a:rPr>
                        <a:t>Year:- </a:t>
                      </a:r>
                      <a:r>
                        <a:rPr lang="en-US" sz="1600" b="0" i="0" u="none" strike="noStrike" cap="none" dirty="0">
                          <a:solidFill>
                            <a:schemeClr val="tx1"/>
                          </a:solidFill>
                          <a:latin typeface="Times New Roman" panose="02020603050405020304" pitchFamily="18" charset="0"/>
                          <a:cs typeface="Times New Roman" panose="02020603050405020304" pitchFamily="18" charset="0"/>
                          <a:sym typeface="Times New Roman"/>
                        </a:rPr>
                        <a:t>2020</a:t>
                      </a: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The development of a quadruped drain mapping robot called Tarantula-II based on giraffe’s leg folding mechanism helps in traversing the uniqueness of drain system levels.</a:t>
                      </a:r>
                      <a:endParaRPr sz="15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The drain mapping robot exhibits successful reconfiguration and level shifting ability that facilitates seamless mapping drains.</a:t>
                      </a:r>
                      <a:endParaRPr sz="15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r>
                        <a:rPr lang="en-US" sz="14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A biologically inspired leg mechanism, kinematic adjustments, and posture correction methods are employed in the robot design for level adaptation and stable motion.</a:t>
                      </a:r>
                      <a:endParaRPr sz="15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Most of the robotic systems previously developed for drain inspection are not capable of attending to large drainage width and level adaptability hence the need for the design of more adaptable designs.</a:t>
                      </a:r>
                      <a:endParaRPr sz="1500" u="none" strike="noStrike" cap="none" dirty="0">
                        <a:latin typeface="Times New Roman" panose="02020603050405020304" pitchFamily="18" charset="0"/>
                        <a:cs typeface="Times New Roman" panose="02020603050405020304" pitchFamily="18" charset="0"/>
                      </a:endParaRPr>
                    </a:p>
                  </a:txBody>
                  <a:tcPr marL="45725" marR="45725" marT="45725" marB="45725"/>
                </a:tc>
                <a:extLst>
                  <a:ext uri="{0D108BD9-81ED-4DB2-BD59-A6C34878D82A}">
                    <a16:rowId xmlns:a16="http://schemas.microsoft.com/office/drawing/2014/main" val="10001"/>
                  </a:ext>
                </a:extLst>
              </a:tr>
              <a:tr h="231758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Raptor: A New Approach to the Drain Inspection Robot Design with Reconfigurable Features</a:t>
                      </a:r>
                      <a:endParaRPr lang="en-US" sz="1600" b="0" i="0" u="none" strike="noStrike" cap="none" dirty="0">
                        <a:solidFill>
                          <a:srgbClr val="222222"/>
                        </a:solidFill>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pPr>
                      <a:endParaRPr sz="2000" b="1" u="none" strike="noStrike" cap="none" dirty="0"/>
                    </a:p>
                  </a:txBody>
                  <a:tcPr marL="91450" marR="91450" marT="45725" marB="45725" anchor="ctr"/>
                </a:tc>
                <a:tc>
                  <a:txBody>
                    <a:bodyPr/>
                    <a:lstStyle/>
                    <a:p>
                      <a:pPr marL="0" marR="0" lvl="0" indent="0" algn="l" rtl="0">
                        <a:lnSpc>
                          <a:spcPct val="100000"/>
                        </a:lnSpc>
                        <a:spcBef>
                          <a:spcPts val="0"/>
                        </a:spcBef>
                        <a:spcAft>
                          <a:spcPts val="0"/>
                        </a:spcAft>
                        <a:buNone/>
                      </a:pPr>
                      <a:r>
                        <a:rPr lang="en-US" sz="1600" b="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Muthugala, M.A.V.J.; Palanisamy, P.; Samarakoon, S.M.B.P.; Padmanabha, S.G.A.; Elara, M.R.; Terntzer, D.N. </a:t>
                      </a:r>
                    </a:p>
                    <a:p>
                      <a:pPr marL="0" marR="0" lvl="0" indent="0" algn="l" rtl="0">
                        <a:lnSpc>
                          <a:spcPct val="100000"/>
                        </a:lnSpc>
                        <a:spcBef>
                          <a:spcPts val="0"/>
                        </a:spcBef>
                        <a:spcAft>
                          <a:spcPts val="0"/>
                        </a:spcAft>
                        <a:buNone/>
                      </a:pPr>
                      <a:r>
                        <a:rPr lang="en-US" sz="1600" b="1" i="0" u="none" strike="noStrike" cap="none" dirty="0">
                          <a:solidFill>
                            <a:schemeClr val="tx1"/>
                          </a:solidFill>
                          <a:latin typeface="Times New Roman" panose="02020603050405020304" pitchFamily="18" charset="0"/>
                          <a:cs typeface="Times New Roman" panose="02020603050405020304" pitchFamily="18" charset="0"/>
                          <a:sym typeface="Times New Roman"/>
                        </a:rPr>
                        <a:t>Year:- </a:t>
                      </a:r>
                      <a:r>
                        <a:rPr lang="en-US" sz="1600" b="0" i="0" u="none" strike="noStrike" cap="none" dirty="0">
                          <a:solidFill>
                            <a:schemeClr val="tx1"/>
                          </a:solidFill>
                          <a:latin typeface="Times New Roman" panose="02020603050405020304" pitchFamily="18" charset="0"/>
                          <a:cs typeface="Times New Roman" panose="02020603050405020304" pitchFamily="18" charset="0"/>
                          <a:sym typeface="Times New Roman"/>
                        </a:rPr>
                        <a:t>2021</a:t>
                      </a:r>
                      <a:endParaRPr sz="1600" b="0" i="0" u="none" strike="noStrike" cap="none" dirty="0">
                        <a:solidFill>
                          <a:srgbClr val="222222"/>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This article outlines the Raptor who is a new drain inspection robot which has a manually adjustable wheel axle element to more effectively adapt to areas of various geometrics.</a:t>
                      </a:r>
                      <a:endParaRPr sz="150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Results show that defenses Raptor's position thus allowing Raptor to center itself in the middle of drains which improves the efficaciousness and precision of the inspections.</a:t>
                      </a:r>
                      <a:endParaRPr sz="1500" u="none" strike="noStrike" cap="none" dirty="0">
                        <a:latin typeface="Times New Roman" panose="02020603050405020304" pitchFamily="18" charset="0"/>
                        <a:ea typeface="Calibri"/>
                        <a:cs typeface="Times New Roman" panose="02020603050405020304" pitchFamily="18" charset="0"/>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The changeable design of the wheels of a robot was used and autonomous motion of the robot was performed on a fuzzy logic controller.</a:t>
                      </a:r>
                      <a:endParaRPr sz="15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en-US" sz="14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Already undertaken attempts to design drain inspection robots are characterized by some inflexibility in operational geometry and provision for autonomous relocation which Raptor rectifies.</a:t>
                      </a:r>
                      <a:endParaRPr sz="1500" u="none" strike="noStrike" cap="none" dirty="0">
                        <a:solidFill>
                          <a:schemeClr val="dk1"/>
                        </a:solidFill>
                        <a:latin typeface="Times New Roman" panose="02020603050405020304" pitchFamily="18" charset="0"/>
                        <a:cs typeface="Times New Roman" panose="02020603050405020304" pitchFamily="18" charset="0"/>
                      </a:endParaRPr>
                    </a:p>
                  </a:txBody>
                  <a:tcPr marL="45725" marR="45725"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4A796-D7B5-0441-9636-92D208D5471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5EDE1F-CED0-C236-C288-22B282E6FA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5" name="Google Shape;125;p3">
            <a:extLst>
              <a:ext uri="{FF2B5EF4-FFF2-40B4-BE49-F238E27FC236}">
                <a16:creationId xmlns:a16="http://schemas.microsoft.com/office/drawing/2014/main" id="{DD2FB2D0-426E-3C18-2DCE-017B47DBA67C}"/>
              </a:ext>
            </a:extLst>
          </p:cNvPr>
          <p:cNvSpPr txBox="1"/>
          <p:nvPr/>
        </p:nvSpPr>
        <p:spPr>
          <a:xfrm>
            <a:off x="319431" y="323619"/>
            <a:ext cx="3561166" cy="610009"/>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800" b="1" dirty="0">
                <a:latin typeface="Times New Roman" panose="02020603050405020304" pitchFamily="18" charset="0"/>
                <a:ea typeface="Verdana" panose="020B0604030504040204" pitchFamily="34" charset="0"/>
                <a:cs typeface="Times New Roman" panose="02020603050405020304" pitchFamily="18" charset="0"/>
              </a:rPr>
              <a:t>Structural Diagram :</a:t>
            </a:r>
          </a:p>
        </p:txBody>
      </p:sp>
      <p:sp>
        <p:nvSpPr>
          <p:cNvPr id="59" name="TextBox 58">
            <a:extLst>
              <a:ext uri="{FF2B5EF4-FFF2-40B4-BE49-F238E27FC236}">
                <a16:creationId xmlns:a16="http://schemas.microsoft.com/office/drawing/2014/main" id="{0A7C1EC6-B4DE-9AD9-AF51-74935052F9BC}"/>
              </a:ext>
            </a:extLst>
          </p:cNvPr>
          <p:cNvSpPr txBox="1"/>
          <p:nvPr/>
        </p:nvSpPr>
        <p:spPr>
          <a:xfrm>
            <a:off x="8154044" y="1621371"/>
            <a:ext cx="664073" cy="307777"/>
          </a:xfrm>
          <a:prstGeom prst="rect">
            <a:avLst/>
          </a:prstGeom>
          <a:noFill/>
        </p:spPr>
        <p:txBody>
          <a:bodyPr wrap="square" rtlCol="0">
            <a:spAutoFit/>
          </a:bodyPr>
          <a:lstStyle/>
          <a:p>
            <a:r>
              <a:rPr lang="en-US"/>
              <a:t> </a:t>
            </a:r>
            <a:endParaRPr lang="en-IN" dirty="0"/>
          </a:p>
        </p:txBody>
      </p:sp>
      <p:sp>
        <p:nvSpPr>
          <p:cNvPr id="8" name="TextBox 7">
            <a:extLst>
              <a:ext uri="{FF2B5EF4-FFF2-40B4-BE49-F238E27FC236}">
                <a16:creationId xmlns:a16="http://schemas.microsoft.com/office/drawing/2014/main" id="{182F409B-C5DF-7664-D4E2-A6C14F9F16F7}"/>
              </a:ext>
            </a:extLst>
          </p:cNvPr>
          <p:cNvSpPr txBox="1"/>
          <p:nvPr/>
        </p:nvSpPr>
        <p:spPr>
          <a:xfrm>
            <a:off x="146797" y="4146984"/>
            <a:ext cx="6096000" cy="369332"/>
          </a:xfrm>
          <a:prstGeom prst="rect">
            <a:avLst/>
          </a:prstGeom>
          <a:noFill/>
        </p:spPr>
        <p:txBody>
          <a:bodyPr wrap="square">
            <a:spAutoFit/>
          </a:bodyPr>
          <a:lstStyle/>
          <a:p>
            <a:r>
              <a:rPr lang="en-GB" sz="1800" b="1" dirty="0">
                <a:latin typeface="Times New Roman" panose="02020603050405020304" pitchFamily="18" charset="0"/>
                <a:cs typeface="Times New Roman" panose="02020603050405020304" pitchFamily="18" charset="0"/>
              </a:rPr>
              <a:t>Working Principle :</a:t>
            </a:r>
          </a:p>
        </p:txBody>
      </p:sp>
      <p:sp>
        <p:nvSpPr>
          <p:cNvPr id="9" name="Rectangle 1">
            <a:extLst>
              <a:ext uri="{FF2B5EF4-FFF2-40B4-BE49-F238E27FC236}">
                <a16:creationId xmlns:a16="http://schemas.microsoft.com/office/drawing/2014/main" id="{5834F813-3518-7283-E10C-CBDA92D3A161}"/>
              </a:ext>
            </a:extLst>
          </p:cNvPr>
          <p:cNvSpPr>
            <a:spLocks noChangeArrowheads="1"/>
          </p:cNvSpPr>
          <p:nvPr/>
        </p:nvSpPr>
        <p:spPr bwMode="auto">
          <a:xfrm>
            <a:off x="280147" y="4223389"/>
            <a:ext cx="36004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Robot navigates through the drainage.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Sensors detect blockages and collect data.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is transmitted to authorities for action. </a:t>
            </a:r>
          </a:p>
        </p:txBody>
      </p:sp>
      <p:sp>
        <p:nvSpPr>
          <p:cNvPr id="11" name="TextBox 10">
            <a:extLst>
              <a:ext uri="{FF2B5EF4-FFF2-40B4-BE49-F238E27FC236}">
                <a16:creationId xmlns:a16="http://schemas.microsoft.com/office/drawing/2014/main" id="{E2F62554-1200-260D-1D4A-0AB4C53AC97C}"/>
              </a:ext>
            </a:extLst>
          </p:cNvPr>
          <p:cNvSpPr txBox="1"/>
          <p:nvPr/>
        </p:nvSpPr>
        <p:spPr>
          <a:xfrm>
            <a:off x="146797" y="1083049"/>
            <a:ext cx="6096000" cy="400110"/>
          </a:xfrm>
          <a:prstGeom prst="rect">
            <a:avLst/>
          </a:prstGeom>
          <a:noFill/>
        </p:spPr>
        <p:txBody>
          <a:bodyPr wrap="square">
            <a:spAutoFit/>
          </a:bodyPr>
          <a:lstStyle/>
          <a:p>
            <a:r>
              <a:rPr lang="en-GB" sz="2000" b="1" dirty="0">
                <a:latin typeface="Times New Roman" panose="02020603050405020304" pitchFamily="18" charset="0"/>
                <a:cs typeface="Times New Roman" panose="02020603050405020304" pitchFamily="18" charset="0"/>
              </a:rPr>
              <a:t>Core Components:</a:t>
            </a:r>
          </a:p>
        </p:txBody>
      </p:sp>
      <p:sp>
        <p:nvSpPr>
          <p:cNvPr id="12" name="Rectangle 2">
            <a:extLst>
              <a:ext uri="{FF2B5EF4-FFF2-40B4-BE49-F238E27FC236}">
                <a16:creationId xmlns:a16="http://schemas.microsoft.com/office/drawing/2014/main" id="{916C88F5-4318-C3AA-0A1B-1D26887125BA}"/>
              </a:ext>
            </a:extLst>
          </p:cNvPr>
          <p:cNvSpPr>
            <a:spLocks noChangeArrowheads="1"/>
          </p:cNvSpPr>
          <p:nvPr/>
        </p:nvSpPr>
        <p:spPr bwMode="auto">
          <a:xfrm>
            <a:off x="146797" y="1713636"/>
            <a:ext cx="37338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Microcontroller: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Arduino UNO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Sensors: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Ultrasonic, Infrared, Water Level Sensors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Navigation: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Servo Motors, Wheels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Communication: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GSM Module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Camera: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visual monitoring </a:t>
            </a:r>
          </a:p>
        </p:txBody>
      </p:sp>
      <p:pic>
        <p:nvPicPr>
          <p:cNvPr id="6" name="Picture 5">
            <a:extLst>
              <a:ext uri="{FF2B5EF4-FFF2-40B4-BE49-F238E27FC236}">
                <a16:creationId xmlns:a16="http://schemas.microsoft.com/office/drawing/2014/main" id="{90890687-DC6D-E54C-A620-52AC763D238F}"/>
              </a:ext>
            </a:extLst>
          </p:cNvPr>
          <p:cNvPicPr>
            <a:picLocks noChangeAspect="1"/>
          </p:cNvPicPr>
          <p:nvPr/>
        </p:nvPicPr>
        <p:blipFill>
          <a:blip r:embed="rId2"/>
          <a:stretch>
            <a:fillRect/>
          </a:stretch>
        </p:blipFill>
        <p:spPr>
          <a:xfrm>
            <a:off x="5815853" y="861941"/>
            <a:ext cx="6096000" cy="4913010"/>
          </a:xfrm>
          <a:prstGeom prst="rect">
            <a:avLst/>
          </a:prstGeom>
        </p:spPr>
      </p:pic>
    </p:spTree>
    <p:extLst>
      <p:ext uri="{BB962C8B-B14F-4D97-AF65-F5344CB8AC3E}">
        <p14:creationId xmlns:p14="http://schemas.microsoft.com/office/powerpoint/2010/main" val="3543472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AB153F9-9146-FFBE-3B76-07DE14591C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pic>
        <p:nvPicPr>
          <p:cNvPr id="4" name="Picture 3">
            <a:extLst>
              <a:ext uri="{FF2B5EF4-FFF2-40B4-BE49-F238E27FC236}">
                <a16:creationId xmlns:a16="http://schemas.microsoft.com/office/drawing/2014/main" id="{1E2565BD-B2F6-AD9D-1783-80352A6A5D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1150" y="285750"/>
            <a:ext cx="5003800" cy="5715000"/>
          </a:xfrm>
          <a:prstGeom prst="rect">
            <a:avLst/>
          </a:prstGeom>
          <a:noFill/>
          <a:ln>
            <a:noFill/>
          </a:ln>
        </p:spPr>
      </p:pic>
      <p:sp>
        <p:nvSpPr>
          <p:cNvPr id="5" name="Rectangle 4">
            <a:extLst>
              <a:ext uri="{FF2B5EF4-FFF2-40B4-BE49-F238E27FC236}">
                <a16:creationId xmlns:a16="http://schemas.microsoft.com/office/drawing/2014/main" id="{3BEA61A6-5FA5-9C4F-4216-05F8FFC90399}"/>
              </a:ext>
            </a:extLst>
          </p:cNvPr>
          <p:cNvSpPr/>
          <p:nvPr/>
        </p:nvSpPr>
        <p:spPr>
          <a:xfrm>
            <a:off x="678730" y="452487"/>
            <a:ext cx="1451728" cy="3582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tx1"/>
                </a:solidFill>
                <a:latin typeface="Times New Roman" panose="02020603050405020304" pitchFamily="18" charset="0"/>
                <a:cs typeface="Times New Roman" panose="02020603050405020304" pitchFamily="18" charset="0"/>
              </a:rPr>
              <a:t>Code</a:t>
            </a:r>
            <a:endParaRPr lang="en-GB"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370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3625</TotalTime>
  <Words>1867</Words>
  <Application>Microsoft Office PowerPoint</Application>
  <PresentationFormat>Widescreen</PresentationFormat>
  <Paragraphs>177</Paragraphs>
  <Slides>19</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Plus Jakarta Sans</vt:lpstr>
      <vt:lpstr>Wingdings</vt:lpstr>
      <vt:lpstr>Calibri</vt:lpstr>
      <vt:lpstr>Montserrat Medium</vt:lpstr>
      <vt:lpstr>Times New Roman</vt:lpstr>
      <vt:lpstr>Aharoni</vt:lpstr>
      <vt:lpstr>Poppins SemiBold</vt:lpstr>
      <vt:lpstr>Verdana</vt:lpstr>
      <vt:lpstr>Montserrat</vt:lpstr>
      <vt:lpstr>Open Sans</vt:lpstr>
      <vt:lpstr>Arial</vt:lpstr>
      <vt:lpstr>Office Theme</vt:lpstr>
      <vt:lpstr>PowerPoint Presentation</vt:lpstr>
      <vt:lpstr>PowerPoint Presentation</vt:lpstr>
      <vt:lpstr>PowerPoint Presentation</vt:lpstr>
      <vt:lpstr>PowerPoint Presentation</vt:lpstr>
      <vt:lpstr>PowerPoint Presentation</vt:lpstr>
      <vt:lpstr>Literature Survey </vt:lpstr>
      <vt:lpstr>Literature Survey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kishore kumar</cp:lastModifiedBy>
  <cp:revision>52</cp:revision>
  <dcterms:created xsi:type="dcterms:W3CDTF">2022-05-23T07:15:42Z</dcterms:created>
  <dcterms:modified xsi:type="dcterms:W3CDTF">2025-03-19T08:39:50Z</dcterms:modified>
</cp:coreProperties>
</file>