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906000" cy="6858000" type="A4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4660"/>
  </p:normalViewPr>
  <p:slideViewPr>
    <p:cSldViewPr>
      <p:cViewPr>
        <p:scale>
          <a:sx n="25" d="100"/>
          <a:sy n="25" d="100"/>
        </p:scale>
        <p:origin x="-4374" y="-19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4990-E4BC-45D3-9962-E65E09649A08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A54D-7825-4872-8186-1F0DBFC7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9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4990-E4BC-45D3-9962-E65E09649A08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A54D-7825-4872-8186-1F0DBFC7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2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4990-E4BC-45D3-9962-E65E09649A08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A54D-7825-4872-8186-1F0DBFC7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5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4990-E4BC-45D3-9962-E65E09649A08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A54D-7825-4872-8186-1F0DBFC7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8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4990-E4BC-45D3-9962-E65E09649A08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A54D-7825-4872-8186-1F0DBFC7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4990-E4BC-45D3-9962-E65E09649A08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A54D-7825-4872-8186-1F0DBFC7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6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4990-E4BC-45D3-9962-E65E09649A08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A54D-7825-4872-8186-1F0DBFC7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2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4990-E4BC-45D3-9962-E65E09649A08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A54D-7825-4872-8186-1F0DBFC7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02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4990-E4BC-45D3-9962-E65E09649A08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A54D-7825-4872-8186-1F0DBFC7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0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4990-E4BC-45D3-9962-E65E09649A08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A54D-7825-4872-8186-1F0DBFC7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8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4990-E4BC-45D3-9962-E65E09649A08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1A54D-7825-4872-8186-1F0DBFC7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4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54990-E4BC-45D3-9962-E65E09649A08}" type="datetimeFigureOut">
              <a:rPr lang="en-US" smtClean="0"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1A54D-7825-4872-8186-1F0DBFC7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9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9.png"/><Relationship Id="rId1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2.png"/><Relationship Id="rId12" Type="http://schemas.openxmlformats.org/officeDocument/2006/relationships/image" Target="../media/image18.png"/><Relationship Id="rId17" Type="http://schemas.openxmlformats.org/officeDocument/2006/relationships/image" Target="../media/image9.png"/><Relationship Id="rId2" Type="http://schemas.openxmlformats.org/officeDocument/2006/relationships/image" Target="../media/image12.png"/><Relationship Id="rId16" Type="http://schemas.openxmlformats.org/officeDocument/2006/relationships/image" Target="../media/image8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7.png"/><Relationship Id="rId5" Type="http://schemas.openxmlformats.org/officeDocument/2006/relationships/image" Target="../media/image15.png"/><Relationship Id="rId15" Type="http://schemas.openxmlformats.org/officeDocument/2006/relationships/image" Target="../media/image7.png"/><Relationship Id="rId10" Type="http://schemas.openxmlformats.org/officeDocument/2006/relationships/image" Target="../media/image5.png"/><Relationship Id="rId19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4.png"/><Relationship Id="rId14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514600" y="433263"/>
            <a:ext cx="4872578" cy="862137"/>
            <a:chOff x="2768229" y="433263"/>
            <a:chExt cx="4872578" cy="862137"/>
          </a:xfrm>
        </p:grpSpPr>
        <p:sp>
          <p:nvSpPr>
            <p:cNvPr id="5" name="Freeform 4"/>
            <p:cNvSpPr/>
            <p:nvPr/>
          </p:nvSpPr>
          <p:spPr>
            <a:xfrm>
              <a:off x="3533405" y="439613"/>
              <a:ext cx="4107402" cy="855787"/>
            </a:xfrm>
            <a:custGeom>
              <a:avLst/>
              <a:gdLst>
                <a:gd name="connsiteX0" fmla="*/ 5291091 w 5291091"/>
                <a:gd name="connsiteY0" fmla="*/ 358010 h 855787"/>
                <a:gd name="connsiteX1" fmla="*/ 3719744 w 5291091"/>
                <a:gd name="connsiteY1" fmla="*/ 793016 h 855787"/>
                <a:gd name="connsiteX2" fmla="*/ 2441359 w 5291091"/>
                <a:gd name="connsiteY2" fmla="*/ 721995 h 855787"/>
                <a:gd name="connsiteX3" fmla="*/ 2077375 w 5291091"/>
                <a:gd name="connsiteY3" fmla="*/ 251478 h 855787"/>
                <a:gd name="connsiteX4" fmla="*/ 2512381 w 5291091"/>
                <a:gd name="connsiteY4" fmla="*/ 2904 h 855787"/>
                <a:gd name="connsiteX5" fmla="*/ 2956264 w 5291091"/>
                <a:gd name="connsiteY5" fmla="*/ 136069 h 855787"/>
                <a:gd name="connsiteX6" fmla="*/ 2867487 w 5291091"/>
                <a:gd name="connsiteY6" fmla="*/ 437909 h 855787"/>
                <a:gd name="connsiteX7" fmla="*/ 2166152 w 5291091"/>
                <a:gd name="connsiteY7" fmla="*/ 810772 h 855787"/>
                <a:gd name="connsiteX8" fmla="*/ 1526959 w 5291091"/>
                <a:gd name="connsiteY8" fmla="*/ 846282 h 855787"/>
                <a:gd name="connsiteX9" fmla="*/ 772357 w 5291091"/>
                <a:gd name="connsiteY9" fmla="*/ 784139 h 855787"/>
                <a:gd name="connsiteX10" fmla="*/ 0 w 5291091"/>
                <a:gd name="connsiteY10" fmla="*/ 482298 h 855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91091" h="855787">
                  <a:moveTo>
                    <a:pt x="5291091" y="358010"/>
                  </a:moveTo>
                  <a:cubicBezTo>
                    <a:pt x="4742895" y="545181"/>
                    <a:pt x="4194699" y="732352"/>
                    <a:pt x="3719744" y="793016"/>
                  </a:cubicBezTo>
                  <a:cubicBezTo>
                    <a:pt x="3244789" y="853680"/>
                    <a:pt x="2715087" y="812251"/>
                    <a:pt x="2441359" y="721995"/>
                  </a:cubicBezTo>
                  <a:cubicBezTo>
                    <a:pt x="2167631" y="631739"/>
                    <a:pt x="2065538" y="371326"/>
                    <a:pt x="2077375" y="251478"/>
                  </a:cubicBezTo>
                  <a:cubicBezTo>
                    <a:pt x="2089212" y="131630"/>
                    <a:pt x="2365900" y="22139"/>
                    <a:pt x="2512381" y="2904"/>
                  </a:cubicBezTo>
                  <a:cubicBezTo>
                    <a:pt x="2658862" y="-16331"/>
                    <a:pt x="2897080" y="63568"/>
                    <a:pt x="2956264" y="136069"/>
                  </a:cubicBezTo>
                  <a:cubicBezTo>
                    <a:pt x="3015448" y="208570"/>
                    <a:pt x="2999172" y="325459"/>
                    <a:pt x="2867487" y="437909"/>
                  </a:cubicBezTo>
                  <a:cubicBezTo>
                    <a:pt x="2735802" y="550359"/>
                    <a:pt x="2389573" y="742710"/>
                    <a:pt x="2166152" y="810772"/>
                  </a:cubicBezTo>
                  <a:cubicBezTo>
                    <a:pt x="1942731" y="878834"/>
                    <a:pt x="1759258" y="850721"/>
                    <a:pt x="1526959" y="846282"/>
                  </a:cubicBezTo>
                  <a:cubicBezTo>
                    <a:pt x="1294660" y="841843"/>
                    <a:pt x="1026850" y="844803"/>
                    <a:pt x="772357" y="784139"/>
                  </a:cubicBezTo>
                  <a:cubicBezTo>
                    <a:pt x="517864" y="723475"/>
                    <a:pt x="258932" y="602886"/>
                    <a:pt x="0" y="48229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C:\Users\kishore\Downloads\bee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8229" y="433263"/>
              <a:ext cx="781050" cy="781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TextBox 7"/>
          <p:cNvSpPr txBox="1"/>
          <p:nvPr/>
        </p:nvSpPr>
        <p:spPr>
          <a:xfrm>
            <a:off x="752475" y="2155448"/>
            <a:ext cx="675361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 smtClean="0">
                <a:solidFill>
                  <a:srgbClr val="C00000"/>
                </a:solidFill>
                <a:latin typeface="Segoe Print" panose="02000600000000000000" pitchFamily="2" charset="0"/>
              </a:rPr>
              <a:t>85%</a:t>
            </a:r>
            <a:r>
              <a:rPr lang="en-US" sz="2000" b="1" dirty="0" smtClean="0">
                <a:latin typeface="Segoe Print" panose="02000600000000000000" pitchFamily="2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plants exist because of </a:t>
            </a:r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bees.</a:t>
            </a:r>
          </a:p>
          <a:p>
            <a:pPr algn="r"/>
            <a:r>
              <a:rPr lang="en-US" sz="2000" b="1" dirty="0" smtClean="0">
                <a:latin typeface="Segoe Print" panose="02000600000000000000" pitchFamily="2" charset="0"/>
              </a:rPr>
              <a:t>More than 100 food crops are pollinated by bees.</a:t>
            </a:r>
            <a:endParaRPr lang="en-US" sz="2000" b="1" dirty="0">
              <a:latin typeface="Segoe Print" panose="020006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97752" y="3556337"/>
            <a:ext cx="6327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Bees are responsible for food quality and </a:t>
            </a:r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safety.</a:t>
            </a:r>
            <a:endParaRPr lang="en-US" b="1" dirty="0">
              <a:solidFill>
                <a:srgbClr val="0070C0"/>
              </a:solidFill>
              <a:latin typeface="Segoe Print" panose="02000600000000000000" pitchFamily="2" charset="0"/>
            </a:endParaRPr>
          </a:p>
          <a:p>
            <a:pPr algn="ctr"/>
            <a:r>
              <a:rPr lang="en-US" sz="2000" b="1" dirty="0" smtClean="0">
                <a:latin typeface="Segoe Print" panose="02000600000000000000" pitchFamily="2" charset="0"/>
              </a:rPr>
              <a:t>We </a:t>
            </a:r>
            <a:r>
              <a:rPr lang="en-US" sz="2000" b="1" dirty="0" smtClean="0">
                <a:latin typeface="Segoe Print" panose="02000600000000000000" pitchFamily="2" charset="0"/>
              </a:rPr>
              <a:t>can thank a pollinator for as much as 1/3 of all food we eat!</a:t>
            </a:r>
            <a:endParaRPr lang="en-US" sz="1400" b="1" dirty="0">
              <a:latin typeface="Segoe Print" panose="020006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058" y="5200562"/>
            <a:ext cx="4179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You can thank bees for the grasses that feed our cows</a:t>
            </a:r>
            <a:r>
              <a:rPr lang="en-US" sz="2000" b="1" dirty="0" smtClean="0">
                <a:solidFill>
                  <a:srgbClr val="0070C0"/>
                </a:solidFill>
                <a:latin typeface="Segoe Print" panose="02000600000000000000" pitchFamily="2" charset="0"/>
              </a:rPr>
              <a:t>.</a:t>
            </a:r>
            <a:endParaRPr lang="en-US" sz="2000" b="1" dirty="0" smtClean="0">
              <a:solidFill>
                <a:srgbClr val="0070C0"/>
              </a:solidFill>
              <a:latin typeface="Segoe Print" panose="02000600000000000000" pitchFamily="2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52475" y="3228578"/>
            <a:ext cx="2371725" cy="1648222"/>
            <a:chOff x="990600" y="2819400"/>
            <a:chExt cx="2371725" cy="1648222"/>
          </a:xfrm>
        </p:grpSpPr>
        <p:pic>
          <p:nvPicPr>
            <p:cNvPr id="10" name="Picture 2" descr="C:\Users\kishore\Downloads\pea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3048000"/>
              <a:ext cx="1076325" cy="1076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C:\Users\kishore\Downloads\apple (1)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2600" y="2819400"/>
              <a:ext cx="881063" cy="881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C:\Users\kishore\Downloads\mango (1)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3039248"/>
              <a:ext cx="1076325" cy="1076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5" descr="C:\Users\kishore\Downloads\cucumber (1)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4000" y="3429000"/>
              <a:ext cx="1038622" cy="1038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4460020" y="4821389"/>
            <a:ext cx="5064980" cy="893611"/>
            <a:chOff x="1219200" y="3960094"/>
            <a:chExt cx="5445980" cy="893611"/>
          </a:xfrm>
        </p:grpSpPr>
        <p:pic>
          <p:nvPicPr>
            <p:cNvPr id="18" name="Picture 2" descr="Image result for honeycomb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7652" y="3989551"/>
              <a:ext cx="646740" cy="798349"/>
            </a:xfrm>
            <a:prstGeom prst="rect">
              <a:avLst/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3" descr="C:\Users\kishore\Documents\cow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570" y="4025900"/>
              <a:ext cx="87663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4" descr="C:\Users\kishore\Documents\bee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4025900"/>
              <a:ext cx="999091" cy="774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Equal 20"/>
            <p:cNvSpPr/>
            <p:nvPr/>
          </p:nvSpPr>
          <p:spPr>
            <a:xfrm>
              <a:off x="5029200" y="4164367"/>
              <a:ext cx="625745" cy="509875"/>
            </a:xfrm>
            <a:prstGeom prst="mathEqual">
              <a:avLst>
                <a:gd name="adj1" fmla="val 13103"/>
                <a:gd name="adj2" fmla="val 11760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Plus 21"/>
            <p:cNvSpPr/>
            <p:nvPr/>
          </p:nvSpPr>
          <p:spPr>
            <a:xfrm>
              <a:off x="2218291" y="4150791"/>
              <a:ext cx="579661" cy="573609"/>
            </a:xfrm>
            <a:prstGeom prst="mathPlus">
              <a:avLst>
                <a:gd name="adj1" fmla="val 15301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lus 22"/>
            <p:cNvSpPr/>
            <p:nvPr/>
          </p:nvSpPr>
          <p:spPr>
            <a:xfrm>
              <a:off x="3572909" y="4126266"/>
              <a:ext cx="579661" cy="573609"/>
            </a:xfrm>
            <a:prstGeom prst="mathPlus">
              <a:avLst>
                <a:gd name="adj1" fmla="val 15301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" descr="C:\Users\kishore\Downloads\cheese.pn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1569" y="3960094"/>
              <a:ext cx="893611" cy="893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TextBox 24"/>
          <p:cNvSpPr txBox="1"/>
          <p:nvPr/>
        </p:nvSpPr>
        <p:spPr>
          <a:xfrm>
            <a:off x="533400" y="5867400"/>
            <a:ext cx="7930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egoe Print" panose="02000600000000000000" pitchFamily="2" charset="0"/>
              </a:rPr>
              <a:t>Without them there would be no milk or cheese.</a:t>
            </a:r>
            <a:endParaRPr lang="en-US" sz="1400" b="1" dirty="0">
              <a:latin typeface="Segoe Print" panose="02000600000000000000" pitchFamily="2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543800" y="1991866"/>
            <a:ext cx="1518080" cy="958086"/>
            <a:chOff x="7748520" y="1991866"/>
            <a:chExt cx="1518080" cy="958086"/>
          </a:xfrm>
        </p:grpSpPr>
        <p:pic>
          <p:nvPicPr>
            <p:cNvPr id="26" name="Picture 3" descr="C:\Users\kishore\Downloads\crops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8520" y="2004566"/>
              <a:ext cx="945386" cy="94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3" descr="C:\Users\kishore\Downloads\crops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21214" y="1991866"/>
              <a:ext cx="945386" cy="945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2819400" y="1371600"/>
            <a:ext cx="4574648" cy="914400"/>
            <a:chOff x="3197752" y="1295400"/>
            <a:chExt cx="4574648" cy="914400"/>
          </a:xfrm>
        </p:grpSpPr>
        <p:sp>
          <p:nvSpPr>
            <p:cNvPr id="6" name="TextBox 5"/>
            <p:cNvSpPr txBox="1"/>
            <p:nvPr/>
          </p:nvSpPr>
          <p:spPr>
            <a:xfrm>
              <a:off x="3197752" y="1295400"/>
              <a:ext cx="41553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Segoe Print" panose="02000600000000000000" pitchFamily="2" charset="0"/>
                </a:rPr>
                <a:t>Why bees </a:t>
              </a:r>
              <a:r>
                <a:rPr lang="en-US" sz="3600" b="1" dirty="0" smtClean="0">
                  <a:solidFill>
                    <a:srgbClr val="0070C0"/>
                  </a:solidFill>
                  <a:latin typeface="Segoe Print" panose="02000600000000000000" pitchFamily="2" charset="0"/>
                </a:rPr>
                <a:t>matter</a:t>
              </a:r>
              <a:endParaRPr lang="en-US" sz="3600" b="1" dirty="0">
                <a:solidFill>
                  <a:srgbClr val="0070C0"/>
                </a:solidFill>
                <a:latin typeface="Segoe Print" panose="02000600000000000000" pitchFamily="2" charset="0"/>
              </a:endParaRPr>
            </a:p>
          </p:txBody>
        </p:sp>
        <p:sp>
          <p:nvSpPr>
            <p:cNvPr id="29" name="Arc 28"/>
            <p:cNvSpPr/>
            <p:nvPr/>
          </p:nvSpPr>
          <p:spPr>
            <a:xfrm flipH="1">
              <a:off x="5571896" y="1828800"/>
              <a:ext cx="2200504" cy="381000"/>
            </a:xfrm>
            <a:prstGeom prst="arc">
              <a:avLst>
                <a:gd name="adj1" fmla="val 12022586"/>
                <a:gd name="adj2" fmla="val 21440220"/>
              </a:avLst>
            </a:prstGeom>
            <a:ln w="5715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Picture 4" descr="C:\Users\kishore\Downloads\honeycomb (2)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70532"/>
            <a:ext cx="1886868" cy="188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C:\Users\kishore\Downloads\honeycomb (2)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32" y="170532"/>
            <a:ext cx="1886868" cy="188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98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ishore\Downloads\chees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649" y="445861"/>
            <a:ext cx="1252537" cy="125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kishore\Downloads\ap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4046" y="389618"/>
            <a:ext cx="826294" cy="826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kishore\Downloads\man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613" y="1631071"/>
            <a:ext cx="772829" cy="77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kishore\Downloads\cucumbe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5313" y="266700"/>
            <a:ext cx="1072129" cy="107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kishore\Downloads\avocad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64765"/>
            <a:ext cx="905442" cy="90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kishore\Downloads\pear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889" y="304800"/>
            <a:ext cx="10763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kishore\Downloads\apple (1)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151" y="1704975"/>
            <a:ext cx="881063" cy="88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:\Users\kishore\Downloads\mango (1)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10763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kishore\Downloads\cucumber (1)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52" y="1596827"/>
            <a:ext cx="1038622" cy="103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Cow fre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C:\Users\kishore\Documents\bee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470207"/>
            <a:ext cx="1382669" cy="107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kishore\Downloads\green-tea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638" y="1755243"/>
            <a:ext cx="1978557" cy="197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kishore\Downloads\crops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488" y="2403900"/>
            <a:ext cx="2057777" cy="205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1219200" y="3960094"/>
            <a:ext cx="5445980" cy="893611"/>
            <a:chOff x="1219200" y="3960094"/>
            <a:chExt cx="5445980" cy="893611"/>
          </a:xfrm>
        </p:grpSpPr>
        <p:pic>
          <p:nvPicPr>
            <p:cNvPr id="16" name="Picture 2" descr="Image result for honeycomb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7652" y="3989551"/>
              <a:ext cx="646740" cy="798349"/>
            </a:xfrm>
            <a:prstGeom prst="rect">
              <a:avLst/>
            </a:prstGeom>
            <a:noFill/>
            <a:effectLst>
              <a:softEdge rad="63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3" descr="C:\Users\kishore\Documents\cow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2570" y="4025900"/>
              <a:ext cx="87663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4" descr="C:\Users\kishore\Documents\bee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4025900"/>
              <a:ext cx="999091" cy="774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Equal 18"/>
            <p:cNvSpPr/>
            <p:nvPr/>
          </p:nvSpPr>
          <p:spPr>
            <a:xfrm>
              <a:off x="5029200" y="4164367"/>
              <a:ext cx="625745" cy="509875"/>
            </a:xfrm>
            <a:prstGeom prst="mathEqual">
              <a:avLst>
                <a:gd name="adj1" fmla="val 13103"/>
                <a:gd name="adj2" fmla="val 11760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Plus 19"/>
            <p:cNvSpPr/>
            <p:nvPr/>
          </p:nvSpPr>
          <p:spPr>
            <a:xfrm>
              <a:off x="2218291" y="4150791"/>
              <a:ext cx="579661" cy="573609"/>
            </a:xfrm>
            <a:prstGeom prst="mathPlus">
              <a:avLst>
                <a:gd name="adj1" fmla="val 15301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lus 20"/>
            <p:cNvSpPr/>
            <p:nvPr/>
          </p:nvSpPr>
          <p:spPr>
            <a:xfrm>
              <a:off x="3572909" y="4126266"/>
              <a:ext cx="579661" cy="573609"/>
            </a:xfrm>
            <a:prstGeom prst="mathPlus">
              <a:avLst>
                <a:gd name="adj1" fmla="val 15301"/>
              </a:avLst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" descr="C:\Users\kishore\Downloads\cheese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1569" y="3960094"/>
              <a:ext cx="893611" cy="893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Arc 22"/>
          <p:cNvSpPr/>
          <p:nvPr/>
        </p:nvSpPr>
        <p:spPr>
          <a:xfrm flipH="1">
            <a:off x="4095169" y="5562600"/>
            <a:ext cx="3352800" cy="762000"/>
          </a:xfrm>
          <a:prstGeom prst="arc">
            <a:avLst>
              <a:gd name="adj1" fmla="val 12022586"/>
              <a:gd name="adj2" fmla="val 21440220"/>
            </a:avLst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" descr="C:\Users\kishore\Downloads\honeycomb (1)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564" y="676026"/>
            <a:ext cx="10477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kishore\Downloads\honeycomb.png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6" y="5040355"/>
            <a:ext cx="1284245" cy="128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kishore\Downloads\honeycomb (2)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459" y="4871244"/>
            <a:ext cx="1382712" cy="138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88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 descr="C:\Users\kishore\Downloads\honeycomb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58" y="132432"/>
            <a:ext cx="1886868" cy="188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C:\Users\kishore\Downloads\honeycomb (2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686" y="934359"/>
            <a:ext cx="1886868" cy="188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59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68</Words>
  <Application>Microsoft Office PowerPoint</Application>
  <PresentationFormat>A4 Paper (210x297 mm)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Kishore Chandra Sahoo (12520670)</dc:creator>
  <cp:lastModifiedBy>Kishore Chandra Sahoo (12520670)</cp:lastModifiedBy>
  <cp:revision>15</cp:revision>
  <cp:lastPrinted>2019-02-19T10:27:52Z</cp:lastPrinted>
  <dcterms:created xsi:type="dcterms:W3CDTF">2019-02-18T09:24:51Z</dcterms:created>
  <dcterms:modified xsi:type="dcterms:W3CDTF">2019-02-19T10:27:57Z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C:\Users\kishore\Documents\bee.pptx</vt:lpwstr>
  </property>
</Properties>
</file>