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2483"/>
    <a:srgbClr val="0033CC"/>
    <a:srgbClr val="6835DA"/>
    <a:srgbClr val="FFFF00"/>
    <a:srgbClr val="5F33D0"/>
    <a:srgbClr val="3D2CAE"/>
    <a:srgbClr val="011E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217D-66AE-41AE-9AAF-9C9ED141A0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3FEA94-6C33-4067-A751-115D6991FE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D576ED-B03D-479D-B3EF-D05801D0FD4F}"/>
              </a:ext>
            </a:extLst>
          </p:cNvPr>
          <p:cNvSpPr>
            <a:spLocks noGrp="1"/>
          </p:cNvSpPr>
          <p:nvPr>
            <p:ph type="dt" sz="half" idx="10"/>
          </p:nvPr>
        </p:nvSpPr>
        <p:spPr/>
        <p:txBody>
          <a:bodyPr/>
          <a:lstStyle/>
          <a:p>
            <a:fld id="{AD5D35C2-C919-420D-A22A-0D334AAE1178}" type="datetimeFigureOut">
              <a:rPr lang="en-US" smtClean="0"/>
              <a:t>4/24/2022</a:t>
            </a:fld>
            <a:endParaRPr lang="en-US"/>
          </a:p>
        </p:txBody>
      </p:sp>
      <p:sp>
        <p:nvSpPr>
          <p:cNvPr id="5" name="Footer Placeholder 4">
            <a:extLst>
              <a:ext uri="{FF2B5EF4-FFF2-40B4-BE49-F238E27FC236}">
                <a16:creationId xmlns:a16="http://schemas.microsoft.com/office/drawing/2014/main" id="{20CC1BC8-6257-4ABB-8383-9E93751EB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C17CA-09B4-4C92-B5C1-FACBA8C6F87D}"/>
              </a:ext>
            </a:extLst>
          </p:cNvPr>
          <p:cNvSpPr>
            <a:spLocks noGrp="1"/>
          </p:cNvSpPr>
          <p:nvPr>
            <p:ph type="sldNum" sz="quarter" idx="12"/>
          </p:nvPr>
        </p:nvSpPr>
        <p:spPr/>
        <p:txBody>
          <a:bodyPr/>
          <a:lstStyle/>
          <a:p>
            <a:fld id="{C6FD12D8-C060-41B9-9548-1CD2CB8083FA}" type="slidenum">
              <a:rPr lang="en-US" smtClean="0"/>
              <a:t>‹#›</a:t>
            </a:fld>
            <a:endParaRPr lang="en-US"/>
          </a:p>
        </p:txBody>
      </p:sp>
    </p:spTree>
    <p:extLst>
      <p:ext uri="{BB962C8B-B14F-4D97-AF65-F5344CB8AC3E}">
        <p14:creationId xmlns:p14="http://schemas.microsoft.com/office/powerpoint/2010/main" val="1820861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B0B77-CEA0-42E8-AF7F-77E8AEC6B0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BDD578-9819-42EA-B81F-B7E136375E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97D94F-5C0F-4F4A-B812-6CDD298F09FF}"/>
              </a:ext>
            </a:extLst>
          </p:cNvPr>
          <p:cNvSpPr>
            <a:spLocks noGrp="1"/>
          </p:cNvSpPr>
          <p:nvPr>
            <p:ph type="dt" sz="half" idx="10"/>
          </p:nvPr>
        </p:nvSpPr>
        <p:spPr/>
        <p:txBody>
          <a:bodyPr/>
          <a:lstStyle/>
          <a:p>
            <a:fld id="{AD5D35C2-C919-420D-A22A-0D334AAE1178}" type="datetimeFigureOut">
              <a:rPr lang="en-US" smtClean="0"/>
              <a:t>4/24/2022</a:t>
            </a:fld>
            <a:endParaRPr lang="en-US"/>
          </a:p>
        </p:txBody>
      </p:sp>
      <p:sp>
        <p:nvSpPr>
          <p:cNvPr id="5" name="Footer Placeholder 4">
            <a:extLst>
              <a:ext uri="{FF2B5EF4-FFF2-40B4-BE49-F238E27FC236}">
                <a16:creationId xmlns:a16="http://schemas.microsoft.com/office/drawing/2014/main" id="{FEAE13DA-3C30-41E2-A52B-91502AEEF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8C4ABD-D647-4D5D-89F7-4E447746A5D1}"/>
              </a:ext>
            </a:extLst>
          </p:cNvPr>
          <p:cNvSpPr>
            <a:spLocks noGrp="1"/>
          </p:cNvSpPr>
          <p:nvPr>
            <p:ph type="sldNum" sz="quarter" idx="12"/>
          </p:nvPr>
        </p:nvSpPr>
        <p:spPr/>
        <p:txBody>
          <a:bodyPr/>
          <a:lstStyle/>
          <a:p>
            <a:fld id="{C6FD12D8-C060-41B9-9548-1CD2CB8083FA}" type="slidenum">
              <a:rPr lang="en-US" smtClean="0"/>
              <a:t>‹#›</a:t>
            </a:fld>
            <a:endParaRPr lang="en-US"/>
          </a:p>
        </p:txBody>
      </p:sp>
    </p:spTree>
    <p:extLst>
      <p:ext uri="{BB962C8B-B14F-4D97-AF65-F5344CB8AC3E}">
        <p14:creationId xmlns:p14="http://schemas.microsoft.com/office/powerpoint/2010/main" val="349590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2117EA-812B-44FD-BB2A-261F686C82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378B84-B5A0-48A8-BFA2-7DE570CCE7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611D02-5580-4EFC-AA49-7C05C90A5069}"/>
              </a:ext>
            </a:extLst>
          </p:cNvPr>
          <p:cNvSpPr>
            <a:spLocks noGrp="1"/>
          </p:cNvSpPr>
          <p:nvPr>
            <p:ph type="dt" sz="half" idx="10"/>
          </p:nvPr>
        </p:nvSpPr>
        <p:spPr/>
        <p:txBody>
          <a:bodyPr/>
          <a:lstStyle/>
          <a:p>
            <a:fld id="{AD5D35C2-C919-420D-A22A-0D334AAE1178}" type="datetimeFigureOut">
              <a:rPr lang="en-US" smtClean="0"/>
              <a:t>4/24/2022</a:t>
            </a:fld>
            <a:endParaRPr lang="en-US"/>
          </a:p>
        </p:txBody>
      </p:sp>
      <p:sp>
        <p:nvSpPr>
          <p:cNvPr id="5" name="Footer Placeholder 4">
            <a:extLst>
              <a:ext uri="{FF2B5EF4-FFF2-40B4-BE49-F238E27FC236}">
                <a16:creationId xmlns:a16="http://schemas.microsoft.com/office/drawing/2014/main" id="{FD83CAA3-92AA-4EAC-AF1C-C567AD3B2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1BCE7A-011D-4542-B959-AB5AEC5874D0}"/>
              </a:ext>
            </a:extLst>
          </p:cNvPr>
          <p:cNvSpPr>
            <a:spLocks noGrp="1"/>
          </p:cNvSpPr>
          <p:nvPr>
            <p:ph type="sldNum" sz="quarter" idx="12"/>
          </p:nvPr>
        </p:nvSpPr>
        <p:spPr/>
        <p:txBody>
          <a:bodyPr/>
          <a:lstStyle/>
          <a:p>
            <a:fld id="{C6FD12D8-C060-41B9-9548-1CD2CB8083FA}" type="slidenum">
              <a:rPr lang="en-US" smtClean="0"/>
              <a:t>‹#›</a:t>
            </a:fld>
            <a:endParaRPr lang="en-US"/>
          </a:p>
        </p:txBody>
      </p:sp>
    </p:spTree>
    <p:extLst>
      <p:ext uri="{BB962C8B-B14F-4D97-AF65-F5344CB8AC3E}">
        <p14:creationId xmlns:p14="http://schemas.microsoft.com/office/powerpoint/2010/main" val="2185784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BF010-ED9E-4675-9076-8B531B69EF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EC5A80-B465-4016-80BA-EC3FB8864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C9EBF-E667-4BFD-8BC2-B90DA797A355}"/>
              </a:ext>
            </a:extLst>
          </p:cNvPr>
          <p:cNvSpPr>
            <a:spLocks noGrp="1"/>
          </p:cNvSpPr>
          <p:nvPr>
            <p:ph type="dt" sz="half" idx="10"/>
          </p:nvPr>
        </p:nvSpPr>
        <p:spPr/>
        <p:txBody>
          <a:bodyPr/>
          <a:lstStyle/>
          <a:p>
            <a:fld id="{AD5D35C2-C919-420D-A22A-0D334AAE1178}" type="datetimeFigureOut">
              <a:rPr lang="en-US" smtClean="0"/>
              <a:t>4/24/2022</a:t>
            </a:fld>
            <a:endParaRPr lang="en-US"/>
          </a:p>
        </p:txBody>
      </p:sp>
      <p:sp>
        <p:nvSpPr>
          <p:cNvPr id="5" name="Footer Placeholder 4">
            <a:extLst>
              <a:ext uri="{FF2B5EF4-FFF2-40B4-BE49-F238E27FC236}">
                <a16:creationId xmlns:a16="http://schemas.microsoft.com/office/drawing/2014/main" id="{4F318AB2-E06B-4310-9F28-7E65B4C4D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178EC6-3787-47B1-ABF1-1FB2F2BA91A2}"/>
              </a:ext>
            </a:extLst>
          </p:cNvPr>
          <p:cNvSpPr>
            <a:spLocks noGrp="1"/>
          </p:cNvSpPr>
          <p:nvPr>
            <p:ph type="sldNum" sz="quarter" idx="12"/>
          </p:nvPr>
        </p:nvSpPr>
        <p:spPr/>
        <p:txBody>
          <a:bodyPr/>
          <a:lstStyle/>
          <a:p>
            <a:fld id="{C6FD12D8-C060-41B9-9548-1CD2CB8083FA}" type="slidenum">
              <a:rPr lang="en-US" smtClean="0"/>
              <a:t>‹#›</a:t>
            </a:fld>
            <a:endParaRPr lang="en-US"/>
          </a:p>
        </p:txBody>
      </p:sp>
    </p:spTree>
    <p:extLst>
      <p:ext uri="{BB962C8B-B14F-4D97-AF65-F5344CB8AC3E}">
        <p14:creationId xmlns:p14="http://schemas.microsoft.com/office/powerpoint/2010/main" val="2956272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FBCB6-1864-493E-BF39-FD4D795B60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EBCC3E-37C0-449B-B5F5-94CC74C822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0E7D7B-5ABB-45F2-BC90-E8646F0E3B4D}"/>
              </a:ext>
            </a:extLst>
          </p:cNvPr>
          <p:cNvSpPr>
            <a:spLocks noGrp="1"/>
          </p:cNvSpPr>
          <p:nvPr>
            <p:ph type="dt" sz="half" idx="10"/>
          </p:nvPr>
        </p:nvSpPr>
        <p:spPr/>
        <p:txBody>
          <a:bodyPr/>
          <a:lstStyle/>
          <a:p>
            <a:fld id="{AD5D35C2-C919-420D-A22A-0D334AAE1178}" type="datetimeFigureOut">
              <a:rPr lang="en-US" smtClean="0"/>
              <a:t>4/24/2022</a:t>
            </a:fld>
            <a:endParaRPr lang="en-US"/>
          </a:p>
        </p:txBody>
      </p:sp>
      <p:sp>
        <p:nvSpPr>
          <p:cNvPr id="5" name="Footer Placeholder 4">
            <a:extLst>
              <a:ext uri="{FF2B5EF4-FFF2-40B4-BE49-F238E27FC236}">
                <a16:creationId xmlns:a16="http://schemas.microsoft.com/office/drawing/2014/main" id="{F6251E98-5BC8-4B83-AA79-2E2A3B41F7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60F109-31D5-4C6A-9B95-051228B592A2}"/>
              </a:ext>
            </a:extLst>
          </p:cNvPr>
          <p:cNvSpPr>
            <a:spLocks noGrp="1"/>
          </p:cNvSpPr>
          <p:nvPr>
            <p:ph type="sldNum" sz="quarter" idx="12"/>
          </p:nvPr>
        </p:nvSpPr>
        <p:spPr/>
        <p:txBody>
          <a:bodyPr/>
          <a:lstStyle/>
          <a:p>
            <a:fld id="{C6FD12D8-C060-41B9-9548-1CD2CB8083FA}" type="slidenum">
              <a:rPr lang="en-US" smtClean="0"/>
              <a:t>‹#›</a:t>
            </a:fld>
            <a:endParaRPr lang="en-US"/>
          </a:p>
        </p:txBody>
      </p:sp>
    </p:spTree>
    <p:extLst>
      <p:ext uri="{BB962C8B-B14F-4D97-AF65-F5344CB8AC3E}">
        <p14:creationId xmlns:p14="http://schemas.microsoft.com/office/powerpoint/2010/main" val="2907462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8828E-196C-42BA-8D0B-C221A75C8C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529AFC-F32E-4CB6-9C58-8EFA3EDA4C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E154D9-0CE6-44A6-9A74-6277805CFD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D55030-57FE-4966-BF38-B67692FEAB2C}"/>
              </a:ext>
            </a:extLst>
          </p:cNvPr>
          <p:cNvSpPr>
            <a:spLocks noGrp="1"/>
          </p:cNvSpPr>
          <p:nvPr>
            <p:ph type="dt" sz="half" idx="10"/>
          </p:nvPr>
        </p:nvSpPr>
        <p:spPr/>
        <p:txBody>
          <a:bodyPr/>
          <a:lstStyle/>
          <a:p>
            <a:fld id="{AD5D35C2-C919-420D-A22A-0D334AAE1178}" type="datetimeFigureOut">
              <a:rPr lang="en-US" smtClean="0"/>
              <a:t>4/24/2022</a:t>
            </a:fld>
            <a:endParaRPr lang="en-US"/>
          </a:p>
        </p:txBody>
      </p:sp>
      <p:sp>
        <p:nvSpPr>
          <p:cNvPr id="6" name="Footer Placeholder 5">
            <a:extLst>
              <a:ext uri="{FF2B5EF4-FFF2-40B4-BE49-F238E27FC236}">
                <a16:creationId xmlns:a16="http://schemas.microsoft.com/office/drawing/2014/main" id="{2B409E14-33F4-4697-8370-D1BD0817FF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49D33A-EC48-4312-9018-EA6877777B8D}"/>
              </a:ext>
            </a:extLst>
          </p:cNvPr>
          <p:cNvSpPr>
            <a:spLocks noGrp="1"/>
          </p:cNvSpPr>
          <p:nvPr>
            <p:ph type="sldNum" sz="quarter" idx="12"/>
          </p:nvPr>
        </p:nvSpPr>
        <p:spPr/>
        <p:txBody>
          <a:bodyPr/>
          <a:lstStyle/>
          <a:p>
            <a:fld id="{C6FD12D8-C060-41B9-9548-1CD2CB8083FA}" type="slidenum">
              <a:rPr lang="en-US" smtClean="0"/>
              <a:t>‹#›</a:t>
            </a:fld>
            <a:endParaRPr lang="en-US"/>
          </a:p>
        </p:txBody>
      </p:sp>
    </p:spTree>
    <p:extLst>
      <p:ext uri="{BB962C8B-B14F-4D97-AF65-F5344CB8AC3E}">
        <p14:creationId xmlns:p14="http://schemas.microsoft.com/office/powerpoint/2010/main" val="2910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5250A-1DC1-4C7A-A143-EE9299C443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1D001-7335-4569-AEA5-FCE2B5D7CC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BD11E7-9FDB-4537-ADAA-152CD1702F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02649B-290E-4720-93FF-852998FB29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C0702-ADF9-4715-A4B5-E373337B4F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99350F-D5DE-42FF-8956-697AD2233991}"/>
              </a:ext>
            </a:extLst>
          </p:cNvPr>
          <p:cNvSpPr>
            <a:spLocks noGrp="1"/>
          </p:cNvSpPr>
          <p:nvPr>
            <p:ph type="dt" sz="half" idx="10"/>
          </p:nvPr>
        </p:nvSpPr>
        <p:spPr/>
        <p:txBody>
          <a:bodyPr/>
          <a:lstStyle/>
          <a:p>
            <a:fld id="{AD5D35C2-C919-420D-A22A-0D334AAE1178}" type="datetimeFigureOut">
              <a:rPr lang="en-US" smtClean="0"/>
              <a:t>4/24/2022</a:t>
            </a:fld>
            <a:endParaRPr lang="en-US"/>
          </a:p>
        </p:txBody>
      </p:sp>
      <p:sp>
        <p:nvSpPr>
          <p:cNvPr id="8" name="Footer Placeholder 7">
            <a:extLst>
              <a:ext uri="{FF2B5EF4-FFF2-40B4-BE49-F238E27FC236}">
                <a16:creationId xmlns:a16="http://schemas.microsoft.com/office/drawing/2014/main" id="{02B4F2E2-349A-4252-8F35-8843FD3A4C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24237A-7FB8-4DF8-B680-38A759A44674}"/>
              </a:ext>
            </a:extLst>
          </p:cNvPr>
          <p:cNvSpPr>
            <a:spLocks noGrp="1"/>
          </p:cNvSpPr>
          <p:nvPr>
            <p:ph type="sldNum" sz="quarter" idx="12"/>
          </p:nvPr>
        </p:nvSpPr>
        <p:spPr/>
        <p:txBody>
          <a:bodyPr/>
          <a:lstStyle/>
          <a:p>
            <a:fld id="{C6FD12D8-C060-41B9-9548-1CD2CB8083FA}" type="slidenum">
              <a:rPr lang="en-US" smtClean="0"/>
              <a:t>‹#›</a:t>
            </a:fld>
            <a:endParaRPr lang="en-US"/>
          </a:p>
        </p:txBody>
      </p:sp>
    </p:spTree>
    <p:extLst>
      <p:ext uri="{BB962C8B-B14F-4D97-AF65-F5344CB8AC3E}">
        <p14:creationId xmlns:p14="http://schemas.microsoft.com/office/powerpoint/2010/main" val="3942609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61C9-365E-4854-8609-B7843D949F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A14527-DB8B-4862-9CBA-D9DC0F6A2812}"/>
              </a:ext>
            </a:extLst>
          </p:cNvPr>
          <p:cNvSpPr>
            <a:spLocks noGrp="1"/>
          </p:cNvSpPr>
          <p:nvPr>
            <p:ph type="dt" sz="half" idx="10"/>
          </p:nvPr>
        </p:nvSpPr>
        <p:spPr/>
        <p:txBody>
          <a:bodyPr/>
          <a:lstStyle/>
          <a:p>
            <a:fld id="{AD5D35C2-C919-420D-A22A-0D334AAE1178}" type="datetimeFigureOut">
              <a:rPr lang="en-US" smtClean="0"/>
              <a:t>4/24/2022</a:t>
            </a:fld>
            <a:endParaRPr lang="en-US"/>
          </a:p>
        </p:txBody>
      </p:sp>
      <p:sp>
        <p:nvSpPr>
          <p:cNvPr id="4" name="Footer Placeholder 3">
            <a:extLst>
              <a:ext uri="{FF2B5EF4-FFF2-40B4-BE49-F238E27FC236}">
                <a16:creationId xmlns:a16="http://schemas.microsoft.com/office/drawing/2014/main" id="{2F40B94D-0345-4E17-AB4F-CDFCBCCF53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B129D8-F659-4542-A641-E81E7818308C}"/>
              </a:ext>
            </a:extLst>
          </p:cNvPr>
          <p:cNvSpPr>
            <a:spLocks noGrp="1"/>
          </p:cNvSpPr>
          <p:nvPr>
            <p:ph type="sldNum" sz="quarter" idx="12"/>
          </p:nvPr>
        </p:nvSpPr>
        <p:spPr/>
        <p:txBody>
          <a:bodyPr/>
          <a:lstStyle/>
          <a:p>
            <a:fld id="{C6FD12D8-C060-41B9-9548-1CD2CB8083FA}" type="slidenum">
              <a:rPr lang="en-US" smtClean="0"/>
              <a:t>‹#›</a:t>
            </a:fld>
            <a:endParaRPr lang="en-US"/>
          </a:p>
        </p:txBody>
      </p:sp>
    </p:spTree>
    <p:extLst>
      <p:ext uri="{BB962C8B-B14F-4D97-AF65-F5344CB8AC3E}">
        <p14:creationId xmlns:p14="http://schemas.microsoft.com/office/powerpoint/2010/main" val="3218819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E8661C-849F-4CD1-96E1-E4C2242E1DC6}"/>
              </a:ext>
            </a:extLst>
          </p:cNvPr>
          <p:cNvSpPr>
            <a:spLocks noGrp="1"/>
          </p:cNvSpPr>
          <p:nvPr>
            <p:ph type="dt" sz="half" idx="10"/>
          </p:nvPr>
        </p:nvSpPr>
        <p:spPr/>
        <p:txBody>
          <a:bodyPr/>
          <a:lstStyle/>
          <a:p>
            <a:fld id="{AD5D35C2-C919-420D-A22A-0D334AAE1178}" type="datetimeFigureOut">
              <a:rPr lang="en-US" smtClean="0"/>
              <a:t>4/24/2022</a:t>
            </a:fld>
            <a:endParaRPr lang="en-US"/>
          </a:p>
        </p:txBody>
      </p:sp>
      <p:sp>
        <p:nvSpPr>
          <p:cNvPr id="3" name="Footer Placeholder 2">
            <a:extLst>
              <a:ext uri="{FF2B5EF4-FFF2-40B4-BE49-F238E27FC236}">
                <a16:creationId xmlns:a16="http://schemas.microsoft.com/office/drawing/2014/main" id="{5374B137-E4FA-405A-8562-5E26E53C74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4ABB33-A56D-429E-A55C-9332390DCD26}"/>
              </a:ext>
            </a:extLst>
          </p:cNvPr>
          <p:cNvSpPr>
            <a:spLocks noGrp="1"/>
          </p:cNvSpPr>
          <p:nvPr>
            <p:ph type="sldNum" sz="quarter" idx="12"/>
          </p:nvPr>
        </p:nvSpPr>
        <p:spPr/>
        <p:txBody>
          <a:bodyPr/>
          <a:lstStyle/>
          <a:p>
            <a:fld id="{C6FD12D8-C060-41B9-9548-1CD2CB8083FA}" type="slidenum">
              <a:rPr lang="en-US" smtClean="0"/>
              <a:t>‹#›</a:t>
            </a:fld>
            <a:endParaRPr lang="en-US"/>
          </a:p>
        </p:txBody>
      </p:sp>
    </p:spTree>
    <p:extLst>
      <p:ext uri="{BB962C8B-B14F-4D97-AF65-F5344CB8AC3E}">
        <p14:creationId xmlns:p14="http://schemas.microsoft.com/office/powerpoint/2010/main" val="763606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C01D3-0254-415F-9E85-88037C777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AB7DF1-C379-44F8-BF4C-3578A868E9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81776E-1C4E-4721-927E-ABB073A840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C389CF-AAF2-484B-B905-195F9AE534A5}"/>
              </a:ext>
            </a:extLst>
          </p:cNvPr>
          <p:cNvSpPr>
            <a:spLocks noGrp="1"/>
          </p:cNvSpPr>
          <p:nvPr>
            <p:ph type="dt" sz="half" idx="10"/>
          </p:nvPr>
        </p:nvSpPr>
        <p:spPr/>
        <p:txBody>
          <a:bodyPr/>
          <a:lstStyle/>
          <a:p>
            <a:fld id="{AD5D35C2-C919-420D-A22A-0D334AAE1178}" type="datetimeFigureOut">
              <a:rPr lang="en-US" smtClean="0"/>
              <a:t>4/24/2022</a:t>
            </a:fld>
            <a:endParaRPr lang="en-US"/>
          </a:p>
        </p:txBody>
      </p:sp>
      <p:sp>
        <p:nvSpPr>
          <p:cNvPr id="6" name="Footer Placeholder 5">
            <a:extLst>
              <a:ext uri="{FF2B5EF4-FFF2-40B4-BE49-F238E27FC236}">
                <a16:creationId xmlns:a16="http://schemas.microsoft.com/office/drawing/2014/main" id="{E752D38D-2AEA-4D25-83F0-6D3DDE9135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1BA0A7-4F23-400E-BC74-2D44DFF6655A}"/>
              </a:ext>
            </a:extLst>
          </p:cNvPr>
          <p:cNvSpPr>
            <a:spLocks noGrp="1"/>
          </p:cNvSpPr>
          <p:nvPr>
            <p:ph type="sldNum" sz="quarter" idx="12"/>
          </p:nvPr>
        </p:nvSpPr>
        <p:spPr/>
        <p:txBody>
          <a:bodyPr/>
          <a:lstStyle/>
          <a:p>
            <a:fld id="{C6FD12D8-C060-41B9-9548-1CD2CB8083FA}" type="slidenum">
              <a:rPr lang="en-US" smtClean="0"/>
              <a:t>‹#›</a:t>
            </a:fld>
            <a:endParaRPr lang="en-US"/>
          </a:p>
        </p:txBody>
      </p:sp>
    </p:spTree>
    <p:extLst>
      <p:ext uri="{BB962C8B-B14F-4D97-AF65-F5344CB8AC3E}">
        <p14:creationId xmlns:p14="http://schemas.microsoft.com/office/powerpoint/2010/main" val="559024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15EB-8A6A-4B69-88A0-3CB65EA6FD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189F8D-9BC8-4E50-A684-5D7641409A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87F44B-4EAD-4690-B808-221FA3F8DD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FB8E70-E0AD-4D16-9672-A75587CECCB6}"/>
              </a:ext>
            </a:extLst>
          </p:cNvPr>
          <p:cNvSpPr>
            <a:spLocks noGrp="1"/>
          </p:cNvSpPr>
          <p:nvPr>
            <p:ph type="dt" sz="half" idx="10"/>
          </p:nvPr>
        </p:nvSpPr>
        <p:spPr/>
        <p:txBody>
          <a:bodyPr/>
          <a:lstStyle/>
          <a:p>
            <a:fld id="{AD5D35C2-C919-420D-A22A-0D334AAE1178}" type="datetimeFigureOut">
              <a:rPr lang="en-US" smtClean="0"/>
              <a:t>4/24/2022</a:t>
            </a:fld>
            <a:endParaRPr lang="en-US"/>
          </a:p>
        </p:txBody>
      </p:sp>
      <p:sp>
        <p:nvSpPr>
          <p:cNvPr id="6" name="Footer Placeholder 5">
            <a:extLst>
              <a:ext uri="{FF2B5EF4-FFF2-40B4-BE49-F238E27FC236}">
                <a16:creationId xmlns:a16="http://schemas.microsoft.com/office/drawing/2014/main" id="{73441261-F9ED-40DD-88B4-F5D2F318DF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11F951-601B-42F0-B2FC-09744522CE8C}"/>
              </a:ext>
            </a:extLst>
          </p:cNvPr>
          <p:cNvSpPr>
            <a:spLocks noGrp="1"/>
          </p:cNvSpPr>
          <p:nvPr>
            <p:ph type="sldNum" sz="quarter" idx="12"/>
          </p:nvPr>
        </p:nvSpPr>
        <p:spPr/>
        <p:txBody>
          <a:bodyPr/>
          <a:lstStyle/>
          <a:p>
            <a:fld id="{C6FD12D8-C060-41B9-9548-1CD2CB8083FA}" type="slidenum">
              <a:rPr lang="en-US" smtClean="0"/>
              <a:t>‹#›</a:t>
            </a:fld>
            <a:endParaRPr lang="en-US"/>
          </a:p>
        </p:txBody>
      </p:sp>
    </p:spTree>
    <p:extLst>
      <p:ext uri="{BB962C8B-B14F-4D97-AF65-F5344CB8AC3E}">
        <p14:creationId xmlns:p14="http://schemas.microsoft.com/office/powerpoint/2010/main" val="3365008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E9B897-877D-4791-9585-17540E87FA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7CD009-BDB4-4347-99E1-B2BA64C455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587AE-F4BE-49C9-9E5B-D61282BFCC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5D35C2-C919-420D-A22A-0D334AAE1178}" type="datetimeFigureOut">
              <a:rPr lang="en-US" smtClean="0"/>
              <a:t>4/24/2022</a:t>
            </a:fld>
            <a:endParaRPr lang="en-US"/>
          </a:p>
        </p:txBody>
      </p:sp>
      <p:sp>
        <p:nvSpPr>
          <p:cNvPr id="5" name="Footer Placeholder 4">
            <a:extLst>
              <a:ext uri="{FF2B5EF4-FFF2-40B4-BE49-F238E27FC236}">
                <a16:creationId xmlns:a16="http://schemas.microsoft.com/office/drawing/2014/main" id="{7FE7EC7B-A0DC-4E05-9708-5BBBFD3A25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5D501F-B982-4C9E-91C4-B7C1520006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D12D8-C060-41B9-9548-1CD2CB8083FA}" type="slidenum">
              <a:rPr lang="en-US" smtClean="0"/>
              <a:t>‹#›</a:t>
            </a:fld>
            <a:endParaRPr lang="en-US"/>
          </a:p>
        </p:txBody>
      </p:sp>
    </p:spTree>
    <p:extLst>
      <p:ext uri="{BB962C8B-B14F-4D97-AF65-F5344CB8AC3E}">
        <p14:creationId xmlns:p14="http://schemas.microsoft.com/office/powerpoint/2010/main" val="3038197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1DB2-F539-4D32-98F0-59BEB818464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A834ABA-F762-4851-92E5-F36DCE0D39FD}"/>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E99BA0F2-4F08-45CF-9A47-A5B6F7377D0D}"/>
              </a:ext>
            </a:extLst>
          </p:cNvPr>
          <p:cNvPicPr>
            <a:picLocks noChangeAspect="1"/>
          </p:cNvPicPr>
          <p:nvPr/>
        </p:nvPicPr>
        <p:blipFill>
          <a:blip r:embed="rId2"/>
          <a:stretch>
            <a:fillRect/>
          </a:stretch>
        </p:blipFill>
        <p:spPr>
          <a:xfrm>
            <a:off x="0" y="0"/>
            <a:ext cx="12192000" cy="6858000"/>
          </a:xfrm>
          <a:prstGeom prst="rect">
            <a:avLst/>
          </a:prstGeom>
        </p:spPr>
      </p:pic>
      <p:pic>
        <p:nvPicPr>
          <p:cNvPr id="1026" name="Picture 2" descr="Voice Recognition PowerPoint Template">
            <a:extLst>
              <a:ext uri="{FF2B5EF4-FFF2-40B4-BE49-F238E27FC236}">
                <a16:creationId xmlns:a16="http://schemas.microsoft.com/office/drawing/2014/main" id="{EE3A87C4-16BE-46C9-8B97-C953C8D71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6151575-2D06-48F9-AD96-E9C5563DCFC2}"/>
              </a:ext>
            </a:extLst>
          </p:cNvPr>
          <p:cNvSpPr/>
          <p:nvPr/>
        </p:nvSpPr>
        <p:spPr>
          <a:xfrm>
            <a:off x="2957299" y="4830815"/>
            <a:ext cx="6121400" cy="1305718"/>
          </a:xfrm>
          <a:prstGeom prst="rect">
            <a:avLst/>
          </a:prstGeom>
          <a:solidFill>
            <a:schemeClr val="bg1"/>
          </a:solid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E611DAA-6A67-4FCD-BCC9-F50C3F86368F}"/>
              </a:ext>
            </a:extLst>
          </p:cNvPr>
          <p:cNvSpPr txBox="1"/>
          <p:nvPr/>
        </p:nvSpPr>
        <p:spPr>
          <a:xfrm>
            <a:off x="3031067" y="4943984"/>
            <a:ext cx="6047632" cy="1446550"/>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Bolt Voice Assistant</a:t>
            </a:r>
          </a:p>
          <a:p>
            <a:pPr algn="ctr"/>
            <a:r>
              <a:rPr lang="en-US" sz="2800" dirty="0">
                <a:latin typeface="+mj-lt"/>
                <a:cs typeface="Times New Roman" panose="02020603050405020304" pitchFamily="18" charset="0"/>
              </a:rPr>
              <a:t>Demo ppt</a:t>
            </a:r>
          </a:p>
          <a:p>
            <a:endParaRPr lang="en-US"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191F983C-5C1A-4112-8B7C-34FDB6A6E0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5837" y="884719"/>
            <a:ext cx="4708280" cy="2463318"/>
          </a:xfrm>
          <a:prstGeom prst="rect">
            <a:avLst/>
          </a:prstGeom>
        </p:spPr>
      </p:pic>
      <p:sp>
        <p:nvSpPr>
          <p:cNvPr id="9" name="Rectangle 8">
            <a:extLst>
              <a:ext uri="{FF2B5EF4-FFF2-40B4-BE49-F238E27FC236}">
                <a16:creationId xmlns:a16="http://schemas.microsoft.com/office/drawing/2014/main" id="{4B8A42CA-165E-4D4D-9128-D42501592DE2}"/>
              </a:ext>
            </a:extLst>
          </p:cNvPr>
          <p:cNvSpPr/>
          <p:nvPr/>
        </p:nvSpPr>
        <p:spPr>
          <a:xfrm>
            <a:off x="1903445" y="105401"/>
            <a:ext cx="7917888" cy="1291599"/>
          </a:xfrm>
          <a:prstGeom prst="rect">
            <a:avLst/>
          </a:prstGeom>
          <a:solidFill>
            <a:schemeClr val="bg1"/>
          </a:solidFill>
          <a:ln w="730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9D51640-95BB-493A-BD10-5E9EE199536E}"/>
              </a:ext>
            </a:extLst>
          </p:cNvPr>
          <p:cNvSpPr txBox="1"/>
          <p:nvPr/>
        </p:nvSpPr>
        <p:spPr>
          <a:xfrm>
            <a:off x="1921933" y="105401"/>
            <a:ext cx="7791234" cy="1200329"/>
          </a:xfrm>
          <a:prstGeom prst="rect">
            <a:avLst/>
          </a:prstGeom>
          <a:noFill/>
        </p:spPr>
        <p:txBody>
          <a:bodyPr wrap="square" rtlCol="0">
            <a:spAutoFit/>
          </a:bodyPr>
          <a:lstStyle/>
          <a:p>
            <a:pPr algn="ctr"/>
            <a:r>
              <a:rPr lang="en-US" dirty="0"/>
              <a:t>JEPPIAAR INSTITUTE OF TECHNOLOGY</a:t>
            </a:r>
          </a:p>
          <a:p>
            <a:pPr algn="ctr"/>
            <a:r>
              <a:rPr lang="en-US" dirty="0"/>
              <a:t>“Self-Belief | Self Discipline | Self Respect”</a:t>
            </a:r>
          </a:p>
          <a:p>
            <a:pPr algn="ctr"/>
            <a:endParaRPr lang="en-US" dirty="0"/>
          </a:p>
          <a:p>
            <a:pPr algn="ctr"/>
            <a:r>
              <a:rPr lang="en-US" dirty="0"/>
              <a:t>Department of Computer Science and Engineering</a:t>
            </a:r>
          </a:p>
        </p:txBody>
      </p:sp>
      <p:pic>
        <p:nvPicPr>
          <p:cNvPr id="1032" name="Picture 8" descr="Jeppiaar Institute of Technology (JIT) (@JeppiaarIT) / Twitter">
            <a:extLst>
              <a:ext uri="{FF2B5EF4-FFF2-40B4-BE49-F238E27FC236}">
                <a16:creationId xmlns:a16="http://schemas.microsoft.com/office/drawing/2014/main" id="{C686BEA5-1A0A-4FD5-B2E5-72494C5979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9395" y="197592"/>
            <a:ext cx="1316997" cy="1121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053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D0A79-6689-4998-9190-2BC242CEFEEB}"/>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641869DD-9C7F-44E8-A291-D85C29233C74}"/>
              </a:ext>
            </a:extLst>
          </p:cNvPr>
          <p:cNvSpPr>
            <a:spLocks noGrp="1"/>
          </p:cNvSpPr>
          <p:nvPr>
            <p:ph idx="1"/>
          </p:nvPr>
        </p:nvSpPr>
        <p:spPr/>
        <p:txBody>
          <a:bodyPr/>
          <a:lstStyle/>
          <a:p>
            <a:endParaRPr lang="en-US" dirty="0"/>
          </a:p>
        </p:txBody>
      </p:sp>
      <p:pic>
        <p:nvPicPr>
          <p:cNvPr id="2050" name="Picture 2" descr="Signal Illustration of Voice Recognition ">
            <a:extLst>
              <a:ext uri="{FF2B5EF4-FFF2-40B4-BE49-F238E27FC236}">
                <a16:creationId xmlns:a16="http://schemas.microsoft.com/office/drawing/2014/main" id="{902F3310-8440-4112-A822-5830E2A879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403D7AB-13EE-4C8F-AC86-F6B80F8154F4}"/>
              </a:ext>
            </a:extLst>
          </p:cNvPr>
          <p:cNvSpPr/>
          <p:nvPr/>
        </p:nvSpPr>
        <p:spPr>
          <a:xfrm>
            <a:off x="2174033" y="1343608"/>
            <a:ext cx="7949681" cy="4968292"/>
          </a:xfrm>
          <a:prstGeom prst="rect">
            <a:avLst/>
          </a:prstGeom>
          <a:solidFill>
            <a:schemeClr val="bg1"/>
          </a:solid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9781CABD-DD3C-4AB0-8BB8-AFD4273931ED}"/>
              </a:ext>
            </a:extLst>
          </p:cNvPr>
          <p:cNvSpPr txBox="1"/>
          <p:nvPr/>
        </p:nvSpPr>
        <p:spPr>
          <a:xfrm>
            <a:off x="2277869" y="1733744"/>
            <a:ext cx="7862868" cy="3785652"/>
          </a:xfrm>
          <a:prstGeom prst="rect">
            <a:avLst/>
          </a:prstGeom>
          <a:noFill/>
        </p:spPr>
        <p:txBody>
          <a:bodyPr wrap="square" rtlCol="0">
            <a:spAutoFit/>
          </a:bodyPr>
          <a:lstStyle/>
          <a:p>
            <a:pPr algn="just"/>
            <a:r>
              <a:rPr lang="en-US" sz="3600" dirty="0">
                <a:latin typeface="Times New Roman" panose="02020603050405020304" pitchFamily="18" charset="0"/>
                <a:cs typeface="Times New Roman" panose="02020603050405020304" pitchFamily="18" charset="0"/>
              </a:rPr>
              <a:t>  	     	    THANK YOU </a:t>
            </a:r>
          </a:p>
          <a:p>
            <a:pPr algn="just"/>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	        	       A Python Project by:</a:t>
            </a:r>
          </a:p>
          <a:p>
            <a:pPr algn="ctr"/>
            <a:endParaRPr lang="en-US" sz="2400" dirty="0">
              <a:latin typeface="Times New Roman" panose="02020603050405020304" pitchFamily="18" charset="0"/>
              <a:cs typeface="Times New Roman" panose="02020603050405020304" pitchFamily="18" charset="0"/>
            </a:endParaRPr>
          </a:p>
          <a:p>
            <a:pPr lvl="2"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Kamalnath</a:t>
            </a:r>
            <a:r>
              <a:rPr lang="en-US" sz="2400" dirty="0">
                <a:latin typeface="Times New Roman" panose="02020603050405020304" pitchFamily="18" charset="0"/>
                <a:cs typeface="Times New Roman" panose="02020603050405020304" pitchFamily="18" charset="0"/>
              </a:rPr>
              <a:t> 	- 210620104025</a:t>
            </a:r>
          </a:p>
          <a:p>
            <a:pPr lvl="2"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Kishorekumar</a:t>
            </a:r>
            <a:r>
              <a:rPr lang="en-US" sz="2400" dirty="0">
                <a:latin typeface="Times New Roman" panose="02020603050405020304" pitchFamily="18" charset="0"/>
                <a:cs typeface="Times New Roman" panose="02020603050405020304" pitchFamily="18" charset="0"/>
              </a:rPr>
              <a:t> 	- 210620104030</a:t>
            </a:r>
          </a:p>
          <a:p>
            <a:pPr lvl="2"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Akshay</a:t>
            </a:r>
            <a:r>
              <a:rPr lang="en-US" sz="2400" dirty="0">
                <a:latin typeface="Times New Roman" panose="02020603050405020304" pitchFamily="18" charset="0"/>
                <a:cs typeface="Times New Roman" panose="02020603050405020304" pitchFamily="18" charset="0"/>
              </a:rPr>
              <a:t> 	- 210620104004</a:t>
            </a:r>
          </a:p>
          <a:p>
            <a:endParaRPr lang="en-US" sz="36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717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1DB2-F539-4D32-98F0-59BEB818464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A834ABA-F762-4851-92E5-F36DCE0D39FD}"/>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E99BA0F2-4F08-45CF-9A47-A5B6F7377D0D}"/>
              </a:ext>
            </a:extLst>
          </p:cNvPr>
          <p:cNvPicPr>
            <a:picLocks noChangeAspect="1"/>
          </p:cNvPicPr>
          <p:nvPr/>
        </p:nvPicPr>
        <p:blipFill>
          <a:blip r:embed="rId2"/>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46151575-2D06-48F9-AD96-E9C5563DCFC2}"/>
              </a:ext>
            </a:extLst>
          </p:cNvPr>
          <p:cNvSpPr/>
          <p:nvPr/>
        </p:nvSpPr>
        <p:spPr>
          <a:xfrm>
            <a:off x="3035300" y="4429919"/>
            <a:ext cx="6121400" cy="1305718"/>
          </a:xfrm>
          <a:prstGeom prst="rect">
            <a:avLst/>
          </a:prstGeom>
          <a:solidFill>
            <a:schemeClr val="bg1"/>
          </a:solid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E611DAA-6A67-4FCD-BCC9-F50C3F86368F}"/>
              </a:ext>
            </a:extLst>
          </p:cNvPr>
          <p:cNvSpPr txBox="1"/>
          <p:nvPr/>
        </p:nvSpPr>
        <p:spPr>
          <a:xfrm>
            <a:off x="4161296" y="4534405"/>
            <a:ext cx="4303663" cy="1015663"/>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Bolt Voice Assistant</a:t>
            </a:r>
          </a:p>
          <a:p>
            <a:endParaRPr lang="en-US"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191F983C-5C1A-4112-8B7C-34FDB6A6E0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5300" y="-119063"/>
            <a:ext cx="6572250" cy="3438525"/>
          </a:xfrm>
          <a:prstGeom prst="rect">
            <a:avLst/>
          </a:prstGeom>
        </p:spPr>
      </p:pic>
      <p:sp>
        <p:nvSpPr>
          <p:cNvPr id="13" name="TextBox 12">
            <a:extLst>
              <a:ext uri="{FF2B5EF4-FFF2-40B4-BE49-F238E27FC236}">
                <a16:creationId xmlns:a16="http://schemas.microsoft.com/office/drawing/2014/main" id="{2865E851-FA74-4746-8B81-050950F69C87}"/>
              </a:ext>
            </a:extLst>
          </p:cNvPr>
          <p:cNvSpPr txBox="1"/>
          <p:nvPr/>
        </p:nvSpPr>
        <p:spPr>
          <a:xfrm>
            <a:off x="5356173" y="5172376"/>
            <a:ext cx="4303663"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Demo ppt</a:t>
            </a:r>
          </a:p>
          <a:p>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443A70C-FB0A-42B5-9BBE-95942940D560}"/>
              </a:ext>
            </a:extLst>
          </p:cNvPr>
          <p:cNvPicPr>
            <a:picLocks noChangeAspect="1"/>
          </p:cNvPicPr>
          <p:nvPr/>
        </p:nvPicPr>
        <p:blipFill>
          <a:blip r:embed="rId4"/>
          <a:stretch>
            <a:fillRect/>
          </a:stretch>
        </p:blipFill>
        <p:spPr>
          <a:xfrm>
            <a:off x="0" y="9525"/>
            <a:ext cx="12192000" cy="6858000"/>
          </a:xfrm>
          <a:prstGeom prst="rect">
            <a:avLst/>
          </a:prstGeom>
          <a:solidFill>
            <a:schemeClr val="bg1"/>
          </a:solidFill>
        </p:spPr>
      </p:pic>
      <p:sp>
        <p:nvSpPr>
          <p:cNvPr id="8" name="Rectangle 7">
            <a:extLst>
              <a:ext uri="{FF2B5EF4-FFF2-40B4-BE49-F238E27FC236}">
                <a16:creationId xmlns:a16="http://schemas.microsoft.com/office/drawing/2014/main" id="{15739243-A2E4-4C46-890E-5798A652DFC0}"/>
              </a:ext>
            </a:extLst>
          </p:cNvPr>
          <p:cNvSpPr/>
          <p:nvPr/>
        </p:nvSpPr>
        <p:spPr>
          <a:xfrm>
            <a:off x="96416" y="276953"/>
            <a:ext cx="11999167" cy="65715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2A30E40-6A65-445A-ADE3-9DAB7FB68D3C}"/>
              </a:ext>
            </a:extLst>
          </p:cNvPr>
          <p:cNvSpPr txBox="1"/>
          <p:nvPr/>
        </p:nvSpPr>
        <p:spPr>
          <a:xfrm>
            <a:off x="335650" y="578009"/>
            <a:ext cx="10683803" cy="1446550"/>
          </a:xfrm>
          <a:prstGeom prst="rect">
            <a:avLst/>
          </a:prstGeom>
          <a:noFill/>
        </p:spPr>
        <p:txBody>
          <a:bodyPr wrap="square" rtlCol="0">
            <a:spAutoFit/>
          </a:bodyPr>
          <a:lstStyle/>
          <a:p>
            <a:r>
              <a:rPr lang="en-US" sz="2800" dirty="0"/>
              <a:t>What is voice assistant ?</a:t>
            </a:r>
          </a:p>
          <a:p>
            <a:r>
              <a:rPr lang="en-US" dirty="0"/>
              <a:t>	</a:t>
            </a:r>
            <a:r>
              <a:rPr lang="en-US" sz="2000" b="0" i="0" dirty="0">
                <a:solidFill>
                  <a:srgbClr val="0D1940"/>
                </a:solidFill>
                <a:effectLst/>
                <a:latin typeface="Times New Roman" panose="02020603050405020304" pitchFamily="18" charset="0"/>
                <a:cs typeface="Times New Roman" panose="02020603050405020304" pitchFamily="18" charset="0"/>
              </a:rPr>
              <a:t>A </a:t>
            </a:r>
            <a:r>
              <a:rPr lang="en-US" sz="2000" b="1" i="0" dirty="0">
                <a:solidFill>
                  <a:srgbClr val="0D1940"/>
                </a:solidFill>
                <a:effectLst/>
                <a:latin typeface="Times New Roman" panose="02020603050405020304" pitchFamily="18" charset="0"/>
                <a:cs typeface="Times New Roman" panose="02020603050405020304" pitchFamily="18" charset="0"/>
              </a:rPr>
              <a:t>voice assistant</a:t>
            </a:r>
            <a:r>
              <a:rPr lang="en-US" sz="2000" b="0" i="0" dirty="0">
                <a:solidFill>
                  <a:srgbClr val="0D1940"/>
                </a:solidFill>
                <a:effectLst/>
                <a:latin typeface="Times New Roman" panose="02020603050405020304" pitchFamily="18" charset="0"/>
                <a:cs typeface="Times New Roman" panose="02020603050405020304" pitchFamily="18" charset="0"/>
              </a:rPr>
              <a:t> is a digital assistant that uses </a:t>
            </a:r>
            <a:r>
              <a:rPr lang="en-US" sz="2000" b="1" i="0" dirty="0">
                <a:solidFill>
                  <a:srgbClr val="0D1940"/>
                </a:solidFill>
                <a:effectLst/>
                <a:latin typeface="Times New Roman" panose="02020603050405020304" pitchFamily="18" charset="0"/>
                <a:cs typeface="Times New Roman" panose="02020603050405020304" pitchFamily="18" charset="0"/>
              </a:rPr>
              <a:t>voice recognition</a:t>
            </a:r>
            <a:r>
              <a:rPr lang="en-US" sz="2000" b="0" i="0" dirty="0">
                <a:solidFill>
                  <a:srgbClr val="0D1940"/>
                </a:solidFill>
                <a:effectLst/>
                <a:latin typeface="Times New Roman" panose="02020603050405020304" pitchFamily="18" charset="0"/>
                <a:cs typeface="Times New Roman" panose="02020603050405020304" pitchFamily="18" charset="0"/>
              </a:rPr>
              <a:t>, language processing algorithms, and voice synthesis to listen to specific voice commands and return relevant information or perform specific functions as requested by the user.</a:t>
            </a:r>
            <a:endParaRPr lang="en-US"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766306CE-7EF7-47F6-95EB-F33059C256EA}"/>
              </a:ext>
            </a:extLst>
          </p:cNvPr>
          <p:cNvPicPr>
            <a:picLocks noChangeAspect="1"/>
          </p:cNvPicPr>
          <p:nvPr/>
        </p:nvPicPr>
        <p:blipFill rotWithShape="1">
          <a:blip r:embed="rId4"/>
          <a:srcRect l="5237" t="7763" r="7587" b="6041"/>
          <a:stretch/>
        </p:blipFill>
        <p:spPr>
          <a:xfrm>
            <a:off x="1324946" y="1936600"/>
            <a:ext cx="8857861" cy="4957912"/>
          </a:xfrm>
          <a:prstGeom prst="rect">
            <a:avLst/>
          </a:prstGeom>
        </p:spPr>
      </p:pic>
    </p:spTree>
    <p:extLst>
      <p:ext uri="{BB962C8B-B14F-4D97-AF65-F5344CB8AC3E}">
        <p14:creationId xmlns:p14="http://schemas.microsoft.com/office/powerpoint/2010/main" val="3598764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1DB2-F539-4D32-98F0-59BEB818464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A834ABA-F762-4851-92E5-F36DCE0D39FD}"/>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E99BA0F2-4F08-45CF-9A47-A5B6F7377D0D}"/>
              </a:ext>
            </a:extLst>
          </p:cNvPr>
          <p:cNvPicPr>
            <a:picLocks noChangeAspect="1"/>
          </p:cNvPicPr>
          <p:nvPr/>
        </p:nvPicPr>
        <p:blipFill>
          <a:blip r:embed="rId2"/>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46151575-2D06-48F9-AD96-E9C5563DCFC2}"/>
              </a:ext>
            </a:extLst>
          </p:cNvPr>
          <p:cNvSpPr/>
          <p:nvPr/>
        </p:nvSpPr>
        <p:spPr>
          <a:xfrm>
            <a:off x="3035300" y="4429919"/>
            <a:ext cx="6121400" cy="1305718"/>
          </a:xfrm>
          <a:prstGeom prst="rect">
            <a:avLst/>
          </a:prstGeom>
          <a:solidFill>
            <a:schemeClr val="bg1"/>
          </a:solid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E611DAA-6A67-4FCD-BCC9-F50C3F86368F}"/>
              </a:ext>
            </a:extLst>
          </p:cNvPr>
          <p:cNvSpPr txBox="1"/>
          <p:nvPr/>
        </p:nvSpPr>
        <p:spPr>
          <a:xfrm>
            <a:off x="4161296" y="4534405"/>
            <a:ext cx="4303663" cy="1015663"/>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Bolt Voice Assistant</a:t>
            </a:r>
          </a:p>
          <a:p>
            <a:endParaRPr lang="en-US"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191F983C-5C1A-4112-8B7C-34FDB6A6E0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5300" y="-119063"/>
            <a:ext cx="6572250" cy="3438525"/>
          </a:xfrm>
          <a:prstGeom prst="rect">
            <a:avLst/>
          </a:prstGeom>
        </p:spPr>
      </p:pic>
      <p:sp>
        <p:nvSpPr>
          <p:cNvPr id="13" name="TextBox 12">
            <a:extLst>
              <a:ext uri="{FF2B5EF4-FFF2-40B4-BE49-F238E27FC236}">
                <a16:creationId xmlns:a16="http://schemas.microsoft.com/office/drawing/2014/main" id="{2865E851-FA74-4746-8B81-050950F69C87}"/>
              </a:ext>
            </a:extLst>
          </p:cNvPr>
          <p:cNvSpPr txBox="1"/>
          <p:nvPr/>
        </p:nvSpPr>
        <p:spPr>
          <a:xfrm>
            <a:off x="5356173" y="5172376"/>
            <a:ext cx="4303663"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Demo ppt</a:t>
            </a:r>
          </a:p>
          <a:p>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443A70C-FB0A-42B5-9BBE-95942940D560}"/>
              </a:ext>
            </a:extLst>
          </p:cNvPr>
          <p:cNvPicPr>
            <a:picLocks noChangeAspect="1"/>
          </p:cNvPicPr>
          <p:nvPr/>
        </p:nvPicPr>
        <p:blipFill>
          <a:blip r:embed="rId4"/>
          <a:stretch>
            <a:fillRect/>
          </a:stretch>
        </p:blipFill>
        <p:spPr>
          <a:xfrm>
            <a:off x="0" y="9525"/>
            <a:ext cx="12192000" cy="6858000"/>
          </a:xfrm>
          <a:prstGeom prst="rect">
            <a:avLst/>
          </a:prstGeom>
          <a:solidFill>
            <a:schemeClr val="bg1"/>
          </a:solidFill>
        </p:spPr>
      </p:pic>
      <p:pic>
        <p:nvPicPr>
          <p:cNvPr id="10" name="Picture 9">
            <a:extLst>
              <a:ext uri="{FF2B5EF4-FFF2-40B4-BE49-F238E27FC236}">
                <a16:creationId xmlns:a16="http://schemas.microsoft.com/office/drawing/2014/main" id="{1B42B4AE-2B70-427F-9E40-E1C1903515AB}"/>
              </a:ext>
            </a:extLst>
          </p:cNvPr>
          <p:cNvPicPr>
            <a:picLocks noChangeAspect="1"/>
          </p:cNvPicPr>
          <p:nvPr/>
        </p:nvPicPr>
        <p:blipFill>
          <a:blip r:embed="rId5"/>
          <a:stretch>
            <a:fillRect/>
          </a:stretch>
        </p:blipFill>
        <p:spPr>
          <a:xfrm>
            <a:off x="-1" y="-9526"/>
            <a:ext cx="12192000" cy="6858000"/>
          </a:xfrm>
          <a:prstGeom prst="rect">
            <a:avLst/>
          </a:prstGeom>
        </p:spPr>
      </p:pic>
      <p:sp>
        <p:nvSpPr>
          <p:cNvPr id="8" name="Rectangle 7">
            <a:extLst>
              <a:ext uri="{FF2B5EF4-FFF2-40B4-BE49-F238E27FC236}">
                <a16:creationId xmlns:a16="http://schemas.microsoft.com/office/drawing/2014/main" id="{15739243-A2E4-4C46-890E-5798A652DFC0}"/>
              </a:ext>
            </a:extLst>
          </p:cNvPr>
          <p:cNvSpPr/>
          <p:nvPr/>
        </p:nvSpPr>
        <p:spPr>
          <a:xfrm>
            <a:off x="279665" y="192295"/>
            <a:ext cx="5971845" cy="553142"/>
          </a:xfrm>
          <a:prstGeom prst="rect">
            <a:avLst/>
          </a:prstGeom>
          <a:solidFill>
            <a:schemeClr val="bg1"/>
          </a:solidFill>
          <a:ln w="857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093C6A7-BDB9-49A0-B66F-3862026FC208}"/>
              </a:ext>
            </a:extLst>
          </p:cNvPr>
          <p:cNvSpPr/>
          <p:nvPr/>
        </p:nvSpPr>
        <p:spPr>
          <a:xfrm>
            <a:off x="279664" y="1030288"/>
            <a:ext cx="11815917" cy="1372897"/>
          </a:xfrm>
          <a:prstGeom prst="rect">
            <a:avLst/>
          </a:prstGeom>
          <a:solidFill>
            <a:schemeClr val="bg1"/>
          </a:solidFill>
          <a:ln w="85725">
            <a:solidFill>
              <a:srgbClr val="5F3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31659D6-055B-4A6F-9B73-1C65941CEDDD}"/>
              </a:ext>
            </a:extLst>
          </p:cNvPr>
          <p:cNvSpPr/>
          <p:nvPr/>
        </p:nvSpPr>
        <p:spPr>
          <a:xfrm>
            <a:off x="279664" y="2593688"/>
            <a:ext cx="11815917" cy="1020762"/>
          </a:xfrm>
          <a:prstGeom prst="rect">
            <a:avLst/>
          </a:prstGeom>
          <a:solidFill>
            <a:schemeClr val="bg1"/>
          </a:solidFill>
          <a:ln w="85725">
            <a:solidFill>
              <a:srgbClr val="5F3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BE2E6A8-5E7B-4F97-A402-6B3E24EED4DD}"/>
              </a:ext>
            </a:extLst>
          </p:cNvPr>
          <p:cNvSpPr/>
          <p:nvPr/>
        </p:nvSpPr>
        <p:spPr>
          <a:xfrm>
            <a:off x="279664" y="3804954"/>
            <a:ext cx="11815917" cy="1348372"/>
          </a:xfrm>
          <a:prstGeom prst="rect">
            <a:avLst/>
          </a:prstGeom>
          <a:solidFill>
            <a:schemeClr val="bg1"/>
          </a:solidFill>
          <a:ln w="85725">
            <a:solidFill>
              <a:srgbClr val="5F3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E35CDFC-B923-4BD0-89EF-5B7580ABDA96}"/>
              </a:ext>
            </a:extLst>
          </p:cNvPr>
          <p:cNvSpPr/>
          <p:nvPr/>
        </p:nvSpPr>
        <p:spPr>
          <a:xfrm>
            <a:off x="279663" y="5373302"/>
            <a:ext cx="11815917" cy="1348372"/>
          </a:xfrm>
          <a:prstGeom prst="rect">
            <a:avLst/>
          </a:prstGeom>
          <a:solidFill>
            <a:schemeClr val="bg1"/>
          </a:solidFill>
          <a:ln w="85725">
            <a:solidFill>
              <a:srgbClr val="5F3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2A30E40-6A65-445A-ADE3-9DAB7FB68D3C}"/>
              </a:ext>
            </a:extLst>
          </p:cNvPr>
          <p:cNvSpPr txBox="1"/>
          <p:nvPr/>
        </p:nvSpPr>
        <p:spPr>
          <a:xfrm>
            <a:off x="429208" y="201107"/>
            <a:ext cx="11666375" cy="6801862"/>
          </a:xfrm>
          <a:prstGeom prst="rect">
            <a:avLst/>
          </a:prstGeom>
          <a:noFill/>
        </p:spPr>
        <p:txBody>
          <a:bodyPr wrap="square" rtlCol="0">
            <a:spAutoFit/>
          </a:bodyPr>
          <a:lstStyle/>
          <a:p>
            <a:r>
              <a:rPr lang="en-US" sz="2800" dirty="0"/>
              <a:t>Why Bolt voice assistants are required ?</a:t>
            </a:r>
          </a:p>
          <a:p>
            <a:endParaRPr lang="en-US" sz="2800" dirty="0"/>
          </a:p>
          <a:p>
            <a:pPr marL="285750" indent="-285750" algn="l">
              <a:buFont typeface="Arial" panose="020B0604020202020204" pitchFamily="34" charset="0"/>
              <a:buChar char="•"/>
            </a:pPr>
            <a:r>
              <a:rPr lang="en-US" sz="2000" b="1" i="0" dirty="0">
                <a:solidFill>
                  <a:srgbClr val="3D3D3D"/>
                </a:solidFill>
                <a:effectLst/>
                <a:latin typeface="Times New Roman" panose="02020603050405020304" pitchFamily="18" charset="0"/>
                <a:cs typeface="Times New Roman" panose="02020603050405020304" pitchFamily="18" charset="0"/>
              </a:rPr>
              <a:t>Helps people with disabilities:</a:t>
            </a:r>
          </a:p>
          <a:p>
            <a:pPr lvl="2"/>
            <a:r>
              <a:rPr lang="en-US" sz="2000" b="0" i="0" dirty="0">
                <a:solidFill>
                  <a:srgbClr val="515151"/>
                </a:solidFill>
                <a:effectLst/>
                <a:latin typeface="Times New Roman" panose="02020603050405020304" pitchFamily="18" charset="0"/>
                <a:cs typeface="Times New Roman" panose="02020603050405020304" pitchFamily="18" charset="0"/>
              </a:rPr>
              <a:t>One of the best things about digital voice assistants is that they enable hands-free operations. With a voice assistant, you won’t need to touch your screen or even type anything; all you need to do is call it by name.</a:t>
            </a:r>
          </a:p>
          <a:p>
            <a:pPr lvl="2"/>
            <a:endParaRPr lang="en-US" sz="2000" b="0" i="0" dirty="0">
              <a:solidFill>
                <a:srgbClr val="3D3D3D"/>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i="0" dirty="0">
                <a:solidFill>
                  <a:srgbClr val="3D3D3D"/>
                </a:solidFill>
                <a:effectLst/>
                <a:latin typeface="Times New Roman" panose="02020603050405020304" pitchFamily="18" charset="0"/>
                <a:cs typeface="Times New Roman" panose="02020603050405020304" pitchFamily="18" charset="0"/>
              </a:rPr>
              <a:t>Save money on your energy bills :</a:t>
            </a:r>
          </a:p>
          <a:p>
            <a:pPr algn="l"/>
            <a:r>
              <a:rPr lang="en-US" sz="2000" b="0" i="0" dirty="0">
                <a:solidFill>
                  <a:srgbClr val="3D3D3D"/>
                </a:solidFill>
                <a:effectLst/>
                <a:latin typeface="Times New Roman" panose="02020603050405020304" pitchFamily="18" charset="0"/>
                <a:cs typeface="Times New Roman" panose="02020603050405020304" pitchFamily="18" charset="0"/>
              </a:rPr>
              <a:t> 	Virtual assistants can control smart home devices, including next-gen lighting </a:t>
            </a:r>
            <a:r>
              <a:rPr lang="en-US" sz="2000" b="0" i="0" dirty="0" err="1">
                <a:solidFill>
                  <a:srgbClr val="3D3D3D"/>
                </a:solidFill>
                <a:effectLst/>
                <a:latin typeface="Times New Roman" panose="02020603050405020304" pitchFamily="18" charset="0"/>
                <a:cs typeface="Times New Roman" panose="02020603050405020304" pitchFamily="18" charset="0"/>
              </a:rPr>
              <a:t>options.and</a:t>
            </a:r>
            <a:r>
              <a:rPr lang="en-US" sz="2000" b="0" i="0" dirty="0">
                <a:solidFill>
                  <a:srgbClr val="3D3D3D"/>
                </a:solidFill>
                <a:effectLst/>
                <a:latin typeface="Times New Roman" panose="02020603050405020304" pitchFamily="18" charset="0"/>
                <a:cs typeface="Times New Roman" panose="02020603050405020304" pitchFamily="18" charset="0"/>
              </a:rPr>
              <a:t> reminds you before the due date to avoid penalties	</a:t>
            </a:r>
          </a:p>
          <a:p>
            <a:pPr marL="342900" indent="-342900" algn="l">
              <a:buFont typeface="Arial" panose="020B0604020202020204" pitchFamily="34" charset="0"/>
              <a:buChar char="•"/>
            </a:pPr>
            <a:endParaRPr lang="en-US" sz="2000" dirty="0">
              <a:solidFill>
                <a:srgbClr val="3D3D3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1" i="0" dirty="0">
                <a:solidFill>
                  <a:srgbClr val="515151"/>
                </a:solidFill>
                <a:effectLst/>
                <a:latin typeface="Times New Roman" panose="02020603050405020304" pitchFamily="18" charset="0"/>
                <a:cs typeface="Times New Roman" panose="02020603050405020304" pitchFamily="18" charset="0"/>
              </a:rPr>
              <a:t>Help With Your Distress</a:t>
            </a:r>
          </a:p>
          <a:p>
            <a:pPr algn="l"/>
            <a:r>
              <a:rPr lang="en-US" sz="2000" b="0" i="0" dirty="0">
                <a:solidFill>
                  <a:srgbClr val="515151"/>
                </a:solidFill>
                <a:effectLst/>
                <a:latin typeface="Times New Roman" panose="02020603050405020304" pitchFamily="18" charset="0"/>
                <a:cs typeface="Times New Roman" panose="02020603050405020304" pitchFamily="18" charset="0"/>
              </a:rPr>
              <a:t>	Sure, digital voice assistants can be fun to use, but also, they can be therapeutic. They can help you meditate and lead you on breathing exercises to help you relax. With these features, you can reduce stress levels from a single voice command.</a:t>
            </a:r>
          </a:p>
          <a:p>
            <a:pPr algn="l"/>
            <a:r>
              <a:rPr lang="en-US" sz="2000" dirty="0">
                <a:solidFill>
                  <a:srgbClr val="515151"/>
                </a:solidFill>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r>
              <a:rPr lang="en-US" sz="2000" b="1" i="0" dirty="0">
                <a:solidFill>
                  <a:srgbClr val="515151"/>
                </a:solidFill>
                <a:effectLst/>
                <a:latin typeface="Times New Roman" panose="02020603050405020304" pitchFamily="18" charset="0"/>
                <a:cs typeface="Times New Roman" panose="02020603050405020304" pitchFamily="18" charset="0"/>
              </a:rPr>
              <a:t>Saves time :</a:t>
            </a:r>
          </a:p>
          <a:p>
            <a:pPr algn="l"/>
            <a:r>
              <a:rPr lang="en-US" sz="2000" b="1" dirty="0">
                <a:solidFill>
                  <a:srgbClr val="515151"/>
                </a:solidFill>
                <a:latin typeface="Times New Roman" panose="02020603050405020304" pitchFamily="18" charset="0"/>
                <a:cs typeface="Times New Roman" panose="02020603050405020304" pitchFamily="18" charset="0"/>
              </a:rPr>
              <a:t>	</a:t>
            </a:r>
            <a:r>
              <a:rPr lang="en-US" sz="2000" dirty="0">
                <a:solidFill>
                  <a:srgbClr val="515151"/>
                </a:solidFill>
                <a:latin typeface="Times New Roman" panose="02020603050405020304" pitchFamily="18" charset="0"/>
                <a:cs typeface="Times New Roman" panose="02020603050405020304" pitchFamily="18" charset="0"/>
              </a:rPr>
              <a:t>You can use vice assistant to automate so many things in your home like lights and fa and other electronical or electronic appliances you can also configure to send email or send a  </a:t>
            </a:r>
            <a:r>
              <a:rPr lang="en-US" sz="2000" dirty="0" err="1">
                <a:solidFill>
                  <a:srgbClr val="515151"/>
                </a:solidFill>
                <a:latin typeface="Times New Roman" panose="02020603050405020304" pitchFamily="18" charset="0"/>
                <a:cs typeface="Times New Roman" panose="02020603050405020304" pitchFamily="18" charset="0"/>
              </a:rPr>
              <a:t>whatsapp</a:t>
            </a:r>
            <a:r>
              <a:rPr lang="en-US" sz="2000" dirty="0">
                <a:solidFill>
                  <a:srgbClr val="515151"/>
                </a:solidFill>
                <a:latin typeface="Times New Roman" panose="02020603050405020304" pitchFamily="18" charset="0"/>
                <a:cs typeface="Times New Roman" panose="02020603050405020304" pitchFamily="18" charset="0"/>
              </a:rPr>
              <a:t> messages and other things,</a:t>
            </a:r>
            <a:endParaRPr lang="en-US" sz="2000" i="0" dirty="0">
              <a:solidFill>
                <a:srgbClr val="3D3D3D"/>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9855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1DB2-F539-4D32-98F0-59BEB818464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A834ABA-F762-4851-92E5-F36DCE0D39FD}"/>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E99BA0F2-4F08-45CF-9A47-A5B6F7377D0D}"/>
              </a:ext>
            </a:extLst>
          </p:cNvPr>
          <p:cNvPicPr>
            <a:picLocks noChangeAspect="1"/>
          </p:cNvPicPr>
          <p:nvPr/>
        </p:nvPicPr>
        <p:blipFill>
          <a:blip r:embed="rId2"/>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46151575-2D06-48F9-AD96-E9C5563DCFC2}"/>
              </a:ext>
            </a:extLst>
          </p:cNvPr>
          <p:cNvSpPr/>
          <p:nvPr/>
        </p:nvSpPr>
        <p:spPr>
          <a:xfrm>
            <a:off x="3035300" y="4429919"/>
            <a:ext cx="6121400" cy="1305718"/>
          </a:xfrm>
          <a:prstGeom prst="rect">
            <a:avLst/>
          </a:prstGeom>
          <a:solidFill>
            <a:schemeClr val="bg1"/>
          </a:solid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E611DAA-6A67-4FCD-BCC9-F50C3F86368F}"/>
              </a:ext>
            </a:extLst>
          </p:cNvPr>
          <p:cNvSpPr txBox="1"/>
          <p:nvPr/>
        </p:nvSpPr>
        <p:spPr>
          <a:xfrm>
            <a:off x="4161296" y="4534405"/>
            <a:ext cx="4303663" cy="1015663"/>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Bolt Voice Assistant</a:t>
            </a:r>
          </a:p>
          <a:p>
            <a:endParaRPr lang="en-US"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191F983C-5C1A-4112-8B7C-34FDB6A6E0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5300" y="-119063"/>
            <a:ext cx="6572250" cy="3438525"/>
          </a:xfrm>
          <a:prstGeom prst="rect">
            <a:avLst/>
          </a:prstGeom>
        </p:spPr>
      </p:pic>
      <p:sp>
        <p:nvSpPr>
          <p:cNvPr id="13" name="TextBox 12">
            <a:extLst>
              <a:ext uri="{FF2B5EF4-FFF2-40B4-BE49-F238E27FC236}">
                <a16:creationId xmlns:a16="http://schemas.microsoft.com/office/drawing/2014/main" id="{2865E851-FA74-4746-8B81-050950F69C87}"/>
              </a:ext>
            </a:extLst>
          </p:cNvPr>
          <p:cNvSpPr txBox="1"/>
          <p:nvPr/>
        </p:nvSpPr>
        <p:spPr>
          <a:xfrm>
            <a:off x="5356173" y="5172376"/>
            <a:ext cx="4303663"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Demo ppt</a:t>
            </a:r>
          </a:p>
          <a:p>
            <a:endParaRPr lang="en-US" sz="20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15739243-A2E4-4C46-890E-5798A652DFC0}"/>
              </a:ext>
            </a:extLst>
          </p:cNvPr>
          <p:cNvSpPr/>
          <p:nvPr/>
        </p:nvSpPr>
        <p:spPr>
          <a:xfrm>
            <a:off x="96416" y="276953"/>
            <a:ext cx="11999167" cy="65715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ignal Illustration of Voice Recognition ">
            <a:extLst>
              <a:ext uri="{FF2B5EF4-FFF2-40B4-BE49-F238E27FC236}">
                <a16:creationId xmlns:a16="http://schemas.microsoft.com/office/drawing/2014/main" id="{71AB0D28-A1C4-48DA-A227-DD535B2CD0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4287"/>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FF3E154-D5A2-495A-8022-404A9354E49F}"/>
              </a:ext>
            </a:extLst>
          </p:cNvPr>
          <p:cNvSpPr/>
          <p:nvPr/>
        </p:nvSpPr>
        <p:spPr>
          <a:xfrm>
            <a:off x="327875" y="91912"/>
            <a:ext cx="5768126" cy="695325"/>
          </a:xfrm>
          <a:prstGeom prst="rect">
            <a:avLst/>
          </a:prstGeom>
          <a:solidFill>
            <a:schemeClr val="bg1"/>
          </a:solidFill>
          <a:ln w="857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45626C-A58D-4C2B-9E05-EFB17D1381CB}"/>
              </a:ext>
            </a:extLst>
          </p:cNvPr>
          <p:cNvSpPr/>
          <p:nvPr/>
        </p:nvSpPr>
        <p:spPr>
          <a:xfrm>
            <a:off x="279665" y="977738"/>
            <a:ext cx="11815918" cy="1728140"/>
          </a:xfrm>
          <a:prstGeom prst="rect">
            <a:avLst/>
          </a:prstGeom>
          <a:solidFill>
            <a:schemeClr val="bg1"/>
          </a:solidFill>
          <a:ln w="85725">
            <a:solidFill>
              <a:srgbClr val="6835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674E9D7-9DC8-4356-82C5-1DBF66B35E2E}"/>
              </a:ext>
            </a:extLst>
          </p:cNvPr>
          <p:cNvSpPr/>
          <p:nvPr/>
        </p:nvSpPr>
        <p:spPr>
          <a:xfrm>
            <a:off x="279665" y="2834131"/>
            <a:ext cx="11815918" cy="1873585"/>
          </a:xfrm>
          <a:prstGeom prst="rect">
            <a:avLst/>
          </a:prstGeom>
          <a:solidFill>
            <a:schemeClr val="bg1"/>
          </a:solidFill>
          <a:ln w="85725">
            <a:solidFill>
              <a:srgbClr val="5F3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2A30E40-6A65-445A-ADE3-9DAB7FB68D3C}"/>
              </a:ext>
            </a:extLst>
          </p:cNvPr>
          <p:cNvSpPr txBox="1"/>
          <p:nvPr/>
        </p:nvSpPr>
        <p:spPr>
          <a:xfrm>
            <a:off x="457200" y="201107"/>
            <a:ext cx="11638383" cy="5878532"/>
          </a:xfrm>
          <a:prstGeom prst="rect">
            <a:avLst/>
          </a:prstGeom>
          <a:noFill/>
        </p:spPr>
        <p:txBody>
          <a:bodyPr wrap="square" rtlCol="0">
            <a:spAutoFit/>
          </a:bodyPr>
          <a:lstStyle/>
          <a:p>
            <a:r>
              <a:rPr lang="en-US" sz="2800" dirty="0"/>
              <a:t>Disadvantages of Bolt voice assistants ?</a:t>
            </a:r>
          </a:p>
          <a:p>
            <a:endParaRPr lang="en-US" sz="2800" b="1" i="0" dirty="0">
              <a:solidFill>
                <a:srgbClr val="515151"/>
              </a:solidFill>
              <a:effectLst/>
              <a:latin typeface="Open Sans" panose="020B0606030504020204" pitchFamily="34" charset="0"/>
            </a:endParaRPr>
          </a:p>
          <a:p>
            <a:pPr marL="342900" indent="-342900">
              <a:buFont typeface="Arial" panose="020B0604020202020204" pitchFamily="34" charset="0"/>
              <a:buChar char="•"/>
            </a:pPr>
            <a:r>
              <a:rPr lang="en-US" sz="2000" b="1" i="0" dirty="0">
                <a:solidFill>
                  <a:srgbClr val="515151"/>
                </a:solidFill>
                <a:effectLst/>
                <a:latin typeface="Times New Roman" panose="02020603050405020304" pitchFamily="18" charset="0"/>
                <a:cs typeface="Times New Roman" panose="02020603050405020304" pitchFamily="18" charset="0"/>
              </a:rPr>
              <a:t>Signal Strength :</a:t>
            </a:r>
          </a:p>
          <a:p>
            <a:pPr algn="l"/>
            <a:r>
              <a:rPr lang="en-US" sz="2000" b="1" dirty="0">
                <a:solidFill>
                  <a:srgbClr val="515151"/>
                </a:solidFill>
                <a:latin typeface="Times New Roman" panose="02020603050405020304" pitchFamily="18" charset="0"/>
                <a:cs typeface="Times New Roman" panose="02020603050405020304" pitchFamily="18" charset="0"/>
              </a:rPr>
              <a:t>	</a:t>
            </a:r>
            <a:r>
              <a:rPr lang="en-US" sz="2000" b="0" i="0" dirty="0">
                <a:solidFill>
                  <a:srgbClr val="515151"/>
                </a:solidFill>
                <a:effectLst/>
                <a:latin typeface="Times New Roman" panose="02020603050405020304" pitchFamily="18" charset="0"/>
                <a:cs typeface="Times New Roman" panose="02020603050405020304" pitchFamily="18" charset="0"/>
              </a:rPr>
              <a:t>One of the disadvantages of digital voice assistants is that they are limited to areas with a high-speed network. If you live in an area with no access to the 4G network, you’ll have difficulty keeping them alive.</a:t>
            </a:r>
            <a:r>
              <a:rPr lang="en-US" sz="2000" b="0" i="0" dirty="0">
                <a:solidFill>
                  <a:srgbClr val="515151"/>
                </a:solidFill>
                <a:effectLst/>
                <a:latin typeface="Open Sans" panose="020B0606030504020204" pitchFamily="34" charset="0"/>
              </a:rPr>
              <a:t>  This means that most people residing in the rural areas of remote places cannot get the best out of them.</a:t>
            </a:r>
            <a:endParaRPr lang="en-US" sz="2000" dirty="0">
              <a:solidFill>
                <a:srgbClr val="515151"/>
              </a:solidFill>
              <a:latin typeface="Times New Roman" panose="02020603050405020304" pitchFamily="18" charset="0"/>
              <a:cs typeface="Times New Roman" panose="02020603050405020304" pitchFamily="18" charset="0"/>
            </a:endParaRPr>
          </a:p>
          <a:p>
            <a:pPr algn="l"/>
            <a:endParaRPr lang="en-US" sz="2000" b="1" i="0" dirty="0">
              <a:solidFill>
                <a:srgbClr val="51515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1" i="0" dirty="0">
                <a:solidFill>
                  <a:srgbClr val="515151"/>
                </a:solidFill>
                <a:effectLst/>
                <a:latin typeface="Times New Roman" panose="02020603050405020304" pitchFamily="18" charset="0"/>
                <a:cs typeface="Times New Roman" panose="02020603050405020304" pitchFamily="18" charset="0"/>
              </a:rPr>
              <a:t>Voice is Essential</a:t>
            </a:r>
            <a:endParaRPr lang="en-US" sz="2000" b="0" i="0" dirty="0">
              <a:solidFill>
                <a:srgbClr val="515151"/>
              </a:solidFill>
              <a:effectLst/>
              <a:latin typeface="Times New Roman" panose="02020603050405020304" pitchFamily="18" charset="0"/>
              <a:cs typeface="Times New Roman" panose="02020603050405020304" pitchFamily="18" charset="0"/>
            </a:endParaRPr>
          </a:p>
          <a:p>
            <a:pPr algn="l"/>
            <a:r>
              <a:rPr lang="en-US" sz="2000" b="0" i="0" dirty="0">
                <a:solidFill>
                  <a:srgbClr val="515151"/>
                </a:solidFill>
                <a:effectLst/>
                <a:latin typeface="Times New Roman" panose="02020603050405020304" pitchFamily="18" charset="0"/>
                <a:cs typeface="Times New Roman" panose="02020603050405020304" pitchFamily="18" charset="0"/>
              </a:rPr>
              <a:t>	Another limitation about digital voice assistants is that only voice commands can operate them. Also, to get the best results out of your voice assistant, your voice should be audible and clear. if you’re in the club or a meeting, you won’t be able to access your voice assistant. This is because these places might be too noisy for your voice assistant to pick on your voice commands.</a:t>
            </a:r>
          </a:p>
          <a:p>
            <a:pPr algn="l"/>
            <a:endParaRPr lang="en-US" sz="2000" dirty="0">
              <a:solidFill>
                <a:srgbClr val="515151"/>
              </a:solidFill>
              <a:latin typeface="Times New Roman" panose="02020603050405020304" pitchFamily="18" charset="0"/>
              <a:cs typeface="Times New Roman" panose="02020603050405020304" pitchFamily="18" charset="0"/>
            </a:endParaRPr>
          </a:p>
          <a:p>
            <a:pPr algn="l"/>
            <a:endParaRPr lang="en-US" sz="2000" b="0" i="0" dirty="0">
              <a:solidFill>
                <a:srgbClr val="515151"/>
              </a:solidFill>
              <a:effectLst/>
              <a:latin typeface="Times New Roman" panose="02020603050405020304" pitchFamily="18" charset="0"/>
              <a:cs typeface="Times New Roman" panose="02020603050405020304" pitchFamily="18" charset="0"/>
            </a:endParaRPr>
          </a:p>
          <a:p>
            <a:pPr algn="l"/>
            <a:endParaRPr lang="en-US" sz="2000" dirty="0">
              <a:solidFill>
                <a:srgbClr val="515151"/>
              </a:solidFill>
              <a:latin typeface="Times New Roman" panose="02020603050405020304" pitchFamily="18" charset="0"/>
              <a:cs typeface="Times New Roman" panose="02020603050405020304" pitchFamily="18" charset="0"/>
            </a:endParaRPr>
          </a:p>
          <a:p>
            <a:pPr algn="l"/>
            <a:endParaRPr lang="en-US" sz="2000" b="0" i="0" dirty="0">
              <a:solidFill>
                <a:srgbClr val="515151"/>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BD43126F-53F9-446A-8AB8-F892E408DF89}"/>
              </a:ext>
            </a:extLst>
          </p:cNvPr>
          <p:cNvSpPr/>
          <p:nvPr/>
        </p:nvSpPr>
        <p:spPr>
          <a:xfrm>
            <a:off x="1306285" y="4992664"/>
            <a:ext cx="9032033" cy="1619232"/>
          </a:xfrm>
          <a:prstGeom prst="rect">
            <a:avLst/>
          </a:prstGeom>
          <a:solidFill>
            <a:schemeClr val="bg1"/>
          </a:solidFill>
          <a:ln w="857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11A0671-7BF0-44E1-87DC-8B66E73F7FCC}"/>
              </a:ext>
            </a:extLst>
          </p:cNvPr>
          <p:cNvSpPr txBox="1"/>
          <p:nvPr/>
        </p:nvSpPr>
        <p:spPr>
          <a:xfrm>
            <a:off x="1595535" y="4997425"/>
            <a:ext cx="8742784" cy="1661993"/>
          </a:xfrm>
          <a:prstGeom prst="rect">
            <a:avLst/>
          </a:prstGeom>
          <a:noFill/>
          <a:ln>
            <a:solidFill>
              <a:srgbClr val="92D050"/>
            </a:solidFill>
          </a:ln>
        </p:spPr>
        <p:txBody>
          <a:bodyPr wrap="square" rtlCol="0">
            <a:spAutoFit/>
          </a:bodyPr>
          <a:lstStyle/>
          <a:p>
            <a:pPr algn="ctr"/>
            <a:r>
              <a:rPr lang="en-US" sz="2400" b="1" i="0" dirty="0">
                <a:solidFill>
                  <a:srgbClr val="D65359"/>
                </a:solidFill>
                <a:effectLst/>
                <a:latin typeface="Times New Roman" panose="02020603050405020304" pitchFamily="18" charset="0"/>
                <a:cs typeface="Times New Roman" panose="02020603050405020304" pitchFamily="18" charset="0"/>
              </a:rPr>
              <a:t>Conclusion</a:t>
            </a:r>
            <a:endParaRPr lang="en-US" sz="2400" b="0" i="0" dirty="0">
              <a:solidFill>
                <a:srgbClr val="515151"/>
              </a:solidFill>
              <a:effectLst/>
              <a:latin typeface="Times New Roman" panose="02020603050405020304" pitchFamily="18" charset="0"/>
              <a:cs typeface="Times New Roman" panose="02020603050405020304" pitchFamily="18" charset="0"/>
            </a:endParaRPr>
          </a:p>
          <a:p>
            <a:pPr algn="ctr"/>
            <a:r>
              <a:rPr lang="en-US" sz="2000" b="0" i="0" dirty="0">
                <a:solidFill>
                  <a:srgbClr val="515151"/>
                </a:solidFill>
                <a:effectLst/>
                <a:latin typeface="Times New Roman" panose="02020603050405020304" pitchFamily="18" charset="0"/>
                <a:cs typeface="Times New Roman" panose="02020603050405020304" pitchFamily="18" charset="0"/>
              </a:rPr>
              <a:t>While digital voice assistants have their limitations, you can’t deny that they enhance convenience and comfort in a smart home. With more updates lined up for voice assistants, the future of home automation is in good hands.</a:t>
            </a:r>
          </a:p>
          <a:p>
            <a:endParaRPr lang="en-US" dirty="0"/>
          </a:p>
        </p:txBody>
      </p:sp>
    </p:spTree>
    <p:extLst>
      <p:ext uri="{BB962C8B-B14F-4D97-AF65-F5344CB8AC3E}">
        <p14:creationId xmlns:p14="http://schemas.microsoft.com/office/powerpoint/2010/main" val="3938142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1DB2-F539-4D32-98F0-59BEB818464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A834ABA-F762-4851-92E5-F36DCE0D39FD}"/>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E99BA0F2-4F08-45CF-9A47-A5B6F7377D0D}"/>
              </a:ext>
            </a:extLst>
          </p:cNvPr>
          <p:cNvPicPr>
            <a:picLocks noChangeAspect="1"/>
          </p:cNvPicPr>
          <p:nvPr/>
        </p:nvPicPr>
        <p:blipFill>
          <a:blip r:embed="rId2"/>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46151575-2D06-48F9-AD96-E9C5563DCFC2}"/>
              </a:ext>
            </a:extLst>
          </p:cNvPr>
          <p:cNvSpPr/>
          <p:nvPr/>
        </p:nvSpPr>
        <p:spPr>
          <a:xfrm>
            <a:off x="3035300" y="4429919"/>
            <a:ext cx="6121400" cy="1305718"/>
          </a:xfrm>
          <a:prstGeom prst="rect">
            <a:avLst/>
          </a:prstGeom>
          <a:solidFill>
            <a:schemeClr val="bg1"/>
          </a:solid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E611DAA-6A67-4FCD-BCC9-F50C3F86368F}"/>
              </a:ext>
            </a:extLst>
          </p:cNvPr>
          <p:cNvSpPr txBox="1"/>
          <p:nvPr/>
        </p:nvSpPr>
        <p:spPr>
          <a:xfrm>
            <a:off x="4161296" y="4534405"/>
            <a:ext cx="4303663" cy="1015663"/>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Bolt Voice Assistant</a:t>
            </a:r>
          </a:p>
          <a:p>
            <a:endParaRPr lang="en-US"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191F983C-5C1A-4112-8B7C-34FDB6A6E0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5300" y="-119063"/>
            <a:ext cx="6572250" cy="3438525"/>
          </a:xfrm>
          <a:prstGeom prst="rect">
            <a:avLst/>
          </a:prstGeom>
        </p:spPr>
      </p:pic>
      <p:sp>
        <p:nvSpPr>
          <p:cNvPr id="13" name="TextBox 12">
            <a:extLst>
              <a:ext uri="{FF2B5EF4-FFF2-40B4-BE49-F238E27FC236}">
                <a16:creationId xmlns:a16="http://schemas.microsoft.com/office/drawing/2014/main" id="{2865E851-FA74-4746-8B81-050950F69C87}"/>
              </a:ext>
            </a:extLst>
          </p:cNvPr>
          <p:cNvSpPr txBox="1"/>
          <p:nvPr/>
        </p:nvSpPr>
        <p:spPr>
          <a:xfrm>
            <a:off x="5356173" y="5172376"/>
            <a:ext cx="4303663"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Demo ppt</a:t>
            </a:r>
          </a:p>
          <a:p>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443A70C-FB0A-42B5-9BBE-95942940D560}"/>
              </a:ext>
            </a:extLst>
          </p:cNvPr>
          <p:cNvPicPr>
            <a:picLocks noChangeAspect="1"/>
          </p:cNvPicPr>
          <p:nvPr/>
        </p:nvPicPr>
        <p:blipFill>
          <a:blip r:embed="rId4"/>
          <a:stretch>
            <a:fillRect/>
          </a:stretch>
        </p:blipFill>
        <p:spPr>
          <a:xfrm>
            <a:off x="0" y="9525"/>
            <a:ext cx="12192000" cy="6858000"/>
          </a:xfrm>
          <a:prstGeom prst="rect">
            <a:avLst/>
          </a:prstGeom>
          <a:solidFill>
            <a:schemeClr val="bg1"/>
          </a:solidFill>
        </p:spPr>
      </p:pic>
      <p:pic>
        <p:nvPicPr>
          <p:cNvPr id="12" name="Picture 11">
            <a:extLst>
              <a:ext uri="{FF2B5EF4-FFF2-40B4-BE49-F238E27FC236}">
                <a16:creationId xmlns:a16="http://schemas.microsoft.com/office/drawing/2014/main" id="{BB43CAB8-EB6E-4301-8105-5C68BA98EFEC}"/>
              </a:ext>
            </a:extLst>
          </p:cNvPr>
          <p:cNvPicPr>
            <a:picLocks noChangeAspect="1"/>
          </p:cNvPicPr>
          <p:nvPr/>
        </p:nvPicPr>
        <p:blipFill>
          <a:blip r:embed="rId5"/>
          <a:stretch>
            <a:fillRect/>
          </a:stretch>
        </p:blipFill>
        <p:spPr>
          <a:xfrm>
            <a:off x="-1" y="-14287"/>
            <a:ext cx="12192000" cy="6858000"/>
          </a:xfrm>
          <a:prstGeom prst="rect">
            <a:avLst/>
          </a:prstGeom>
        </p:spPr>
      </p:pic>
      <p:sp>
        <p:nvSpPr>
          <p:cNvPr id="14" name="Rectangle 13">
            <a:extLst>
              <a:ext uri="{FF2B5EF4-FFF2-40B4-BE49-F238E27FC236}">
                <a16:creationId xmlns:a16="http://schemas.microsoft.com/office/drawing/2014/main" id="{CDC5FF5E-690B-43B5-A216-EFF024F7F57A}"/>
              </a:ext>
            </a:extLst>
          </p:cNvPr>
          <p:cNvSpPr/>
          <p:nvPr/>
        </p:nvSpPr>
        <p:spPr>
          <a:xfrm>
            <a:off x="3741418" y="78987"/>
            <a:ext cx="4303664" cy="809429"/>
          </a:xfrm>
          <a:prstGeom prst="rect">
            <a:avLst/>
          </a:prstGeom>
          <a:solidFill>
            <a:schemeClr val="bg1"/>
          </a:solid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0E5F9D17-3F6A-4828-A6CA-EF9A86FDFE0E}"/>
              </a:ext>
            </a:extLst>
          </p:cNvPr>
          <p:cNvSpPr txBox="1"/>
          <p:nvPr/>
        </p:nvSpPr>
        <p:spPr>
          <a:xfrm>
            <a:off x="4024446" y="106700"/>
            <a:ext cx="4117799" cy="1015663"/>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Bolt Voice Assistant</a:t>
            </a:r>
          </a:p>
          <a:p>
            <a:endParaRPr lang="en-US" sz="240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74DCFD31-84F2-463E-AFFE-FB6AA16E92E1}"/>
              </a:ext>
            </a:extLst>
          </p:cNvPr>
          <p:cNvPicPr>
            <a:picLocks noChangeAspect="1"/>
          </p:cNvPicPr>
          <p:nvPr/>
        </p:nvPicPr>
        <p:blipFill>
          <a:blip r:embed="rId6"/>
          <a:stretch>
            <a:fillRect/>
          </a:stretch>
        </p:blipFill>
        <p:spPr>
          <a:xfrm>
            <a:off x="3008693" y="3800189"/>
            <a:ext cx="6572058" cy="3444539"/>
          </a:xfrm>
          <a:prstGeom prst="rect">
            <a:avLst/>
          </a:prstGeom>
        </p:spPr>
      </p:pic>
      <p:sp>
        <p:nvSpPr>
          <p:cNvPr id="19" name="Rectangle 18">
            <a:extLst>
              <a:ext uri="{FF2B5EF4-FFF2-40B4-BE49-F238E27FC236}">
                <a16:creationId xmlns:a16="http://schemas.microsoft.com/office/drawing/2014/main" id="{B89A4F42-8414-4B8C-A1D3-6975754264A4}"/>
              </a:ext>
            </a:extLst>
          </p:cNvPr>
          <p:cNvSpPr/>
          <p:nvPr/>
        </p:nvSpPr>
        <p:spPr>
          <a:xfrm>
            <a:off x="2453951" y="4665306"/>
            <a:ext cx="2323322" cy="884762"/>
          </a:xfrm>
          <a:prstGeom prst="rect">
            <a:avLst/>
          </a:prstGeom>
          <a:solidFill>
            <a:schemeClr val="bg1"/>
          </a:solidFill>
          <a:ln w="111125">
            <a:solidFill>
              <a:srgbClr val="5F3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A89F54F-7065-4BF2-A9E4-59AC8D632C5D}"/>
              </a:ext>
            </a:extLst>
          </p:cNvPr>
          <p:cNvSpPr/>
          <p:nvPr/>
        </p:nvSpPr>
        <p:spPr>
          <a:xfrm>
            <a:off x="7964973" y="4641557"/>
            <a:ext cx="2323322" cy="884762"/>
          </a:xfrm>
          <a:prstGeom prst="rect">
            <a:avLst/>
          </a:prstGeom>
          <a:solidFill>
            <a:schemeClr val="bg1"/>
          </a:solidFill>
          <a:ln w="111125">
            <a:solidFill>
              <a:srgbClr val="5F3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5CD2EB6-1F70-466C-A8CA-714E65F17E68}"/>
              </a:ext>
            </a:extLst>
          </p:cNvPr>
          <p:cNvSpPr txBox="1"/>
          <p:nvPr/>
        </p:nvSpPr>
        <p:spPr>
          <a:xfrm>
            <a:off x="2852086" y="4912838"/>
            <a:ext cx="1372492" cy="369332"/>
          </a:xfrm>
          <a:prstGeom prst="rect">
            <a:avLst/>
          </a:prstGeom>
          <a:noFill/>
        </p:spPr>
        <p:txBody>
          <a:bodyPr wrap="none" rtlCol="0">
            <a:spAutoFit/>
          </a:bodyPr>
          <a:lstStyle/>
          <a:p>
            <a:r>
              <a:rPr lang="en-US" dirty="0"/>
              <a:t>Hello bolt…..</a:t>
            </a:r>
          </a:p>
        </p:txBody>
      </p:sp>
      <p:sp>
        <p:nvSpPr>
          <p:cNvPr id="22" name="TextBox 21">
            <a:extLst>
              <a:ext uri="{FF2B5EF4-FFF2-40B4-BE49-F238E27FC236}">
                <a16:creationId xmlns:a16="http://schemas.microsoft.com/office/drawing/2014/main" id="{FC1565B3-13AC-4987-9E0C-C8EBC4C12DA4}"/>
              </a:ext>
            </a:extLst>
          </p:cNvPr>
          <p:cNvSpPr txBox="1"/>
          <p:nvPr/>
        </p:nvSpPr>
        <p:spPr>
          <a:xfrm>
            <a:off x="8263008" y="4778015"/>
            <a:ext cx="1561701" cy="646331"/>
          </a:xfrm>
          <a:prstGeom prst="rect">
            <a:avLst/>
          </a:prstGeom>
          <a:noFill/>
        </p:spPr>
        <p:txBody>
          <a:bodyPr wrap="square" rtlCol="0">
            <a:spAutoFit/>
          </a:bodyPr>
          <a:lstStyle/>
          <a:p>
            <a:r>
              <a:rPr lang="en-US" dirty="0"/>
              <a:t>Hello sir, how are you ?</a:t>
            </a:r>
          </a:p>
        </p:txBody>
      </p:sp>
      <p:sp>
        <p:nvSpPr>
          <p:cNvPr id="23" name="Rectangle 22">
            <a:extLst>
              <a:ext uri="{FF2B5EF4-FFF2-40B4-BE49-F238E27FC236}">
                <a16:creationId xmlns:a16="http://schemas.microsoft.com/office/drawing/2014/main" id="{78FDCC04-FCD2-419B-8879-62EF145C707D}"/>
              </a:ext>
            </a:extLst>
          </p:cNvPr>
          <p:cNvSpPr/>
          <p:nvPr/>
        </p:nvSpPr>
        <p:spPr>
          <a:xfrm>
            <a:off x="1380930" y="2428081"/>
            <a:ext cx="9675845" cy="1792520"/>
          </a:xfrm>
          <a:prstGeom prst="rect">
            <a:avLst/>
          </a:prstGeom>
          <a:solidFill>
            <a:schemeClr val="bg1"/>
          </a:solidFill>
          <a:ln w="111125">
            <a:solidFill>
              <a:srgbClr val="5F3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22818DDA-64B8-44D9-8443-FE05D2D5A95E}"/>
              </a:ext>
            </a:extLst>
          </p:cNvPr>
          <p:cNvSpPr txBox="1"/>
          <p:nvPr/>
        </p:nvSpPr>
        <p:spPr>
          <a:xfrm>
            <a:off x="1667070" y="2661708"/>
            <a:ext cx="9144000"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Bolt is a very simple voice assistant made only by using nearly 200 lines of simple python functions such as “if and ‘</a:t>
            </a:r>
            <a:r>
              <a:rPr lang="en-US" sz="2800" dirty="0" err="1">
                <a:latin typeface="Times New Roman" panose="02020603050405020304" pitchFamily="18" charset="0"/>
                <a:cs typeface="Times New Roman" panose="02020603050405020304" pitchFamily="18" charset="0"/>
              </a:rPr>
              <a:t>elif</a:t>
            </a:r>
            <a:r>
              <a:rPr lang="en-US" sz="2800" dirty="0">
                <a:latin typeface="Times New Roman" panose="02020603050405020304" pitchFamily="18" charset="0"/>
                <a:cs typeface="Times New Roman" panose="02020603050405020304" pitchFamily="18" charset="0"/>
              </a:rPr>
              <a:t>’ statements and with nearly 15 python modules </a:t>
            </a:r>
          </a:p>
        </p:txBody>
      </p:sp>
    </p:spTree>
    <p:extLst>
      <p:ext uri="{BB962C8B-B14F-4D97-AF65-F5344CB8AC3E}">
        <p14:creationId xmlns:p14="http://schemas.microsoft.com/office/powerpoint/2010/main" val="3370451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97C004-40B8-43FC-8B7F-7587F3AC81FE}"/>
              </a:ext>
            </a:extLst>
          </p:cNvPr>
          <p:cNvPicPr>
            <a:picLocks noChangeAspect="1"/>
          </p:cNvPicPr>
          <p:nvPr/>
        </p:nvPicPr>
        <p:blipFill>
          <a:blip r:embed="rId2"/>
          <a:stretch>
            <a:fillRect/>
          </a:stretch>
        </p:blipFill>
        <p:spPr>
          <a:xfrm>
            <a:off x="0" y="-74461"/>
            <a:ext cx="12192000" cy="6858000"/>
          </a:xfrm>
          <a:prstGeom prst="rect">
            <a:avLst/>
          </a:prstGeom>
        </p:spPr>
      </p:pic>
      <p:sp>
        <p:nvSpPr>
          <p:cNvPr id="51" name="Rectangle 50">
            <a:extLst>
              <a:ext uri="{FF2B5EF4-FFF2-40B4-BE49-F238E27FC236}">
                <a16:creationId xmlns:a16="http://schemas.microsoft.com/office/drawing/2014/main" id="{F5DC6347-533F-487A-A5A3-9DD746BC07C4}"/>
              </a:ext>
            </a:extLst>
          </p:cNvPr>
          <p:cNvSpPr/>
          <p:nvPr/>
        </p:nvSpPr>
        <p:spPr>
          <a:xfrm>
            <a:off x="482599" y="186612"/>
            <a:ext cx="7635034" cy="743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C5FF5E-690B-43B5-A216-EFF024F7F57A}"/>
              </a:ext>
            </a:extLst>
          </p:cNvPr>
          <p:cNvSpPr/>
          <p:nvPr/>
        </p:nvSpPr>
        <p:spPr>
          <a:xfrm>
            <a:off x="3472196" y="67041"/>
            <a:ext cx="4303664" cy="809429"/>
          </a:xfrm>
          <a:prstGeom prst="rect">
            <a:avLst/>
          </a:prstGeom>
          <a:solidFill>
            <a:schemeClr val="bg1"/>
          </a:solid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191F983C-5C1A-4112-8B7C-34FDB6A6E0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1030" y="726939"/>
            <a:ext cx="4418594" cy="2311757"/>
          </a:xfrm>
          <a:prstGeom prst="rect">
            <a:avLst/>
          </a:prstGeom>
        </p:spPr>
      </p:pic>
      <p:sp>
        <p:nvSpPr>
          <p:cNvPr id="15" name="TextBox 14">
            <a:extLst>
              <a:ext uri="{FF2B5EF4-FFF2-40B4-BE49-F238E27FC236}">
                <a16:creationId xmlns:a16="http://schemas.microsoft.com/office/drawing/2014/main" id="{0E5F9D17-3F6A-4828-A6CA-EF9A86FDFE0E}"/>
              </a:ext>
            </a:extLst>
          </p:cNvPr>
          <p:cNvSpPr txBox="1"/>
          <p:nvPr/>
        </p:nvSpPr>
        <p:spPr>
          <a:xfrm>
            <a:off x="3580912" y="157827"/>
            <a:ext cx="4535583" cy="1015663"/>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How does Bolt work</a:t>
            </a:r>
          </a:p>
          <a:p>
            <a:endParaRPr lang="en-US" sz="24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78FDCC04-FCD2-419B-8879-62EF145C707D}"/>
              </a:ext>
            </a:extLst>
          </p:cNvPr>
          <p:cNvSpPr/>
          <p:nvPr/>
        </p:nvSpPr>
        <p:spPr>
          <a:xfrm>
            <a:off x="482599" y="2711123"/>
            <a:ext cx="2552701" cy="1128973"/>
          </a:xfrm>
          <a:prstGeom prst="rect">
            <a:avLst/>
          </a:prstGeom>
          <a:solidFill>
            <a:schemeClr val="bg1"/>
          </a:solidFill>
          <a:ln w="111125">
            <a:solidFill>
              <a:srgbClr val="5F3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4EE3B95-B6A7-4B32-B6D9-7F08C3A932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9836" y="1225209"/>
            <a:ext cx="1152632" cy="1152632"/>
          </a:xfrm>
          <a:prstGeom prst="rect">
            <a:avLst/>
          </a:prstGeom>
        </p:spPr>
      </p:pic>
      <p:pic>
        <p:nvPicPr>
          <p:cNvPr id="16" name="Picture 15">
            <a:extLst>
              <a:ext uri="{FF2B5EF4-FFF2-40B4-BE49-F238E27FC236}">
                <a16:creationId xmlns:a16="http://schemas.microsoft.com/office/drawing/2014/main" id="{8DBD7CC2-7490-43FA-9D18-9467DE9FDF4D}"/>
              </a:ext>
            </a:extLst>
          </p:cNvPr>
          <p:cNvPicPr>
            <a:picLocks noChangeAspect="1"/>
          </p:cNvPicPr>
          <p:nvPr/>
        </p:nvPicPr>
        <p:blipFill rotWithShape="1">
          <a:blip r:embed="rId5"/>
          <a:srcRect l="55774" t="33761" r="27888" b="31448"/>
          <a:stretch/>
        </p:blipFill>
        <p:spPr>
          <a:xfrm>
            <a:off x="6727373" y="1137318"/>
            <a:ext cx="1323048" cy="1220921"/>
          </a:xfrm>
          <a:prstGeom prst="rect">
            <a:avLst/>
          </a:prstGeom>
        </p:spPr>
      </p:pic>
      <p:sp>
        <p:nvSpPr>
          <p:cNvPr id="25" name="Rectangle 24">
            <a:extLst>
              <a:ext uri="{FF2B5EF4-FFF2-40B4-BE49-F238E27FC236}">
                <a16:creationId xmlns:a16="http://schemas.microsoft.com/office/drawing/2014/main" id="{FE03B5DA-B938-4955-BCF3-3C352437329A}"/>
              </a:ext>
            </a:extLst>
          </p:cNvPr>
          <p:cNvSpPr/>
          <p:nvPr/>
        </p:nvSpPr>
        <p:spPr>
          <a:xfrm>
            <a:off x="482599" y="4473679"/>
            <a:ext cx="2552701" cy="1040713"/>
          </a:xfrm>
          <a:prstGeom prst="rect">
            <a:avLst/>
          </a:prstGeom>
          <a:solidFill>
            <a:schemeClr val="bg1"/>
          </a:solidFill>
          <a:ln w="111125">
            <a:solidFill>
              <a:srgbClr val="5F3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5EF9F2D-A5DB-4FD1-9253-3A6A7A5287FF}"/>
              </a:ext>
            </a:extLst>
          </p:cNvPr>
          <p:cNvSpPr txBox="1"/>
          <p:nvPr/>
        </p:nvSpPr>
        <p:spPr>
          <a:xfrm>
            <a:off x="615742" y="2789181"/>
            <a:ext cx="2035288" cy="923330"/>
          </a:xfrm>
          <a:prstGeom prst="rect">
            <a:avLst/>
          </a:prstGeom>
          <a:noFill/>
        </p:spPr>
        <p:txBody>
          <a:bodyPr wrap="square" rtlCol="0">
            <a:spAutoFit/>
          </a:bodyPr>
          <a:lstStyle/>
          <a:p>
            <a:r>
              <a:rPr lang="en-US" dirty="0"/>
              <a:t>Bolt translate “hi how are you” in </a:t>
            </a:r>
            <a:r>
              <a:rPr lang="en-US" dirty="0" err="1"/>
              <a:t>tamil</a:t>
            </a:r>
            <a:r>
              <a:rPr lang="en-US" dirty="0"/>
              <a:t>.</a:t>
            </a:r>
          </a:p>
        </p:txBody>
      </p:sp>
      <p:sp>
        <p:nvSpPr>
          <p:cNvPr id="27" name="Rectangle 26">
            <a:extLst>
              <a:ext uri="{FF2B5EF4-FFF2-40B4-BE49-F238E27FC236}">
                <a16:creationId xmlns:a16="http://schemas.microsoft.com/office/drawing/2014/main" id="{23BB8DE4-5EEE-47BA-AE87-9E2E9B0AAA90}"/>
              </a:ext>
            </a:extLst>
          </p:cNvPr>
          <p:cNvSpPr/>
          <p:nvPr/>
        </p:nvSpPr>
        <p:spPr>
          <a:xfrm>
            <a:off x="6443527" y="2565918"/>
            <a:ext cx="2035288" cy="863082"/>
          </a:xfrm>
          <a:prstGeom prst="rect">
            <a:avLst/>
          </a:prstGeom>
          <a:solidFill>
            <a:schemeClr val="bg1"/>
          </a:solidFill>
          <a:ln w="793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B2E0CAE4-98AB-4DFD-8921-306E5244A4CA}"/>
              </a:ext>
            </a:extLst>
          </p:cNvPr>
          <p:cNvSpPr txBox="1"/>
          <p:nvPr/>
        </p:nvSpPr>
        <p:spPr>
          <a:xfrm>
            <a:off x="6500280" y="2608399"/>
            <a:ext cx="1864449" cy="830997"/>
          </a:xfrm>
          <a:prstGeom prst="rect">
            <a:avLst/>
          </a:prstGeom>
          <a:noFill/>
        </p:spPr>
        <p:txBody>
          <a:bodyPr wrap="square" rtlCol="0">
            <a:spAutoFit/>
          </a:bodyPr>
          <a:lstStyle/>
          <a:p>
            <a:r>
              <a:rPr lang="en-US" sz="1600" dirty="0"/>
              <a:t>Searches for code block related to keyword translate</a:t>
            </a:r>
          </a:p>
        </p:txBody>
      </p:sp>
      <p:pic>
        <p:nvPicPr>
          <p:cNvPr id="29" name="Picture 28">
            <a:extLst>
              <a:ext uri="{FF2B5EF4-FFF2-40B4-BE49-F238E27FC236}">
                <a16:creationId xmlns:a16="http://schemas.microsoft.com/office/drawing/2014/main" id="{34AC37B9-0FB9-447A-AA01-F0E07791B49B}"/>
              </a:ext>
            </a:extLst>
          </p:cNvPr>
          <p:cNvPicPr>
            <a:picLocks noChangeAspect="1"/>
          </p:cNvPicPr>
          <p:nvPr/>
        </p:nvPicPr>
        <p:blipFill>
          <a:blip r:embed="rId6"/>
          <a:stretch>
            <a:fillRect/>
          </a:stretch>
        </p:blipFill>
        <p:spPr>
          <a:xfrm>
            <a:off x="9040785" y="2562834"/>
            <a:ext cx="2648042" cy="1220921"/>
          </a:xfrm>
          <a:prstGeom prst="rect">
            <a:avLst/>
          </a:prstGeom>
        </p:spPr>
      </p:pic>
      <p:sp>
        <p:nvSpPr>
          <p:cNvPr id="31" name="Rectangle 30">
            <a:extLst>
              <a:ext uri="{FF2B5EF4-FFF2-40B4-BE49-F238E27FC236}">
                <a16:creationId xmlns:a16="http://schemas.microsoft.com/office/drawing/2014/main" id="{70E33EA6-7ADD-4529-8A24-41CE2A248885}"/>
              </a:ext>
            </a:extLst>
          </p:cNvPr>
          <p:cNvSpPr/>
          <p:nvPr/>
        </p:nvSpPr>
        <p:spPr>
          <a:xfrm>
            <a:off x="6443526" y="3636679"/>
            <a:ext cx="2212989" cy="511853"/>
          </a:xfrm>
          <a:prstGeom prst="rect">
            <a:avLst/>
          </a:prstGeom>
          <a:solidFill>
            <a:schemeClr val="bg1"/>
          </a:solidFill>
          <a:ln w="793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8C3C7B4-B652-4E2E-AEC8-BE4BD91E591D}"/>
              </a:ext>
            </a:extLst>
          </p:cNvPr>
          <p:cNvSpPr txBox="1"/>
          <p:nvPr/>
        </p:nvSpPr>
        <p:spPr>
          <a:xfrm>
            <a:off x="6443526" y="3723328"/>
            <a:ext cx="2576080" cy="338554"/>
          </a:xfrm>
          <a:prstGeom prst="rect">
            <a:avLst/>
          </a:prstGeom>
          <a:noFill/>
        </p:spPr>
        <p:txBody>
          <a:bodyPr wrap="square" rtlCol="0">
            <a:spAutoFit/>
          </a:bodyPr>
          <a:lstStyle/>
          <a:p>
            <a:r>
              <a:rPr lang="en-US" sz="1600" dirty="0"/>
              <a:t>Gets the desired output</a:t>
            </a:r>
          </a:p>
        </p:txBody>
      </p:sp>
      <p:sp>
        <p:nvSpPr>
          <p:cNvPr id="35" name="Rectangle 34">
            <a:extLst>
              <a:ext uri="{FF2B5EF4-FFF2-40B4-BE49-F238E27FC236}">
                <a16:creationId xmlns:a16="http://schemas.microsoft.com/office/drawing/2014/main" id="{F57C400A-34D3-4092-82EB-AAE9FCB6B8E5}"/>
              </a:ext>
            </a:extLst>
          </p:cNvPr>
          <p:cNvSpPr/>
          <p:nvPr/>
        </p:nvSpPr>
        <p:spPr>
          <a:xfrm>
            <a:off x="3472196" y="3224355"/>
            <a:ext cx="2352028" cy="1037101"/>
          </a:xfrm>
          <a:prstGeom prst="rect">
            <a:avLst/>
          </a:prstGeom>
          <a:solidFill>
            <a:schemeClr val="bg1"/>
          </a:solidFill>
          <a:ln w="111125">
            <a:solidFill>
              <a:srgbClr val="5F3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E231E817-AFCC-4FD5-9F75-D79BD776DF03}"/>
              </a:ext>
            </a:extLst>
          </p:cNvPr>
          <p:cNvSpPr txBox="1"/>
          <p:nvPr/>
        </p:nvSpPr>
        <p:spPr>
          <a:xfrm>
            <a:off x="3710565" y="3311932"/>
            <a:ext cx="1875290" cy="1292662"/>
          </a:xfrm>
          <a:prstGeom prst="rect">
            <a:avLst/>
          </a:prstGeom>
          <a:noFill/>
        </p:spPr>
        <p:txBody>
          <a:bodyPr wrap="square" rtlCol="0">
            <a:spAutoFit/>
          </a:bodyPr>
          <a:lstStyle/>
          <a:p>
            <a:r>
              <a:rPr lang="en-US" dirty="0"/>
              <a:t>Translating sir….</a:t>
            </a:r>
          </a:p>
          <a:p>
            <a:r>
              <a:rPr kumimoji="0" lang="ta-IN" altLang="en-US" sz="1200" b="0" i="0" u="none" strike="noStrike" cap="none" normalizeH="0" baseline="0" dirty="0">
                <a:ln>
                  <a:noFill/>
                </a:ln>
                <a:effectLst/>
                <a:latin typeface="inherit"/>
                <a:cs typeface="Latha" panose="020B0604020202020204" pitchFamily="34" charset="0"/>
              </a:rPr>
              <a:t>வணக்கம் எப்படி இருக்கிறாய்</a:t>
            </a:r>
            <a:r>
              <a:rPr kumimoji="0" lang="ta-IN" altLang="en-US" sz="1200" b="0" i="0" u="none" strike="noStrike" cap="none" normalizeH="0" baseline="0" dirty="0">
                <a:ln>
                  <a:noFill/>
                </a:ln>
                <a:effectLst/>
                <a:cs typeface="Latha" panose="020B0604020202020204" pitchFamily="34" charset="0"/>
              </a:rPr>
              <a:t> </a:t>
            </a:r>
            <a:endParaRPr kumimoji="0" lang="en-US" altLang="en-US" sz="1200" b="0" i="0" u="none" strike="noStrike" cap="none" normalizeH="0" baseline="0" dirty="0">
              <a:ln>
                <a:noFill/>
              </a:ln>
              <a:effectLst/>
              <a:latin typeface="Arial" panose="020B0604020202020204" pitchFamily="34" charset="0"/>
            </a:endParaRPr>
          </a:p>
          <a:p>
            <a:endParaRPr lang="en-US" dirty="0"/>
          </a:p>
          <a:p>
            <a:endParaRPr lang="en-US" dirty="0"/>
          </a:p>
        </p:txBody>
      </p:sp>
      <p:sp>
        <p:nvSpPr>
          <p:cNvPr id="38" name="TextBox 37">
            <a:extLst>
              <a:ext uri="{FF2B5EF4-FFF2-40B4-BE49-F238E27FC236}">
                <a16:creationId xmlns:a16="http://schemas.microsoft.com/office/drawing/2014/main" id="{DE630A97-5BD4-41FD-8115-FBC69C35AC8F}"/>
              </a:ext>
            </a:extLst>
          </p:cNvPr>
          <p:cNvSpPr txBox="1"/>
          <p:nvPr/>
        </p:nvSpPr>
        <p:spPr>
          <a:xfrm>
            <a:off x="482599" y="4473679"/>
            <a:ext cx="2028602" cy="923330"/>
          </a:xfrm>
          <a:prstGeom prst="rect">
            <a:avLst/>
          </a:prstGeom>
          <a:noFill/>
        </p:spPr>
        <p:txBody>
          <a:bodyPr wrap="square" rtlCol="0">
            <a:spAutoFit/>
          </a:bodyPr>
          <a:lstStyle/>
          <a:p>
            <a:r>
              <a:rPr lang="en-US" dirty="0"/>
              <a:t>Bolt show me the stocks of FB</a:t>
            </a:r>
          </a:p>
          <a:p>
            <a:endParaRPr lang="en-US" dirty="0"/>
          </a:p>
        </p:txBody>
      </p:sp>
      <p:sp>
        <p:nvSpPr>
          <p:cNvPr id="39" name="Rectangle 38">
            <a:extLst>
              <a:ext uri="{FF2B5EF4-FFF2-40B4-BE49-F238E27FC236}">
                <a16:creationId xmlns:a16="http://schemas.microsoft.com/office/drawing/2014/main" id="{544E145F-5373-45DD-8859-FDD6DCDE2F1C}"/>
              </a:ext>
            </a:extLst>
          </p:cNvPr>
          <p:cNvSpPr/>
          <p:nvPr/>
        </p:nvSpPr>
        <p:spPr>
          <a:xfrm>
            <a:off x="6439918" y="4342733"/>
            <a:ext cx="2035288" cy="863082"/>
          </a:xfrm>
          <a:prstGeom prst="rect">
            <a:avLst/>
          </a:prstGeom>
          <a:solidFill>
            <a:schemeClr val="bg1"/>
          </a:solidFill>
          <a:ln w="793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8724D314-108D-4338-9F74-A1B3645E46E4}"/>
              </a:ext>
            </a:extLst>
          </p:cNvPr>
          <p:cNvSpPr txBox="1"/>
          <p:nvPr/>
        </p:nvSpPr>
        <p:spPr>
          <a:xfrm>
            <a:off x="6496671" y="4385214"/>
            <a:ext cx="1864449" cy="830997"/>
          </a:xfrm>
          <a:prstGeom prst="rect">
            <a:avLst/>
          </a:prstGeom>
          <a:noFill/>
        </p:spPr>
        <p:txBody>
          <a:bodyPr wrap="square" rtlCol="0">
            <a:spAutoFit/>
          </a:bodyPr>
          <a:lstStyle/>
          <a:p>
            <a:r>
              <a:rPr lang="en-US" sz="1600" dirty="0"/>
              <a:t>Searches for code block related to keyword stocks</a:t>
            </a:r>
          </a:p>
        </p:txBody>
      </p:sp>
      <p:pic>
        <p:nvPicPr>
          <p:cNvPr id="41" name="Picture 40">
            <a:extLst>
              <a:ext uri="{FF2B5EF4-FFF2-40B4-BE49-F238E27FC236}">
                <a16:creationId xmlns:a16="http://schemas.microsoft.com/office/drawing/2014/main" id="{56753996-ACF3-4B6F-8998-A08C2DB838F3}"/>
              </a:ext>
            </a:extLst>
          </p:cNvPr>
          <p:cNvPicPr>
            <a:picLocks noChangeAspect="1"/>
          </p:cNvPicPr>
          <p:nvPr/>
        </p:nvPicPr>
        <p:blipFill>
          <a:blip r:embed="rId6"/>
          <a:stretch>
            <a:fillRect/>
          </a:stretch>
        </p:blipFill>
        <p:spPr>
          <a:xfrm>
            <a:off x="9174449" y="4110774"/>
            <a:ext cx="2648042" cy="1220921"/>
          </a:xfrm>
          <a:prstGeom prst="rect">
            <a:avLst/>
          </a:prstGeom>
        </p:spPr>
      </p:pic>
      <p:sp>
        <p:nvSpPr>
          <p:cNvPr id="45" name="Rectangle 44">
            <a:extLst>
              <a:ext uri="{FF2B5EF4-FFF2-40B4-BE49-F238E27FC236}">
                <a16:creationId xmlns:a16="http://schemas.microsoft.com/office/drawing/2014/main" id="{094F0260-2DCA-488B-B178-46A562285B2C}"/>
              </a:ext>
            </a:extLst>
          </p:cNvPr>
          <p:cNvSpPr/>
          <p:nvPr/>
        </p:nvSpPr>
        <p:spPr>
          <a:xfrm>
            <a:off x="6439918" y="5401866"/>
            <a:ext cx="2212989" cy="511853"/>
          </a:xfrm>
          <a:prstGeom prst="rect">
            <a:avLst/>
          </a:prstGeom>
          <a:solidFill>
            <a:schemeClr val="bg1"/>
          </a:solidFill>
          <a:ln w="793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F8F2D9C-A34D-4A36-A00F-53DDE2117193}"/>
              </a:ext>
            </a:extLst>
          </p:cNvPr>
          <p:cNvSpPr txBox="1"/>
          <p:nvPr/>
        </p:nvSpPr>
        <p:spPr>
          <a:xfrm>
            <a:off x="6439918" y="5488515"/>
            <a:ext cx="2576080" cy="338554"/>
          </a:xfrm>
          <a:prstGeom prst="rect">
            <a:avLst/>
          </a:prstGeom>
          <a:noFill/>
        </p:spPr>
        <p:txBody>
          <a:bodyPr wrap="square" rtlCol="0">
            <a:spAutoFit/>
          </a:bodyPr>
          <a:lstStyle/>
          <a:p>
            <a:r>
              <a:rPr lang="en-US" sz="1600" dirty="0"/>
              <a:t>Gets the desired output</a:t>
            </a:r>
          </a:p>
        </p:txBody>
      </p:sp>
      <p:sp>
        <p:nvSpPr>
          <p:cNvPr id="47" name="Rectangle 46">
            <a:extLst>
              <a:ext uri="{FF2B5EF4-FFF2-40B4-BE49-F238E27FC236}">
                <a16:creationId xmlns:a16="http://schemas.microsoft.com/office/drawing/2014/main" id="{14112B1F-6612-40F0-B758-CB098807C203}"/>
              </a:ext>
            </a:extLst>
          </p:cNvPr>
          <p:cNvSpPr/>
          <p:nvPr/>
        </p:nvSpPr>
        <p:spPr>
          <a:xfrm>
            <a:off x="3472196" y="4965084"/>
            <a:ext cx="2389230" cy="1566345"/>
          </a:xfrm>
          <a:prstGeom prst="rect">
            <a:avLst/>
          </a:prstGeom>
          <a:solidFill>
            <a:schemeClr val="bg1"/>
          </a:solidFill>
          <a:ln w="111125">
            <a:solidFill>
              <a:srgbClr val="5F3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A3569CF9-AB5B-462D-BBAF-0EE77BEBAF83}"/>
              </a:ext>
            </a:extLst>
          </p:cNvPr>
          <p:cNvSpPr txBox="1"/>
          <p:nvPr/>
        </p:nvSpPr>
        <p:spPr>
          <a:xfrm>
            <a:off x="3553234" y="5039698"/>
            <a:ext cx="2270990" cy="646331"/>
          </a:xfrm>
          <a:prstGeom prst="rect">
            <a:avLst/>
          </a:prstGeom>
          <a:noFill/>
        </p:spPr>
        <p:txBody>
          <a:bodyPr wrap="square" rtlCol="0">
            <a:spAutoFit/>
          </a:bodyPr>
          <a:lstStyle/>
          <a:p>
            <a:r>
              <a:rPr lang="en-US" dirty="0"/>
              <a:t>This is what I found sir</a:t>
            </a:r>
          </a:p>
          <a:p>
            <a:endParaRPr lang="en-US" dirty="0"/>
          </a:p>
        </p:txBody>
      </p:sp>
      <p:pic>
        <p:nvPicPr>
          <p:cNvPr id="50" name="Picture 49">
            <a:extLst>
              <a:ext uri="{FF2B5EF4-FFF2-40B4-BE49-F238E27FC236}">
                <a16:creationId xmlns:a16="http://schemas.microsoft.com/office/drawing/2014/main" id="{B4E91B64-2F1E-432A-85CE-7B4D8881E7C9}"/>
              </a:ext>
            </a:extLst>
          </p:cNvPr>
          <p:cNvPicPr>
            <a:picLocks noChangeAspect="1"/>
          </p:cNvPicPr>
          <p:nvPr/>
        </p:nvPicPr>
        <p:blipFill rotWithShape="1">
          <a:blip r:embed="rId7"/>
          <a:srcRect t="13415"/>
          <a:stretch/>
        </p:blipFill>
        <p:spPr>
          <a:xfrm>
            <a:off x="3871958" y="5346351"/>
            <a:ext cx="1422541" cy="1057132"/>
          </a:xfrm>
          <a:prstGeom prst="rect">
            <a:avLst/>
          </a:prstGeom>
        </p:spPr>
      </p:pic>
    </p:spTree>
    <p:extLst>
      <p:ext uri="{BB962C8B-B14F-4D97-AF65-F5344CB8AC3E}">
        <p14:creationId xmlns:p14="http://schemas.microsoft.com/office/powerpoint/2010/main" val="2551469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F5DC6347-533F-487A-A5A3-9DD746BC07C4}"/>
              </a:ext>
            </a:extLst>
          </p:cNvPr>
          <p:cNvSpPr/>
          <p:nvPr/>
        </p:nvSpPr>
        <p:spPr>
          <a:xfrm>
            <a:off x="482599" y="186612"/>
            <a:ext cx="7635034" cy="743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13F3F49-51F9-4F81-A117-0FB1DB6E42E5}"/>
              </a:ext>
            </a:extLst>
          </p:cNvPr>
          <p:cNvPicPr>
            <a:picLocks noChangeAspect="1"/>
          </p:cNvPicPr>
          <p:nvPr/>
        </p:nvPicPr>
        <p:blipFill>
          <a:blip r:embed="rId2"/>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CDC5FF5E-690B-43B5-A216-EFF024F7F57A}"/>
              </a:ext>
            </a:extLst>
          </p:cNvPr>
          <p:cNvSpPr/>
          <p:nvPr/>
        </p:nvSpPr>
        <p:spPr>
          <a:xfrm>
            <a:off x="3472196" y="67041"/>
            <a:ext cx="3954971" cy="809429"/>
          </a:xfrm>
          <a:prstGeom prst="rect">
            <a:avLst/>
          </a:prstGeom>
          <a:solidFill>
            <a:schemeClr val="bg1"/>
          </a:solid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0E5F9D17-3F6A-4828-A6CA-EF9A86FDFE0E}"/>
              </a:ext>
            </a:extLst>
          </p:cNvPr>
          <p:cNvSpPr txBox="1"/>
          <p:nvPr/>
        </p:nvSpPr>
        <p:spPr>
          <a:xfrm>
            <a:off x="3580912" y="157827"/>
            <a:ext cx="4535583" cy="1015663"/>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BOLT FEATURES</a:t>
            </a:r>
          </a:p>
          <a:p>
            <a:endParaRPr lang="en-US" sz="2400" dirty="0">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4067B252-A796-4A6F-8231-55AB83EDEA36}"/>
              </a:ext>
            </a:extLst>
          </p:cNvPr>
          <p:cNvSpPr/>
          <p:nvPr/>
        </p:nvSpPr>
        <p:spPr>
          <a:xfrm>
            <a:off x="106956" y="1018274"/>
            <a:ext cx="4306424" cy="584775"/>
          </a:xfrm>
          <a:prstGeom prst="rect">
            <a:avLst/>
          </a:prstGeom>
          <a:solidFill>
            <a:schemeClr val="bg1"/>
          </a:solidFill>
          <a:ln w="6032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6886FA72-154A-4E1D-8DA5-3A73E54AEFC2}"/>
              </a:ext>
            </a:extLst>
          </p:cNvPr>
          <p:cNvSpPr txBox="1"/>
          <p:nvPr/>
        </p:nvSpPr>
        <p:spPr>
          <a:xfrm>
            <a:off x="109046" y="1092369"/>
            <a:ext cx="3539224"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Bolt can do tasks like…</a:t>
            </a:r>
          </a:p>
          <a:p>
            <a:endParaRPr lang="en-US" sz="2400" dirty="0">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BF9C4742-4749-41C2-A74F-0F040BBA8ED6}"/>
              </a:ext>
            </a:extLst>
          </p:cNvPr>
          <p:cNvSpPr/>
          <p:nvPr/>
        </p:nvSpPr>
        <p:spPr>
          <a:xfrm>
            <a:off x="114990" y="1913104"/>
            <a:ext cx="4185126" cy="4634840"/>
          </a:xfrm>
          <a:prstGeom prst="rect">
            <a:avLst/>
          </a:prstGeom>
          <a:solidFill>
            <a:schemeClr val="bg1"/>
          </a:solid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F21C26BF-A95E-4C65-B070-58C2FAE67370}"/>
              </a:ext>
            </a:extLst>
          </p:cNvPr>
          <p:cNvSpPr txBox="1"/>
          <p:nvPr/>
        </p:nvSpPr>
        <p:spPr>
          <a:xfrm>
            <a:off x="109046" y="1997461"/>
            <a:ext cx="3931944"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Playing songs (use ‘bolt </a:t>
            </a:r>
            <a:r>
              <a:rPr lang="en-US" sz="2000" dirty="0" err="1">
                <a:solidFill>
                  <a:srgbClr val="0033CC"/>
                </a:solidFill>
                <a:latin typeface="Times New Roman" panose="02020603050405020304" pitchFamily="18" charset="0"/>
                <a:cs typeface="Times New Roman" panose="02020603050405020304" pitchFamily="18" charset="0"/>
              </a:rPr>
              <a:t>play</a:t>
            </a:r>
            <a:r>
              <a:rPr lang="en-US" sz="2000" dirty="0" err="1">
                <a:latin typeface="Times New Roman" panose="02020603050405020304" pitchFamily="18" charset="0"/>
                <a:cs typeface="Times New Roman" panose="02020603050405020304" pitchFamily="18" charset="0"/>
              </a:rPr>
              <a:t>_your</a:t>
            </a:r>
            <a:r>
              <a:rPr lang="en-US" sz="2000" dirty="0">
                <a:latin typeface="Times New Roman" panose="02020603050405020304" pitchFamily="18" charset="0"/>
                <a:cs typeface="Times New Roman" panose="02020603050405020304" pitchFamily="18" charset="0"/>
              </a:rPr>
              <a:t> song’)</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Translate from English to </a:t>
            </a:r>
            <a:r>
              <a:rPr lang="en-US" sz="2000" dirty="0" err="1">
                <a:latin typeface="Times New Roman" panose="02020603050405020304" pitchFamily="18" charset="0"/>
                <a:cs typeface="Times New Roman" panose="02020603050405020304" pitchFamily="18" charset="0"/>
              </a:rPr>
              <a:t>tamil</a:t>
            </a:r>
            <a:r>
              <a:rPr lang="en-US" sz="2000" dirty="0">
                <a:latin typeface="Times New Roman" panose="02020603050405020304" pitchFamily="18" charset="0"/>
                <a:cs typeface="Times New Roman" panose="02020603050405020304" pitchFamily="18" charset="0"/>
              </a:rPr>
              <a:t>(use ‘</a:t>
            </a:r>
            <a:r>
              <a:rPr lang="en-US" sz="2000" dirty="0" err="1">
                <a:solidFill>
                  <a:srgbClr val="0033CC"/>
                </a:solidFill>
                <a:latin typeface="Times New Roman" panose="02020603050405020304" pitchFamily="18" charset="0"/>
                <a:cs typeface="Times New Roman" panose="02020603050405020304" pitchFamily="18" charset="0"/>
              </a:rPr>
              <a:t>translate</a:t>
            </a:r>
            <a:r>
              <a:rPr lang="en-US" sz="2000" dirty="0" err="1">
                <a:latin typeface="Times New Roman" panose="02020603050405020304" pitchFamily="18" charset="0"/>
                <a:cs typeface="Times New Roman" panose="02020603050405020304" pitchFamily="18" charset="0"/>
              </a:rPr>
              <a:t>_your</a:t>
            </a:r>
            <a:r>
              <a:rPr lang="en-US" sz="2000" dirty="0">
                <a:latin typeface="Times New Roman" panose="02020603050405020304" pitchFamily="18" charset="0"/>
                <a:cs typeface="Times New Roman" panose="02020603050405020304" pitchFamily="18" charset="0"/>
              </a:rPr>
              <a:t> input’)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Take notes in handwriting format (use ‘</a:t>
            </a:r>
            <a:r>
              <a:rPr lang="en-US" sz="2000" dirty="0">
                <a:solidFill>
                  <a:srgbClr val="0033CC"/>
                </a:solidFill>
                <a:latin typeface="Times New Roman" panose="02020603050405020304" pitchFamily="18" charset="0"/>
                <a:cs typeface="Times New Roman" panose="02020603050405020304" pitchFamily="18" charset="0"/>
              </a:rPr>
              <a:t>take note</a:t>
            </a:r>
            <a:r>
              <a:rPr lang="en-US"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Visualise</a:t>
            </a:r>
            <a:r>
              <a:rPr lang="en-US" sz="2000" dirty="0">
                <a:latin typeface="Times New Roman" panose="02020603050405020304" pitchFamily="18" charset="0"/>
                <a:cs typeface="Times New Roman" panose="02020603050405020304" pitchFamily="18" charset="0"/>
              </a:rPr>
              <a:t> stock prices (use ‘</a:t>
            </a:r>
            <a:r>
              <a:rPr lang="en-US" sz="2000" dirty="0">
                <a:solidFill>
                  <a:srgbClr val="0033CC"/>
                </a:solidFill>
                <a:latin typeface="Times New Roman" panose="02020603050405020304" pitchFamily="18" charset="0"/>
                <a:cs typeface="Times New Roman" panose="02020603050405020304" pitchFamily="18" charset="0"/>
              </a:rPr>
              <a:t>show stocks</a:t>
            </a:r>
            <a:r>
              <a:rPr lang="en-US"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Translate from </a:t>
            </a:r>
            <a:r>
              <a:rPr lang="en-US" sz="2000" dirty="0" err="1">
                <a:latin typeface="Times New Roman" panose="02020603050405020304" pitchFamily="18" charset="0"/>
                <a:cs typeface="Times New Roman" panose="02020603050405020304" pitchFamily="18" charset="0"/>
              </a:rPr>
              <a:t>tamil</a:t>
            </a:r>
            <a:r>
              <a:rPr lang="en-US" sz="2000" dirty="0">
                <a:latin typeface="Times New Roman" panose="02020603050405020304" pitchFamily="18" charset="0"/>
                <a:cs typeface="Times New Roman" panose="02020603050405020304" pitchFamily="18" charset="0"/>
              </a:rPr>
              <a:t> to English(use ‘your </a:t>
            </a:r>
            <a:r>
              <a:rPr lang="en-US" sz="2000" dirty="0" err="1">
                <a:latin typeface="Times New Roman" panose="02020603050405020304" pitchFamily="18" charset="0"/>
                <a:cs typeface="Times New Roman" panose="02020603050405020304" pitchFamily="18" charset="0"/>
              </a:rPr>
              <a:t>input_</a:t>
            </a:r>
            <a:r>
              <a:rPr lang="en-US" sz="2000" dirty="0" err="1">
                <a:solidFill>
                  <a:srgbClr val="0033CC"/>
                </a:solidFill>
                <a:latin typeface="Times New Roman" panose="02020603050405020304" pitchFamily="18" charset="0"/>
                <a:cs typeface="Times New Roman" panose="02020603050405020304" pitchFamily="18" charset="0"/>
              </a:rPr>
              <a:t>in</a:t>
            </a:r>
            <a:r>
              <a:rPr lang="en-US" sz="2000" dirty="0">
                <a:solidFill>
                  <a:srgbClr val="0033CC"/>
                </a:solidFill>
                <a:latin typeface="Times New Roman" panose="02020603050405020304" pitchFamily="18" charset="0"/>
                <a:cs typeface="Times New Roman" panose="02020603050405020304" pitchFamily="18" charset="0"/>
              </a:rPr>
              <a:t> English</a:t>
            </a:r>
            <a:r>
              <a:rPr lang="en-US"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Send message in </a:t>
            </a:r>
            <a:r>
              <a:rPr lang="en-US" sz="2000" dirty="0" err="1">
                <a:latin typeface="Times New Roman" panose="02020603050405020304" pitchFamily="18" charset="0"/>
                <a:cs typeface="Times New Roman" panose="02020603050405020304" pitchFamily="18" charset="0"/>
              </a:rPr>
              <a:t>whatsapp</a:t>
            </a:r>
            <a:r>
              <a:rPr lang="en-US" sz="2000" dirty="0">
                <a:latin typeface="Times New Roman" panose="02020603050405020304" pitchFamily="18" charset="0"/>
                <a:cs typeface="Times New Roman" panose="02020603050405020304" pitchFamily="18" charset="0"/>
              </a:rPr>
              <a:t> (use ‘</a:t>
            </a:r>
            <a:r>
              <a:rPr lang="en-US" sz="2000" dirty="0">
                <a:solidFill>
                  <a:srgbClr val="0033CC"/>
                </a:solidFill>
                <a:latin typeface="Times New Roman" panose="02020603050405020304" pitchFamily="18" charset="0"/>
                <a:cs typeface="Times New Roman" panose="02020603050405020304" pitchFamily="18" charset="0"/>
              </a:rPr>
              <a:t>send </a:t>
            </a:r>
            <a:r>
              <a:rPr lang="en-US" sz="2000" dirty="0" err="1">
                <a:solidFill>
                  <a:srgbClr val="0033CC"/>
                </a:solidFill>
                <a:latin typeface="Times New Roman" panose="02020603050405020304" pitchFamily="18" charset="0"/>
                <a:cs typeface="Times New Roman" panose="02020603050405020304" pitchFamily="18" charset="0"/>
              </a:rPr>
              <a:t>message</a:t>
            </a:r>
            <a:r>
              <a:rPr lang="en-US" sz="2000" dirty="0" err="1">
                <a:latin typeface="Times New Roman" panose="02020603050405020304" pitchFamily="18" charset="0"/>
                <a:cs typeface="Times New Roman" panose="02020603050405020304" pitchFamily="18" charset="0"/>
              </a:rPr>
              <a:t>_your</a:t>
            </a:r>
            <a:r>
              <a:rPr lang="en-US" sz="2000" dirty="0">
                <a:latin typeface="Times New Roman" panose="02020603050405020304" pitchFamily="18" charset="0"/>
                <a:cs typeface="Times New Roman" panose="02020603050405020304" pitchFamily="18" charset="0"/>
              </a:rPr>
              <a:t> message’)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Ask time (use ‘</a:t>
            </a:r>
            <a:r>
              <a:rPr lang="en-US" sz="2000" dirty="0">
                <a:solidFill>
                  <a:srgbClr val="0033CC"/>
                </a:solidFill>
                <a:latin typeface="Times New Roman" panose="02020603050405020304" pitchFamily="18" charset="0"/>
                <a:cs typeface="Times New Roman" panose="02020603050405020304" pitchFamily="18" charset="0"/>
              </a:rPr>
              <a:t>tell time</a:t>
            </a:r>
            <a:r>
              <a:rPr lang="en-US"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44" name="Rectangle 43">
            <a:extLst>
              <a:ext uri="{FF2B5EF4-FFF2-40B4-BE49-F238E27FC236}">
                <a16:creationId xmlns:a16="http://schemas.microsoft.com/office/drawing/2014/main" id="{B3EBA579-1D16-4E5A-A04E-0781ED8A0F6E}"/>
              </a:ext>
            </a:extLst>
          </p:cNvPr>
          <p:cNvSpPr/>
          <p:nvPr/>
        </p:nvSpPr>
        <p:spPr>
          <a:xfrm>
            <a:off x="7380514" y="1997459"/>
            <a:ext cx="4231779" cy="4550485"/>
          </a:xfrm>
          <a:prstGeom prst="rect">
            <a:avLst/>
          </a:prstGeom>
          <a:solidFill>
            <a:schemeClr val="bg1"/>
          </a:solid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1A84338B-7F95-4B46-AE4A-8D8ACBE8E35E}"/>
              </a:ext>
            </a:extLst>
          </p:cNvPr>
          <p:cNvSpPr txBox="1"/>
          <p:nvPr/>
        </p:nvSpPr>
        <p:spPr>
          <a:xfrm>
            <a:off x="7427167" y="2166665"/>
            <a:ext cx="3694923" cy="4524315"/>
          </a:xfrm>
          <a:prstGeom prst="rect">
            <a:avLst/>
          </a:prstGeom>
          <a:noFill/>
        </p:spPr>
        <p:txBody>
          <a:bodyPr wrap="square">
            <a:spAutoFit/>
          </a:bodyPr>
          <a:lstStyle/>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Ask about someone (use ‘</a:t>
            </a:r>
            <a:r>
              <a:rPr lang="en-US" sz="1800" dirty="0">
                <a:solidFill>
                  <a:srgbClr val="0033CC"/>
                </a:solidFill>
                <a:latin typeface="Times New Roman" panose="02020603050405020304" pitchFamily="18" charset="0"/>
                <a:cs typeface="Times New Roman" panose="02020603050405020304" pitchFamily="18" charset="0"/>
              </a:rPr>
              <a:t>who </a:t>
            </a:r>
            <a:r>
              <a:rPr lang="en-US" sz="1800" dirty="0" err="1">
                <a:solidFill>
                  <a:srgbClr val="0033CC"/>
                </a:solidFill>
                <a:latin typeface="Times New Roman" panose="02020603050405020304" pitchFamily="18" charset="0"/>
                <a:cs typeface="Times New Roman" panose="02020603050405020304" pitchFamily="18" charset="0"/>
              </a:rPr>
              <a:t>is_</a:t>
            </a:r>
            <a:r>
              <a:rPr lang="en-US" sz="1800" dirty="0" err="1">
                <a:latin typeface="Times New Roman" panose="02020603050405020304" pitchFamily="18" charset="0"/>
                <a:cs typeface="Times New Roman" panose="02020603050405020304" pitchFamily="18" charset="0"/>
              </a:rPr>
              <a:t>your</a:t>
            </a:r>
            <a:r>
              <a:rPr lang="en-US" sz="1800" dirty="0">
                <a:latin typeface="Times New Roman" panose="02020603050405020304" pitchFamily="18" charset="0"/>
                <a:cs typeface="Times New Roman" panose="02020603050405020304" pitchFamily="18" charset="0"/>
              </a:rPr>
              <a:t> query’)</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Set Alarm (use ‘</a:t>
            </a:r>
            <a:r>
              <a:rPr lang="en-US" sz="1800" dirty="0">
                <a:solidFill>
                  <a:srgbClr val="0033CC"/>
                </a:solidFill>
                <a:latin typeface="Times New Roman" panose="02020603050405020304" pitchFamily="18" charset="0"/>
                <a:cs typeface="Times New Roman" panose="02020603050405020304" pitchFamily="18" charset="0"/>
              </a:rPr>
              <a:t>set alarm</a:t>
            </a:r>
            <a:r>
              <a:rPr lang="en-US" sz="18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List commands (use ‘</a:t>
            </a:r>
            <a:r>
              <a:rPr lang="en-US" sz="1800" dirty="0">
                <a:solidFill>
                  <a:srgbClr val="0033CC"/>
                </a:solidFill>
                <a:latin typeface="Times New Roman" panose="02020603050405020304" pitchFamily="18" charset="0"/>
                <a:cs typeface="Times New Roman" panose="02020603050405020304" pitchFamily="18" charset="0"/>
              </a:rPr>
              <a:t>what can you do</a:t>
            </a:r>
            <a:r>
              <a:rPr lang="en-US" sz="18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Introduce itself (use ‘</a:t>
            </a:r>
            <a:r>
              <a:rPr lang="en-US" sz="1800" dirty="0">
                <a:solidFill>
                  <a:srgbClr val="0033CC"/>
                </a:solidFill>
                <a:latin typeface="Times New Roman" panose="02020603050405020304" pitchFamily="18" charset="0"/>
                <a:cs typeface="Times New Roman" panose="02020603050405020304" pitchFamily="18" charset="0"/>
              </a:rPr>
              <a:t>who are you</a:t>
            </a:r>
            <a:r>
              <a:rPr lang="en-US" sz="18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Open or close apps (use  ‘</a:t>
            </a:r>
            <a:r>
              <a:rPr lang="en-US" sz="1800" dirty="0">
                <a:solidFill>
                  <a:srgbClr val="0033CC"/>
                </a:solidFill>
                <a:latin typeface="Times New Roman" panose="02020603050405020304" pitchFamily="18" charset="0"/>
                <a:cs typeface="Times New Roman" panose="02020603050405020304" pitchFamily="18" charset="0"/>
              </a:rPr>
              <a:t>open</a:t>
            </a:r>
            <a:r>
              <a:rPr lang="en-US" sz="1800" dirty="0">
                <a:latin typeface="Times New Roman" panose="02020603050405020304" pitchFamily="18" charset="0"/>
                <a:cs typeface="Times New Roman" panose="02020603050405020304" pitchFamily="18" charset="0"/>
              </a:rPr>
              <a:t>’ or ‘</a:t>
            </a:r>
            <a:r>
              <a:rPr lang="en-US" sz="1800" dirty="0">
                <a:solidFill>
                  <a:srgbClr val="0033CC"/>
                </a:solidFill>
                <a:latin typeface="Times New Roman" panose="02020603050405020304" pitchFamily="18" charset="0"/>
                <a:cs typeface="Times New Roman" panose="02020603050405020304" pitchFamily="18" charset="0"/>
              </a:rPr>
              <a:t>close</a:t>
            </a:r>
            <a:r>
              <a:rPr lang="en-US" sz="1800" dirty="0">
                <a:latin typeface="Times New Roman" panose="02020603050405020304" pitchFamily="18" charset="0"/>
                <a:cs typeface="Times New Roman" panose="02020603050405020304" pitchFamily="18" charset="0"/>
              </a:rPr>
              <a:t>’ respectively)</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Opening websites (use ‘</a:t>
            </a:r>
            <a:r>
              <a:rPr lang="en-US" sz="1800" dirty="0" err="1">
                <a:solidFill>
                  <a:srgbClr val="0033CC"/>
                </a:solidFill>
                <a:latin typeface="Times New Roman" panose="02020603050405020304" pitchFamily="18" charset="0"/>
                <a:cs typeface="Times New Roman" panose="02020603050405020304" pitchFamily="18" charset="0"/>
              </a:rPr>
              <a:t>goto</a:t>
            </a:r>
            <a:r>
              <a:rPr lang="en-US" sz="1800" dirty="0" err="1">
                <a:latin typeface="Times New Roman" panose="02020603050405020304" pitchFamily="18" charset="0"/>
                <a:cs typeface="Times New Roman" panose="02020603050405020304" pitchFamily="18" charset="0"/>
              </a:rPr>
              <a:t>_youtube,facebook</a:t>
            </a:r>
            <a:r>
              <a:rPr lang="en-US" sz="18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Google something (use ‘</a:t>
            </a:r>
            <a:r>
              <a:rPr lang="en-US" sz="1800" dirty="0">
                <a:solidFill>
                  <a:srgbClr val="0033CC"/>
                </a:solidFill>
                <a:latin typeface="Times New Roman" panose="02020603050405020304" pitchFamily="18" charset="0"/>
                <a:cs typeface="Times New Roman" panose="02020603050405020304" pitchFamily="18" charset="0"/>
              </a:rPr>
              <a:t>google</a:t>
            </a:r>
            <a:r>
              <a:rPr lang="en-US" sz="1800" dirty="0">
                <a:latin typeface="Times New Roman" panose="02020603050405020304" pitchFamily="18" charset="0"/>
                <a:cs typeface="Times New Roman" panose="02020603050405020304" pitchFamily="18" charset="0"/>
              </a:rPr>
              <a:t> _your query’)</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Predict stocks using ML(use ‘</a:t>
            </a:r>
            <a:r>
              <a:rPr lang="en-US" sz="1800" dirty="0">
                <a:solidFill>
                  <a:srgbClr val="0033CC"/>
                </a:solidFill>
                <a:latin typeface="Times New Roman" panose="02020603050405020304" pitchFamily="18" charset="0"/>
                <a:cs typeface="Times New Roman" panose="02020603050405020304" pitchFamily="18" charset="0"/>
              </a:rPr>
              <a:t>guess</a:t>
            </a:r>
            <a:r>
              <a:rPr lang="en-US" sz="18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pic>
        <p:nvPicPr>
          <p:cNvPr id="52" name="Picture 51">
            <a:extLst>
              <a:ext uri="{FF2B5EF4-FFF2-40B4-BE49-F238E27FC236}">
                <a16:creationId xmlns:a16="http://schemas.microsoft.com/office/drawing/2014/main" id="{163F4AC4-012A-4440-8648-B5546BB5BC88}"/>
              </a:ext>
            </a:extLst>
          </p:cNvPr>
          <p:cNvPicPr>
            <a:picLocks noChangeAspect="1"/>
          </p:cNvPicPr>
          <p:nvPr/>
        </p:nvPicPr>
        <p:blipFill>
          <a:blip r:embed="rId3"/>
          <a:stretch>
            <a:fillRect/>
          </a:stretch>
        </p:blipFill>
        <p:spPr>
          <a:xfrm>
            <a:off x="2702570" y="2991186"/>
            <a:ext cx="6572058" cy="3444539"/>
          </a:xfrm>
          <a:prstGeom prst="rect">
            <a:avLst/>
          </a:prstGeom>
        </p:spPr>
      </p:pic>
    </p:spTree>
    <p:extLst>
      <p:ext uri="{BB962C8B-B14F-4D97-AF65-F5344CB8AC3E}">
        <p14:creationId xmlns:p14="http://schemas.microsoft.com/office/powerpoint/2010/main" val="3993471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8218F8-241F-4960-8E65-61EAF918B2A4}"/>
              </a:ext>
            </a:extLst>
          </p:cNvPr>
          <p:cNvPicPr>
            <a:picLocks noChangeAspect="1"/>
          </p:cNvPicPr>
          <p:nvPr/>
        </p:nvPicPr>
        <p:blipFill>
          <a:blip r:embed="rId2"/>
          <a:stretch>
            <a:fillRect/>
          </a:stretch>
        </p:blipFill>
        <p:spPr>
          <a:xfrm>
            <a:off x="0" y="0"/>
            <a:ext cx="12192000" cy="6858000"/>
          </a:xfrm>
          <a:prstGeom prst="rect">
            <a:avLst/>
          </a:prstGeom>
        </p:spPr>
      </p:pic>
      <p:sp>
        <p:nvSpPr>
          <p:cNvPr id="37" name="Rectangle 36">
            <a:extLst>
              <a:ext uri="{FF2B5EF4-FFF2-40B4-BE49-F238E27FC236}">
                <a16:creationId xmlns:a16="http://schemas.microsoft.com/office/drawing/2014/main" id="{6250B588-304A-47C9-8A70-E9408A9B63FF}"/>
              </a:ext>
            </a:extLst>
          </p:cNvPr>
          <p:cNvSpPr/>
          <p:nvPr/>
        </p:nvSpPr>
        <p:spPr>
          <a:xfrm>
            <a:off x="3144348" y="1287684"/>
            <a:ext cx="2325479" cy="2031325"/>
          </a:xfrm>
          <a:prstGeom prst="rect">
            <a:avLst/>
          </a:prstGeom>
          <a:solidFill>
            <a:schemeClr val="bg1"/>
          </a:solidFill>
          <a:ln w="1111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DC5FF5E-690B-43B5-A216-EFF024F7F57A}"/>
              </a:ext>
            </a:extLst>
          </p:cNvPr>
          <p:cNvSpPr/>
          <p:nvPr/>
        </p:nvSpPr>
        <p:spPr>
          <a:xfrm>
            <a:off x="2113600" y="67524"/>
            <a:ext cx="6539307" cy="809429"/>
          </a:xfrm>
          <a:prstGeom prst="rect">
            <a:avLst/>
          </a:prstGeom>
          <a:solidFill>
            <a:schemeClr val="bg1"/>
          </a:solid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0E5F9D17-3F6A-4828-A6CA-EF9A86FDFE0E}"/>
              </a:ext>
            </a:extLst>
          </p:cNvPr>
          <p:cNvSpPr txBox="1"/>
          <p:nvPr/>
        </p:nvSpPr>
        <p:spPr>
          <a:xfrm>
            <a:off x="2113600" y="160281"/>
            <a:ext cx="6668594" cy="1015663"/>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How Bolt Stock Predictions Works</a:t>
            </a:r>
          </a:p>
          <a:p>
            <a:endParaRPr lang="en-US" sz="24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78FDCC04-FCD2-419B-8879-62EF145C707D}"/>
              </a:ext>
            </a:extLst>
          </p:cNvPr>
          <p:cNvSpPr/>
          <p:nvPr/>
        </p:nvSpPr>
        <p:spPr>
          <a:xfrm>
            <a:off x="262511" y="1371688"/>
            <a:ext cx="2035288" cy="2435644"/>
          </a:xfrm>
          <a:prstGeom prst="rect">
            <a:avLst/>
          </a:prstGeom>
          <a:solidFill>
            <a:schemeClr val="bg1"/>
          </a:solidFill>
          <a:ln w="1111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55EF9F2D-A5DB-4FD1-9253-3A6A7A5287FF}"/>
              </a:ext>
            </a:extLst>
          </p:cNvPr>
          <p:cNvSpPr txBox="1"/>
          <p:nvPr/>
        </p:nvSpPr>
        <p:spPr>
          <a:xfrm>
            <a:off x="357519" y="1504095"/>
            <a:ext cx="2035288" cy="2031325"/>
          </a:xfrm>
          <a:prstGeom prst="rect">
            <a:avLst/>
          </a:prstGeom>
          <a:noFill/>
        </p:spPr>
        <p:txBody>
          <a:bodyPr wrap="square" rtlCol="0">
            <a:spAutoFit/>
          </a:bodyPr>
          <a:lstStyle/>
          <a:p>
            <a:r>
              <a:rPr lang="en-US" dirty="0"/>
              <a:t>Retrieves current and past stock values of a company from yahoo finance and reads the data available </a:t>
            </a:r>
          </a:p>
        </p:txBody>
      </p:sp>
      <p:sp>
        <p:nvSpPr>
          <p:cNvPr id="26" name="TextBox 25">
            <a:extLst>
              <a:ext uri="{FF2B5EF4-FFF2-40B4-BE49-F238E27FC236}">
                <a16:creationId xmlns:a16="http://schemas.microsoft.com/office/drawing/2014/main" id="{B2E0CAE4-98AB-4DFD-8921-306E5244A4CA}"/>
              </a:ext>
            </a:extLst>
          </p:cNvPr>
          <p:cNvSpPr txBox="1"/>
          <p:nvPr/>
        </p:nvSpPr>
        <p:spPr>
          <a:xfrm>
            <a:off x="6500280" y="2608399"/>
            <a:ext cx="1864449" cy="830997"/>
          </a:xfrm>
          <a:prstGeom prst="rect">
            <a:avLst/>
          </a:prstGeom>
          <a:noFill/>
        </p:spPr>
        <p:txBody>
          <a:bodyPr wrap="square" rtlCol="0">
            <a:spAutoFit/>
          </a:bodyPr>
          <a:lstStyle/>
          <a:p>
            <a:r>
              <a:rPr lang="en-US" sz="1600" dirty="0"/>
              <a:t>Searches for code block related to keyword translate</a:t>
            </a:r>
          </a:p>
        </p:txBody>
      </p:sp>
      <p:sp>
        <p:nvSpPr>
          <p:cNvPr id="36" name="TextBox 35">
            <a:extLst>
              <a:ext uri="{FF2B5EF4-FFF2-40B4-BE49-F238E27FC236}">
                <a16:creationId xmlns:a16="http://schemas.microsoft.com/office/drawing/2014/main" id="{E231E817-AFCC-4FD5-9F75-D79BD776DF03}"/>
              </a:ext>
            </a:extLst>
          </p:cNvPr>
          <p:cNvSpPr txBox="1"/>
          <p:nvPr/>
        </p:nvSpPr>
        <p:spPr>
          <a:xfrm>
            <a:off x="3252949" y="1498422"/>
            <a:ext cx="2216878" cy="2031325"/>
          </a:xfrm>
          <a:prstGeom prst="rect">
            <a:avLst/>
          </a:prstGeom>
          <a:noFill/>
        </p:spPr>
        <p:txBody>
          <a:bodyPr wrap="square" rtlCol="0">
            <a:spAutoFit/>
          </a:bodyPr>
          <a:lstStyle/>
          <a:p>
            <a:r>
              <a:rPr lang="en-US" dirty="0"/>
              <a:t>Uses </a:t>
            </a:r>
            <a:r>
              <a:rPr lang="en-US" dirty="0" err="1"/>
              <a:t>keras</a:t>
            </a:r>
            <a:r>
              <a:rPr lang="en-US" dirty="0"/>
              <a:t> sequential models to create a neural network from the retrieved data and creates multiple layers of data  </a:t>
            </a:r>
          </a:p>
          <a:p>
            <a:endParaRPr lang="en-US" dirty="0"/>
          </a:p>
        </p:txBody>
      </p:sp>
      <p:sp>
        <p:nvSpPr>
          <p:cNvPr id="42" name="Rectangle 41">
            <a:extLst>
              <a:ext uri="{FF2B5EF4-FFF2-40B4-BE49-F238E27FC236}">
                <a16:creationId xmlns:a16="http://schemas.microsoft.com/office/drawing/2014/main" id="{F9DF3896-3E3E-4AAC-A72C-7193F7CF3950}"/>
              </a:ext>
            </a:extLst>
          </p:cNvPr>
          <p:cNvSpPr/>
          <p:nvPr/>
        </p:nvSpPr>
        <p:spPr>
          <a:xfrm>
            <a:off x="6246434" y="1255241"/>
            <a:ext cx="2173430" cy="2058021"/>
          </a:xfrm>
          <a:prstGeom prst="rect">
            <a:avLst/>
          </a:prstGeom>
          <a:solidFill>
            <a:schemeClr val="bg1"/>
          </a:solidFill>
          <a:ln w="1111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D24A76D4-D779-48BE-9454-93FFC8FD8C82}"/>
              </a:ext>
            </a:extLst>
          </p:cNvPr>
          <p:cNvSpPr txBox="1"/>
          <p:nvPr/>
        </p:nvSpPr>
        <p:spPr>
          <a:xfrm>
            <a:off x="6304174" y="1393052"/>
            <a:ext cx="2216878" cy="1754326"/>
          </a:xfrm>
          <a:prstGeom prst="rect">
            <a:avLst/>
          </a:prstGeom>
          <a:noFill/>
        </p:spPr>
        <p:txBody>
          <a:bodyPr wrap="square" rtlCol="0">
            <a:spAutoFit/>
          </a:bodyPr>
          <a:lstStyle/>
          <a:p>
            <a:r>
              <a:rPr lang="en-US" dirty="0"/>
              <a:t>Bolt analyzes the multi layered data by the process of  deep learning and predicts the values </a:t>
            </a:r>
          </a:p>
          <a:p>
            <a:endParaRPr lang="en-US" dirty="0"/>
          </a:p>
        </p:txBody>
      </p:sp>
      <p:sp>
        <p:nvSpPr>
          <p:cNvPr id="44" name="Rectangle 43">
            <a:extLst>
              <a:ext uri="{FF2B5EF4-FFF2-40B4-BE49-F238E27FC236}">
                <a16:creationId xmlns:a16="http://schemas.microsoft.com/office/drawing/2014/main" id="{6711E7D5-A23B-4EB7-A00E-6C429D366C20}"/>
              </a:ext>
            </a:extLst>
          </p:cNvPr>
          <p:cNvSpPr/>
          <p:nvPr/>
        </p:nvSpPr>
        <p:spPr>
          <a:xfrm>
            <a:off x="9348518" y="1255241"/>
            <a:ext cx="2292638" cy="2381438"/>
          </a:xfrm>
          <a:prstGeom prst="rect">
            <a:avLst/>
          </a:prstGeom>
          <a:solidFill>
            <a:schemeClr val="bg1"/>
          </a:solidFill>
          <a:ln w="1111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4F8E53F8-29D8-4EE7-8DBD-386B99DA86CB}"/>
              </a:ext>
            </a:extLst>
          </p:cNvPr>
          <p:cNvSpPr txBox="1"/>
          <p:nvPr/>
        </p:nvSpPr>
        <p:spPr>
          <a:xfrm>
            <a:off x="9348518" y="1546569"/>
            <a:ext cx="2216878" cy="1477328"/>
          </a:xfrm>
          <a:prstGeom prst="rect">
            <a:avLst/>
          </a:prstGeom>
          <a:noFill/>
        </p:spPr>
        <p:txBody>
          <a:bodyPr wrap="square" rtlCol="0">
            <a:spAutoFit/>
          </a:bodyPr>
          <a:lstStyle/>
          <a:p>
            <a:r>
              <a:rPr lang="en-US" dirty="0"/>
              <a:t>With the help of matplotlib a graph is plotted sing the given values</a:t>
            </a:r>
          </a:p>
          <a:p>
            <a:endParaRPr lang="en-US" dirty="0"/>
          </a:p>
        </p:txBody>
      </p:sp>
      <p:sp>
        <p:nvSpPr>
          <p:cNvPr id="3" name="Arrow: Right 2">
            <a:extLst>
              <a:ext uri="{FF2B5EF4-FFF2-40B4-BE49-F238E27FC236}">
                <a16:creationId xmlns:a16="http://schemas.microsoft.com/office/drawing/2014/main" id="{E8DBD4B1-CE01-49E6-84A2-73BA196861F7}"/>
              </a:ext>
            </a:extLst>
          </p:cNvPr>
          <p:cNvSpPr/>
          <p:nvPr/>
        </p:nvSpPr>
        <p:spPr>
          <a:xfrm>
            <a:off x="2399520" y="2221335"/>
            <a:ext cx="669068" cy="344584"/>
          </a:xfrm>
          <a:prstGeom prst="rightArrow">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9" name="Arrow: Right 48">
            <a:extLst>
              <a:ext uri="{FF2B5EF4-FFF2-40B4-BE49-F238E27FC236}">
                <a16:creationId xmlns:a16="http://schemas.microsoft.com/office/drawing/2014/main" id="{91D3310F-53C8-4DC6-A0A4-7EAA2BBE949A}"/>
              </a:ext>
            </a:extLst>
          </p:cNvPr>
          <p:cNvSpPr/>
          <p:nvPr/>
        </p:nvSpPr>
        <p:spPr>
          <a:xfrm>
            <a:off x="5543868" y="2221335"/>
            <a:ext cx="669068" cy="344584"/>
          </a:xfrm>
          <a:prstGeom prst="rightArrow">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Arrow: Right 51">
            <a:extLst>
              <a:ext uri="{FF2B5EF4-FFF2-40B4-BE49-F238E27FC236}">
                <a16:creationId xmlns:a16="http://schemas.microsoft.com/office/drawing/2014/main" id="{7C4DFC57-CAF2-4D51-88F1-C991A987BE09}"/>
              </a:ext>
            </a:extLst>
          </p:cNvPr>
          <p:cNvSpPr/>
          <p:nvPr/>
        </p:nvSpPr>
        <p:spPr>
          <a:xfrm>
            <a:off x="8521053" y="2228512"/>
            <a:ext cx="766880" cy="344584"/>
          </a:xfrm>
          <a:prstGeom prst="rightArrow">
            <a:avLst>
              <a:gd name="adj1" fmla="val 50000"/>
              <a:gd name="adj2" fmla="val 62286"/>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Arrow: Bent-Up 8">
            <a:extLst>
              <a:ext uri="{FF2B5EF4-FFF2-40B4-BE49-F238E27FC236}">
                <a16:creationId xmlns:a16="http://schemas.microsoft.com/office/drawing/2014/main" id="{950BD13C-2FDB-4984-B9DA-FCC5D43CB237}"/>
              </a:ext>
            </a:extLst>
          </p:cNvPr>
          <p:cNvSpPr/>
          <p:nvPr/>
        </p:nvSpPr>
        <p:spPr>
          <a:xfrm rot="5400000" flipV="1">
            <a:off x="9087322" y="4184727"/>
            <a:ext cx="1901357" cy="913674"/>
          </a:xfrm>
          <a:prstGeom prst="ben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7B787B6-BC9A-486D-8114-69F00E64EBCA}"/>
              </a:ext>
            </a:extLst>
          </p:cNvPr>
          <p:cNvPicPr>
            <a:picLocks noChangeAspect="1"/>
          </p:cNvPicPr>
          <p:nvPr/>
        </p:nvPicPr>
        <p:blipFill rotWithShape="1">
          <a:blip r:embed="rId3"/>
          <a:srcRect l="1882" t="5431" r="6602" b="2613"/>
          <a:stretch/>
        </p:blipFill>
        <p:spPr>
          <a:xfrm>
            <a:off x="3380140" y="3477214"/>
            <a:ext cx="4984589" cy="3313262"/>
          </a:xfrm>
          <a:prstGeom prst="rect">
            <a:avLst/>
          </a:prstGeom>
        </p:spPr>
      </p:pic>
    </p:spTree>
    <p:extLst>
      <p:ext uri="{BB962C8B-B14F-4D97-AF65-F5344CB8AC3E}">
        <p14:creationId xmlns:p14="http://schemas.microsoft.com/office/powerpoint/2010/main" val="384869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D0A79-6689-4998-9190-2BC242CEFEEB}"/>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641869DD-9C7F-44E8-A291-D85C29233C74}"/>
              </a:ext>
            </a:extLst>
          </p:cNvPr>
          <p:cNvSpPr>
            <a:spLocks noGrp="1"/>
          </p:cNvSpPr>
          <p:nvPr>
            <p:ph idx="1"/>
          </p:nvPr>
        </p:nvSpPr>
        <p:spPr/>
        <p:txBody>
          <a:bodyPr/>
          <a:lstStyle/>
          <a:p>
            <a:endParaRPr lang="en-US" dirty="0"/>
          </a:p>
        </p:txBody>
      </p:sp>
      <p:pic>
        <p:nvPicPr>
          <p:cNvPr id="2050" name="Picture 2" descr="Signal Illustration of Voice Recognition ">
            <a:extLst>
              <a:ext uri="{FF2B5EF4-FFF2-40B4-BE49-F238E27FC236}">
                <a16:creationId xmlns:a16="http://schemas.microsoft.com/office/drawing/2014/main" id="{902F3310-8440-4112-A822-5830E2A879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403D7AB-13EE-4C8F-AC86-F6B80F8154F4}"/>
              </a:ext>
            </a:extLst>
          </p:cNvPr>
          <p:cNvSpPr/>
          <p:nvPr/>
        </p:nvSpPr>
        <p:spPr>
          <a:xfrm>
            <a:off x="3107820" y="4873367"/>
            <a:ext cx="5654508" cy="1303596"/>
          </a:xfrm>
          <a:prstGeom prst="rect">
            <a:avLst/>
          </a:prstGeom>
          <a:solidFill>
            <a:schemeClr val="bg1"/>
          </a:solid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9781CABD-DD3C-4AB0-8BB8-AFD4273931ED}"/>
              </a:ext>
            </a:extLst>
          </p:cNvPr>
          <p:cNvSpPr txBox="1"/>
          <p:nvPr/>
        </p:nvSpPr>
        <p:spPr>
          <a:xfrm>
            <a:off x="4790440" y="5161300"/>
            <a:ext cx="5410303" cy="1015663"/>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THE END</a:t>
            </a:r>
          </a:p>
          <a:p>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28CFA99-2B6D-4BD6-A400-F2F8FD6A3641}"/>
              </a:ext>
            </a:extLst>
          </p:cNvPr>
          <p:cNvPicPr>
            <a:picLocks noChangeAspect="1"/>
          </p:cNvPicPr>
          <p:nvPr/>
        </p:nvPicPr>
        <p:blipFill>
          <a:blip r:embed="rId3"/>
          <a:stretch>
            <a:fillRect/>
          </a:stretch>
        </p:blipFill>
        <p:spPr>
          <a:xfrm>
            <a:off x="2753013" y="-360910"/>
            <a:ext cx="6572058" cy="3444539"/>
          </a:xfrm>
          <a:prstGeom prst="rect">
            <a:avLst/>
          </a:prstGeom>
        </p:spPr>
      </p:pic>
    </p:spTree>
    <p:extLst>
      <p:ext uri="{BB962C8B-B14F-4D97-AF65-F5344CB8AC3E}">
        <p14:creationId xmlns:p14="http://schemas.microsoft.com/office/powerpoint/2010/main" val="1358924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860</Words>
  <Application>Microsoft Office PowerPoint</Application>
  <PresentationFormat>Widescreen</PresentationFormat>
  <Paragraphs>88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inherit</vt:lpstr>
      <vt:lpstr>Open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Kamal Nath</dc:creator>
  <cp:lastModifiedBy>Kamal Nath</cp:lastModifiedBy>
  <cp:revision>14</cp:revision>
  <dcterms:created xsi:type="dcterms:W3CDTF">2022-04-16T09:15:38Z</dcterms:created>
  <dcterms:modified xsi:type="dcterms:W3CDTF">2022-04-24T09:58:51Z</dcterms:modified>
</cp:coreProperties>
</file>