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76" r:id="rId7"/>
    <p:sldId id="261" r:id="rId8"/>
    <p:sldId id="263" r:id="rId9"/>
    <p:sldId id="262" r:id="rId10"/>
    <p:sldId id="277" r:id="rId11"/>
    <p:sldId id="265" r:id="rId12"/>
    <p:sldId id="266" r:id="rId13"/>
    <p:sldId id="290" r:id="rId14"/>
    <p:sldId id="286" r:id="rId15"/>
    <p:sldId id="287" r:id="rId16"/>
    <p:sldId id="288" r:id="rId17"/>
    <p:sldId id="289" r:id="rId18"/>
    <p:sldId id="269" r:id="rId19"/>
    <p:sldId id="272" r:id="rId20"/>
    <p:sldId id="275" r:id="rId21"/>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558" autoAdjust="0"/>
  </p:normalViewPr>
  <p:slideViewPr>
    <p:cSldViewPr>
      <p:cViewPr varScale="1">
        <p:scale>
          <a:sx n="75" d="100"/>
          <a:sy n="75" d="100"/>
        </p:scale>
        <p:origin x="1666"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600" b="0" i="0">
                <a:solidFill>
                  <a:schemeClr val="bg1"/>
                </a:solidFill>
                <a:latin typeface="Calibri"/>
                <a:cs typeface="Calibri"/>
              </a:defRPr>
            </a:lvl1p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Holder 5"/>
          <p:cNvSpPr>
            <a:spLocks noGrp="1"/>
          </p:cNvSpPr>
          <p:nvPr>
            <p:ph type="dt" sz="half" idx="6"/>
          </p:nvPr>
        </p:nvSpPr>
        <p:spPr/>
        <p:txBody>
          <a:bodyPr lIns="0" tIns="0" rIns="0" bIns="0"/>
          <a:lstStyle>
            <a:lvl1pPr>
              <a:defRPr sz="1600" b="0" i="0">
                <a:solidFill>
                  <a:schemeClr val="bg1"/>
                </a:solidFill>
                <a:latin typeface="Calibri"/>
                <a:cs typeface="Calibri"/>
              </a:defRPr>
            </a:lvl1pPr>
          </a:lstStyle>
          <a:p>
            <a:pPr marL="12700">
              <a:lnSpc>
                <a:spcPts val="1620"/>
              </a:lnSpc>
            </a:pPr>
            <a:r>
              <a:rPr dirty="0"/>
              <a:t>Rajalakshmi</a:t>
            </a:r>
            <a:r>
              <a:rPr spc="-55" dirty="0"/>
              <a:t> </a:t>
            </a:r>
            <a:r>
              <a:rPr dirty="0"/>
              <a:t>Engineering</a:t>
            </a:r>
            <a:r>
              <a:rPr spc="-55" dirty="0"/>
              <a:t> </a:t>
            </a:r>
            <a:r>
              <a:rPr spc="-10" dirty="0"/>
              <a:t>College</a:t>
            </a:r>
          </a:p>
        </p:txBody>
      </p:sp>
      <p:sp>
        <p:nvSpPr>
          <p:cNvPr id="6" name="Holder 6"/>
          <p:cNvSpPr>
            <a:spLocks noGrp="1"/>
          </p:cNvSpPr>
          <p:nvPr>
            <p:ph type="sldNum" sz="quarter" idx="7"/>
          </p:nvPr>
        </p:nvSpPr>
        <p:spPr/>
        <p:txBody>
          <a:bodyPr lIns="0" tIns="0" rIns="0" bIns="0"/>
          <a:lstStyle>
            <a:lvl1pPr>
              <a:defRPr sz="1600" b="0" i="0">
                <a:solidFill>
                  <a:schemeClr val="bg1"/>
                </a:solidFill>
                <a:latin typeface="Calibri"/>
                <a:cs typeface="Calibri"/>
              </a:defRPr>
            </a:lvl1pPr>
          </a:lstStyle>
          <a:p>
            <a:pPr marL="12700">
              <a:lnSpc>
                <a:spcPts val="1620"/>
              </a:lnSpc>
            </a:pPr>
            <a:fld id="{81D60167-4931-47E6-BA6A-407CBD079E47}" type="slidenum">
              <a:rPr spc="-25" dirty="0"/>
              <a:t>‹#›</a:t>
            </a:fld>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1600" b="0" i="0">
                <a:solidFill>
                  <a:schemeClr val="bg1"/>
                </a:solidFill>
                <a:latin typeface="Calibri"/>
                <a:cs typeface="Calibri"/>
              </a:defRPr>
            </a:lvl1p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Holder 5"/>
          <p:cNvSpPr>
            <a:spLocks noGrp="1"/>
          </p:cNvSpPr>
          <p:nvPr>
            <p:ph type="dt" sz="half" idx="6"/>
          </p:nvPr>
        </p:nvSpPr>
        <p:spPr/>
        <p:txBody>
          <a:bodyPr lIns="0" tIns="0" rIns="0" bIns="0"/>
          <a:lstStyle>
            <a:lvl1pPr>
              <a:defRPr sz="1600" b="0" i="0">
                <a:solidFill>
                  <a:schemeClr val="bg1"/>
                </a:solidFill>
                <a:latin typeface="Calibri"/>
                <a:cs typeface="Calibri"/>
              </a:defRPr>
            </a:lvl1pPr>
          </a:lstStyle>
          <a:p>
            <a:pPr marL="12700">
              <a:lnSpc>
                <a:spcPts val="1620"/>
              </a:lnSpc>
            </a:pPr>
            <a:r>
              <a:rPr dirty="0"/>
              <a:t>Rajalakshmi</a:t>
            </a:r>
            <a:r>
              <a:rPr spc="-55" dirty="0"/>
              <a:t> </a:t>
            </a:r>
            <a:r>
              <a:rPr dirty="0"/>
              <a:t>Engineering</a:t>
            </a:r>
            <a:r>
              <a:rPr spc="-55" dirty="0"/>
              <a:t> </a:t>
            </a:r>
            <a:r>
              <a:rPr spc="-10" dirty="0"/>
              <a:t>College</a:t>
            </a:r>
          </a:p>
        </p:txBody>
      </p:sp>
      <p:sp>
        <p:nvSpPr>
          <p:cNvPr id="6" name="Holder 6"/>
          <p:cNvSpPr>
            <a:spLocks noGrp="1"/>
          </p:cNvSpPr>
          <p:nvPr>
            <p:ph type="sldNum" sz="quarter" idx="7"/>
          </p:nvPr>
        </p:nvSpPr>
        <p:spPr/>
        <p:txBody>
          <a:bodyPr lIns="0" tIns="0" rIns="0" bIns="0"/>
          <a:lstStyle>
            <a:lvl1pPr>
              <a:defRPr sz="1600" b="0" i="0">
                <a:solidFill>
                  <a:schemeClr val="bg1"/>
                </a:solidFill>
                <a:latin typeface="Calibri"/>
                <a:cs typeface="Calibri"/>
              </a:defRPr>
            </a:lvl1pPr>
          </a:lstStyle>
          <a:p>
            <a:pPr marL="12700">
              <a:lnSpc>
                <a:spcPts val="1620"/>
              </a:lnSpc>
            </a:pPr>
            <a:fld id="{81D60167-4931-47E6-BA6A-407CBD079E47}" type="slidenum">
              <a:rPr spc="-25" dirty="0"/>
              <a:t>‹#›</a:t>
            </a:fld>
            <a:endParaRPr spc="-2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600" b="0" i="0">
                <a:solidFill>
                  <a:schemeClr val="bg1"/>
                </a:solidFill>
                <a:latin typeface="Calibri"/>
                <a:cs typeface="Calibri"/>
              </a:defRPr>
            </a:lvl1p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6" name="Holder 6"/>
          <p:cNvSpPr>
            <a:spLocks noGrp="1"/>
          </p:cNvSpPr>
          <p:nvPr>
            <p:ph type="dt" sz="half" idx="6"/>
          </p:nvPr>
        </p:nvSpPr>
        <p:spPr/>
        <p:txBody>
          <a:bodyPr lIns="0" tIns="0" rIns="0" bIns="0"/>
          <a:lstStyle>
            <a:lvl1pPr>
              <a:defRPr sz="1600" b="0" i="0">
                <a:solidFill>
                  <a:schemeClr val="bg1"/>
                </a:solidFill>
                <a:latin typeface="Calibri"/>
                <a:cs typeface="Calibri"/>
              </a:defRPr>
            </a:lvl1pPr>
          </a:lstStyle>
          <a:p>
            <a:pPr marL="12700">
              <a:lnSpc>
                <a:spcPts val="1620"/>
              </a:lnSpc>
            </a:pPr>
            <a:r>
              <a:rPr dirty="0"/>
              <a:t>Rajalakshmi</a:t>
            </a:r>
            <a:r>
              <a:rPr spc="-55" dirty="0"/>
              <a:t> </a:t>
            </a:r>
            <a:r>
              <a:rPr dirty="0"/>
              <a:t>Engineering</a:t>
            </a:r>
            <a:r>
              <a:rPr spc="-55" dirty="0"/>
              <a:t> </a:t>
            </a:r>
            <a:r>
              <a:rPr spc="-10" dirty="0"/>
              <a:t>College</a:t>
            </a:r>
          </a:p>
        </p:txBody>
      </p:sp>
      <p:sp>
        <p:nvSpPr>
          <p:cNvPr id="7" name="Holder 7"/>
          <p:cNvSpPr>
            <a:spLocks noGrp="1"/>
          </p:cNvSpPr>
          <p:nvPr>
            <p:ph type="sldNum" sz="quarter" idx="7"/>
          </p:nvPr>
        </p:nvSpPr>
        <p:spPr/>
        <p:txBody>
          <a:bodyPr lIns="0" tIns="0" rIns="0" bIns="0"/>
          <a:lstStyle>
            <a:lvl1pPr>
              <a:defRPr sz="1600" b="0" i="0">
                <a:solidFill>
                  <a:schemeClr val="bg1"/>
                </a:solidFill>
                <a:latin typeface="Calibri"/>
                <a:cs typeface="Calibri"/>
              </a:defRPr>
            </a:lvl1pPr>
          </a:lstStyle>
          <a:p>
            <a:pPr marL="12700">
              <a:lnSpc>
                <a:spcPts val="1620"/>
              </a:lnSpc>
            </a:pPr>
            <a:fld id="{81D60167-4931-47E6-BA6A-407CBD079E47}" type="slidenum">
              <a:rPr spc="-25" dirty="0"/>
              <a:t>‹#›</a:t>
            </a:fld>
            <a:endParaRPr spc="-2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600" b="0" i="0">
                <a:solidFill>
                  <a:schemeClr val="bg1"/>
                </a:solidFill>
                <a:latin typeface="Calibri"/>
                <a:cs typeface="Calibri"/>
              </a:defRPr>
            </a:lvl1p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4" name="Holder 4"/>
          <p:cNvSpPr>
            <a:spLocks noGrp="1"/>
          </p:cNvSpPr>
          <p:nvPr>
            <p:ph type="dt" sz="half" idx="6"/>
          </p:nvPr>
        </p:nvSpPr>
        <p:spPr/>
        <p:txBody>
          <a:bodyPr lIns="0" tIns="0" rIns="0" bIns="0"/>
          <a:lstStyle>
            <a:lvl1pPr>
              <a:defRPr sz="1600" b="0" i="0">
                <a:solidFill>
                  <a:schemeClr val="bg1"/>
                </a:solidFill>
                <a:latin typeface="Calibri"/>
                <a:cs typeface="Calibri"/>
              </a:defRPr>
            </a:lvl1pPr>
          </a:lstStyle>
          <a:p>
            <a:pPr marL="12700">
              <a:lnSpc>
                <a:spcPts val="1620"/>
              </a:lnSpc>
            </a:pPr>
            <a:r>
              <a:rPr dirty="0"/>
              <a:t>Rajalakshmi</a:t>
            </a:r>
            <a:r>
              <a:rPr spc="-55" dirty="0"/>
              <a:t> </a:t>
            </a:r>
            <a:r>
              <a:rPr dirty="0"/>
              <a:t>Engineering</a:t>
            </a:r>
            <a:r>
              <a:rPr spc="-55" dirty="0"/>
              <a:t> </a:t>
            </a:r>
            <a:r>
              <a:rPr spc="-10" dirty="0"/>
              <a:t>College</a:t>
            </a:r>
          </a:p>
        </p:txBody>
      </p:sp>
      <p:sp>
        <p:nvSpPr>
          <p:cNvPr id="5" name="Holder 5"/>
          <p:cNvSpPr>
            <a:spLocks noGrp="1"/>
          </p:cNvSpPr>
          <p:nvPr>
            <p:ph type="sldNum" sz="quarter" idx="7"/>
          </p:nvPr>
        </p:nvSpPr>
        <p:spPr/>
        <p:txBody>
          <a:bodyPr lIns="0" tIns="0" rIns="0" bIns="0"/>
          <a:lstStyle>
            <a:lvl1pPr>
              <a:defRPr sz="1600" b="0" i="0">
                <a:solidFill>
                  <a:schemeClr val="bg1"/>
                </a:solidFill>
                <a:latin typeface="Calibri"/>
                <a:cs typeface="Calibri"/>
              </a:defRPr>
            </a:lvl1pPr>
          </a:lstStyle>
          <a:p>
            <a:pPr marL="12700">
              <a:lnSpc>
                <a:spcPts val="1620"/>
              </a:lnSpc>
            </a:pPr>
            <a:fld id="{81D60167-4931-47E6-BA6A-407CBD079E47}" type="slidenum">
              <a:rPr spc="-25" dirty="0"/>
              <a:t>‹#›</a:t>
            </a:fld>
            <a:endParaRPr spc="-2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600" b="0" i="0">
                <a:solidFill>
                  <a:schemeClr val="bg1"/>
                </a:solidFill>
                <a:latin typeface="Calibri"/>
                <a:cs typeface="Calibri"/>
              </a:defRPr>
            </a:lvl1p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3" name="Holder 3"/>
          <p:cNvSpPr>
            <a:spLocks noGrp="1"/>
          </p:cNvSpPr>
          <p:nvPr>
            <p:ph type="dt" sz="half" idx="6"/>
          </p:nvPr>
        </p:nvSpPr>
        <p:spPr/>
        <p:txBody>
          <a:bodyPr lIns="0" tIns="0" rIns="0" bIns="0"/>
          <a:lstStyle>
            <a:lvl1pPr>
              <a:defRPr sz="1600" b="0" i="0">
                <a:solidFill>
                  <a:schemeClr val="bg1"/>
                </a:solidFill>
                <a:latin typeface="Calibri"/>
                <a:cs typeface="Calibri"/>
              </a:defRPr>
            </a:lvl1pPr>
          </a:lstStyle>
          <a:p>
            <a:pPr marL="12700">
              <a:lnSpc>
                <a:spcPts val="1620"/>
              </a:lnSpc>
            </a:pPr>
            <a:r>
              <a:rPr dirty="0"/>
              <a:t>Rajalakshmi</a:t>
            </a:r>
            <a:r>
              <a:rPr spc="-55" dirty="0"/>
              <a:t> </a:t>
            </a:r>
            <a:r>
              <a:rPr dirty="0"/>
              <a:t>Engineering</a:t>
            </a:r>
            <a:r>
              <a:rPr spc="-55" dirty="0"/>
              <a:t> </a:t>
            </a:r>
            <a:r>
              <a:rPr spc="-10" dirty="0"/>
              <a:t>College</a:t>
            </a:r>
          </a:p>
        </p:txBody>
      </p:sp>
      <p:sp>
        <p:nvSpPr>
          <p:cNvPr id="4" name="Holder 4"/>
          <p:cNvSpPr>
            <a:spLocks noGrp="1"/>
          </p:cNvSpPr>
          <p:nvPr>
            <p:ph type="sldNum" sz="quarter" idx="7"/>
          </p:nvPr>
        </p:nvSpPr>
        <p:spPr/>
        <p:txBody>
          <a:bodyPr lIns="0" tIns="0" rIns="0" bIns="0"/>
          <a:lstStyle>
            <a:lvl1pPr>
              <a:defRPr sz="1600" b="0" i="0">
                <a:solidFill>
                  <a:schemeClr val="bg1"/>
                </a:solidFill>
                <a:latin typeface="Calibri"/>
                <a:cs typeface="Calibri"/>
              </a:defRPr>
            </a:lvl1pPr>
          </a:lstStyle>
          <a:p>
            <a:pPr marL="12700">
              <a:lnSpc>
                <a:spcPts val="1620"/>
              </a:lnSpc>
            </a:pPr>
            <a:fld id="{81D60167-4931-47E6-BA6A-407CBD079E47}" type="slidenum">
              <a:rPr spc="-25" dirty="0"/>
              <a:t>‹#›</a:t>
            </a:fld>
            <a:endParaRPr spc="-25"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6453140"/>
            <a:ext cx="4649740" cy="404859"/>
          </a:xfrm>
          <a:prstGeom prst="rect">
            <a:avLst/>
          </a:prstGeom>
        </p:spPr>
      </p:pic>
      <p:sp>
        <p:nvSpPr>
          <p:cNvPr id="17" name="bg object 17"/>
          <p:cNvSpPr/>
          <p:nvPr/>
        </p:nvSpPr>
        <p:spPr>
          <a:xfrm>
            <a:off x="0" y="6476999"/>
            <a:ext cx="4572000" cy="381000"/>
          </a:xfrm>
          <a:custGeom>
            <a:avLst/>
            <a:gdLst/>
            <a:ahLst/>
            <a:cxnLst/>
            <a:rect l="l" t="t" r="r" b="b"/>
            <a:pathLst>
              <a:path w="4572000" h="381000">
                <a:moveTo>
                  <a:pt x="4571999" y="380999"/>
                </a:moveTo>
                <a:lnTo>
                  <a:pt x="0" y="380999"/>
                </a:lnTo>
                <a:lnTo>
                  <a:pt x="0" y="0"/>
                </a:lnTo>
                <a:lnTo>
                  <a:pt x="4571999" y="0"/>
                </a:lnTo>
                <a:lnTo>
                  <a:pt x="4571999" y="380999"/>
                </a:lnTo>
                <a:close/>
              </a:path>
            </a:pathLst>
          </a:custGeom>
          <a:solidFill>
            <a:srgbClr val="34495E"/>
          </a:solidFill>
        </p:spPr>
        <p:txBody>
          <a:bodyPr wrap="square" lIns="0" tIns="0" rIns="0" bIns="0" rtlCol="0"/>
          <a:lstStyle/>
          <a:p>
            <a:endParaRPr/>
          </a:p>
        </p:txBody>
      </p:sp>
      <p:pic>
        <p:nvPicPr>
          <p:cNvPr id="18" name="bg object 18"/>
          <p:cNvPicPr/>
          <p:nvPr/>
        </p:nvPicPr>
        <p:blipFill>
          <a:blip r:embed="rId8" cstate="print"/>
          <a:stretch>
            <a:fillRect/>
          </a:stretch>
        </p:blipFill>
        <p:spPr>
          <a:xfrm>
            <a:off x="4548140" y="6453630"/>
            <a:ext cx="4595859" cy="404369"/>
          </a:xfrm>
          <a:prstGeom prst="rect">
            <a:avLst/>
          </a:prstGeom>
        </p:spPr>
      </p:pic>
      <p:sp>
        <p:nvSpPr>
          <p:cNvPr id="19" name="bg object 19"/>
          <p:cNvSpPr/>
          <p:nvPr/>
        </p:nvSpPr>
        <p:spPr>
          <a:xfrm>
            <a:off x="4572000" y="6477489"/>
            <a:ext cx="4572000" cy="381000"/>
          </a:xfrm>
          <a:custGeom>
            <a:avLst/>
            <a:gdLst/>
            <a:ahLst/>
            <a:cxnLst/>
            <a:rect l="l" t="t" r="r" b="b"/>
            <a:pathLst>
              <a:path w="4572000" h="381000">
                <a:moveTo>
                  <a:pt x="4571999" y="380999"/>
                </a:moveTo>
                <a:lnTo>
                  <a:pt x="0" y="380999"/>
                </a:lnTo>
                <a:lnTo>
                  <a:pt x="0" y="0"/>
                </a:lnTo>
                <a:lnTo>
                  <a:pt x="4571999" y="0"/>
                </a:lnTo>
                <a:lnTo>
                  <a:pt x="4571999" y="380999"/>
                </a:lnTo>
                <a:close/>
              </a:path>
            </a:pathLst>
          </a:custGeom>
          <a:solidFill>
            <a:srgbClr val="34495E"/>
          </a:solidFill>
        </p:spPr>
        <p:txBody>
          <a:bodyPr wrap="square" lIns="0" tIns="0" rIns="0" bIns="0" rtlCol="0"/>
          <a:lstStyle/>
          <a:p>
            <a:endParaRPr/>
          </a:p>
        </p:txBody>
      </p:sp>
      <p:sp>
        <p:nvSpPr>
          <p:cNvPr id="20" name="bg object 20"/>
          <p:cNvSpPr/>
          <p:nvPr/>
        </p:nvSpPr>
        <p:spPr>
          <a:xfrm>
            <a:off x="190500" y="914400"/>
            <a:ext cx="8763000" cy="0"/>
          </a:xfrm>
          <a:custGeom>
            <a:avLst/>
            <a:gdLst/>
            <a:ahLst/>
            <a:cxnLst/>
            <a:rect l="l" t="t" r="r" b="b"/>
            <a:pathLst>
              <a:path w="8763000">
                <a:moveTo>
                  <a:pt x="0" y="0"/>
                </a:moveTo>
                <a:lnTo>
                  <a:pt x="8762999" y="0"/>
                </a:lnTo>
              </a:path>
            </a:pathLst>
          </a:custGeom>
          <a:ln w="9524">
            <a:solidFill>
              <a:srgbClr val="D8D8D8"/>
            </a:solidFill>
          </a:ln>
        </p:spPr>
        <p:txBody>
          <a:bodyPr wrap="square" lIns="0" tIns="0" rIns="0" bIns="0" rtlCol="0"/>
          <a:lstStyle/>
          <a:p>
            <a:endParaRPr/>
          </a:p>
        </p:txBody>
      </p:sp>
      <p:sp>
        <p:nvSpPr>
          <p:cNvPr id="2" name="Holder 2"/>
          <p:cNvSpPr>
            <a:spLocks noGrp="1"/>
          </p:cNvSpPr>
          <p:nvPr>
            <p:ph type="title"/>
          </p:nvPr>
        </p:nvSpPr>
        <p:spPr>
          <a:xfrm>
            <a:off x="263525" y="140049"/>
            <a:ext cx="8190230" cy="695960"/>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a:xfrm>
            <a:off x="457200" y="1577340"/>
            <a:ext cx="82296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00629" y="6575552"/>
            <a:ext cx="4166235" cy="228600"/>
          </a:xfrm>
          <a:prstGeom prst="rect">
            <a:avLst/>
          </a:prstGeom>
        </p:spPr>
        <p:txBody>
          <a:bodyPr wrap="square" lIns="0" tIns="0" rIns="0" bIns="0">
            <a:spAutoFit/>
          </a:bodyPr>
          <a:lstStyle>
            <a:lvl1pPr>
              <a:defRPr sz="1600" b="0" i="0">
                <a:solidFill>
                  <a:schemeClr val="bg1"/>
                </a:solidFill>
                <a:latin typeface="Calibri"/>
                <a:cs typeface="Calibri"/>
              </a:defRPr>
            </a:lvl1p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Holder 5"/>
          <p:cNvSpPr>
            <a:spLocks noGrp="1"/>
          </p:cNvSpPr>
          <p:nvPr>
            <p:ph type="dt" sz="half" idx="6"/>
          </p:nvPr>
        </p:nvSpPr>
        <p:spPr>
          <a:xfrm>
            <a:off x="5142136" y="6576042"/>
            <a:ext cx="2682875" cy="228600"/>
          </a:xfrm>
          <a:prstGeom prst="rect">
            <a:avLst/>
          </a:prstGeom>
        </p:spPr>
        <p:txBody>
          <a:bodyPr wrap="square" lIns="0" tIns="0" rIns="0" bIns="0">
            <a:spAutoFit/>
          </a:bodyPr>
          <a:lstStyle>
            <a:lvl1pPr>
              <a:defRPr sz="1600" b="0" i="0">
                <a:solidFill>
                  <a:schemeClr val="bg1"/>
                </a:solidFill>
                <a:latin typeface="Calibri"/>
                <a:cs typeface="Calibri"/>
              </a:defRPr>
            </a:lvl1pPr>
          </a:lstStyle>
          <a:p>
            <a:pPr marL="12700">
              <a:lnSpc>
                <a:spcPts val="1620"/>
              </a:lnSpc>
            </a:pPr>
            <a:r>
              <a:rPr dirty="0"/>
              <a:t>Rajalakshmi</a:t>
            </a:r>
            <a:r>
              <a:rPr spc="-55" dirty="0"/>
              <a:t> </a:t>
            </a:r>
            <a:r>
              <a:rPr dirty="0"/>
              <a:t>Engineering</a:t>
            </a:r>
            <a:r>
              <a:rPr spc="-55" dirty="0"/>
              <a:t> </a:t>
            </a:r>
            <a:r>
              <a:rPr spc="-10" dirty="0"/>
              <a:t>College</a:t>
            </a:r>
          </a:p>
        </p:txBody>
      </p:sp>
      <p:sp>
        <p:nvSpPr>
          <p:cNvPr id="6" name="Holder 6"/>
          <p:cNvSpPr>
            <a:spLocks noGrp="1"/>
          </p:cNvSpPr>
          <p:nvPr>
            <p:ph type="sldNum" sz="quarter" idx="7"/>
          </p:nvPr>
        </p:nvSpPr>
        <p:spPr>
          <a:xfrm>
            <a:off x="8342536" y="6576042"/>
            <a:ext cx="231140" cy="228600"/>
          </a:xfrm>
          <a:prstGeom prst="rect">
            <a:avLst/>
          </a:prstGeom>
        </p:spPr>
        <p:txBody>
          <a:bodyPr wrap="square" lIns="0" tIns="0" rIns="0" bIns="0">
            <a:spAutoFit/>
          </a:bodyPr>
          <a:lstStyle>
            <a:lvl1pPr>
              <a:defRPr sz="1600" b="0" i="0">
                <a:solidFill>
                  <a:schemeClr val="bg1"/>
                </a:solidFill>
                <a:latin typeface="Calibri"/>
                <a:cs typeface="Calibri"/>
              </a:defRPr>
            </a:lvl1pPr>
          </a:lstStyle>
          <a:p>
            <a:pPr marL="12700">
              <a:lnSpc>
                <a:spcPts val="1620"/>
              </a:lnSpc>
            </a:pPr>
            <a:fld id="{81D60167-4931-47E6-BA6A-407CBD079E47}" type="slidenum">
              <a:rPr spc="-25" dirty="0"/>
              <a:t>‹#›</a:t>
            </a:fld>
            <a:endParaRPr spc="-2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oi.org/10.5555/jdi.2022.19.3.112" TargetMode="External"/><Relationship Id="rId2" Type="http://schemas.openxmlformats.org/officeDocument/2006/relationships/hyperlink" Target="https://www.uipath.com/" TargetMode="External"/><Relationship Id="rId1" Type="http://schemas.openxmlformats.org/officeDocument/2006/relationships/slideLayout" Target="../slideLayouts/slideLayout2.xml"/><Relationship Id="rId4" Type="http://schemas.openxmlformats.org/officeDocument/2006/relationships/hyperlink" Target="https://academy.uipath.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2700" y="0"/>
            <a:ext cx="9156700" cy="4679315"/>
            <a:chOff x="-12700" y="0"/>
            <a:chExt cx="9156700" cy="4679315"/>
          </a:xfrm>
        </p:grpSpPr>
        <p:pic>
          <p:nvPicPr>
            <p:cNvPr id="3" name="object 3"/>
            <p:cNvPicPr/>
            <p:nvPr/>
          </p:nvPicPr>
          <p:blipFill>
            <a:blip r:embed="rId2" cstate="print"/>
            <a:stretch>
              <a:fillRect/>
            </a:stretch>
          </p:blipFill>
          <p:spPr>
            <a:xfrm>
              <a:off x="0" y="0"/>
              <a:ext cx="9144000" cy="1752549"/>
            </a:xfrm>
            <a:prstGeom prst="rect">
              <a:avLst/>
            </a:prstGeom>
          </p:spPr>
        </p:pic>
        <p:sp>
          <p:nvSpPr>
            <p:cNvPr id="4" name="object 4"/>
            <p:cNvSpPr/>
            <p:nvPr/>
          </p:nvSpPr>
          <p:spPr>
            <a:xfrm>
              <a:off x="5003203" y="1761199"/>
              <a:ext cx="4140835" cy="2622550"/>
            </a:xfrm>
            <a:custGeom>
              <a:avLst/>
              <a:gdLst/>
              <a:ahLst/>
              <a:cxnLst/>
              <a:rect l="l" t="t" r="r" b="b"/>
              <a:pathLst>
                <a:path w="4140834" h="2622550">
                  <a:moveTo>
                    <a:pt x="4140796" y="2622445"/>
                  </a:moveTo>
                  <a:lnTo>
                    <a:pt x="0" y="2622445"/>
                  </a:lnTo>
                  <a:lnTo>
                    <a:pt x="1311223" y="1311221"/>
                  </a:lnTo>
                  <a:lnTo>
                    <a:pt x="0" y="0"/>
                  </a:lnTo>
                  <a:lnTo>
                    <a:pt x="4140796" y="0"/>
                  </a:lnTo>
                  <a:lnTo>
                    <a:pt x="4140796" y="2622445"/>
                  </a:lnTo>
                  <a:close/>
                </a:path>
              </a:pathLst>
            </a:custGeom>
            <a:solidFill>
              <a:srgbClr val="00AAAD"/>
            </a:solidFill>
          </p:spPr>
          <p:txBody>
            <a:bodyPr wrap="square" lIns="0" tIns="0" rIns="0" bIns="0" rtlCol="0"/>
            <a:lstStyle/>
            <a:p>
              <a:endParaRPr/>
            </a:p>
          </p:txBody>
        </p:sp>
        <p:pic>
          <p:nvPicPr>
            <p:cNvPr id="5" name="object 5"/>
            <p:cNvPicPr/>
            <p:nvPr/>
          </p:nvPicPr>
          <p:blipFill>
            <a:blip r:embed="rId3" cstate="print"/>
            <a:stretch>
              <a:fillRect/>
            </a:stretch>
          </p:blipFill>
          <p:spPr>
            <a:xfrm>
              <a:off x="0" y="1465871"/>
              <a:ext cx="5845577" cy="3213100"/>
            </a:xfrm>
            <a:prstGeom prst="rect">
              <a:avLst/>
            </a:prstGeom>
          </p:spPr>
        </p:pic>
        <p:sp>
          <p:nvSpPr>
            <p:cNvPr id="6" name="object 6"/>
            <p:cNvSpPr/>
            <p:nvPr/>
          </p:nvSpPr>
          <p:spPr>
            <a:xfrm>
              <a:off x="0" y="1529370"/>
              <a:ext cx="5744210" cy="3086100"/>
            </a:xfrm>
            <a:custGeom>
              <a:avLst/>
              <a:gdLst/>
              <a:ahLst/>
              <a:cxnLst/>
              <a:rect l="l" t="t" r="r" b="b"/>
              <a:pathLst>
                <a:path w="5744210" h="3086100">
                  <a:moveTo>
                    <a:pt x="4200926" y="3086099"/>
                  </a:moveTo>
                  <a:lnTo>
                    <a:pt x="0" y="3086099"/>
                  </a:lnTo>
                  <a:lnTo>
                    <a:pt x="0" y="0"/>
                  </a:lnTo>
                  <a:lnTo>
                    <a:pt x="4200926" y="0"/>
                  </a:lnTo>
                  <a:lnTo>
                    <a:pt x="5743976" y="1543049"/>
                  </a:lnTo>
                  <a:lnTo>
                    <a:pt x="4200926" y="3086099"/>
                  </a:lnTo>
                  <a:close/>
                </a:path>
              </a:pathLst>
            </a:custGeom>
            <a:solidFill>
              <a:srgbClr val="59595B"/>
            </a:solidFill>
          </p:spPr>
          <p:txBody>
            <a:bodyPr wrap="square" lIns="0" tIns="0" rIns="0" bIns="0" rtlCol="0"/>
            <a:lstStyle/>
            <a:p>
              <a:endParaRPr/>
            </a:p>
          </p:txBody>
        </p:sp>
        <p:sp>
          <p:nvSpPr>
            <p:cNvPr id="7" name="object 7"/>
            <p:cNvSpPr/>
            <p:nvPr/>
          </p:nvSpPr>
          <p:spPr>
            <a:xfrm>
              <a:off x="0" y="1529370"/>
              <a:ext cx="5744210" cy="3086100"/>
            </a:xfrm>
            <a:custGeom>
              <a:avLst/>
              <a:gdLst/>
              <a:ahLst/>
              <a:cxnLst/>
              <a:rect l="l" t="t" r="r" b="b"/>
              <a:pathLst>
                <a:path w="5744210" h="3086100">
                  <a:moveTo>
                    <a:pt x="0" y="0"/>
                  </a:moveTo>
                  <a:lnTo>
                    <a:pt x="4200926" y="0"/>
                  </a:lnTo>
                  <a:lnTo>
                    <a:pt x="5743976" y="1543049"/>
                  </a:lnTo>
                  <a:lnTo>
                    <a:pt x="4200926" y="3086099"/>
                  </a:lnTo>
                  <a:lnTo>
                    <a:pt x="0" y="3086099"/>
                  </a:lnTo>
                  <a:lnTo>
                    <a:pt x="0" y="0"/>
                  </a:lnTo>
                  <a:close/>
                </a:path>
              </a:pathLst>
            </a:custGeom>
            <a:ln w="25399">
              <a:solidFill>
                <a:srgbClr val="59595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0" y="935764"/>
              <a:ext cx="4089125" cy="1177528"/>
            </a:xfrm>
            <a:prstGeom prst="rect">
              <a:avLst/>
            </a:prstGeom>
          </p:spPr>
        </p:pic>
        <p:sp>
          <p:nvSpPr>
            <p:cNvPr id="9" name="object 9"/>
            <p:cNvSpPr/>
            <p:nvPr/>
          </p:nvSpPr>
          <p:spPr>
            <a:xfrm>
              <a:off x="0" y="986563"/>
              <a:ext cx="4000500" cy="1076325"/>
            </a:xfrm>
            <a:custGeom>
              <a:avLst/>
              <a:gdLst/>
              <a:ahLst/>
              <a:cxnLst/>
              <a:rect l="l" t="t" r="r" b="b"/>
              <a:pathLst>
                <a:path w="4000500" h="1076325">
                  <a:moveTo>
                    <a:pt x="3462260" y="1075927"/>
                  </a:moveTo>
                  <a:lnTo>
                    <a:pt x="0" y="1075927"/>
                  </a:lnTo>
                  <a:lnTo>
                    <a:pt x="0" y="0"/>
                  </a:lnTo>
                  <a:lnTo>
                    <a:pt x="3462260" y="0"/>
                  </a:lnTo>
                  <a:lnTo>
                    <a:pt x="4000224" y="537963"/>
                  </a:lnTo>
                  <a:lnTo>
                    <a:pt x="3462260" y="1075927"/>
                  </a:lnTo>
                  <a:close/>
                </a:path>
              </a:pathLst>
            </a:custGeom>
            <a:solidFill>
              <a:srgbClr val="00AAAD"/>
            </a:solidFill>
          </p:spPr>
          <p:txBody>
            <a:bodyPr wrap="square" lIns="0" tIns="0" rIns="0" bIns="0" rtlCol="0"/>
            <a:lstStyle/>
            <a:p>
              <a:endParaRPr/>
            </a:p>
          </p:txBody>
        </p:sp>
      </p:grpSp>
      <p:sp>
        <p:nvSpPr>
          <p:cNvPr id="10" name="object 10"/>
          <p:cNvSpPr txBox="1"/>
          <p:nvPr/>
        </p:nvSpPr>
        <p:spPr>
          <a:xfrm>
            <a:off x="250805" y="4827345"/>
            <a:ext cx="3838319" cy="1256754"/>
          </a:xfrm>
          <a:prstGeom prst="rect">
            <a:avLst/>
          </a:prstGeom>
        </p:spPr>
        <p:txBody>
          <a:bodyPr vert="horz" wrap="square" lIns="0" tIns="12700" rIns="0" bIns="0" rtlCol="0">
            <a:spAutoFit/>
          </a:bodyPr>
          <a:lstStyle/>
          <a:p>
            <a:pPr marL="12700" marR="1216025">
              <a:lnSpc>
                <a:spcPct val="100000"/>
              </a:lnSpc>
              <a:spcBef>
                <a:spcPts val="100"/>
              </a:spcBef>
            </a:pPr>
            <a:r>
              <a:rPr lang="en-IN" sz="2000" b="1" spc="-25" dirty="0">
                <a:latin typeface="Times New Roman" panose="02020603050405020304" pitchFamily="18" charset="0"/>
                <a:cs typeface="Times New Roman" panose="02020603050405020304" pitchFamily="18" charset="0"/>
              </a:rPr>
              <a:t>220701135</a:t>
            </a:r>
          </a:p>
          <a:p>
            <a:pPr marL="12700" marR="1216025">
              <a:lnSpc>
                <a:spcPct val="100000"/>
              </a:lnSpc>
              <a:spcBef>
                <a:spcPts val="100"/>
              </a:spcBef>
            </a:pPr>
            <a:r>
              <a:rPr lang="en-IN" sz="2000" b="1" spc="-25" dirty="0">
                <a:latin typeface="Times New Roman" panose="02020603050405020304" pitchFamily="18" charset="0"/>
                <a:cs typeface="Times New Roman" panose="02020603050405020304" pitchFamily="18" charset="0"/>
              </a:rPr>
              <a:t>Kishore Kaarthik S</a:t>
            </a:r>
            <a:endParaRPr sz="2000" dirty="0">
              <a:latin typeface="Times New Roman" panose="02020603050405020304" pitchFamily="18" charset="0"/>
              <a:cs typeface="Times New Roman" panose="02020603050405020304" pitchFamily="18" charset="0"/>
            </a:endParaRPr>
          </a:p>
          <a:p>
            <a:pPr marL="12700">
              <a:lnSpc>
                <a:spcPct val="100000"/>
              </a:lnSpc>
            </a:pPr>
            <a:r>
              <a:rPr lang="en-US" sz="2000" b="1" dirty="0">
                <a:latin typeface="Times New Roman" panose="02020603050405020304" pitchFamily="18" charset="0"/>
                <a:cs typeface="Times New Roman" panose="02020603050405020304" pitchFamily="18" charset="0"/>
              </a:rPr>
              <a:t>Mrs. G.M. </a:t>
            </a:r>
            <a:r>
              <a:rPr lang="en-US" sz="2000" b="1" dirty="0" err="1">
                <a:latin typeface="Times New Roman" panose="02020603050405020304" pitchFamily="18" charset="0"/>
                <a:cs typeface="Times New Roman" panose="02020603050405020304" pitchFamily="18" charset="0"/>
              </a:rPr>
              <a:t>Sasikala</a:t>
            </a:r>
            <a:r>
              <a:rPr lang="en-US" sz="2000" b="1" dirty="0">
                <a:latin typeface="Times New Roman" panose="02020603050405020304" pitchFamily="18" charset="0"/>
                <a:cs typeface="Times New Roman" panose="02020603050405020304" pitchFamily="18" charset="0"/>
              </a:rPr>
              <a:t>, M.E </a:t>
            </a:r>
            <a:r>
              <a:rPr lang="en-IN" sz="2000" b="1" spc="-10" dirty="0">
                <a:latin typeface="Times New Roman" panose="02020603050405020304" pitchFamily="18" charset="0"/>
                <a:cs typeface="Times New Roman" panose="02020603050405020304" pitchFamily="18" charset="0"/>
              </a:rPr>
              <a:t>Computer Science and Engineering</a:t>
            </a:r>
            <a:endParaRPr sz="2000" dirty="0">
              <a:latin typeface="Times New Roman" panose="02020603050405020304" pitchFamily="18" charset="0"/>
              <a:cs typeface="Times New Roman" panose="02020603050405020304" pitchFamily="18" charset="0"/>
            </a:endParaRPr>
          </a:p>
        </p:txBody>
      </p:sp>
      <p:sp>
        <p:nvSpPr>
          <p:cNvPr id="11" name="object 11"/>
          <p:cNvSpPr txBox="1">
            <a:spLocks noGrp="1"/>
          </p:cNvSpPr>
          <p:nvPr>
            <p:ph type="title"/>
          </p:nvPr>
        </p:nvSpPr>
        <p:spPr>
          <a:xfrm>
            <a:off x="261996" y="1196868"/>
            <a:ext cx="3014345" cy="628377"/>
          </a:xfrm>
          <a:prstGeom prst="rect">
            <a:avLst/>
          </a:prstGeom>
        </p:spPr>
        <p:txBody>
          <a:bodyPr vert="horz" wrap="square" lIns="0" tIns="12700" rIns="0" bIns="0" rtlCol="0">
            <a:spAutoFit/>
          </a:bodyPr>
          <a:lstStyle/>
          <a:p>
            <a:pPr marL="12700" marR="5080" indent="694055">
              <a:lnSpc>
                <a:spcPct val="100000"/>
              </a:lnSpc>
              <a:spcBef>
                <a:spcPts val="100"/>
              </a:spcBef>
            </a:pPr>
            <a:r>
              <a:rPr sz="2000" b="1" dirty="0">
                <a:solidFill>
                  <a:srgbClr val="FFFFFF"/>
                </a:solidFill>
                <a:latin typeface="+mj-lt"/>
                <a:cs typeface="Times New Roman" panose="02020603050405020304" pitchFamily="18" charset="0"/>
              </a:rPr>
              <a:t>Introduction</a:t>
            </a:r>
            <a:r>
              <a:rPr sz="2000" b="1" spc="-60" dirty="0">
                <a:solidFill>
                  <a:srgbClr val="FFFFFF"/>
                </a:solidFill>
                <a:latin typeface="+mj-lt"/>
                <a:cs typeface="Times New Roman" panose="02020603050405020304" pitchFamily="18" charset="0"/>
              </a:rPr>
              <a:t> </a:t>
            </a:r>
            <a:r>
              <a:rPr sz="2000" b="1" spc="-25" dirty="0">
                <a:solidFill>
                  <a:srgbClr val="FFFFFF"/>
                </a:solidFill>
                <a:latin typeface="+mj-lt"/>
                <a:cs typeface="Times New Roman" panose="02020603050405020304" pitchFamily="18" charset="0"/>
              </a:rPr>
              <a:t>to </a:t>
            </a:r>
            <a:r>
              <a:rPr sz="2000" b="1" dirty="0">
                <a:solidFill>
                  <a:srgbClr val="FFFFFF"/>
                </a:solidFill>
                <a:latin typeface="+mj-lt"/>
                <a:cs typeface="Times New Roman" panose="02020603050405020304" pitchFamily="18" charset="0"/>
              </a:rPr>
              <a:t>Robotic</a:t>
            </a:r>
            <a:r>
              <a:rPr sz="2000" b="1" spc="-70" dirty="0">
                <a:solidFill>
                  <a:srgbClr val="FFFFFF"/>
                </a:solidFill>
                <a:latin typeface="+mj-lt"/>
                <a:cs typeface="Times New Roman" panose="02020603050405020304" pitchFamily="18" charset="0"/>
              </a:rPr>
              <a:t> </a:t>
            </a:r>
            <a:r>
              <a:rPr sz="2000" b="1" dirty="0">
                <a:solidFill>
                  <a:srgbClr val="FFFFFF"/>
                </a:solidFill>
                <a:latin typeface="+mj-lt"/>
                <a:cs typeface="Times New Roman" panose="02020603050405020304" pitchFamily="18" charset="0"/>
              </a:rPr>
              <a:t>Process</a:t>
            </a:r>
            <a:r>
              <a:rPr sz="2000" b="1" spc="-65" dirty="0">
                <a:solidFill>
                  <a:srgbClr val="FFFFFF"/>
                </a:solidFill>
                <a:latin typeface="+mj-lt"/>
                <a:cs typeface="Times New Roman" panose="02020603050405020304" pitchFamily="18" charset="0"/>
              </a:rPr>
              <a:t> </a:t>
            </a:r>
            <a:r>
              <a:rPr sz="2000" b="1" spc="-10" dirty="0">
                <a:solidFill>
                  <a:srgbClr val="FFFFFF"/>
                </a:solidFill>
                <a:latin typeface="+mj-lt"/>
                <a:cs typeface="Times New Roman" panose="02020603050405020304" pitchFamily="18" charset="0"/>
              </a:rPr>
              <a:t>Automation</a:t>
            </a:r>
            <a:endParaRPr sz="2000" dirty="0">
              <a:latin typeface="+mj-lt"/>
              <a:cs typeface="Times New Roman" panose="02020603050405020304" pitchFamily="18" charset="0"/>
            </a:endParaRPr>
          </a:p>
        </p:txBody>
      </p:sp>
      <p:sp>
        <p:nvSpPr>
          <p:cNvPr id="12" name="object 12"/>
          <p:cNvSpPr txBox="1"/>
          <p:nvPr/>
        </p:nvSpPr>
        <p:spPr>
          <a:xfrm>
            <a:off x="98599" y="1956704"/>
            <a:ext cx="4930793" cy="2475037"/>
          </a:xfrm>
          <a:prstGeom prst="rect">
            <a:avLst/>
          </a:prstGeom>
        </p:spPr>
        <p:txBody>
          <a:bodyPr vert="horz" wrap="square" lIns="0" tIns="12700" rIns="0" bIns="0" rtlCol="0">
            <a:spAutoFit/>
          </a:bodyPr>
          <a:lstStyle/>
          <a:p>
            <a:pPr marL="12700" marR="5080">
              <a:lnSpc>
                <a:spcPct val="100000"/>
              </a:lnSpc>
              <a:spcBef>
                <a:spcPts val="100"/>
              </a:spcBef>
            </a:pPr>
            <a:r>
              <a:rPr lang="en-IN" sz="4000" b="1" dirty="0">
                <a:solidFill>
                  <a:srgbClr val="FFFFFF"/>
                </a:solidFill>
                <a:latin typeface="Times New Roman" panose="02020603050405020304" pitchFamily="18" charset="0"/>
                <a:cs typeface="Times New Roman" panose="02020603050405020304" pitchFamily="18" charset="0"/>
              </a:rPr>
              <a:t>AUTOMATED YOUTUBE VIDEO DOWNLOADER BOT</a:t>
            </a:r>
            <a:endParaRPr sz="4000" dirty="0">
              <a:latin typeface="Times New Roman" panose="02020603050405020304" pitchFamily="18" charset="0"/>
              <a:cs typeface="Times New Roman" panose="02020603050405020304" pitchFamily="18" charset="0"/>
            </a:endParaRPr>
          </a:p>
        </p:txBody>
      </p:sp>
      <p:grpSp>
        <p:nvGrpSpPr>
          <p:cNvPr id="13" name="object 13"/>
          <p:cNvGrpSpPr/>
          <p:nvPr/>
        </p:nvGrpSpPr>
        <p:grpSpPr>
          <a:xfrm>
            <a:off x="4639536" y="1478572"/>
            <a:ext cx="4290060" cy="4429760"/>
            <a:chOff x="4639536" y="1478572"/>
            <a:chExt cx="4290060" cy="4429760"/>
          </a:xfrm>
        </p:grpSpPr>
        <p:pic>
          <p:nvPicPr>
            <p:cNvPr id="14" name="object 14"/>
            <p:cNvPicPr/>
            <p:nvPr/>
          </p:nvPicPr>
          <p:blipFill>
            <a:blip r:embed="rId5" cstate="print"/>
            <a:stretch>
              <a:fillRect/>
            </a:stretch>
          </p:blipFill>
          <p:spPr>
            <a:xfrm>
              <a:off x="4639536" y="1478572"/>
              <a:ext cx="1773963" cy="3187699"/>
            </a:xfrm>
            <a:prstGeom prst="rect">
              <a:avLst/>
            </a:prstGeom>
          </p:spPr>
        </p:pic>
        <p:sp>
          <p:nvSpPr>
            <p:cNvPr id="15" name="object 15"/>
            <p:cNvSpPr/>
            <p:nvPr/>
          </p:nvSpPr>
          <p:spPr>
            <a:xfrm>
              <a:off x="4652236" y="1529372"/>
              <a:ext cx="1672589" cy="3086100"/>
            </a:xfrm>
            <a:custGeom>
              <a:avLst/>
              <a:gdLst/>
              <a:ahLst/>
              <a:cxnLst/>
              <a:rect l="l" t="t" r="r" b="b"/>
              <a:pathLst>
                <a:path w="1672589" h="3086100">
                  <a:moveTo>
                    <a:pt x="129314" y="3086098"/>
                  </a:moveTo>
                  <a:lnTo>
                    <a:pt x="0" y="3086098"/>
                  </a:lnTo>
                  <a:lnTo>
                    <a:pt x="1543048" y="1543049"/>
                  </a:lnTo>
                  <a:lnTo>
                    <a:pt x="0" y="0"/>
                  </a:lnTo>
                  <a:lnTo>
                    <a:pt x="129314" y="0"/>
                  </a:lnTo>
                  <a:lnTo>
                    <a:pt x="1672362" y="1543049"/>
                  </a:lnTo>
                  <a:lnTo>
                    <a:pt x="129314" y="3086098"/>
                  </a:lnTo>
                  <a:close/>
                </a:path>
              </a:pathLst>
            </a:custGeom>
            <a:solidFill>
              <a:srgbClr val="A1A6A9"/>
            </a:solidFill>
          </p:spPr>
          <p:txBody>
            <a:bodyPr wrap="square" lIns="0" tIns="0" rIns="0" bIns="0" rtlCol="0"/>
            <a:lstStyle/>
            <a:p>
              <a:endParaRPr/>
            </a:p>
          </p:txBody>
        </p:sp>
        <p:pic>
          <p:nvPicPr>
            <p:cNvPr id="16" name="object 16"/>
            <p:cNvPicPr/>
            <p:nvPr/>
          </p:nvPicPr>
          <p:blipFill>
            <a:blip r:embed="rId6" cstate="print"/>
            <a:stretch>
              <a:fillRect/>
            </a:stretch>
          </p:blipFill>
          <p:spPr>
            <a:xfrm>
              <a:off x="7128284" y="4503784"/>
              <a:ext cx="1801062" cy="1404395"/>
            </a:xfrm>
            <a:prstGeom prst="rect">
              <a:avLst/>
            </a:prstGeom>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AB56B8-67FD-4144-8FB3-5B23407B6A6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5CEFEB4F-3E89-2DE2-0586-17C40DCBB4C4}"/>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latin typeface="Times New Roman" panose="02020603050405020304" pitchFamily="18" charset="0"/>
                <a:cs typeface="Times New Roman" panose="02020603050405020304" pitchFamily="18" charset="0"/>
              </a:rPr>
              <a:t>Functional</a:t>
            </a:r>
            <a:r>
              <a:rPr spc="-24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Description</a:t>
            </a:r>
          </a:p>
        </p:txBody>
      </p:sp>
      <p:sp>
        <p:nvSpPr>
          <p:cNvPr id="4" name="object 4">
            <a:extLst>
              <a:ext uri="{FF2B5EF4-FFF2-40B4-BE49-F238E27FC236}">
                <a16:creationId xmlns:a16="http://schemas.microsoft.com/office/drawing/2014/main" id="{3C2D41FF-B7B2-0269-1FF3-11D680FE484B}"/>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3E8F2EEB-3A81-EE79-CD23-E94449E02DCE}"/>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2BDD96EA-C4B9-1187-59BC-40998A89E43C}"/>
              </a:ext>
            </a:extLst>
          </p:cNvPr>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10</a:t>
            </a:fld>
            <a:endParaRPr spc="-25" dirty="0"/>
          </a:p>
        </p:txBody>
      </p:sp>
      <p:sp>
        <p:nvSpPr>
          <p:cNvPr id="3" name="object 3">
            <a:extLst>
              <a:ext uri="{FF2B5EF4-FFF2-40B4-BE49-F238E27FC236}">
                <a16:creationId xmlns:a16="http://schemas.microsoft.com/office/drawing/2014/main" id="{10805D2C-3297-8788-DEC8-248C2B2E323A}"/>
              </a:ext>
            </a:extLst>
          </p:cNvPr>
          <p:cNvSpPr txBox="1"/>
          <p:nvPr/>
        </p:nvSpPr>
        <p:spPr>
          <a:xfrm>
            <a:off x="308024" y="878961"/>
            <a:ext cx="8759776" cy="507831"/>
          </a:xfrm>
          <a:prstGeom prst="rect">
            <a:avLst/>
          </a:prstGeom>
        </p:spPr>
        <p:txBody>
          <a:bodyPr vert="horz" wrap="square" lIns="0" tIns="137160" rIns="0" bIns="0" rtlCol="0">
            <a:spAutoFit/>
          </a:bodyPr>
          <a:lstStyle/>
          <a:p>
            <a:pPr marL="342900" indent="-342900">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Activity Diagram</a:t>
            </a:r>
          </a:p>
        </p:txBody>
      </p:sp>
      <p:pic>
        <p:nvPicPr>
          <p:cNvPr id="9" name="Picture 8">
            <a:extLst>
              <a:ext uri="{FF2B5EF4-FFF2-40B4-BE49-F238E27FC236}">
                <a16:creationId xmlns:a16="http://schemas.microsoft.com/office/drawing/2014/main" id="{B82927CE-24F5-31E0-2BBB-111CE16E349A}"/>
              </a:ext>
            </a:extLst>
          </p:cNvPr>
          <p:cNvPicPr>
            <a:picLocks noChangeAspect="1"/>
          </p:cNvPicPr>
          <p:nvPr/>
        </p:nvPicPr>
        <p:blipFill>
          <a:blip r:embed="rId2"/>
          <a:stretch>
            <a:fillRect/>
          </a:stretch>
        </p:blipFill>
        <p:spPr>
          <a:xfrm>
            <a:off x="3581400" y="1256396"/>
            <a:ext cx="2395733" cy="5254371"/>
          </a:xfrm>
          <a:prstGeom prst="rect">
            <a:avLst/>
          </a:prstGeom>
        </p:spPr>
      </p:pic>
    </p:spTree>
    <p:extLst>
      <p:ext uri="{BB962C8B-B14F-4D97-AF65-F5344CB8AC3E}">
        <p14:creationId xmlns:p14="http://schemas.microsoft.com/office/powerpoint/2010/main" val="3726962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latin typeface="Times New Roman" panose="02020603050405020304" pitchFamily="18" charset="0"/>
                <a:cs typeface="Times New Roman" panose="02020603050405020304" pitchFamily="18" charset="0"/>
              </a:rPr>
              <a:t>Table</a:t>
            </a:r>
            <a:r>
              <a:rPr spc="-12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Design</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11</a:t>
            </a:fld>
            <a:endParaRPr spc="-25" dirty="0"/>
          </a:p>
        </p:txBody>
      </p:sp>
      <p:sp>
        <p:nvSpPr>
          <p:cNvPr id="3" name="object 3"/>
          <p:cNvSpPr txBox="1"/>
          <p:nvPr/>
        </p:nvSpPr>
        <p:spPr>
          <a:xfrm>
            <a:off x="308024" y="1003808"/>
            <a:ext cx="6626176" cy="382156"/>
          </a:xfrm>
          <a:prstGeom prst="rect">
            <a:avLst/>
          </a:prstGeom>
        </p:spPr>
        <p:txBody>
          <a:bodyPr vert="horz" wrap="square" lIns="0" tIns="12700" rIns="0" bIns="0" rtlCol="0">
            <a:spAutoFit/>
          </a:bodyPr>
          <a:lstStyle/>
          <a:p>
            <a:pPr marL="310515" indent="-297815">
              <a:lnSpc>
                <a:spcPct val="100000"/>
              </a:lnSpc>
              <a:spcBef>
                <a:spcPts val="100"/>
              </a:spcBef>
              <a:buFont typeface="Lucida Sans Unicode"/>
              <a:buChar char="▪"/>
              <a:tabLst>
                <a:tab pos="310515" algn="l"/>
              </a:tabLst>
            </a:pPr>
            <a:r>
              <a:rPr sz="2400" b="1" spc="-25" dirty="0">
                <a:latin typeface="Times New Roman" panose="02020603050405020304" pitchFamily="18" charset="0"/>
                <a:cs typeface="Times New Roman" panose="02020603050405020304" pitchFamily="18" charset="0"/>
              </a:rPr>
              <a:t>E</a:t>
            </a:r>
            <a:r>
              <a:rPr lang="en-IN" sz="2400" b="1" spc="-25" dirty="0" err="1">
                <a:latin typeface="Times New Roman" panose="02020603050405020304" pitchFamily="18" charset="0"/>
                <a:cs typeface="Times New Roman" panose="02020603050405020304" pitchFamily="18" charset="0"/>
              </a:rPr>
              <a:t>ntity</a:t>
            </a:r>
            <a:r>
              <a:rPr lang="en-IN" sz="2400" b="1" spc="-25" dirty="0">
                <a:latin typeface="Times New Roman" panose="02020603050405020304" pitchFamily="18" charset="0"/>
                <a:cs typeface="Times New Roman" panose="02020603050405020304" pitchFamily="18" charset="0"/>
              </a:rPr>
              <a:t> Relationship Diagram</a:t>
            </a:r>
            <a:endParaRPr sz="2400" b="1"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B8737916-6B93-E4EA-9378-9462958597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3650" y="1485860"/>
            <a:ext cx="4886428" cy="438865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latin typeface="Times New Roman" panose="02020603050405020304" pitchFamily="18" charset="0"/>
                <a:cs typeface="Times New Roman" panose="02020603050405020304" pitchFamily="18" charset="0"/>
              </a:rPr>
              <a:t>Process</a:t>
            </a:r>
            <a:r>
              <a:rPr spc="-17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Design</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12</a:t>
            </a:fld>
            <a:endParaRPr spc="-25" dirty="0"/>
          </a:p>
        </p:txBody>
      </p:sp>
      <p:sp>
        <p:nvSpPr>
          <p:cNvPr id="9" name="TextBox 8">
            <a:extLst>
              <a:ext uri="{FF2B5EF4-FFF2-40B4-BE49-F238E27FC236}">
                <a16:creationId xmlns:a16="http://schemas.microsoft.com/office/drawing/2014/main" id="{41CC2B5E-7AB3-CCBF-BBDE-DF5B8AE0B362}"/>
              </a:ext>
            </a:extLst>
          </p:cNvPr>
          <p:cNvSpPr txBox="1"/>
          <p:nvPr/>
        </p:nvSpPr>
        <p:spPr>
          <a:xfrm>
            <a:off x="198375" y="880408"/>
            <a:ext cx="8714771" cy="193899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YouTube Video Downloader Bot automates bulk video downloads using UiPath. It starts by reading URLs from a CSV file and validating them for correctness. The bot interacts with a video downloading website, pasting validated URLs into the input field and initiating the download. Files are saved in a predefined location. A detailed log is maintained to track successes and failures, ensuring efficiency, scalability, and easy troubleshooting.</a:t>
            </a:r>
          </a:p>
        </p:txBody>
      </p:sp>
      <p:sp>
        <p:nvSpPr>
          <p:cNvPr id="23" name="TextBox 22">
            <a:extLst>
              <a:ext uri="{FF2B5EF4-FFF2-40B4-BE49-F238E27FC236}">
                <a16:creationId xmlns:a16="http://schemas.microsoft.com/office/drawing/2014/main" id="{C790AA31-D672-759C-84A4-9BBEDEE5AA90}"/>
              </a:ext>
            </a:extLst>
          </p:cNvPr>
          <p:cNvSpPr txBox="1"/>
          <p:nvPr/>
        </p:nvSpPr>
        <p:spPr>
          <a:xfrm>
            <a:off x="211788" y="2743200"/>
            <a:ext cx="8310151" cy="419198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Input Preparation and Validation: </a:t>
            </a:r>
            <a:r>
              <a:rPr lang="en-IN" sz="2000" dirty="0">
                <a:latin typeface="Times New Roman" panose="02020603050405020304" pitchFamily="18" charset="0"/>
                <a:cs typeface="Times New Roman" panose="02020603050405020304" pitchFamily="18" charset="0"/>
              </a:rPr>
              <a:t>Read </a:t>
            </a:r>
            <a:r>
              <a:rPr lang="en-US" sz="2000" dirty="0">
                <a:latin typeface="Times New Roman" panose="02020603050405020304" pitchFamily="18" charset="0"/>
                <a:cs typeface="Times New Roman" panose="02020603050405020304" pitchFamily="18" charset="0"/>
              </a:rPr>
              <a:t>YouTube video URLs from a CSV file and validate URLs to ensure proper format.</a:t>
            </a:r>
          </a:p>
          <a:p>
            <a:pPr marL="285750" indent="-28575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Web Interaction: </a:t>
            </a:r>
            <a:r>
              <a:rPr lang="en-US" sz="2000" dirty="0">
                <a:latin typeface="Times New Roman" panose="02020603050405020304" pitchFamily="18" charset="0"/>
                <a:cs typeface="Times New Roman" panose="02020603050405020304" pitchFamily="18" charset="0"/>
              </a:rPr>
              <a:t>Open the video download website(e.g.,yt1d.com) using UiPath and paste the URLs in the input field.</a:t>
            </a:r>
          </a:p>
          <a:p>
            <a:pPr marL="285750" indent="-28575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Download Process: </a:t>
            </a:r>
            <a:r>
              <a:rPr lang="en-US" sz="2000" dirty="0">
                <a:latin typeface="Times New Roman" panose="02020603050405020304" pitchFamily="18" charset="0"/>
                <a:cs typeface="Times New Roman" panose="02020603050405020304" pitchFamily="18" charset="0"/>
              </a:rPr>
              <a:t>Stimulate click to initiate video downloads and save the downloaded files to a predefined folder.</a:t>
            </a:r>
          </a:p>
          <a:p>
            <a:pPr marL="285750" indent="-28575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Error Handling: </a:t>
            </a:r>
            <a:r>
              <a:rPr lang="en-US" sz="2000" dirty="0">
                <a:latin typeface="Times New Roman" panose="02020603050405020304" pitchFamily="18" charset="0"/>
                <a:cs typeface="Times New Roman" panose="02020603050405020304" pitchFamily="18" charset="0"/>
              </a:rPr>
              <a:t>Handle issues like network errors and broken links.</a:t>
            </a:r>
          </a:p>
          <a:p>
            <a:pPr marL="285750" indent="-28575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Logging and Reporting: </a:t>
            </a:r>
            <a:r>
              <a:rPr lang="en-US" sz="2000" dirty="0">
                <a:latin typeface="Times New Roman" panose="02020603050405020304" pitchFamily="18" charset="0"/>
                <a:cs typeface="Times New Roman" panose="02020603050405020304" pitchFamily="18" charset="0"/>
              </a:rPr>
              <a:t>Maintain a log of successful and failed downloads</a:t>
            </a:r>
            <a:endParaRPr lang="en-IN" sz="2000" b="1" dirty="0">
              <a:latin typeface="Times New Roman" panose="02020603050405020304" pitchFamily="18" charset="0"/>
              <a:cs typeface="Times New Roman" panose="02020603050405020304" pitchFamily="18" charset="0"/>
            </a:endParaRPr>
          </a:p>
          <a:p>
            <a:pPr marL="285750" lvl="8" indent="-285750">
              <a:lnSpc>
                <a:spcPct val="150000"/>
              </a:lnSpc>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61C8D0-06E4-DB17-6B8C-2D7DD1FDB61C}"/>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2334FAC9-62BE-E2DC-F6F5-0ADD70908F0D}"/>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IN" spc="-10" dirty="0">
                <a:latin typeface="Times New Roman" panose="02020603050405020304" pitchFamily="18" charset="0"/>
                <a:cs typeface="Times New Roman" panose="02020603050405020304" pitchFamily="18" charset="0"/>
              </a:rPr>
              <a:t>Implementation</a:t>
            </a:r>
            <a:endParaRPr spc="-10" dirty="0">
              <a:latin typeface="Times New Roman" panose="02020603050405020304" pitchFamily="18" charset="0"/>
              <a:cs typeface="Times New Roman" panose="02020603050405020304" pitchFamily="18" charset="0"/>
            </a:endParaRPr>
          </a:p>
        </p:txBody>
      </p:sp>
      <p:sp>
        <p:nvSpPr>
          <p:cNvPr id="4" name="object 4">
            <a:extLst>
              <a:ext uri="{FF2B5EF4-FFF2-40B4-BE49-F238E27FC236}">
                <a16:creationId xmlns:a16="http://schemas.microsoft.com/office/drawing/2014/main" id="{D7774F09-D193-F079-1866-C31BEA039338}"/>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73B022C4-78F7-9B0D-5CF7-7F00801EC842}"/>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58D26097-F125-462B-0C3B-099CA07D81CC}"/>
              </a:ext>
            </a:extLst>
          </p:cNvPr>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13</a:t>
            </a:fld>
            <a:endParaRPr spc="-25" dirty="0"/>
          </a:p>
        </p:txBody>
      </p:sp>
      <p:sp>
        <p:nvSpPr>
          <p:cNvPr id="3" name="object 3">
            <a:extLst>
              <a:ext uri="{FF2B5EF4-FFF2-40B4-BE49-F238E27FC236}">
                <a16:creationId xmlns:a16="http://schemas.microsoft.com/office/drawing/2014/main" id="{BFD77488-9CF2-D6A2-C1CD-2C294FF8B99B}"/>
              </a:ext>
            </a:extLst>
          </p:cNvPr>
          <p:cNvSpPr txBox="1"/>
          <p:nvPr/>
        </p:nvSpPr>
        <p:spPr>
          <a:xfrm>
            <a:off x="263525" y="1086540"/>
            <a:ext cx="8759776" cy="5411738"/>
          </a:xfrm>
          <a:prstGeom prst="rect">
            <a:avLst/>
          </a:prstGeom>
        </p:spPr>
        <p:txBody>
          <a:bodyPr vert="horz" wrap="square" lIns="0" tIns="137160" rIns="0" bIns="0" rtlCol="0">
            <a:spAutoFit/>
          </a:bodyPr>
          <a:lstStyle/>
          <a:p>
            <a:r>
              <a:rPr lang="en-US" sz="2400" dirty="0">
                <a:latin typeface="Times New Roman" panose="02020603050405020304" pitchFamily="18" charset="0"/>
                <a:cs typeface="Times New Roman" panose="02020603050405020304" pitchFamily="18" charset="0"/>
              </a:rPr>
              <a:t>The bot starts by reading YouTube URLs from a CSV file using the </a:t>
            </a:r>
            <a:r>
              <a:rPr lang="en-US" sz="2400" b="1" dirty="0">
                <a:latin typeface="Times New Roman" panose="02020603050405020304" pitchFamily="18" charset="0"/>
                <a:cs typeface="Times New Roman" panose="02020603050405020304" pitchFamily="18" charset="0"/>
              </a:rPr>
              <a:t>Read CSV</a:t>
            </a:r>
            <a:r>
              <a:rPr lang="en-US" sz="2400" dirty="0">
                <a:latin typeface="Times New Roman" panose="02020603050405020304" pitchFamily="18" charset="0"/>
                <a:cs typeface="Times New Roman" panose="02020603050405020304" pitchFamily="18" charset="0"/>
              </a:rPr>
              <a:t> activity in UiPath. Each URL is validated with a regular expression, and invalid links are logged and skipped. For valid URLs, the </a:t>
            </a:r>
            <a:r>
              <a:rPr lang="en-US" sz="2400" b="1" dirty="0">
                <a:latin typeface="Times New Roman" panose="02020603050405020304" pitchFamily="18" charset="0"/>
                <a:cs typeface="Times New Roman" panose="02020603050405020304" pitchFamily="18" charset="0"/>
              </a:rPr>
              <a:t>Open Browser</a:t>
            </a:r>
            <a:r>
              <a:rPr lang="en-US" sz="2400" dirty="0">
                <a:latin typeface="Times New Roman" panose="02020603050405020304" pitchFamily="18" charset="0"/>
                <a:cs typeface="Times New Roman" panose="02020603050405020304" pitchFamily="18" charset="0"/>
              </a:rPr>
              <a:t> activity navigates to a video downloading website (e.g., </a:t>
            </a:r>
            <a:r>
              <a:rPr lang="en-US" sz="2400" i="1" dirty="0">
                <a:latin typeface="Times New Roman" panose="02020603050405020304" pitchFamily="18" charset="0"/>
                <a:cs typeface="Times New Roman" panose="02020603050405020304" pitchFamily="18" charset="0"/>
              </a:rPr>
              <a:t>yt1d.com</a:t>
            </a:r>
            <a:r>
              <a:rPr lang="en-US" sz="2400" dirty="0">
                <a:latin typeface="Times New Roman" panose="02020603050405020304" pitchFamily="18" charset="0"/>
                <a:cs typeface="Times New Roman" panose="02020603050405020304" pitchFamily="18" charset="0"/>
              </a:rPr>
              <a:t>), where the bot uses </a:t>
            </a:r>
            <a:r>
              <a:rPr lang="en-US" sz="2400" b="1" dirty="0">
                <a:latin typeface="Times New Roman" panose="02020603050405020304" pitchFamily="18" charset="0"/>
                <a:cs typeface="Times New Roman" panose="02020603050405020304" pitchFamily="18" charset="0"/>
              </a:rPr>
              <a:t>Type Into</a:t>
            </a:r>
            <a:r>
              <a:rPr lang="en-US" sz="2400" dirty="0">
                <a:latin typeface="Times New Roman" panose="02020603050405020304" pitchFamily="18" charset="0"/>
                <a:cs typeface="Times New Roman" panose="02020603050405020304" pitchFamily="18" charset="0"/>
              </a:rPr>
              <a:t> and </a:t>
            </a:r>
            <a:r>
              <a:rPr lang="en-US" sz="2400" b="1" dirty="0">
                <a:latin typeface="Times New Roman" panose="02020603050405020304" pitchFamily="18" charset="0"/>
                <a:cs typeface="Times New Roman" panose="02020603050405020304" pitchFamily="18" charset="0"/>
              </a:rPr>
              <a:t>Click</a:t>
            </a:r>
            <a:r>
              <a:rPr lang="en-US" sz="2400" dirty="0">
                <a:latin typeface="Times New Roman" panose="02020603050405020304" pitchFamily="18" charset="0"/>
                <a:cs typeface="Times New Roman" panose="02020603050405020304" pitchFamily="18" charset="0"/>
              </a:rPr>
              <a:t> activities to input the URL and trigger the download.</a:t>
            </a:r>
          </a:p>
          <a:p>
            <a:r>
              <a:rPr lang="en-US" sz="2400" dirty="0">
                <a:latin typeface="Times New Roman" panose="02020603050405020304" pitchFamily="18" charset="0"/>
                <a:cs typeface="Times New Roman" panose="02020603050405020304" pitchFamily="18" charset="0"/>
              </a:rPr>
              <a:t>Error handling is implemented with </a:t>
            </a:r>
            <a:r>
              <a:rPr lang="en-US" sz="2400" b="1" dirty="0">
                <a:latin typeface="Times New Roman" panose="02020603050405020304" pitchFamily="18" charset="0"/>
                <a:cs typeface="Times New Roman" panose="02020603050405020304" pitchFamily="18" charset="0"/>
              </a:rPr>
              <a:t>Try-Catch</a:t>
            </a:r>
            <a:r>
              <a:rPr lang="en-US" sz="2400" dirty="0">
                <a:latin typeface="Times New Roman" panose="02020603050405020304" pitchFamily="18" charset="0"/>
                <a:cs typeface="Times New Roman" panose="02020603050405020304" pitchFamily="18" charset="0"/>
              </a:rPr>
              <a:t> and </a:t>
            </a:r>
            <a:r>
              <a:rPr lang="en-US" sz="2400" b="1" dirty="0">
                <a:latin typeface="Times New Roman" panose="02020603050405020304" pitchFamily="18" charset="0"/>
                <a:cs typeface="Times New Roman" panose="02020603050405020304" pitchFamily="18" charset="0"/>
              </a:rPr>
              <a:t>Retry Scope</a:t>
            </a:r>
            <a:r>
              <a:rPr lang="en-US" sz="2400" dirty="0">
                <a:latin typeface="Times New Roman" panose="02020603050405020304" pitchFamily="18" charset="0"/>
                <a:cs typeface="Times New Roman" panose="02020603050405020304" pitchFamily="18" charset="0"/>
              </a:rPr>
              <a:t> activities to manage network issues or failed downloads. Successfully downloaded videos are saved to a predefined folder, with file management handled for organization. </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12700">
              <a:lnSpc>
                <a:spcPct val="100000"/>
              </a:lnSpc>
              <a:spcBef>
                <a:spcPts val="800"/>
              </a:spcBef>
              <a:tabLst>
                <a:tab pos="310515" algn="l"/>
              </a:tabLst>
            </a:pPr>
            <a:endParaRP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7207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3DCFB7-05D3-017A-B6EC-51F3FA8B2DB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D1908E35-2588-BA14-BBF0-98C4C93BD4E5}"/>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IN" spc="-10" dirty="0">
                <a:latin typeface="Times New Roman" panose="02020603050405020304" pitchFamily="18" charset="0"/>
                <a:cs typeface="Times New Roman" panose="02020603050405020304" pitchFamily="18" charset="0"/>
              </a:rPr>
              <a:t>Implementation</a:t>
            </a:r>
            <a:endParaRPr spc="-10" dirty="0">
              <a:latin typeface="Times New Roman" panose="02020603050405020304" pitchFamily="18" charset="0"/>
              <a:cs typeface="Times New Roman" panose="02020603050405020304" pitchFamily="18" charset="0"/>
            </a:endParaRPr>
          </a:p>
        </p:txBody>
      </p:sp>
      <p:sp>
        <p:nvSpPr>
          <p:cNvPr id="4" name="object 4">
            <a:extLst>
              <a:ext uri="{FF2B5EF4-FFF2-40B4-BE49-F238E27FC236}">
                <a16:creationId xmlns:a16="http://schemas.microsoft.com/office/drawing/2014/main" id="{F66B1678-569E-FC1A-DF05-0DAD9C62C80B}"/>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D9DF604B-D565-5060-ECFD-36FB9A7298B1}"/>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B29385CD-7221-6E4D-06CC-1FD72D52FDD6}"/>
              </a:ext>
            </a:extLst>
          </p:cNvPr>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14</a:t>
            </a:fld>
            <a:endParaRPr spc="-25" dirty="0"/>
          </a:p>
        </p:txBody>
      </p:sp>
      <p:sp>
        <p:nvSpPr>
          <p:cNvPr id="3" name="object 3">
            <a:extLst>
              <a:ext uri="{FF2B5EF4-FFF2-40B4-BE49-F238E27FC236}">
                <a16:creationId xmlns:a16="http://schemas.microsoft.com/office/drawing/2014/main" id="{F6D402BA-F29B-1F79-4933-B7AAA19EDBFC}"/>
              </a:ext>
            </a:extLst>
          </p:cNvPr>
          <p:cNvSpPr txBox="1"/>
          <p:nvPr/>
        </p:nvSpPr>
        <p:spPr>
          <a:xfrm>
            <a:off x="308024" y="878961"/>
            <a:ext cx="8759776" cy="507831"/>
          </a:xfrm>
          <a:prstGeom prst="rect">
            <a:avLst/>
          </a:prstGeom>
        </p:spPr>
        <p:txBody>
          <a:bodyPr vert="horz" wrap="square" lIns="0" tIns="137160" rIns="0" bIns="0" rtlCol="0">
            <a:spAutoFit/>
          </a:bodyPr>
          <a:lstStyle/>
          <a:p>
            <a:r>
              <a:rPr lang="en-US" sz="2400" dirty="0">
                <a:latin typeface="Times New Roman" panose="02020603050405020304" pitchFamily="18" charset="0"/>
                <a:cs typeface="Times New Roman" panose="02020603050405020304" pitchFamily="18" charset="0"/>
              </a:rPr>
              <a:t>Screenshots</a:t>
            </a:r>
          </a:p>
        </p:txBody>
      </p:sp>
      <p:pic>
        <p:nvPicPr>
          <p:cNvPr id="8" name="Picture 7">
            <a:extLst>
              <a:ext uri="{FF2B5EF4-FFF2-40B4-BE49-F238E27FC236}">
                <a16:creationId xmlns:a16="http://schemas.microsoft.com/office/drawing/2014/main" id="{043B8858-8903-E59B-7ED9-B1FB3884F408}"/>
              </a:ext>
            </a:extLst>
          </p:cNvPr>
          <p:cNvPicPr>
            <a:picLocks noChangeAspect="1"/>
          </p:cNvPicPr>
          <p:nvPr/>
        </p:nvPicPr>
        <p:blipFill>
          <a:blip r:embed="rId2"/>
          <a:srcRect b="21492"/>
          <a:stretch/>
        </p:blipFill>
        <p:spPr>
          <a:xfrm>
            <a:off x="1142999" y="1476852"/>
            <a:ext cx="6058746" cy="1652848"/>
          </a:xfrm>
          <a:prstGeom prst="rect">
            <a:avLst/>
          </a:prstGeom>
        </p:spPr>
      </p:pic>
      <p:pic>
        <p:nvPicPr>
          <p:cNvPr id="11" name="Picture 10">
            <a:extLst>
              <a:ext uri="{FF2B5EF4-FFF2-40B4-BE49-F238E27FC236}">
                <a16:creationId xmlns:a16="http://schemas.microsoft.com/office/drawing/2014/main" id="{1A0568B1-EBF3-8B32-A772-2285F746DBCF}"/>
              </a:ext>
            </a:extLst>
          </p:cNvPr>
          <p:cNvPicPr>
            <a:picLocks noChangeAspect="1"/>
          </p:cNvPicPr>
          <p:nvPr/>
        </p:nvPicPr>
        <p:blipFill>
          <a:blip r:embed="rId3"/>
          <a:stretch>
            <a:fillRect/>
          </a:stretch>
        </p:blipFill>
        <p:spPr>
          <a:xfrm>
            <a:off x="993162" y="3256278"/>
            <a:ext cx="6358421" cy="2938693"/>
          </a:xfrm>
          <a:prstGeom prst="rect">
            <a:avLst/>
          </a:prstGeom>
        </p:spPr>
      </p:pic>
    </p:spTree>
    <p:extLst>
      <p:ext uri="{BB962C8B-B14F-4D97-AF65-F5344CB8AC3E}">
        <p14:creationId xmlns:p14="http://schemas.microsoft.com/office/powerpoint/2010/main" val="2919638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8D31FC-5001-9BE7-0D2D-35435C512A2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5E4DF8C3-A541-CD0B-FE0A-A960C2E94C6E}"/>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Testing</a:t>
            </a:r>
          </a:p>
        </p:txBody>
      </p:sp>
      <p:sp>
        <p:nvSpPr>
          <p:cNvPr id="4" name="object 4">
            <a:extLst>
              <a:ext uri="{FF2B5EF4-FFF2-40B4-BE49-F238E27FC236}">
                <a16:creationId xmlns:a16="http://schemas.microsoft.com/office/drawing/2014/main" id="{E202BEF4-C392-0B4C-F618-CBD90072BD14}"/>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18238F16-BC01-E4FD-5C25-99FF260A83E1}"/>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289236A1-B743-5288-C40F-1D64E7348EA3}"/>
              </a:ext>
            </a:extLst>
          </p:cNvPr>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15</a:t>
            </a:fld>
            <a:endParaRPr spc="-25" dirty="0"/>
          </a:p>
        </p:txBody>
      </p:sp>
      <p:sp>
        <p:nvSpPr>
          <p:cNvPr id="3" name="object 3">
            <a:extLst>
              <a:ext uri="{FF2B5EF4-FFF2-40B4-BE49-F238E27FC236}">
                <a16:creationId xmlns:a16="http://schemas.microsoft.com/office/drawing/2014/main" id="{A43CB8DF-E316-C710-CC54-B1EF3AD8DD05}"/>
              </a:ext>
            </a:extLst>
          </p:cNvPr>
          <p:cNvSpPr txBox="1"/>
          <p:nvPr/>
        </p:nvSpPr>
        <p:spPr>
          <a:xfrm>
            <a:off x="308023" y="891641"/>
            <a:ext cx="8759777" cy="5296322"/>
          </a:xfrm>
          <a:prstGeom prst="rect">
            <a:avLst/>
          </a:prstGeom>
        </p:spPr>
        <p:txBody>
          <a:bodyPr vert="horz" wrap="square" lIns="0" tIns="124460" rIns="0" bIns="0" rtlCol="0">
            <a:spAutoFit/>
          </a:bodyPr>
          <a:lstStyle/>
          <a:p>
            <a:pPr algn="just"/>
            <a:r>
              <a:rPr lang="en-US" sz="2400" dirty="0">
                <a:latin typeface="Times New Roman" panose="02020603050405020304" pitchFamily="18" charset="0"/>
                <a:cs typeface="Times New Roman" panose="02020603050405020304" pitchFamily="18" charset="0"/>
              </a:rPr>
              <a:t>Testing for YouTube video downloader bot</a:t>
            </a:r>
          </a:p>
          <a:p>
            <a:pPr algn="just"/>
            <a:r>
              <a:rPr lang="en-US" sz="2400" dirty="0">
                <a:latin typeface="Times New Roman" panose="02020603050405020304" pitchFamily="18" charset="0"/>
                <a:cs typeface="Times New Roman" panose="02020603050405020304" pitchFamily="18" charset="0"/>
              </a:rPr>
              <a:t>The YouTube Video Downloader Bot is tested in multiple stages to ensure reliability and efficiency. </a:t>
            </a:r>
            <a:r>
              <a:rPr lang="en-US" sz="2400" b="1" dirty="0">
                <a:latin typeface="Times New Roman" panose="02020603050405020304" pitchFamily="18" charset="0"/>
                <a:cs typeface="Times New Roman" panose="02020603050405020304" pitchFamily="18" charset="0"/>
              </a:rPr>
              <a:t>Unit testing</a:t>
            </a:r>
            <a:r>
              <a:rPr lang="en-US" sz="2400" dirty="0">
                <a:latin typeface="Times New Roman" panose="02020603050405020304" pitchFamily="18" charset="0"/>
                <a:cs typeface="Times New Roman" panose="02020603050405020304" pitchFamily="18" charset="0"/>
              </a:rPr>
              <a:t> verifies individual components, such as URL validation and website interaction, to ensure each works correctly. </a:t>
            </a:r>
            <a:r>
              <a:rPr lang="en-US" sz="2400" b="1" dirty="0">
                <a:latin typeface="Times New Roman" panose="02020603050405020304" pitchFamily="18" charset="0"/>
                <a:cs typeface="Times New Roman" panose="02020603050405020304" pitchFamily="18" charset="0"/>
              </a:rPr>
              <a:t>Integration testing</a:t>
            </a:r>
            <a:r>
              <a:rPr lang="en-US" sz="2400" dirty="0">
                <a:latin typeface="Times New Roman" panose="02020603050405020304" pitchFamily="18" charset="0"/>
                <a:cs typeface="Times New Roman" panose="02020603050405020304" pitchFamily="18" charset="0"/>
              </a:rPr>
              <a:t> ensures seamless data flow between modules, such as reading URLs, processing them, and initiating downloads. Error-handling capabilities are validated by simulating scenarios like valid URLs and broken links. </a:t>
            </a:r>
            <a:r>
              <a:rPr lang="en-US" sz="2400" b="1" dirty="0">
                <a:latin typeface="Times New Roman" panose="02020603050405020304" pitchFamily="18" charset="0"/>
                <a:cs typeface="Times New Roman" panose="02020603050405020304" pitchFamily="18" charset="0"/>
              </a:rPr>
              <a:t>Performance Testing</a:t>
            </a:r>
            <a:r>
              <a:rPr lang="en-US" sz="2400" dirty="0">
                <a:latin typeface="Times New Roman" panose="02020603050405020304" pitchFamily="18" charset="0"/>
                <a:cs typeface="Times New Roman" panose="02020603050405020304" pitchFamily="18" charset="0"/>
              </a:rPr>
              <a:t> assesses the bot’s ability to handle large datasets efficiently. </a:t>
            </a:r>
            <a:r>
              <a:rPr lang="en-US" sz="2400" b="1" dirty="0">
                <a:latin typeface="Times New Roman" panose="02020603050405020304" pitchFamily="18" charset="0"/>
                <a:cs typeface="Times New Roman" panose="02020603050405020304" pitchFamily="18" charset="0"/>
              </a:rPr>
              <a:t>End to end testing</a:t>
            </a:r>
            <a:r>
              <a:rPr lang="en-US" sz="2400" dirty="0">
                <a:latin typeface="Times New Roman" panose="02020603050405020304" pitchFamily="18" charset="0"/>
                <a:cs typeface="Times New Roman" panose="02020603050405020304" pitchFamily="18" charset="0"/>
              </a:rPr>
              <a:t> ensures the entire process, from URL input to file saving and logging guaranteeing the bot’s overall functionality and robustness</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6054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54EF87-2BF5-5F9F-5307-571ECC084A1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43CC491-7784-2F68-A8E4-6B74FB331512}"/>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IN" spc="-10" dirty="0">
                <a:latin typeface="Times New Roman" panose="02020603050405020304" pitchFamily="18" charset="0"/>
                <a:cs typeface="Times New Roman" panose="02020603050405020304" pitchFamily="18" charset="0"/>
              </a:rPr>
              <a:t>Testing</a:t>
            </a:r>
            <a:endParaRPr spc="-10" dirty="0">
              <a:latin typeface="Times New Roman" panose="02020603050405020304" pitchFamily="18" charset="0"/>
              <a:cs typeface="Times New Roman" panose="02020603050405020304" pitchFamily="18" charset="0"/>
            </a:endParaRPr>
          </a:p>
        </p:txBody>
      </p:sp>
      <p:sp>
        <p:nvSpPr>
          <p:cNvPr id="4" name="object 4">
            <a:extLst>
              <a:ext uri="{FF2B5EF4-FFF2-40B4-BE49-F238E27FC236}">
                <a16:creationId xmlns:a16="http://schemas.microsoft.com/office/drawing/2014/main" id="{C02B9D74-CEA5-A85C-B86A-52BB76FF0540}"/>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966ED8F3-AEE6-B2D0-3E7A-E6EE3532A201}"/>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AFA14DDF-13FA-082B-1AFD-9840375A0435}"/>
              </a:ext>
            </a:extLst>
          </p:cNvPr>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16</a:t>
            </a:fld>
            <a:endParaRPr spc="-25" dirty="0"/>
          </a:p>
        </p:txBody>
      </p:sp>
      <p:sp>
        <p:nvSpPr>
          <p:cNvPr id="3" name="object 3">
            <a:extLst>
              <a:ext uri="{FF2B5EF4-FFF2-40B4-BE49-F238E27FC236}">
                <a16:creationId xmlns:a16="http://schemas.microsoft.com/office/drawing/2014/main" id="{DF5BAD71-C20B-A528-5AB2-7650F2481558}"/>
              </a:ext>
            </a:extLst>
          </p:cNvPr>
          <p:cNvSpPr txBox="1"/>
          <p:nvPr/>
        </p:nvSpPr>
        <p:spPr>
          <a:xfrm>
            <a:off x="308024" y="878961"/>
            <a:ext cx="8759776" cy="507831"/>
          </a:xfrm>
          <a:prstGeom prst="rect">
            <a:avLst/>
          </a:prstGeom>
        </p:spPr>
        <p:txBody>
          <a:bodyPr vert="horz" wrap="square" lIns="0" tIns="137160" rIns="0" bIns="0" rtlCol="0">
            <a:spAutoFit/>
          </a:bodyPr>
          <a:lstStyle/>
          <a:p>
            <a:pPr marL="12700">
              <a:lnSpc>
                <a:spcPct val="100000"/>
              </a:lnSpc>
              <a:spcBef>
                <a:spcPts val="800"/>
              </a:spcBef>
              <a:tabLst>
                <a:tab pos="310515" algn="l"/>
              </a:tabLst>
            </a:pPr>
            <a:r>
              <a:rPr lang="en-US" sz="2400" dirty="0">
                <a:latin typeface="Times New Roman" panose="02020603050405020304" pitchFamily="18" charset="0"/>
                <a:cs typeface="Times New Roman" panose="02020603050405020304" pitchFamily="18" charset="0"/>
              </a:rPr>
              <a:t>Screenshots</a:t>
            </a:r>
            <a:endParaRPr sz="24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FD25DF9C-8FA1-A4E7-23E2-3F9DA05B6008}"/>
              </a:ext>
            </a:extLst>
          </p:cNvPr>
          <p:cNvPicPr>
            <a:picLocks noChangeAspect="1"/>
          </p:cNvPicPr>
          <p:nvPr/>
        </p:nvPicPr>
        <p:blipFill>
          <a:blip r:embed="rId2"/>
          <a:stretch>
            <a:fillRect/>
          </a:stretch>
        </p:blipFill>
        <p:spPr>
          <a:xfrm>
            <a:off x="662940" y="1736150"/>
            <a:ext cx="7391400" cy="3905836"/>
          </a:xfrm>
          <a:prstGeom prst="rect">
            <a:avLst/>
          </a:prstGeom>
        </p:spPr>
      </p:pic>
    </p:spTree>
    <p:extLst>
      <p:ext uri="{BB962C8B-B14F-4D97-AF65-F5344CB8AC3E}">
        <p14:creationId xmlns:p14="http://schemas.microsoft.com/office/powerpoint/2010/main" val="38108555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5BB9D9-A9E7-1C50-4B32-F57F9B42C6A9}"/>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45ABFF38-55D4-AA50-0A44-3DF3655EA1B1}"/>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IN" spc="-10" dirty="0">
                <a:latin typeface="Times New Roman" panose="02020603050405020304" pitchFamily="18" charset="0"/>
                <a:cs typeface="Times New Roman" panose="02020603050405020304" pitchFamily="18" charset="0"/>
              </a:rPr>
              <a:t>Testing</a:t>
            </a:r>
            <a:endParaRPr spc="-10" dirty="0">
              <a:latin typeface="Times New Roman" panose="02020603050405020304" pitchFamily="18" charset="0"/>
              <a:cs typeface="Times New Roman" panose="02020603050405020304" pitchFamily="18" charset="0"/>
            </a:endParaRPr>
          </a:p>
        </p:txBody>
      </p:sp>
      <p:sp>
        <p:nvSpPr>
          <p:cNvPr id="4" name="object 4">
            <a:extLst>
              <a:ext uri="{FF2B5EF4-FFF2-40B4-BE49-F238E27FC236}">
                <a16:creationId xmlns:a16="http://schemas.microsoft.com/office/drawing/2014/main" id="{EBA197B2-2733-BF83-8B52-6875F823F914}"/>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6E7B680D-3884-EB42-0DC2-E62755F13F6D}"/>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05303EC5-F7EA-064F-4A93-14653EF89876}"/>
              </a:ext>
            </a:extLst>
          </p:cNvPr>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17</a:t>
            </a:fld>
            <a:endParaRPr spc="-25" dirty="0"/>
          </a:p>
        </p:txBody>
      </p:sp>
      <p:sp>
        <p:nvSpPr>
          <p:cNvPr id="3" name="object 3">
            <a:extLst>
              <a:ext uri="{FF2B5EF4-FFF2-40B4-BE49-F238E27FC236}">
                <a16:creationId xmlns:a16="http://schemas.microsoft.com/office/drawing/2014/main" id="{9468E3A4-2304-54E5-A50E-1DCE3A92B280}"/>
              </a:ext>
            </a:extLst>
          </p:cNvPr>
          <p:cNvSpPr txBox="1"/>
          <p:nvPr/>
        </p:nvSpPr>
        <p:spPr>
          <a:xfrm>
            <a:off x="308024" y="878961"/>
            <a:ext cx="8759776" cy="979755"/>
          </a:xfrm>
          <a:prstGeom prst="rect">
            <a:avLst/>
          </a:prstGeom>
        </p:spPr>
        <p:txBody>
          <a:bodyPr vert="horz" wrap="square" lIns="0" tIns="137160" rIns="0" bIns="0" rtlCol="0">
            <a:spAutoFit/>
          </a:bodyPr>
          <a:lstStyle/>
          <a:p>
            <a:r>
              <a:rPr lang="en-US" sz="2400" dirty="0">
                <a:latin typeface="Times New Roman" panose="02020603050405020304" pitchFamily="18" charset="0"/>
                <a:cs typeface="Times New Roman" panose="02020603050405020304" pitchFamily="18" charset="0"/>
              </a:rPr>
              <a:t>Screenshots</a:t>
            </a:r>
          </a:p>
          <a:p>
            <a:pPr marL="12700">
              <a:lnSpc>
                <a:spcPct val="100000"/>
              </a:lnSpc>
              <a:spcBef>
                <a:spcPts val="800"/>
              </a:spcBef>
              <a:tabLst>
                <a:tab pos="310515" algn="l"/>
              </a:tabLst>
            </a:pPr>
            <a:endParaRPr sz="24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DD973DCB-EE6B-4423-B4F0-32CB0B9D5BD3}"/>
              </a:ext>
            </a:extLst>
          </p:cNvPr>
          <p:cNvPicPr>
            <a:picLocks noChangeAspect="1"/>
          </p:cNvPicPr>
          <p:nvPr/>
        </p:nvPicPr>
        <p:blipFill>
          <a:blip r:embed="rId2"/>
          <a:stretch>
            <a:fillRect/>
          </a:stretch>
        </p:blipFill>
        <p:spPr>
          <a:xfrm>
            <a:off x="571500" y="2182463"/>
            <a:ext cx="8001000" cy="2442410"/>
          </a:xfrm>
          <a:prstGeom prst="rect">
            <a:avLst/>
          </a:prstGeom>
        </p:spPr>
      </p:pic>
    </p:spTree>
    <p:extLst>
      <p:ext uri="{BB962C8B-B14F-4D97-AF65-F5344CB8AC3E}">
        <p14:creationId xmlns:p14="http://schemas.microsoft.com/office/powerpoint/2010/main" val="900397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latin typeface="Times New Roman" panose="02020603050405020304" pitchFamily="18" charset="0"/>
                <a:cs typeface="Times New Roman" panose="02020603050405020304" pitchFamily="18" charset="0"/>
              </a:rPr>
              <a:t>Conclusions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18</a:t>
            </a:fld>
            <a:endParaRPr spc="-25" dirty="0"/>
          </a:p>
        </p:txBody>
      </p:sp>
      <p:sp>
        <p:nvSpPr>
          <p:cNvPr id="10" name="TextBox 9">
            <a:extLst>
              <a:ext uri="{FF2B5EF4-FFF2-40B4-BE49-F238E27FC236}">
                <a16:creationId xmlns:a16="http://schemas.microsoft.com/office/drawing/2014/main" id="{916F6439-9991-C226-EF81-4330D267B16E}"/>
              </a:ext>
            </a:extLst>
          </p:cNvPr>
          <p:cNvSpPr txBox="1"/>
          <p:nvPr/>
        </p:nvSpPr>
        <p:spPr>
          <a:xfrm>
            <a:off x="263524" y="1066800"/>
            <a:ext cx="8079011" cy="415498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YouTube Video Downloader Bot successfully showcases the potential of UiPath in automating repetitive and time-intensive tasks like bulk video downloading. By automating the process of URL validation, interaction with a video download website, and file management, the bot reduces manual effort and improves efficiency. Thorough testing ensures it handles edge cases, manages errors gracefully, and performs reliably with large datasets, making it scalable for real-world applications. This project highlights the effectiveness of Robotic Process Automation (RPA) in simplifying workflows and can be further adapted for similar automation needs in various industries.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latin typeface="Times New Roman" panose="02020603050405020304" pitchFamily="18" charset="0"/>
                <a:cs typeface="Times New Roman" panose="02020603050405020304" pitchFamily="18" charset="0"/>
              </a:rPr>
              <a:t>References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19</a:t>
            </a:fld>
            <a:endParaRPr spc="-25" dirty="0"/>
          </a:p>
        </p:txBody>
      </p:sp>
      <p:sp>
        <p:nvSpPr>
          <p:cNvPr id="9" name="Rectangle 3">
            <a:extLst>
              <a:ext uri="{FF2B5EF4-FFF2-40B4-BE49-F238E27FC236}">
                <a16:creationId xmlns:a16="http://schemas.microsoft.com/office/drawing/2014/main" id="{F06AF8EB-1737-4BEA-FD5D-C453DBD64FDF}"/>
              </a:ext>
            </a:extLst>
          </p:cNvPr>
          <p:cNvSpPr>
            <a:spLocks noChangeArrowheads="1"/>
          </p:cNvSpPr>
          <p:nvPr/>
        </p:nvSpPr>
        <p:spPr bwMode="auto">
          <a:xfrm>
            <a:off x="165069" y="1143000"/>
            <a:ext cx="8763000" cy="424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3175" lvl="0" indent="-342900" algn="just">
              <a:lnSpc>
                <a:spcPct val="156000"/>
              </a:lnSpc>
              <a:spcAft>
                <a:spcPts val="785"/>
              </a:spcAft>
              <a:buFont typeface="+mj-lt"/>
              <a:buAutoNum type="arabicPeriod"/>
            </a:pPr>
            <a:r>
              <a:rPr lang="en-IN" sz="1800" u="none" strike="noStrike" dirty="0">
                <a:effectLst/>
                <a:latin typeface="Times New Roman" panose="02020603050405020304" pitchFamily="18" charset="0"/>
                <a:ea typeface="Times New Roman" panose="02020603050405020304" pitchFamily="18" charset="0"/>
              </a:rPr>
              <a:t>UiPath Official Documentation. (n.d.). </a:t>
            </a:r>
            <a:r>
              <a:rPr lang="en-IN" sz="1800" i="1" u="none" strike="noStrike" dirty="0">
                <a:effectLst/>
                <a:latin typeface="Times New Roman" panose="02020603050405020304" pitchFamily="18" charset="0"/>
                <a:ea typeface="Times New Roman" panose="02020603050405020304" pitchFamily="18" charset="0"/>
              </a:rPr>
              <a:t>Robotic Process Automation (RPA) Overview.</a:t>
            </a:r>
            <a:br>
              <a:rPr lang="en-IN" sz="1800" i="1" u="none" strike="noStrike" dirty="0">
                <a:effectLst/>
                <a:latin typeface="Times New Roman" panose="02020603050405020304" pitchFamily="18" charset="0"/>
                <a:ea typeface="Times New Roman" panose="02020603050405020304" pitchFamily="18" charset="0"/>
              </a:rPr>
            </a:br>
            <a:r>
              <a:rPr lang="en-IN" sz="1800" u="none" strike="noStrike" dirty="0">
                <a:effectLst/>
                <a:latin typeface="Times New Roman" panose="02020603050405020304" pitchFamily="18" charset="0"/>
                <a:ea typeface="Times New Roman" panose="02020603050405020304" pitchFamily="18" charset="0"/>
              </a:rPr>
              <a:t>Retrieved from</a:t>
            </a:r>
            <a:r>
              <a:rPr lang="en-IN" sz="1800" u="none" strike="noStrike" dirty="0">
                <a:solidFill>
                  <a:srgbClr val="0000FF"/>
                </a:solidFill>
                <a:effectLst/>
                <a:latin typeface="Times New Roman" panose="02020603050405020304" pitchFamily="18" charset="0"/>
                <a:ea typeface="Times New Roman" panose="02020603050405020304" pitchFamily="18" charset="0"/>
                <a:hlinkClick r:id="rId2"/>
              </a:rPr>
              <a:t> </a:t>
            </a:r>
            <a:r>
              <a:rPr lang="en-IN" sz="1800" u="none" strike="noStrike" dirty="0">
                <a:solidFill>
                  <a:srgbClr val="1155CC"/>
                </a:solidFill>
                <a:effectLst/>
                <a:latin typeface="Times New Roman" panose="02020603050405020304" pitchFamily="18" charset="0"/>
                <a:ea typeface="Times New Roman" panose="02020603050405020304" pitchFamily="18" charset="0"/>
                <a:hlinkClick r:id="rId2"/>
              </a:rPr>
              <a:t>https://www.uipath.com/</a:t>
            </a:r>
            <a:endParaRPr lang="en-IN" sz="1800" u="none" strike="noStrike" dirty="0">
              <a:effectLst/>
              <a:latin typeface="Times New Roman" panose="02020603050405020304" pitchFamily="18" charset="0"/>
              <a:ea typeface="Times New Roman" panose="02020603050405020304" pitchFamily="18" charset="0"/>
            </a:endParaRPr>
          </a:p>
          <a:p>
            <a:pPr marL="342900" marR="3175" lvl="0" indent="-342900" algn="just">
              <a:lnSpc>
                <a:spcPct val="156000"/>
              </a:lnSpc>
              <a:spcAft>
                <a:spcPts val="785"/>
              </a:spcAft>
              <a:buFont typeface="+mj-lt"/>
              <a:buAutoNum type="arabicPeriod"/>
            </a:pPr>
            <a:r>
              <a:rPr lang="en-IN" sz="1800" u="none" strike="noStrike" dirty="0">
                <a:effectLst/>
                <a:latin typeface="Times New Roman" panose="02020603050405020304" pitchFamily="18" charset="0"/>
                <a:ea typeface="Times New Roman" panose="02020603050405020304" pitchFamily="18" charset="0"/>
              </a:rPr>
              <a:t>Kumar, A., &amp; Singh, P. (2023). </a:t>
            </a:r>
            <a:r>
              <a:rPr lang="en-IN" sz="1800" i="1" u="none" strike="noStrike" dirty="0">
                <a:effectLst/>
                <a:latin typeface="Times New Roman" panose="02020603050405020304" pitchFamily="18" charset="0"/>
                <a:ea typeface="Times New Roman" panose="02020603050405020304" pitchFamily="18" charset="0"/>
              </a:rPr>
              <a:t>Web Automation Using UiPath: Challenges and Solutions. </a:t>
            </a:r>
            <a:r>
              <a:rPr lang="en-IN" sz="1800" u="none" strike="noStrike" dirty="0">
                <a:effectLst/>
                <a:latin typeface="Times New Roman" panose="02020603050405020304" pitchFamily="18" charset="0"/>
                <a:ea typeface="Times New Roman" panose="02020603050405020304" pitchFamily="18" charset="0"/>
              </a:rPr>
              <a:t>International Journal of Advanced Automation, 15(2), 28-35.</a:t>
            </a:r>
          </a:p>
          <a:p>
            <a:pPr marL="342900" marR="3175" lvl="0" indent="-342900" algn="just">
              <a:lnSpc>
                <a:spcPct val="156000"/>
              </a:lnSpc>
              <a:spcAft>
                <a:spcPts val="785"/>
              </a:spcAft>
              <a:buFont typeface="+mj-lt"/>
              <a:buAutoNum type="arabicPeriod"/>
            </a:pPr>
            <a:r>
              <a:rPr lang="en-IN" sz="1800" u="none" strike="noStrike" dirty="0">
                <a:effectLst/>
                <a:latin typeface="Times New Roman" panose="02020603050405020304" pitchFamily="18" charset="0"/>
                <a:ea typeface="Times New Roman" panose="02020603050405020304" pitchFamily="18" charset="0"/>
              </a:rPr>
              <a:t>Zhang, M., &amp; Chen, L. (2022). </a:t>
            </a:r>
            <a:r>
              <a:rPr lang="en-IN" sz="1800" i="1" u="none" strike="noStrike" dirty="0">
                <a:effectLst/>
                <a:latin typeface="Times New Roman" panose="02020603050405020304" pitchFamily="18" charset="0"/>
                <a:ea typeface="Times New Roman" panose="02020603050405020304" pitchFamily="18" charset="0"/>
              </a:rPr>
              <a:t>A Study on RPA Applications in Web-Based Processes: Case of YouTube Automation. </a:t>
            </a:r>
            <a:r>
              <a:rPr lang="en-IN" sz="1800" u="none" strike="noStrike" dirty="0">
                <a:effectLst/>
                <a:latin typeface="Times New Roman" panose="02020603050405020304" pitchFamily="18" charset="0"/>
                <a:ea typeface="Times New Roman" panose="02020603050405020304" pitchFamily="18" charset="0"/>
              </a:rPr>
              <a:t>Journal of Digital Innovation, 19(3), 112-120. </a:t>
            </a:r>
            <a:r>
              <a:rPr lang="en-IN" sz="1800" u="none" strike="noStrike" dirty="0">
                <a:effectLst/>
                <a:latin typeface="Times New Roman" panose="02020603050405020304" pitchFamily="18" charset="0"/>
                <a:ea typeface="Times New Roman" panose="02020603050405020304" pitchFamily="18" charset="0"/>
                <a:hlinkClick r:id="rId3"/>
              </a:rPr>
              <a:t>https://doi.org/10.5555/jdi.2022.19.3.112</a:t>
            </a:r>
            <a:endParaRPr lang="en-IN" sz="1800" u="none" strike="noStrike" dirty="0">
              <a:effectLst/>
              <a:latin typeface="Times New Roman" panose="02020603050405020304" pitchFamily="18" charset="0"/>
              <a:ea typeface="Times New Roman" panose="02020603050405020304" pitchFamily="18" charset="0"/>
            </a:endParaRPr>
          </a:p>
          <a:p>
            <a:pPr marL="342900" marR="3175" lvl="0" indent="-342900" algn="just">
              <a:lnSpc>
                <a:spcPct val="156000"/>
              </a:lnSpc>
              <a:spcAft>
                <a:spcPts val="785"/>
              </a:spcAft>
              <a:buFont typeface="+mj-lt"/>
              <a:buAutoNum type="arabicPeriod"/>
            </a:pPr>
            <a:r>
              <a:rPr lang="en-IN" sz="1800" dirty="0">
                <a:effectLst/>
                <a:latin typeface="Times New Roman" panose="02020603050405020304" pitchFamily="18" charset="0"/>
                <a:ea typeface="Times New Roman" panose="02020603050405020304" pitchFamily="18" charset="0"/>
              </a:rPr>
              <a:t>UiPath Academy. (n.d.). </a:t>
            </a:r>
            <a:r>
              <a:rPr lang="en-IN" sz="1800" i="1" dirty="0">
                <a:effectLst/>
                <a:latin typeface="Times New Roman" panose="02020603050405020304" pitchFamily="18" charset="0"/>
                <a:ea typeface="Times New Roman" panose="02020603050405020304" pitchFamily="18" charset="0"/>
              </a:rPr>
              <a:t>Building Scalable Bots with UiPath: Best Practices and Techniques. </a:t>
            </a:r>
            <a:r>
              <a:rPr lang="en-IN" sz="1800" dirty="0">
                <a:effectLst/>
                <a:latin typeface="Times New Roman" panose="02020603050405020304" pitchFamily="18" charset="0"/>
                <a:ea typeface="Times New Roman" panose="02020603050405020304" pitchFamily="18" charset="0"/>
              </a:rPr>
              <a:t>Retrieved from</a:t>
            </a:r>
            <a:r>
              <a:rPr lang="en-IN" sz="1800" u="none" strike="noStrike" dirty="0">
                <a:solidFill>
                  <a:srgbClr val="0000FF"/>
                </a:solidFill>
                <a:effectLst/>
                <a:latin typeface="Times New Roman" panose="02020603050405020304" pitchFamily="18" charset="0"/>
                <a:ea typeface="Times New Roman" panose="02020603050405020304" pitchFamily="18" charset="0"/>
                <a:hlinkClick r:id="rId4"/>
              </a:rPr>
              <a:t> </a:t>
            </a:r>
            <a:r>
              <a:rPr lang="en-IN" sz="1800" u="sng" dirty="0">
                <a:solidFill>
                  <a:srgbClr val="1155CC"/>
                </a:solidFill>
                <a:effectLst/>
                <a:latin typeface="Times New Roman" panose="02020603050405020304" pitchFamily="18" charset="0"/>
                <a:ea typeface="Times New Roman" panose="02020603050405020304" pitchFamily="18" charset="0"/>
                <a:hlinkClick r:id="rId4"/>
              </a:rPr>
              <a:t>https://academy.uipath.com/</a:t>
            </a:r>
            <a:endParaRPr kumimoji="0" lang="en-US" altLang="en-US" sz="2400" b="0" i="0" u="none" strike="noStrike" cap="none" normalizeH="0" baseline="0" dirty="0">
              <a:ln>
                <a:noFill/>
              </a:ln>
              <a:solidFill>
                <a:schemeClr val="tx1"/>
              </a:solidFill>
              <a:effectLst/>
              <a:latin typeface="+mj-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latin typeface="Times New Roman" panose="02020603050405020304" pitchFamily="18" charset="0"/>
                <a:cs typeface="Times New Roman" panose="02020603050405020304" pitchFamily="18" charset="0"/>
              </a:rPr>
              <a:t>Abstract</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2</a:t>
            </a:fld>
            <a:endParaRPr spc="-25" dirty="0"/>
          </a:p>
        </p:txBody>
      </p:sp>
      <p:sp>
        <p:nvSpPr>
          <p:cNvPr id="3" name="object 3"/>
          <p:cNvSpPr txBox="1"/>
          <p:nvPr/>
        </p:nvSpPr>
        <p:spPr>
          <a:xfrm>
            <a:off x="308024" y="1003808"/>
            <a:ext cx="8683576" cy="4814138"/>
          </a:xfrm>
          <a:prstGeom prst="rect">
            <a:avLst/>
          </a:prstGeom>
        </p:spPr>
        <p:txBody>
          <a:bodyPr vert="horz" wrap="square" lIns="0" tIns="12700" rIns="0" bIns="0" rtlCol="0">
            <a:spAutoFit/>
          </a:bodyPr>
          <a:lstStyle/>
          <a:p>
            <a:pPr marL="310515" indent="-297815" algn="just">
              <a:lnSpc>
                <a:spcPct val="100000"/>
              </a:lnSpc>
              <a:spcBef>
                <a:spcPts val="100"/>
              </a:spcBef>
              <a:buFont typeface="Lucida Sans Unicode"/>
              <a:buChar char="▪"/>
              <a:tabLst>
                <a:tab pos="310515" algn="l"/>
              </a:tabLst>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This project demonstrates the creation of a YouTube video downloader bot using UiPath to automate the downloading of videos in bulk. The bot is designed to take video URLs as input from a CSV file, process each link through the website yt1d.com, and save the downloaded videos in a predefined location. By leveraging UiPath’s robust automation capabilities, this solution minimizes manual effort and improves efficiency. The bot begins by reading the CSV file containing a list of YouTube video links. Each link is validated to ensure it is in the correct format before proceeding. Using UiPath’s web automation tools, the bot interacts with yt1d.com, pastes the validated links into the designated input field, and triggers the download process. The downloaded files are then saved to a specified folder on the user’s system. </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75941" y="2297636"/>
            <a:ext cx="5187315" cy="1488440"/>
          </a:xfrm>
          <a:prstGeom prst="rect">
            <a:avLst/>
          </a:prstGeom>
        </p:spPr>
        <p:txBody>
          <a:bodyPr vert="horz" wrap="square" lIns="0" tIns="12700" rIns="0" bIns="0" rtlCol="0">
            <a:spAutoFit/>
          </a:bodyPr>
          <a:lstStyle/>
          <a:p>
            <a:pPr marL="12700">
              <a:lnSpc>
                <a:spcPct val="100000"/>
              </a:lnSpc>
              <a:spcBef>
                <a:spcPts val="100"/>
              </a:spcBef>
            </a:pPr>
            <a:r>
              <a:rPr sz="9600" dirty="0"/>
              <a:t>Thank</a:t>
            </a:r>
            <a:r>
              <a:rPr sz="9600" spc="-290" dirty="0"/>
              <a:t> </a:t>
            </a:r>
            <a:r>
              <a:rPr sz="9600" spc="-25" dirty="0"/>
              <a:t>You</a:t>
            </a:r>
            <a:endParaRPr sz="9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latin typeface="Times New Roman" panose="02020603050405020304" pitchFamily="18" charset="0"/>
                <a:cs typeface="Times New Roman" panose="02020603050405020304" pitchFamily="18" charset="0"/>
              </a:rPr>
              <a:t>Need</a:t>
            </a:r>
            <a:r>
              <a:rPr spc="-8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for</a:t>
            </a:r>
            <a:r>
              <a:rPr spc="-8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the</a:t>
            </a:r>
            <a:r>
              <a:rPr spc="-7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Proposed</a:t>
            </a:r>
            <a:r>
              <a:rPr spc="-8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System</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3</a:t>
            </a:fld>
            <a:endParaRPr spc="-25" dirty="0"/>
          </a:p>
        </p:txBody>
      </p:sp>
      <p:sp>
        <p:nvSpPr>
          <p:cNvPr id="3" name="object 3"/>
          <p:cNvSpPr txBox="1"/>
          <p:nvPr/>
        </p:nvSpPr>
        <p:spPr>
          <a:xfrm>
            <a:off x="263525" y="1267968"/>
            <a:ext cx="8759776" cy="3718967"/>
          </a:xfrm>
          <a:prstGeom prst="rect">
            <a:avLst/>
          </a:prstGeom>
        </p:spPr>
        <p:txBody>
          <a:bodyPr vert="horz" wrap="square" lIns="0" tIns="12700" rIns="0" bIns="0" rtlCol="0">
            <a:spAutoFit/>
          </a:bodyPr>
          <a:lstStyle/>
          <a:p>
            <a:pPr marL="310515" indent="-297815" algn="just">
              <a:spcBef>
                <a:spcPts val="100"/>
              </a:spcBef>
              <a:buFont typeface="Lucida Sans Unicode"/>
              <a:buChar char="▪"/>
              <a:tabLst>
                <a:tab pos="310515" algn="l"/>
              </a:tabLst>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The proposed system introduces an RPA-based solution using UiPath to automate the bulk downloading of YouTube videos. This bot reads video URLs from a structured data source, such as a CSV file, and processes them sequentially. It interacts with an online downloader tool (</a:t>
            </a:r>
            <a:r>
              <a:rPr lang="en-IN" sz="2400" i="1" dirty="0">
                <a:effectLst/>
                <a:latin typeface="Times New Roman" panose="02020603050405020304" pitchFamily="18" charset="0"/>
                <a:ea typeface="Times New Roman" panose="02020603050405020304" pitchFamily="18" charset="0"/>
                <a:cs typeface="Times New Roman" panose="02020603050405020304" pitchFamily="18" charset="0"/>
              </a:rPr>
              <a:t>yt1d.com</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inputs the URLs, and initiates the download process. The downloaded files are saved to a predefined directory. By automating the process, this system reduces manual effort, enhances efficiency, and ensures accurate downloads, making it a valuable tool for handling large-scale video downloading tasks. </a:t>
            </a:r>
          </a:p>
          <a:p>
            <a:pPr marL="310515" indent="-297815" algn="just">
              <a:lnSpc>
                <a:spcPct val="100000"/>
              </a:lnSpc>
              <a:spcBef>
                <a:spcPts val="100"/>
              </a:spcBef>
              <a:buFont typeface="Lucida Sans Unicode"/>
              <a:buChar char="▪"/>
              <a:tabLst>
                <a:tab pos="310515" algn="l"/>
              </a:tabLst>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latin typeface="Times New Roman" panose="02020603050405020304" pitchFamily="18" charset="0"/>
                <a:cs typeface="Times New Roman" panose="02020603050405020304" pitchFamily="18" charset="0"/>
              </a:rPr>
              <a:t>Advantages</a:t>
            </a:r>
            <a:r>
              <a:rPr spc="-10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of</a:t>
            </a:r>
            <a:r>
              <a:rPr spc="-10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the</a:t>
            </a:r>
            <a:r>
              <a:rPr spc="-10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Proposed</a:t>
            </a:r>
            <a:r>
              <a:rPr spc="-9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System</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4</a:t>
            </a:fld>
            <a:endParaRPr spc="-25" dirty="0"/>
          </a:p>
        </p:txBody>
      </p:sp>
      <p:sp>
        <p:nvSpPr>
          <p:cNvPr id="3" name="object 3"/>
          <p:cNvSpPr txBox="1"/>
          <p:nvPr/>
        </p:nvSpPr>
        <p:spPr>
          <a:xfrm>
            <a:off x="308024" y="1003808"/>
            <a:ext cx="8683576" cy="5035802"/>
          </a:xfrm>
          <a:prstGeom prst="rect">
            <a:avLst/>
          </a:prstGeom>
        </p:spPr>
        <p:txBody>
          <a:bodyPr vert="horz" wrap="square" lIns="0" tIns="12700" rIns="0" bIns="0" rtlCol="0">
            <a:spAutoFit/>
          </a:bodyPr>
          <a:lstStyle/>
          <a:p>
            <a:pPr marL="342900" marR="3810" lvl="0" indent="-342900" algn="l">
              <a:lnSpc>
                <a:spcPct val="150000"/>
              </a:lnSpc>
              <a:spcBef>
                <a:spcPts val="1200"/>
              </a:spcBef>
              <a:spcAft>
                <a:spcPts val="785"/>
              </a:spcAft>
              <a:buFont typeface="Arial" panose="020B0604020202020204" pitchFamily="34" charset="0"/>
              <a:buChar char="●"/>
            </a:pPr>
            <a:r>
              <a:rPr lang="en-IN" sz="2000" b="1"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URL validation:</a:t>
            </a:r>
            <a:r>
              <a:rPr lang="en-IN" sz="200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 Ensures that all URLs are in the correct format before processing.</a:t>
            </a:r>
          </a:p>
          <a:p>
            <a:pPr marL="342900" marR="3810" lvl="0" indent="-342900" algn="l">
              <a:lnSpc>
                <a:spcPct val="150000"/>
              </a:lnSpc>
              <a:spcAft>
                <a:spcPts val="785"/>
              </a:spcAft>
              <a:buFont typeface="Arial" panose="020B0604020202020204" pitchFamily="34" charset="0"/>
              <a:buChar char="●"/>
            </a:pPr>
            <a:r>
              <a:rPr lang="en-IN" sz="2000" b="1"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Error handling:</a:t>
            </a:r>
            <a:r>
              <a:rPr lang="en-IN" sz="200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 Skips invalid URLs, retries failed attempts, and logs errors for troubleshooting.</a:t>
            </a:r>
          </a:p>
          <a:p>
            <a:pPr marL="342900" marR="3810" lvl="0" indent="-342900" algn="l">
              <a:lnSpc>
                <a:spcPct val="150000"/>
              </a:lnSpc>
              <a:spcAft>
                <a:spcPts val="785"/>
              </a:spcAft>
              <a:buFont typeface="Arial" panose="020B0604020202020204" pitchFamily="34" charset="0"/>
              <a:buChar char="●"/>
            </a:pPr>
            <a:r>
              <a:rPr lang="en-IN" sz="2000" b="1"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Scalability:</a:t>
            </a:r>
            <a:r>
              <a:rPr lang="en-IN" sz="200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 Efficiently handles large datasets of video links without significant performance degradation.</a:t>
            </a:r>
          </a:p>
          <a:p>
            <a:pPr marL="342900" marR="3810" lvl="0" indent="-342900" algn="l">
              <a:lnSpc>
                <a:spcPct val="150000"/>
              </a:lnSpc>
              <a:spcAft>
                <a:spcPts val="1200"/>
              </a:spcAf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Customizable Workflow</a:t>
            </a:r>
            <a:r>
              <a:rPr lang="en-I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bot can be easily adapted to work with other video downloading websites, providing flexibility for different user needs.</a:t>
            </a:r>
          </a:p>
          <a:p>
            <a:pPr marL="342900" marR="3810" lvl="0" indent="-342900" algn="l">
              <a:lnSpc>
                <a:spcPct val="150000"/>
              </a:lnSpc>
              <a:spcAft>
                <a:spcPts val="1200"/>
              </a:spcAf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Time Efficiency</a:t>
            </a:r>
            <a:r>
              <a:rPr lang="en-I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Automating the entire process significantly reduces the time required for bulk downloads compared to manual efforts.</a:t>
            </a:r>
            <a:endParaRPr lang="en-IN" sz="2000" u="none" strike="noStrike"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latin typeface="Times New Roman" panose="02020603050405020304" pitchFamily="18" charset="0"/>
                <a:cs typeface="Times New Roman" panose="02020603050405020304" pitchFamily="18" charset="0"/>
              </a:rPr>
              <a:t>Literature</a:t>
            </a:r>
            <a:r>
              <a:rPr spc="-229"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Survey</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5</a:t>
            </a:fld>
            <a:endParaRPr spc="-25" dirty="0"/>
          </a:p>
        </p:txBody>
      </p:sp>
      <p:sp>
        <p:nvSpPr>
          <p:cNvPr id="3" name="object 3"/>
          <p:cNvSpPr txBox="1"/>
          <p:nvPr/>
        </p:nvSpPr>
        <p:spPr>
          <a:xfrm>
            <a:off x="308024" y="891641"/>
            <a:ext cx="8759776" cy="5050100"/>
          </a:xfrm>
          <a:prstGeom prst="rect">
            <a:avLst/>
          </a:prstGeom>
        </p:spPr>
        <p:txBody>
          <a:bodyPr vert="horz" wrap="square" lIns="0" tIns="124460" rIns="0" bIns="0" rtlCol="0">
            <a:spAutoFit/>
          </a:bodyPr>
          <a:lstStyle/>
          <a:p>
            <a:pPr algn="just"/>
            <a:r>
              <a:rPr lang="en-US" sz="2000" b="1" dirty="0">
                <a:latin typeface="Times New Roman" panose="02020603050405020304" pitchFamily="18" charset="0"/>
                <a:cs typeface="Times New Roman" panose="02020603050405020304" pitchFamily="18" charset="0"/>
              </a:rPr>
              <a:t>Paper 1: "Automation of Bulk Video Downloads Using Robotic Process Automation“</a:t>
            </a:r>
          </a:p>
          <a:p>
            <a:pPr algn="just"/>
            <a:endParaRPr lang="en-US" sz="2000" b="1"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Summary</a:t>
            </a:r>
            <a:r>
              <a:rPr lang="en-US" sz="2000" dirty="0">
                <a:latin typeface="Times New Roman" panose="02020603050405020304" pitchFamily="18" charset="0"/>
                <a:cs typeface="Times New Roman" panose="02020603050405020304" pitchFamily="18" charset="0"/>
              </a:rPr>
              <a:t>:</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This paper explores using UiPath to automate bulk YouTube video downloads. The bot validates URLs, interacts with downloading websites, and manages downloads efficiently, emphasizing scalability, error handling, and time savings.</a:t>
            </a:r>
          </a:p>
          <a:p>
            <a:pPr marL="342900" indent="-342900" algn="l">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Advantages</a:t>
            </a:r>
            <a:r>
              <a:rPr lang="en-US" sz="2000" dirty="0">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Automates repetitive download tasks. </a:t>
            </a:r>
          </a:p>
          <a:p>
            <a:pPr marL="742950" lvl="1"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Efficiently handles large datasets</a:t>
            </a:r>
            <a:r>
              <a:rPr lang="en-US" sz="2000" dirty="0">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Includes robust error handling and detailed logs.</a:t>
            </a:r>
          </a:p>
          <a:p>
            <a:pPr marL="342900" indent="-342900" algn="just">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Disadvantages</a:t>
            </a:r>
            <a:r>
              <a:rPr lang="en-US" sz="2000" dirty="0">
                <a:latin typeface="Times New Roman" panose="02020603050405020304" pitchFamily="18" charset="0"/>
                <a:cs typeface="Times New Roman" panose="02020603050405020304" pitchFamily="18" charset="0"/>
              </a:rPr>
              <a:t>:</a:t>
            </a:r>
          </a:p>
          <a:p>
            <a:pPr marL="800100" lvl="1"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Initial setup costs and time investment are high.</a:t>
            </a:r>
          </a:p>
          <a:p>
            <a:pPr marL="800100" lvl="1"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Limited adaptability to changes in third-party sites. </a:t>
            </a:r>
          </a:p>
          <a:p>
            <a:pPr marL="800100" lvl="1"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Requires technical expertise for customization and maintenance.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E6AF5A-A02B-AECE-7A11-5D48A34E772B}"/>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B0F0C9BF-861D-4999-EC80-004F11F79CB9}"/>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latin typeface="Times New Roman" panose="02020603050405020304" pitchFamily="18" charset="0"/>
                <a:cs typeface="Times New Roman" panose="02020603050405020304" pitchFamily="18" charset="0"/>
              </a:rPr>
              <a:t>Literature</a:t>
            </a:r>
            <a:r>
              <a:rPr spc="-229"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Survey</a:t>
            </a:r>
          </a:p>
        </p:txBody>
      </p:sp>
      <p:sp>
        <p:nvSpPr>
          <p:cNvPr id="4" name="object 4">
            <a:extLst>
              <a:ext uri="{FF2B5EF4-FFF2-40B4-BE49-F238E27FC236}">
                <a16:creationId xmlns:a16="http://schemas.microsoft.com/office/drawing/2014/main" id="{AB893684-3700-BB47-AA8A-4D6317571B72}"/>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9136F5DA-2A2C-918B-EC80-86B0C9197803}"/>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B47A7659-C41F-D2E3-0258-077BE1C6CD85}"/>
              </a:ext>
            </a:extLst>
          </p:cNvPr>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6</a:t>
            </a:fld>
            <a:endParaRPr spc="-25" dirty="0"/>
          </a:p>
        </p:txBody>
      </p:sp>
      <p:sp>
        <p:nvSpPr>
          <p:cNvPr id="3" name="object 3">
            <a:extLst>
              <a:ext uri="{FF2B5EF4-FFF2-40B4-BE49-F238E27FC236}">
                <a16:creationId xmlns:a16="http://schemas.microsoft.com/office/drawing/2014/main" id="{C293F35B-531A-3E0E-3DF3-6D549EBFA79A}"/>
              </a:ext>
            </a:extLst>
          </p:cNvPr>
          <p:cNvSpPr txBox="1"/>
          <p:nvPr/>
        </p:nvSpPr>
        <p:spPr>
          <a:xfrm>
            <a:off x="308024" y="891641"/>
            <a:ext cx="8759776" cy="5547673"/>
          </a:xfrm>
          <a:prstGeom prst="rect">
            <a:avLst/>
          </a:prstGeom>
        </p:spPr>
        <p:txBody>
          <a:bodyPr vert="horz" wrap="square" lIns="0" tIns="124460" rIns="0" bIns="0" rtlCol="0">
            <a:spAutoFit/>
          </a:bodyPr>
          <a:lstStyle/>
          <a:p>
            <a:pPr algn="just"/>
            <a:r>
              <a:rPr lang="en-US" sz="2000" b="1" dirty="0">
                <a:latin typeface="Times New Roman" panose="02020603050405020304" pitchFamily="18" charset="0"/>
                <a:cs typeface="Times New Roman" panose="02020603050405020304" pitchFamily="18" charset="0"/>
              </a:rPr>
              <a:t>Paper 2: "Streamlining Multimedia Management with RPA-Based Video Download Automation “</a:t>
            </a:r>
          </a:p>
          <a:p>
            <a:pPr algn="just"/>
            <a:endParaRPr lang="en-US" sz="2000" b="1"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Summary</a:t>
            </a:r>
            <a:r>
              <a:rPr lang="en-US" sz="2000" dirty="0">
                <a:latin typeface="Times New Roman" panose="02020603050405020304" pitchFamily="18" charset="0"/>
                <a:cs typeface="Times New Roman" panose="02020603050405020304" pitchFamily="18" charset="0"/>
              </a:rPr>
              <a:t>:</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This paper investigates the role of Robotic Process Automation (RPA) in simplifying multimedia management by automating the downloading of videos from online platforms. Using UiPath, the study demonstrates a bot capable of processing multiple video URLs, ensuring download reliability, and saving files systematically.</a:t>
            </a:r>
          </a:p>
          <a:p>
            <a:pPr marL="342900" indent="-342900" algn="l">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Advantages</a:t>
            </a:r>
            <a:r>
              <a:rPr lang="en-US" sz="2000" dirty="0">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Reduces manual workload by automating repetitive tasks..</a:t>
            </a:r>
          </a:p>
          <a:p>
            <a:pPr marL="742950" lvl="1"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Saves time by processing multiple downloads simultaneously.</a:t>
            </a:r>
          </a:p>
          <a:p>
            <a:pPr marL="342900" indent="-342900" algn="just">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Disadvantages</a:t>
            </a:r>
            <a:r>
              <a:rPr lang="en-US" sz="2000" dirty="0">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Susceptible to disruptions if the target website's layout changes.</a:t>
            </a:r>
          </a:p>
          <a:p>
            <a:pPr marL="742950" lvl="1"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Dependency on stable internet connectivity for reliable operation.</a:t>
            </a:r>
          </a:p>
          <a:p>
            <a:pPr marL="310515" indent="-297815">
              <a:lnSpc>
                <a:spcPct val="100000"/>
              </a:lnSpc>
              <a:spcBef>
                <a:spcPts val="980"/>
              </a:spcBef>
              <a:buFont typeface="Lucida Sans Unicode"/>
              <a:buChar char="▪"/>
              <a:tabLst>
                <a:tab pos="310515" algn="l"/>
              </a:tabLst>
            </a:pPr>
            <a:endParaRP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2031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latin typeface="Times New Roman" panose="02020603050405020304" pitchFamily="18" charset="0"/>
                <a:cs typeface="Times New Roman" panose="02020603050405020304" pitchFamily="18" charset="0"/>
              </a:rPr>
              <a:t>Main</a:t>
            </a:r>
            <a:r>
              <a:rPr spc="-114"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Objective</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7</a:t>
            </a:fld>
            <a:endParaRPr spc="-25" dirty="0"/>
          </a:p>
        </p:txBody>
      </p:sp>
      <p:sp>
        <p:nvSpPr>
          <p:cNvPr id="3" name="object 3"/>
          <p:cNvSpPr txBox="1"/>
          <p:nvPr/>
        </p:nvSpPr>
        <p:spPr>
          <a:xfrm>
            <a:off x="308023" y="1003808"/>
            <a:ext cx="8683577" cy="3706143"/>
          </a:xfrm>
          <a:prstGeom prst="rect">
            <a:avLst/>
          </a:prstGeom>
        </p:spPr>
        <p:txBody>
          <a:bodyPr vert="horz" wrap="square" lIns="0" tIns="12700" rIns="0" bIns="0" rtlCol="0">
            <a:spAutoFit/>
          </a:bodyPr>
          <a:lstStyle/>
          <a:p>
            <a:pPr marL="310515" indent="-297815" algn="just">
              <a:lnSpc>
                <a:spcPct val="100000"/>
              </a:lnSpc>
              <a:spcBef>
                <a:spcPts val="100"/>
              </a:spcBef>
              <a:buFont typeface="Lucida Sans Unicode"/>
              <a:buChar char="▪"/>
              <a:tabLst>
                <a:tab pos="310515" algn="l"/>
              </a:tabLst>
            </a:pPr>
            <a:r>
              <a:rPr lang="en-US" sz="2400" dirty="0">
                <a:latin typeface="Times New Roman" panose="02020603050405020304" pitchFamily="18" charset="0"/>
                <a:cs typeface="Times New Roman" panose="02020603050405020304" pitchFamily="18" charset="0"/>
              </a:rPr>
              <a:t>The main objective of the YouTube Video Downloader Bot project is to automate the process of downloading YouTube videos in bulk using UiPath. This system aims to eliminate manual efforts, reducing time spent on individual downloads while ensuring accuracy and consistency in the download process. By automating the downloading process, the project enhances operational efficiency, allowing users to handle large volumes of video downloads quickly and with minimal human intervention. The ultimate goal is to provide a scalable, reliable, and user-friendly solution for downloading and managing video files in bulk.</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latin typeface="Times New Roman" panose="02020603050405020304" pitchFamily="18" charset="0"/>
                <a:cs typeface="Times New Roman" panose="02020603050405020304" pitchFamily="18" charset="0"/>
              </a:rPr>
              <a:t>System</a:t>
            </a:r>
            <a:r>
              <a:rPr spc="-17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Requirements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8</a:t>
            </a:fld>
            <a:endParaRPr spc="-25" dirty="0"/>
          </a:p>
        </p:txBody>
      </p:sp>
      <p:sp>
        <p:nvSpPr>
          <p:cNvPr id="3" name="object 3"/>
          <p:cNvSpPr txBox="1"/>
          <p:nvPr/>
        </p:nvSpPr>
        <p:spPr>
          <a:xfrm>
            <a:off x="308024" y="891641"/>
            <a:ext cx="8759776" cy="5170646"/>
          </a:xfrm>
          <a:prstGeom prst="rect">
            <a:avLst/>
          </a:prstGeom>
        </p:spPr>
        <p:txBody>
          <a:bodyPr vert="horz" wrap="square" lIns="0" tIns="124460" rIns="0" bIns="0" rtlCol="0">
            <a:spAutoFit/>
          </a:bodyPr>
          <a:lstStyle/>
          <a:p>
            <a:pPr marL="342900" indent="-342900" algn="just">
              <a:buFont typeface="Wingdings" panose="05000000000000000000" pitchFamily="2" charset="2"/>
              <a:buChar char="§"/>
            </a:pPr>
            <a:r>
              <a:rPr lang="en-IN" sz="2400" b="1" dirty="0">
                <a:latin typeface="Times New Roman" panose="02020603050405020304" pitchFamily="18" charset="0"/>
                <a:cs typeface="Times New Roman" panose="02020603050405020304" pitchFamily="18" charset="0"/>
              </a:rPr>
              <a:t>Hardware Requirements:</a:t>
            </a:r>
          </a:p>
          <a:p>
            <a:pPr marL="342900" indent="-342900" algn="just">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Processor</a:t>
            </a:r>
            <a:r>
              <a:rPr lang="en-IN" sz="2400" dirty="0">
                <a:latin typeface="Times New Roman" panose="02020603050405020304" pitchFamily="18" charset="0"/>
                <a:cs typeface="Times New Roman" panose="02020603050405020304" pitchFamily="18" charset="0"/>
              </a:rPr>
              <a:t>: Intel i3 or higher (recommended Intel i5 or above).</a:t>
            </a:r>
          </a:p>
          <a:p>
            <a:pPr marL="342900" indent="-342900" algn="just">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RAM</a:t>
            </a:r>
            <a:r>
              <a:rPr lang="en-IN" sz="2400" dirty="0">
                <a:latin typeface="Times New Roman" panose="02020603050405020304" pitchFamily="18" charset="0"/>
                <a:cs typeface="Times New Roman" panose="02020603050405020304" pitchFamily="18" charset="0"/>
              </a:rPr>
              <a:t>: Minimum 4 GB (8 GB recommended for optimal performance).</a:t>
            </a:r>
          </a:p>
          <a:p>
            <a:pPr marL="342900" indent="-342900" algn="just">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Storage</a:t>
            </a:r>
            <a:r>
              <a:rPr lang="en-IN" sz="2400" dirty="0">
                <a:latin typeface="Times New Roman" panose="02020603050405020304" pitchFamily="18" charset="0"/>
                <a:cs typeface="Times New Roman" panose="02020603050405020304" pitchFamily="18" charset="0"/>
              </a:rPr>
              <a:t>: At least 10 GB free space.</a:t>
            </a:r>
          </a:p>
          <a:p>
            <a:pPr marL="342900" indent="-342900" algn="just">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Internet</a:t>
            </a:r>
            <a:r>
              <a:rPr lang="en-IN" sz="2400" dirty="0">
                <a:latin typeface="Times New Roman" panose="02020603050405020304" pitchFamily="18" charset="0"/>
                <a:cs typeface="Times New Roman" panose="02020603050405020304" pitchFamily="18" charset="0"/>
              </a:rPr>
              <a:t>: Stable connection .</a:t>
            </a:r>
          </a:p>
          <a:p>
            <a:pPr marL="310515" indent="-297815" algn="just">
              <a:lnSpc>
                <a:spcPct val="100000"/>
              </a:lnSpc>
              <a:spcBef>
                <a:spcPts val="980"/>
              </a:spcBef>
              <a:buFont typeface="Lucida Sans Unicode"/>
              <a:buChar char="▪"/>
              <a:tabLst>
                <a:tab pos="310515" algn="l"/>
              </a:tabLst>
            </a:pPr>
            <a:endParaRPr lang="en-IN"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IN" sz="2400" b="1" dirty="0">
                <a:latin typeface="Times New Roman" panose="02020603050405020304" pitchFamily="18" charset="0"/>
                <a:cs typeface="Times New Roman" panose="02020603050405020304" pitchFamily="18" charset="0"/>
              </a:rPr>
              <a:t>Software Requirements:</a:t>
            </a:r>
          </a:p>
          <a:p>
            <a:pPr marL="342900" indent="-342900" algn="just">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RPA Tool</a:t>
            </a:r>
            <a:r>
              <a:rPr lang="en-IN" sz="2400" dirty="0">
                <a:latin typeface="Times New Roman" panose="02020603050405020304" pitchFamily="18" charset="0"/>
                <a:cs typeface="Times New Roman" panose="02020603050405020304" pitchFamily="18" charset="0"/>
              </a:rPr>
              <a:t>: UiPath Studio (Community or Enterprise edition).</a:t>
            </a:r>
          </a:p>
          <a:p>
            <a:pPr marL="342900" indent="-342900" algn="just">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Browser</a:t>
            </a:r>
            <a:r>
              <a:rPr lang="en-IN" sz="2400" dirty="0">
                <a:latin typeface="Times New Roman" panose="02020603050405020304" pitchFamily="18" charset="0"/>
                <a:cs typeface="Times New Roman" panose="02020603050405020304" pitchFamily="18" charset="0"/>
              </a:rPr>
              <a:t>: Google Chrome with UiPath extension installed.</a:t>
            </a:r>
          </a:p>
          <a:p>
            <a:pPr marL="342900" indent="-342900" algn="just">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Data Source</a:t>
            </a:r>
            <a:r>
              <a:rPr lang="en-IN" sz="2400" dirty="0">
                <a:latin typeface="Times New Roman" panose="02020603050405020304" pitchFamily="18" charset="0"/>
                <a:cs typeface="Times New Roman" panose="02020603050405020304" pitchFamily="18" charset="0"/>
              </a:rPr>
              <a:t>: Microsoft Excel or other structured data formats.</a:t>
            </a:r>
          </a:p>
          <a:p>
            <a:pPr marL="342900" indent="-342900" algn="just">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Operating System</a:t>
            </a:r>
            <a:r>
              <a:rPr lang="en-IN" sz="2400" dirty="0">
                <a:latin typeface="Times New Roman" panose="02020603050405020304" pitchFamily="18" charset="0"/>
                <a:cs typeface="Times New Roman" panose="02020603050405020304" pitchFamily="18" charset="0"/>
              </a:rPr>
              <a:t>: Windows 10 or later (64-bit)</a:t>
            </a:r>
          </a:p>
          <a:p>
            <a:pPr marL="310515" indent="-297815">
              <a:lnSpc>
                <a:spcPct val="100000"/>
              </a:lnSpc>
              <a:spcBef>
                <a:spcPts val="885"/>
              </a:spcBef>
              <a:buFont typeface="Lucida Sans Unicode"/>
              <a:buChar char="▪"/>
              <a:tabLst>
                <a:tab pos="310515" algn="l"/>
              </a:tabLst>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latin typeface="Times New Roman" panose="02020603050405020304" pitchFamily="18" charset="0"/>
                <a:cs typeface="Times New Roman" panose="02020603050405020304" pitchFamily="18" charset="0"/>
              </a:rPr>
              <a:t>Architecture</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9</a:t>
            </a:fld>
            <a:endParaRPr spc="-25" dirty="0"/>
          </a:p>
        </p:txBody>
      </p:sp>
      <p:pic>
        <p:nvPicPr>
          <p:cNvPr id="7" name="Picture 6">
            <a:extLst>
              <a:ext uri="{FF2B5EF4-FFF2-40B4-BE49-F238E27FC236}">
                <a16:creationId xmlns:a16="http://schemas.microsoft.com/office/drawing/2014/main" id="{3A799108-793C-6D66-5858-C0314D2214CE}"/>
              </a:ext>
            </a:extLst>
          </p:cNvPr>
          <p:cNvPicPr>
            <a:picLocks noChangeAspect="1"/>
          </p:cNvPicPr>
          <p:nvPr/>
        </p:nvPicPr>
        <p:blipFill>
          <a:blip r:embed="rId2"/>
          <a:srcRect l="1641"/>
          <a:stretch/>
        </p:blipFill>
        <p:spPr>
          <a:xfrm>
            <a:off x="1016707" y="1431012"/>
            <a:ext cx="6700314" cy="399597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375</TotalTime>
  <Words>1618</Words>
  <Application>Microsoft Office PowerPoint</Application>
  <PresentationFormat>On-screen Show (4:3)</PresentationFormat>
  <Paragraphs>141</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Lucida Sans Unicode</vt:lpstr>
      <vt:lpstr>Times New Roman</vt:lpstr>
      <vt:lpstr>Wingdings</vt:lpstr>
      <vt:lpstr>Office Theme</vt:lpstr>
      <vt:lpstr>Introduction to Robotic Process Automation</vt:lpstr>
      <vt:lpstr>Abstract</vt:lpstr>
      <vt:lpstr>Need for the Proposed System</vt:lpstr>
      <vt:lpstr>Advantages of the Proposed System</vt:lpstr>
      <vt:lpstr>Literature Survey</vt:lpstr>
      <vt:lpstr>Literature Survey</vt:lpstr>
      <vt:lpstr>Main Objective</vt:lpstr>
      <vt:lpstr>System Requirements</vt:lpstr>
      <vt:lpstr>Architecture</vt:lpstr>
      <vt:lpstr>Functional Description</vt:lpstr>
      <vt:lpstr>Table Design</vt:lpstr>
      <vt:lpstr>Process Design</vt:lpstr>
      <vt:lpstr>Implementation</vt:lpstr>
      <vt:lpstr>Implementation</vt:lpstr>
      <vt:lpstr>Testing</vt:lpstr>
      <vt:lpstr>Testing</vt:lpstr>
      <vt:lpstr>Testing</vt:lpstr>
      <vt:lpstr>Conclusions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madhan raj</dc:creator>
  <cp:lastModifiedBy>Kishore Kaarthik</cp:lastModifiedBy>
  <cp:revision>6</cp:revision>
  <dcterms:created xsi:type="dcterms:W3CDTF">2024-11-19T10:27:20Z</dcterms:created>
  <dcterms:modified xsi:type="dcterms:W3CDTF">2024-11-21T17:00:11Z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2024-11-19T00:00:00Z</vt:filetime>
  </property>
  <property fmtid="{D5CDD505-2E9C-101B-9397-08002B2CF9AE}" pid="3" name="Creator">
    <vt:lpwstr>Google</vt:lpwstr>
  </property>
  <property fmtid="{D5CDD505-2E9C-101B-9397-08002B2CF9AE}" pid="4" name="LastSaved">
    <vt:filetime>2024-11-19T00:00:00Z</vt:filetime>
  </property>
</Properties>
</file>