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Garamon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Garamond-regular.fntdata"/><Relationship Id="rId25" Type="http://schemas.openxmlformats.org/officeDocument/2006/relationships/slide" Target="slides/slide21.xml"/><Relationship Id="rId28" Type="http://schemas.openxmlformats.org/officeDocument/2006/relationships/font" Target="fonts/Garamond-italic.fntdata"/><Relationship Id="rId27" Type="http://schemas.openxmlformats.org/officeDocument/2006/relationships/font" Target="fonts/Garamon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Garamon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c15907e4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c15907e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descr="HD-PanelTitleR1.png" id="18" name="Google Shape;18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20" name="Google Shape;20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1" name="Google Shape;21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2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/>
          <p:nvPr>
            <p:ph idx="2" type="pic"/>
          </p:nvPr>
        </p:nvSpPr>
        <p:spPr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" type="body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8" name="Google Shape;98;p12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2" type="body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Google Shape;108;p13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2" type="body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Google Shape;124;p15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16"/>
          <p:cNvSpPr txBox="1"/>
          <p:nvPr>
            <p:ph idx="2" type="body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2" name="Google Shape;132;p16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9" name="Google Shape;139;p1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 rot="5400000">
            <a:off x="2565043" y="-287513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6" name="Google Shape;146;p18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4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5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3" type="body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5" name="Google Shape;55;p6"/>
          <p:cNvSpPr txBox="1"/>
          <p:nvPr>
            <p:ph idx="4" type="body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9" name="Google Shape;59;p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5" name="Google Shape;65;p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/>
          <p:nvPr>
            <p:ph idx="2" type="pic"/>
          </p:nvPr>
        </p:nvSpPr>
        <p:spPr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4.jp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descr="HD-PanelContent.png" id="7" name="Google Shape;7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9" name="Google Shape;9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0" name="Google Shape;10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ctrTitle"/>
          </p:nvPr>
        </p:nvSpPr>
        <p:spPr>
          <a:xfrm>
            <a:off x="2346150" y="1907364"/>
            <a:ext cx="74997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lang="en-US"/>
              <a:t>Text Mining</a:t>
            </a:r>
            <a:endParaRPr/>
          </a:p>
        </p:txBody>
      </p:sp>
      <p:sp>
        <p:nvSpPr>
          <p:cNvPr id="152" name="Google Shape;152;p19"/>
          <p:cNvSpPr txBox="1"/>
          <p:nvPr>
            <p:ph type="ctrTitle"/>
          </p:nvPr>
        </p:nvSpPr>
        <p:spPr>
          <a:xfrm>
            <a:off x="2346150" y="3765352"/>
            <a:ext cx="74997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lang="en-US" sz="1800"/>
              <a:t>on</a:t>
            </a:r>
            <a:endParaRPr/>
          </a:p>
        </p:txBody>
      </p:sp>
      <p:sp>
        <p:nvSpPr>
          <p:cNvPr id="153" name="Google Shape;153;p19"/>
          <p:cNvSpPr txBox="1"/>
          <p:nvPr>
            <p:ph type="ctrTitle"/>
          </p:nvPr>
        </p:nvSpPr>
        <p:spPr>
          <a:xfrm>
            <a:off x="2346150" y="4206639"/>
            <a:ext cx="74997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lang="en-US"/>
              <a:t>Yelp Reviews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t/>
            </a:r>
            <a:endParaRPr/>
          </a:p>
        </p:txBody>
      </p:sp>
      <p:pic>
        <p:nvPicPr>
          <p:cNvPr id="241" name="Google Shape;241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941" y="490538"/>
            <a:ext cx="11176183" cy="589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t/>
            </a:r>
            <a:endParaRPr/>
          </a:p>
        </p:txBody>
      </p:sp>
      <p:sp>
        <p:nvSpPr>
          <p:cNvPr id="247" name="Google Shape;247;p29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0490" lvl="0" marL="285750" rtl="0" algn="l"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</p:txBody>
      </p:sp>
      <p:pic>
        <p:nvPicPr>
          <p:cNvPr id="248" name="Google Shape;24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104" y="481013"/>
            <a:ext cx="11673792" cy="589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/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40"/>
              <a:buFont typeface="Garamond"/>
              <a:buNone/>
            </a:pPr>
            <a:r>
              <a:rPr lang="en-US" sz="1800">
                <a:solidFill>
                  <a:srgbClr val="FFFFFF"/>
                </a:solidFill>
              </a:rPr>
              <a:t>Cross-Tabulation between </a:t>
            </a:r>
            <a:br>
              <a:rPr lang="en-US" sz="1800">
                <a:solidFill>
                  <a:srgbClr val="FFFFFF"/>
                </a:solidFill>
              </a:rPr>
            </a:br>
            <a:r>
              <a:rPr lang="en-US" sz="1800">
                <a:solidFill>
                  <a:srgbClr val="FFFFFF"/>
                </a:solidFill>
              </a:rPr>
              <a:t>Model Features </a:t>
            </a:r>
            <a:br>
              <a:rPr lang="en-US" sz="1800">
                <a:solidFill>
                  <a:srgbClr val="FFFFFF"/>
                </a:solidFill>
              </a:rPr>
            </a:br>
            <a:r>
              <a:rPr lang="en-US" sz="1800">
                <a:solidFill>
                  <a:srgbClr val="FFFFFF"/>
                </a:solidFill>
              </a:rPr>
              <a:t>(</a:t>
            </a:r>
            <a:r>
              <a:rPr b="1" lang="en-US" sz="1800">
                <a:solidFill>
                  <a:srgbClr val="FFFFFF"/>
                </a:solidFill>
              </a:rPr>
              <a:t>Funny vs Useful</a:t>
            </a:r>
            <a:r>
              <a:rPr lang="en-US" sz="1800">
                <a:solidFill>
                  <a:srgbClr val="FFFFFF"/>
                </a:solidFill>
              </a:rPr>
              <a:t>)</a:t>
            </a:r>
            <a:endParaRPr sz="1800"/>
          </a:p>
        </p:txBody>
      </p:sp>
      <p:pic>
        <p:nvPicPr>
          <p:cNvPr id="254" name="Google Shape;25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3325" y="664368"/>
            <a:ext cx="7317414" cy="5300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0125" y="4505325"/>
            <a:ext cx="22860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/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40"/>
              <a:buFont typeface="Garamond"/>
              <a:buNone/>
            </a:pPr>
            <a:r>
              <a:rPr lang="en-US" sz="1800">
                <a:solidFill>
                  <a:srgbClr val="FFFFFF"/>
                </a:solidFill>
              </a:rPr>
              <a:t>Cross-Tabulation between </a:t>
            </a:r>
            <a:br>
              <a:rPr lang="en-US" sz="1800">
                <a:solidFill>
                  <a:srgbClr val="FFFFFF"/>
                </a:solidFill>
              </a:rPr>
            </a:br>
            <a:r>
              <a:rPr lang="en-US" sz="1800">
                <a:solidFill>
                  <a:srgbClr val="FFFFFF"/>
                </a:solidFill>
              </a:rPr>
              <a:t>Model Features </a:t>
            </a:r>
            <a:br>
              <a:rPr lang="en-US" sz="1800">
                <a:solidFill>
                  <a:srgbClr val="FFFFFF"/>
                </a:solidFill>
              </a:rPr>
            </a:br>
            <a:r>
              <a:rPr lang="en-US" sz="1800">
                <a:solidFill>
                  <a:srgbClr val="FFFFFF"/>
                </a:solidFill>
              </a:rPr>
              <a:t>(</a:t>
            </a:r>
            <a:r>
              <a:rPr b="1" lang="en-US" sz="1800">
                <a:solidFill>
                  <a:srgbClr val="FFFFFF"/>
                </a:solidFill>
              </a:rPr>
              <a:t>Cool vs Useful</a:t>
            </a:r>
            <a:r>
              <a:rPr lang="en-US" sz="1800">
                <a:solidFill>
                  <a:srgbClr val="FFFFFF"/>
                </a:solidFill>
              </a:rPr>
              <a:t>)</a:t>
            </a:r>
            <a:endParaRPr sz="1800"/>
          </a:p>
        </p:txBody>
      </p:sp>
      <p:pic>
        <p:nvPicPr>
          <p:cNvPr id="261" name="Google Shape;26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874" y="652462"/>
            <a:ext cx="7467601" cy="543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862" y="4481512"/>
            <a:ext cx="2336116" cy="160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/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40"/>
              <a:buFont typeface="Garamond"/>
              <a:buNone/>
            </a:pPr>
            <a:r>
              <a:rPr lang="en-US" sz="1800">
                <a:solidFill>
                  <a:srgbClr val="FFFFFF"/>
                </a:solidFill>
              </a:rPr>
              <a:t>Cross-Tabulation between </a:t>
            </a:r>
            <a:br>
              <a:rPr lang="en-US" sz="1800">
                <a:solidFill>
                  <a:srgbClr val="FFFFFF"/>
                </a:solidFill>
              </a:rPr>
            </a:br>
            <a:r>
              <a:rPr lang="en-US" sz="1800">
                <a:solidFill>
                  <a:srgbClr val="FFFFFF"/>
                </a:solidFill>
              </a:rPr>
              <a:t>Model Features </a:t>
            </a:r>
            <a:br>
              <a:rPr lang="en-US" sz="1800">
                <a:solidFill>
                  <a:srgbClr val="FFFFFF"/>
                </a:solidFill>
              </a:rPr>
            </a:br>
            <a:r>
              <a:rPr lang="en-US" sz="1800">
                <a:solidFill>
                  <a:srgbClr val="FFFFFF"/>
                </a:solidFill>
              </a:rPr>
              <a:t>(</a:t>
            </a:r>
            <a:r>
              <a:rPr b="1" lang="en-US" sz="1800">
                <a:solidFill>
                  <a:srgbClr val="FFFFFF"/>
                </a:solidFill>
              </a:rPr>
              <a:t>Funny vs Cool</a:t>
            </a:r>
            <a:r>
              <a:rPr lang="en-US" sz="1800">
                <a:solidFill>
                  <a:srgbClr val="FFFFFF"/>
                </a:solidFill>
              </a:rPr>
              <a:t>)</a:t>
            </a:r>
            <a:endParaRPr sz="1800"/>
          </a:p>
        </p:txBody>
      </p:sp>
      <p:pic>
        <p:nvPicPr>
          <p:cNvPr id="268" name="Google Shape;26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9025" y="728662"/>
            <a:ext cx="7585632" cy="5357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1142" y="4510087"/>
            <a:ext cx="2302897" cy="157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/>
          <p:nvPr>
            <p:ph type="title"/>
          </p:nvPr>
        </p:nvSpPr>
        <p:spPr>
          <a:xfrm>
            <a:off x="713559" y="1411072"/>
            <a:ext cx="2839265" cy="2798978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Garamond"/>
              <a:buNone/>
            </a:pPr>
            <a:r>
              <a:rPr lang="en-US" sz="2600">
                <a:solidFill>
                  <a:srgbClr val="FFFFFF"/>
                </a:solidFill>
              </a:rPr>
              <a:t>Stars Distribution</a:t>
            </a:r>
            <a:endParaRPr/>
          </a:p>
        </p:txBody>
      </p:sp>
      <p:pic>
        <p:nvPicPr>
          <p:cNvPr id="275" name="Google Shape;27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7124" y="1246403"/>
            <a:ext cx="7604863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/>
          <p:nvPr>
            <p:ph type="title"/>
          </p:nvPr>
        </p:nvSpPr>
        <p:spPr>
          <a:xfrm>
            <a:off x="713559" y="1411072"/>
            <a:ext cx="2839265" cy="2798978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Garamond"/>
              <a:buNone/>
            </a:pPr>
            <a:r>
              <a:rPr lang="en-US" sz="2600">
                <a:solidFill>
                  <a:srgbClr val="FFFFFF"/>
                </a:solidFill>
              </a:rPr>
              <a:t>Heat Map</a:t>
            </a:r>
            <a:endParaRPr/>
          </a:p>
        </p:txBody>
      </p:sp>
      <p:pic>
        <p:nvPicPr>
          <p:cNvPr id="281" name="Google Shape;28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4244" y="1171575"/>
            <a:ext cx="5800815" cy="50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/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Garamond"/>
              <a:buNone/>
            </a:pPr>
            <a:r>
              <a:rPr lang="en-US" sz="2600">
                <a:solidFill>
                  <a:srgbClr val="FFFFFF"/>
                </a:solidFill>
              </a:rPr>
              <a:t>Average TF- IDF over non zero values </a:t>
            </a:r>
            <a:endParaRPr/>
          </a:p>
        </p:txBody>
      </p:sp>
      <p:pic>
        <p:nvPicPr>
          <p:cNvPr id="287" name="Google Shape;28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2838" y="668122"/>
            <a:ext cx="6014680" cy="3027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96940" y="3599078"/>
            <a:ext cx="440055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53" y="4720306"/>
            <a:ext cx="6382587" cy="713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/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Garamond"/>
              <a:buNone/>
            </a:pPr>
            <a:r>
              <a:rPr lang="en-US" sz="2600">
                <a:solidFill>
                  <a:srgbClr val="FFFFFF"/>
                </a:solidFill>
              </a:rPr>
              <a:t> Sum of TF-IDF </a:t>
            </a:r>
            <a:br>
              <a:rPr lang="en-US" sz="2600">
                <a:solidFill>
                  <a:srgbClr val="FFFFFF"/>
                </a:solidFill>
              </a:rPr>
            </a:br>
            <a:r>
              <a:rPr lang="en-US" sz="2600">
                <a:solidFill>
                  <a:srgbClr val="FFFFFF"/>
                </a:solidFill>
              </a:rPr>
              <a:t>over </a:t>
            </a:r>
            <a:br>
              <a:rPr lang="en-US" sz="2600">
                <a:solidFill>
                  <a:srgbClr val="FFFFFF"/>
                </a:solidFill>
              </a:rPr>
            </a:br>
            <a:r>
              <a:rPr lang="en-US" sz="2600">
                <a:solidFill>
                  <a:srgbClr val="FFFFFF"/>
                </a:solidFill>
              </a:rPr>
              <a:t>all words</a:t>
            </a:r>
            <a:endParaRPr/>
          </a:p>
        </p:txBody>
      </p:sp>
      <p:pic>
        <p:nvPicPr>
          <p:cNvPr id="295" name="Google Shape;29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875" y="595313"/>
            <a:ext cx="5981700" cy="306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2825" y="3633787"/>
            <a:ext cx="4134665" cy="2558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6"/>
          <p:cNvPicPr preferRelativeResize="0"/>
          <p:nvPr/>
        </p:nvPicPr>
        <p:blipFill rotWithShape="1">
          <a:blip r:embed="rId4">
            <a:alphaModFix/>
          </a:blip>
          <a:srcRect b="67926" l="-1277" r="1018" t="13354"/>
          <a:stretch/>
        </p:blipFill>
        <p:spPr>
          <a:xfrm>
            <a:off x="694510" y="4639106"/>
            <a:ext cx="6503873" cy="75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"/>
          <p:cNvSpPr/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Garamond"/>
              <a:buNone/>
            </a:pPr>
            <a:r>
              <a:rPr lang="en-US" sz="2600">
                <a:solidFill>
                  <a:srgbClr val="FFFFFF"/>
                </a:solidFill>
              </a:rPr>
              <a:t>Lexical Diversity</a:t>
            </a:r>
            <a:endParaRPr/>
          </a:p>
        </p:txBody>
      </p:sp>
      <p:pic>
        <p:nvPicPr>
          <p:cNvPr id="303" name="Google Shape;30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4250" y="591922"/>
            <a:ext cx="6266783" cy="3218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10424" y="3683903"/>
            <a:ext cx="4287065" cy="25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7"/>
          <p:cNvPicPr preferRelativeResize="0"/>
          <p:nvPr/>
        </p:nvPicPr>
        <p:blipFill rotWithShape="1">
          <a:blip r:embed="rId4">
            <a:alphaModFix/>
          </a:blip>
          <a:srcRect b="66845" l="50" r="616" t="13375"/>
          <a:stretch/>
        </p:blipFill>
        <p:spPr>
          <a:xfrm>
            <a:off x="696686" y="4572000"/>
            <a:ext cx="6240897" cy="740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611829" y="969942"/>
            <a:ext cx="3416100" cy="47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>
                <a:solidFill>
                  <a:schemeClr val="dk1"/>
                </a:solidFill>
              </a:rPr>
              <a:t>PROJECT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>
                <a:solidFill>
                  <a:schemeClr val="dk1"/>
                </a:solidFill>
              </a:rPr>
              <a:t>OVERVIEW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59" name="Google Shape;159;p20"/>
          <p:cNvGrpSpPr/>
          <p:nvPr/>
        </p:nvGrpSpPr>
        <p:grpSpPr>
          <a:xfrm>
            <a:off x="3905150" y="716735"/>
            <a:ext cx="7526429" cy="5301804"/>
            <a:chOff x="0" y="332010"/>
            <a:chExt cx="7526429" cy="5301804"/>
          </a:xfrm>
        </p:grpSpPr>
        <p:sp>
          <p:nvSpPr>
            <p:cNvPr id="160" name="Google Shape;160;p20"/>
            <p:cNvSpPr/>
            <p:nvPr/>
          </p:nvSpPr>
          <p:spPr>
            <a:xfrm>
              <a:off x="0" y="332010"/>
              <a:ext cx="7526429" cy="437473"/>
            </a:xfrm>
            <a:prstGeom prst="roundRect">
              <a:avLst>
                <a:gd fmla="val 16667" name="adj"/>
              </a:avLst>
            </a:prstGeom>
            <a:solidFill>
              <a:srgbClr val="39976D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0"/>
            <p:cNvSpPr txBox="1"/>
            <p:nvPr/>
          </p:nvSpPr>
          <p:spPr>
            <a:xfrm>
              <a:off x="21356" y="353366"/>
              <a:ext cx="7483717" cy="3947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The main objective is to perform sentiment analysis and create a model for insights.</a:t>
              </a:r>
              <a:endParaRPr/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0" y="818443"/>
              <a:ext cx="7526429" cy="437473"/>
            </a:xfrm>
            <a:prstGeom prst="roundRect">
              <a:avLst>
                <a:gd fmla="val 16667" name="adj"/>
              </a:avLst>
            </a:prstGeom>
            <a:solidFill>
              <a:srgbClr val="3B977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0"/>
            <p:cNvSpPr txBox="1"/>
            <p:nvPr/>
          </p:nvSpPr>
          <p:spPr>
            <a:xfrm>
              <a:off x="21356" y="839799"/>
              <a:ext cx="7483717" cy="3947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Steps to achieve this objective :</a:t>
              </a:r>
              <a:endParaRPr/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0" y="1304876"/>
              <a:ext cx="7526429" cy="437473"/>
            </a:xfrm>
            <a:prstGeom prst="roundRect">
              <a:avLst>
                <a:gd fmla="val 16667" name="adj"/>
              </a:avLst>
            </a:prstGeom>
            <a:solidFill>
              <a:srgbClr val="3B9881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0"/>
            <p:cNvSpPr txBox="1"/>
            <p:nvPr/>
          </p:nvSpPr>
          <p:spPr>
            <a:xfrm>
              <a:off x="21356" y="1326232"/>
              <a:ext cx="7483717" cy="3947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Data Description</a:t>
              </a: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0" y="1791309"/>
              <a:ext cx="7526429" cy="437473"/>
            </a:xfrm>
            <a:prstGeom prst="roundRect">
              <a:avLst>
                <a:gd fmla="val 16667" name="adj"/>
              </a:avLst>
            </a:prstGeom>
            <a:solidFill>
              <a:srgbClr val="3D978A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0"/>
            <p:cNvSpPr txBox="1"/>
            <p:nvPr/>
          </p:nvSpPr>
          <p:spPr>
            <a:xfrm>
              <a:off x="21356" y="1812665"/>
              <a:ext cx="7483717" cy="3947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Data Loading</a:t>
              </a:r>
              <a:endParaRPr/>
            </a:p>
          </p:txBody>
        </p:sp>
        <p:sp>
          <p:nvSpPr>
            <p:cNvPr id="168" name="Google Shape;168;p20"/>
            <p:cNvSpPr/>
            <p:nvPr/>
          </p:nvSpPr>
          <p:spPr>
            <a:xfrm>
              <a:off x="0" y="2277742"/>
              <a:ext cx="7526429" cy="437473"/>
            </a:xfrm>
            <a:prstGeom prst="roundRect">
              <a:avLst>
                <a:gd fmla="val 16667" name="adj"/>
              </a:avLst>
            </a:prstGeom>
            <a:solidFill>
              <a:srgbClr val="3D9893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0"/>
            <p:cNvSpPr txBox="1"/>
            <p:nvPr/>
          </p:nvSpPr>
          <p:spPr>
            <a:xfrm>
              <a:off x="21356" y="2299098"/>
              <a:ext cx="7483717" cy="3947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Data Pre-processing</a:t>
              </a: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0" y="2764175"/>
              <a:ext cx="7526429" cy="437473"/>
            </a:xfrm>
            <a:prstGeom prst="roundRect">
              <a:avLst>
                <a:gd fmla="val 16667" name="adj"/>
              </a:avLst>
            </a:prstGeom>
            <a:solidFill>
              <a:srgbClr val="3E9599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0"/>
            <p:cNvSpPr txBox="1"/>
            <p:nvPr/>
          </p:nvSpPr>
          <p:spPr>
            <a:xfrm>
              <a:off x="21356" y="2785531"/>
              <a:ext cx="7483717" cy="3947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Data exploration</a:t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0" y="3698024"/>
              <a:ext cx="7526429" cy="437473"/>
            </a:xfrm>
            <a:prstGeom prst="roundRect">
              <a:avLst>
                <a:gd fmla="val 16667" name="adj"/>
              </a:avLst>
            </a:prstGeom>
            <a:solidFill>
              <a:srgbClr val="3F8D99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 txBox="1"/>
            <p:nvPr/>
          </p:nvSpPr>
          <p:spPr>
            <a:xfrm>
              <a:off x="21356" y="3719380"/>
              <a:ext cx="7483717" cy="3947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Sentiment Analysis</a:t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0" y="3239929"/>
              <a:ext cx="7526429" cy="437473"/>
            </a:xfrm>
            <a:prstGeom prst="roundRect">
              <a:avLst>
                <a:gd fmla="val 16667" name="adj"/>
              </a:avLst>
            </a:prstGeom>
            <a:solidFill>
              <a:srgbClr val="3F8D99"/>
            </a:solidFill>
            <a:ln cap="flat" cmpd="sng" w="15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0"/>
            <p:cNvSpPr txBox="1"/>
            <p:nvPr/>
          </p:nvSpPr>
          <p:spPr>
            <a:xfrm>
              <a:off x="21356" y="3261285"/>
              <a:ext cx="7483717" cy="3947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Garamond"/>
                <a:buNone/>
              </a:pPr>
              <a:r>
                <a:rPr b="0" i="0" lang="en-US" sz="1900" u="none" cap="none" strike="noStrike">
                  <a:solidFill>
                    <a:srgbClr val="FFFFFF"/>
                  </a:solidFill>
                  <a:latin typeface="Garamond"/>
                  <a:ea typeface="Garamond"/>
                  <a:cs typeface="Garamond"/>
                  <a:sym typeface="Garamond"/>
                </a:rPr>
                <a:t>Identifying Model features </a:t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0" y="4223475"/>
              <a:ext cx="7526429" cy="437473"/>
            </a:xfrm>
            <a:prstGeom prst="roundRect">
              <a:avLst>
                <a:gd fmla="val 16667" name="adj"/>
              </a:avLst>
            </a:prstGeom>
            <a:solidFill>
              <a:srgbClr val="3F8D99"/>
            </a:solidFill>
            <a:ln cap="flat" cmpd="sng" w="15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0"/>
            <p:cNvSpPr txBox="1"/>
            <p:nvPr/>
          </p:nvSpPr>
          <p:spPr>
            <a:xfrm>
              <a:off x="21356" y="4244831"/>
              <a:ext cx="7483717" cy="3947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900" u="none" cap="none" strike="noStrike">
                  <a:solidFill>
                    <a:srgbClr val="FFFFFF"/>
                  </a:solidFill>
                  <a:latin typeface="Garamond"/>
                  <a:ea typeface="Garamond"/>
                  <a:cs typeface="Garamond"/>
                  <a:sym typeface="Garamond"/>
                </a:rPr>
                <a:t>Correlation</a:t>
              </a:r>
              <a:r>
                <a:rPr b="0" i="0" lang="en-US" sz="19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 between Model Features</a:t>
              </a: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0" y="4709908"/>
              <a:ext cx="7526429" cy="437473"/>
            </a:xfrm>
            <a:prstGeom prst="roundRect">
              <a:avLst>
                <a:gd fmla="val 16667" name="adj"/>
              </a:avLst>
            </a:prstGeom>
            <a:solidFill>
              <a:srgbClr val="3F8D99"/>
            </a:solidFill>
            <a:ln cap="flat" cmpd="sng" w="15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0"/>
            <p:cNvSpPr txBox="1"/>
            <p:nvPr/>
          </p:nvSpPr>
          <p:spPr>
            <a:xfrm>
              <a:off x="21356" y="4731264"/>
              <a:ext cx="7483717" cy="3947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Garamond"/>
                <a:buNone/>
              </a:pPr>
              <a:r>
                <a:rPr b="0" i="0" lang="en-US" sz="1900" u="none" cap="none" strike="noStrike">
                  <a:solidFill>
                    <a:srgbClr val="FFFFFF"/>
                  </a:solidFill>
                  <a:latin typeface="Garamond"/>
                  <a:ea typeface="Garamond"/>
                  <a:cs typeface="Garamond"/>
                  <a:sym typeface="Garamond"/>
                </a:rPr>
                <a:t>Interpreting the results</a:t>
              </a: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0" y="5196341"/>
              <a:ext cx="7526429" cy="437473"/>
            </a:xfrm>
            <a:prstGeom prst="roundRect">
              <a:avLst>
                <a:gd fmla="val 16667" name="adj"/>
              </a:avLst>
            </a:prstGeom>
            <a:solidFill>
              <a:srgbClr val="3F8D99"/>
            </a:solidFill>
            <a:ln cap="flat" cmpd="sng" w="15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0"/>
            <p:cNvSpPr txBox="1"/>
            <p:nvPr/>
          </p:nvSpPr>
          <p:spPr>
            <a:xfrm>
              <a:off x="21356" y="5217697"/>
              <a:ext cx="7483717" cy="3947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Garamond"/>
                <a:buNone/>
              </a:pPr>
              <a:r>
                <a:rPr b="0" i="0" lang="en-US" sz="1900" u="none" cap="none" strike="noStrike">
                  <a:solidFill>
                    <a:srgbClr val="FFFFFF"/>
                  </a:solidFill>
                  <a:latin typeface="Garamond"/>
                  <a:ea typeface="Garamond"/>
                  <a:cs typeface="Garamond"/>
                  <a:sym typeface="Garamond"/>
                </a:rPr>
                <a:t>Conclusion</a:t>
              </a:r>
              <a:endParaRPr/>
            </a:p>
          </p:txBody>
        </p:sp>
      </p:grpSp>
      <p:sp>
        <p:nvSpPr>
          <p:cNvPr id="182" name="Google Shape;182;p20"/>
          <p:cNvSpPr/>
          <p:nvPr/>
        </p:nvSpPr>
        <p:spPr>
          <a:xfrm>
            <a:off x="4993758" y="1827921"/>
            <a:ext cx="531600" cy="1383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5F6F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4993758" y="2316972"/>
            <a:ext cx="531600" cy="1383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5F6F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4993758" y="2806023"/>
            <a:ext cx="531600" cy="1383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5F6F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4993758" y="3295075"/>
            <a:ext cx="531600" cy="1383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5F6F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4993758" y="3784126"/>
            <a:ext cx="531600" cy="1383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5F6F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4993758" y="4273177"/>
            <a:ext cx="531600" cy="1383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5F6F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4993758" y="4762228"/>
            <a:ext cx="531600" cy="1383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5F6F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4993758" y="5251279"/>
            <a:ext cx="531600" cy="1383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5F6F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4993758" y="5740330"/>
            <a:ext cx="531600" cy="1383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5F6F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/>
          <p:nvPr>
            <p:ph type="title"/>
          </p:nvPr>
        </p:nvSpPr>
        <p:spPr>
          <a:xfrm>
            <a:off x="713559" y="1411072"/>
            <a:ext cx="2839265" cy="2798978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Garamond"/>
              <a:buNone/>
            </a:pPr>
            <a:r>
              <a:rPr lang="en-US" sz="2600">
                <a:solidFill>
                  <a:srgbClr val="FFFFFF"/>
                </a:solidFill>
              </a:rPr>
              <a:t>Conclusion</a:t>
            </a:r>
            <a:endParaRPr/>
          </a:p>
        </p:txBody>
      </p:sp>
      <p:sp>
        <p:nvSpPr>
          <p:cNvPr id="311" name="Google Shape;311;p38"/>
          <p:cNvSpPr txBox="1"/>
          <p:nvPr/>
        </p:nvSpPr>
        <p:spPr>
          <a:xfrm>
            <a:off x="4059677" y="2535677"/>
            <a:ext cx="6326220" cy="3447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We were able to create linear models for text quality that controlled for different features of a review.</a:t>
            </a:r>
            <a:endParaRPr b="0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'Useful' has negative relationships with lexical diversity and average non-zero of TF-IDF.</a:t>
            </a:r>
            <a:endParaRPr b="0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This suggests that lexical diversity and average non-zero of TF-IDF are not measuring Yelp review quality since usefulness has a negative relationship with these measures.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Sum of TF-IDF may a better quality measure. </a:t>
            </a:r>
            <a:endParaRPr b="0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Even though cool and funny usually align, they contribute in opposite directions in the linear models.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"/>
          <p:cNvSpPr txBox="1"/>
          <p:nvPr>
            <p:ph type="ctrTitle"/>
          </p:nvPr>
        </p:nvSpPr>
        <p:spPr>
          <a:xfrm>
            <a:off x="2692398" y="1871131"/>
            <a:ext cx="6815700" cy="1515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 &amp; A</a:t>
            </a:r>
            <a:endParaRPr/>
          </a:p>
        </p:txBody>
      </p:sp>
      <p:sp>
        <p:nvSpPr>
          <p:cNvPr id="317" name="Google Shape;317;p39"/>
          <p:cNvSpPr txBox="1"/>
          <p:nvPr>
            <p:ph type="ctrTitle"/>
          </p:nvPr>
        </p:nvSpPr>
        <p:spPr>
          <a:xfrm>
            <a:off x="2692398" y="3681981"/>
            <a:ext cx="6815700" cy="151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/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Garamond"/>
              <a:buNone/>
            </a:pPr>
            <a:r>
              <a:rPr lang="en-US" sz="2600">
                <a:solidFill>
                  <a:srgbClr val="FFFFFF"/>
                </a:solidFill>
              </a:rPr>
              <a:t>Data Description </a:t>
            </a:r>
            <a:endParaRPr/>
          </a:p>
        </p:txBody>
      </p: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3629025" y="2486024"/>
            <a:ext cx="7267572" cy="3389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000"/>
              <a:t>10,000 Yelp reviews with 10 columns from Kaggle.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000"/>
              <a:t>Text data: Text of review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000"/>
              <a:t>Other attributes: Stars, Cool, Useful, Funny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000"/>
              <a:t>Stars is a categorical variable with the number of stars the reviewer gave, from 1 to 5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000"/>
              <a:t>Cool, Useful, and Funny are numerical variables with the number of votes the review got from other users in the 3 categories</a:t>
            </a:r>
            <a:endParaRPr/>
          </a:p>
          <a:p>
            <a:pPr indent="-139700" lvl="0" marL="285750" rtl="0" algn="l"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sz="2000"/>
          </a:p>
        </p:txBody>
      </p:sp>
      <p:pic>
        <p:nvPicPr>
          <p:cNvPr descr="https://lh3.googleusercontent.com/BYkKKJpISubXrHUdIGGB-G61KqIiusQObg4pnYCJtIhrPbOJv0GOzHZ-79un-f0Xz3_c8msWcoc9i-P4mPySX9v-_SsIy8xOQAyiKR4kXh0VeCdeUr6--ZMItF0XlYwAn_CKaGJ0UuE" id="197" name="Google Shape;19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3618" y="659522"/>
            <a:ext cx="3401348" cy="165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t/>
            </a:r>
            <a:endParaRPr/>
          </a:p>
        </p:txBody>
      </p:sp>
      <p:pic>
        <p:nvPicPr>
          <p:cNvPr id="203" name="Google Shape;203;p22"/>
          <p:cNvPicPr preferRelativeResize="0"/>
          <p:nvPr/>
        </p:nvPicPr>
        <p:blipFill rotWithShape="1">
          <a:blip r:embed="rId3">
            <a:alphaModFix/>
          </a:blip>
          <a:srcRect b="733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/>
          <p:nvPr>
            <p:ph type="title"/>
          </p:nvPr>
        </p:nvSpPr>
        <p:spPr>
          <a:xfrm>
            <a:off x="694500" y="1487275"/>
            <a:ext cx="3010800" cy="27432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Garamond"/>
              <a:buNone/>
            </a:pPr>
            <a:r>
              <a:rPr lang="en-US" sz="2600">
                <a:solidFill>
                  <a:srgbClr val="FFFFFF"/>
                </a:solidFill>
              </a:rPr>
              <a:t>Data Loading and Data</a:t>
            </a:r>
            <a:br>
              <a:rPr lang="en-US" sz="2600">
                <a:solidFill>
                  <a:srgbClr val="FFFFFF"/>
                </a:solidFill>
              </a:rPr>
            </a:br>
            <a:r>
              <a:rPr lang="en-US" sz="2600">
                <a:solidFill>
                  <a:srgbClr val="FFFFFF"/>
                </a:solidFill>
              </a:rPr>
              <a:t>Pre-processing</a:t>
            </a:r>
            <a:endParaRPr/>
          </a:p>
        </p:txBody>
      </p:sp>
      <p:sp>
        <p:nvSpPr>
          <p:cNvPr id="209" name="Google Shape;209;p23"/>
          <p:cNvSpPr txBox="1"/>
          <p:nvPr/>
        </p:nvSpPr>
        <p:spPr>
          <a:xfrm>
            <a:off x="3867149" y="2715285"/>
            <a:ext cx="6810375" cy="307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Loading the Data from CSV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Removing the new lines 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Putting all reviews in the List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/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Garamond"/>
              <a:buNone/>
            </a:pPr>
            <a:r>
              <a:rPr lang="en-US" sz="2600">
                <a:solidFill>
                  <a:srgbClr val="FFFFFF"/>
                </a:solidFill>
              </a:rPr>
              <a:t>Data Exploration</a:t>
            </a:r>
            <a:endParaRPr/>
          </a:p>
        </p:txBody>
      </p:sp>
      <p:pic>
        <p:nvPicPr>
          <p:cNvPr id="215" name="Google Shape;21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6824" y="827795"/>
            <a:ext cx="7735304" cy="5146285"/>
          </a:xfrm>
          <a:prstGeom prst="rect">
            <a:avLst/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/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aramond"/>
              <a:buNone/>
            </a:pPr>
            <a:r>
              <a:rPr lang="en-US" sz="2800">
                <a:solidFill>
                  <a:srgbClr val="FFFFFF"/>
                </a:solidFill>
              </a:rPr>
              <a:t>Identifying Model features </a:t>
            </a:r>
            <a:endParaRPr/>
          </a:p>
        </p:txBody>
      </p:sp>
      <p:sp>
        <p:nvSpPr>
          <p:cNvPr id="221" name="Google Shape;221;p25"/>
          <p:cNvSpPr txBox="1"/>
          <p:nvPr/>
        </p:nvSpPr>
        <p:spPr>
          <a:xfrm>
            <a:off x="3552825" y="790575"/>
            <a:ext cx="7124699" cy="500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We Identified the Model features for our Data Set 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Cool, Funny, Useful and Total number of Stars  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Number of words, sentences, and paragraphs</a:t>
            </a:r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8889" y="2515972"/>
            <a:ext cx="71437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/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Garamond"/>
              <a:buNone/>
            </a:pPr>
            <a:r>
              <a:rPr lang="en-US" sz="2600">
                <a:solidFill>
                  <a:srgbClr val="FFFFFF"/>
                </a:solidFill>
              </a:rPr>
              <a:t>Sentiment Analysis </a:t>
            </a:r>
            <a:br>
              <a:rPr lang="en-US" sz="2600">
                <a:solidFill>
                  <a:srgbClr val="FFFFFF"/>
                </a:solidFill>
              </a:rPr>
            </a:br>
            <a:r>
              <a:rPr lang="en-US" sz="2600">
                <a:solidFill>
                  <a:srgbClr val="FFFFFF"/>
                </a:solidFill>
              </a:rPr>
              <a:t>with VADER</a:t>
            </a:r>
            <a:endParaRPr/>
          </a:p>
        </p:txBody>
      </p:sp>
      <p:pic>
        <p:nvPicPr>
          <p:cNvPr id="228" name="Google Shape;22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3775" y="634784"/>
            <a:ext cx="8039100" cy="4589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t/>
            </a:r>
            <a:endParaRPr/>
          </a:p>
        </p:txBody>
      </p:sp>
      <p:sp>
        <p:nvSpPr>
          <p:cNvPr id="234" name="Google Shape;234;p27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0490" lvl="0" marL="285750" rtl="0" algn="l"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</p:txBody>
      </p:sp>
      <p:pic>
        <p:nvPicPr>
          <p:cNvPr id="235" name="Google Shape;23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297" y="479359"/>
            <a:ext cx="11234403" cy="5970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