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layfair Display"/>
      <p:regular r:id="rId28"/>
      <p:bold r:id="rId29"/>
      <p:italic r:id="rId30"/>
      <p:boldItalic r:id="rId31"/>
    </p:embeddedFont>
    <p:embeddedFont>
      <p:font typeface="Lato"/>
      <p:regular r:id="rId32"/>
      <p:bold r:id="rId33"/>
      <p:italic r:id="rId34"/>
      <p:boldItalic r:id="rId35"/>
    </p:embeddedFont>
    <p:embeddedFont>
      <p:font typeface="Pacifico"/>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C8D083-2759-4296-9764-E4E9516A9B01}">
  <a:tblStyle styleId="{BFC8D083-2759-4296-9764-E4E9516A9B0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layfairDispl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Pacific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442632bb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442632bb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6b41eadd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b41eadd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437113f67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437113f67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lnSpc>
                <a:spcPct val="115000"/>
              </a:lnSpc>
              <a:spcBef>
                <a:spcPts val="0"/>
              </a:spcBef>
              <a:spcAft>
                <a:spcPts val="0"/>
              </a:spcAft>
              <a:buNone/>
            </a:pPr>
            <a:r>
              <a:rPr lang="en">
                <a:latin typeface="Calibri"/>
                <a:ea typeface="Calibri"/>
                <a:cs typeface="Calibri"/>
                <a:sym typeface="Calibri"/>
              </a:rPr>
              <a:t>As we previously explained we find 2 HR Practices subdimensions, which is Unit Productivity Training and </a:t>
            </a:r>
            <a:r>
              <a:rPr lang="en">
                <a:latin typeface="Calibri"/>
                <a:ea typeface="Calibri"/>
                <a:cs typeface="Calibri"/>
                <a:sym typeface="Calibri"/>
              </a:rPr>
              <a:t>Supervisor</a:t>
            </a:r>
            <a:r>
              <a:rPr lang="en">
                <a:latin typeface="Calibri"/>
                <a:ea typeface="Calibri"/>
                <a:cs typeface="Calibri"/>
                <a:sym typeface="Calibri"/>
              </a:rPr>
              <a:t>/Employee </a:t>
            </a:r>
            <a:r>
              <a:rPr lang="en">
                <a:latin typeface="Calibri"/>
                <a:ea typeface="Calibri"/>
                <a:cs typeface="Calibri"/>
                <a:sym typeface="Calibri"/>
              </a:rPr>
              <a:t>Engagement</a:t>
            </a:r>
            <a:r>
              <a:rPr lang="en">
                <a:latin typeface="Calibri"/>
                <a:ea typeface="Calibri"/>
                <a:cs typeface="Calibri"/>
                <a:sym typeface="Calibri"/>
              </a:rPr>
              <a:t> and 2 Creativity subdimensions (Business </a:t>
            </a:r>
            <a:r>
              <a:rPr lang="en">
                <a:latin typeface="Calibri"/>
                <a:ea typeface="Calibri"/>
                <a:cs typeface="Calibri"/>
                <a:sym typeface="Calibri"/>
              </a:rPr>
              <a:t>Efficiency</a:t>
            </a:r>
            <a:r>
              <a:rPr lang="en">
                <a:latin typeface="Calibri"/>
                <a:ea typeface="Calibri"/>
                <a:cs typeface="Calibri"/>
                <a:sym typeface="Calibri"/>
              </a:rPr>
              <a:t> and Patient Experience ) from factor analysis.</a:t>
            </a:r>
            <a:endParaRPr>
              <a:latin typeface="Calibri"/>
              <a:ea typeface="Calibri"/>
              <a:cs typeface="Calibri"/>
              <a:sym typeface="Calibri"/>
            </a:endParaRPr>
          </a:p>
          <a:p>
            <a:pPr indent="457200" lvl="0" marL="914400" rtl="0" algn="l">
              <a:lnSpc>
                <a:spcPct val="115000"/>
              </a:lnSpc>
              <a:spcBef>
                <a:spcPts val="0"/>
              </a:spcBef>
              <a:spcAft>
                <a:spcPts val="0"/>
              </a:spcAft>
              <a:buNone/>
            </a:pPr>
            <a:r>
              <a:t/>
            </a:r>
            <a:endParaRPr>
              <a:latin typeface="Calibri"/>
              <a:ea typeface="Calibri"/>
              <a:cs typeface="Calibri"/>
              <a:sym typeface="Calibri"/>
            </a:endParaRPr>
          </a:p>
          <a:p>
            <a:pPr indent="457200" lvl="0" marL="914400" rtl="0" algn="l">
              <a:lnSpc>
                <a:spcPct val="115000"/>
              </a:lnSpc>
              <a:spcBef>
                <a:spcPts val="0"/>
              </a:spcBef>
              <a:spcAft>
                <a:spcPts val="0"/>
              </a:spcAft>
              <a:buNone/>
            </a:pPr>
            <a:r>
              <a:rPr lang="en">
                <a:latin typeface="Calibri"/>
                <a:ea typeface="Calibri"/>
                <a:cs typeface="Calibri"/>
                <a:sym typeface="Calibri"/>
              </a:rPr>
              <a:t>Then we ran  Hypothesis test to determine impact of HR practices factor on creativity factor. And tried to identify which HR factor influences the creativity of nursing home employees.</a:t>
            </a:r>
            <a:endParaRPr>
              <a:latin typeface="Calibri"/>
              <a:ea typeface="Calibri"/>
              <a:cs typeface="Calibri"/>
              <a:sym typeface="Calibri"/>
            </a:endParaRPr>
          </a:p>
          <a:p>
            <a:pPr indent="457200" lvl="0" marL="914400" rtl="0" algn="l">
              <a:lnSpc>
                <a:spcPct val="115000"/>
              </a:lnSpc>
              <a:spcBef>
                <a:spcPts val="0"/>
              </a:spcBef>
              <a:spcAft>
                <a:spcPts val="0"/>
              </a:spcAft>
              <a:buNone/>
            </a:pPr>
            <a:r>
              <a:t/>
            </a:r>
            <a:endParaRPr>
              <a:latin typeface="Calibri"/>
              <a:ea typeface="Calibri"/>
              <a:cs typeface="Calibri"/>
              <a:sym typeface="Calibri"/>
            </a:endParaRPr>
          </a:p>
          <a:p>
            <a:pPr indent="457200" lvl="0" marL="914400" rtl="0" algn="l">
              <a:lnSpc>
                <a:spcPct val="115000"/>
              </a:lnSpc>
              <a:spcBef>
                <a:spcPts val="0"/>
              </a:spcBef>
              <a:spcAft>
                <a:spcPts val="0"/>
              </a:spcAft>
              <a:buNone/>
            </a:pPr>
            <a:r>
              <a:rPr lang="en">
                <a:latin typeface="Calibri"/>
                <a:ea typeface="Calibri"/>
                <a:cs typeface="Calibri"/>
                <a:sym typeface="Calibri"/>
              </a:rPr>
              <a:t>So , let me quickly explain what is hypothesis test,</a:t>
            </a:r>
            <a:endParaRPr>
              <a:latin typeface="Calibri"/>
              <a:ea typeface="Calibri"/>
              <a:cs typeface="Calibri"/>
              <a:sym typeface="Calibri"/>
            </a:endParaRPr>
          </a:p>
          <a:p>
            <a:pPr indent="457200" lvl="0" marL="914400" rtl="0" algn="l">
              <a:lnSpc>
                <a:spcPct val="115000"/>
              </a:lnSpc>
              <a:spcBef>
                <a:spcPts val="0"/>
              </a:spcBef>
              <a:spcAft>
                <a:spcPts val="0"/>
              </a:spcAft>
              <a:buNone/>
            </a:pPr>
            <a:r>
              <a:rPr lang="en">
                <a:solidFill>
                  <a:srgbClr val="333333"/>
                </a:solidFill>
                <a:highlight>
                  <a:schemeClr val="lt1"/>
                </a:highlight>
                <a:latin typeface="Calibri"/>
                <a:ea typeface="Calibri"/>
                <a:cs typeface="Calibri"/>
                <a:sym typeface="Calibri"/>
              </a:rPr>
              <a:t>Hypothesis testing is a statistical method that is used to identify statistical significance based on test statistics generated in a test. </a:t>
            </a:r>
            <a:r>
              <a:rPr b="1" lang="en">
                <a:solidFill>
                  <a:srgbClr val="333333"/>
                </a:solidFill>
                <a:highlight>
                  <a:schemeClr val="lt1"/>
                </a:highlight>
                <a:latin typeface="Calibri"/>
                <a:ea typeface="Calibri"/>
                <a:cs typeface="Calibri"/>
                <a:sym typeface="Calibri"/>
              </a:rPr>
              <a:t>We have used here </a:t>
            </a:r>
            <a:r>
              <a:rPr b="1" lang="en">
                <a:highlight>
                  <a:srgbClr val="FFFFFF"/>
                </a:highlight>
                <a:latin typeface="Calibri"/>
                <a:ea typeface="Calibri"/>
                <a:cs typeface="Calibri"/>
                <a:sym typeface="Calibri"/>
              </a:rPr>
              <a:t>Hypothesis Tests with Linear Regression. This test checks the significance of individual regression coefficients. </a:t>
            </a:r>
            <a:endParaRPr b="1">
              <a:highlight>
                <a:srgbClr val="FFFFFF"/>
              </a:highlight>
              <a:latin typeface="Calibri"/>
              <a:ea typeface="Calibri"/>
              <a:cs typeface="Calibri"/>
              <a:sym typeface="Calibri"/>
            </a:endParaRPr>
          </a:p>
          <a:p>
            <a:pPr indent="457200" lvl="0" marL="914400" rtl="0" algn="l">
              <a:lnSpc>
                <a:spcPct val="115000"/>
              </a:lnSpc>
              <a:spcBef>
                <a:spcPts val="0"/>
              </a:spcBef>
              <a:spcAft>
                <a:spcPts val="0"/>
              </a:spcAft>
              <a:buNone/>
            </a:pPr>
            <a:r>
              <a:rPr b="1" lang="en">
                <a:highlight>
                  <a:srgbClr val="FFFFFF"/>
                </a:highlight>
                <a:latin typeface="Calibri"/>
                <a:ea typeface="Calibri"/>
                <a:cs typeface="Calibri"/>
                <a:sym typeface="Calibri"/>
              </a:rPr>
              <a:t>To design a Hypothesis test , we create null hypothesis and research hypothesis.</a:t>
            </a:r>
            <a:endParaRPr b="1">
              <a:highlight>
                <a:srgbClr val="FFFFFF"/>
              </a:highlight>
              <a:latin typeface="Calibri"/>
              <a:ea typeface="Calibri"/>
              <a:cs typeface="Calibri"/>
              <a:sym typeface="Calibri"/>
            </a:endParaRPr>
          </a:p>
          <a:p>
            <a:pPr indent="457200" lvl="0" marL="914400" rtl="0" algn="l">
              <a:lnSpc>
                <a:spcPct val="115000"/>
              </a:lnSpc>
              <a:spcBef>
                <a:spcPts val="0"/>
              </a:spcBef>
              <a:spcAft>
                <a:spcPts val="0"/>
              </a:spcAft>
              <a:buNone/>
            </a:pPr>
            <a:r>
              <a:t/>
            </a:r>
            <a:endParaRPr b="1">
              <a:highlight>
                <a:srgbClr val="FFFFFF"/>
              </a:highlight>
              <a:latin typeface="Calibri"/>
              <a:ea typeface="Calibri"/>
              <a:cs typeface="Calibri"/>
              <a:sym typeface="Calibri"/>
            </a:endParaRPr>
          </a:p>
          <a:p>
            <a:pPr indent="457200" lvl="0" marL="914400" rtl="0" algn="l">
              <a:lnSpc>
                <a:spcPct val="115000"/>
              </a:lnSpc>
              <a:spcBef>
                <a:spcPts val="0"/>
              </a:spcBef>
              <a:spcAft>
                <a:spcPts val="0"/>
              </a:spcAft>
              <a:buNone/>
            </a:pPr>
            <a:r>
              <a:rPr b="1" lang="en">
                <a:highlight>
                  <a:srgbClr val="FFFFFF"/>
                </a:highlight>
                <a:latin typeface="Calibri"/>
                <a:ea typeface="Calibri"/>
                <a:cs typeface="Calibri"/>
                <a:sym typeface="Calibri"/>
              </a:rPr>
              <a:t>In the first hypothesis test shown here, we have “Business efficiencies” as dependent variable and Unit Productivity Training as independent variable. So out Null Hypothesis is “” and research hypothesis is “”. Same way we have another test setup for </a:t>
            </a:r>
            <a:r>
              <a:rPr b="1" lang="en" sz="1800">
                <a:latin typeface="Calibri"/>
                <a:ea typeface="Calibri"/>
                <a:cs typeface="Calibri"/>
                <a:sym typeface="Calibri"/>
              </a:rPr>
              <a:t>Supervisor/Employee Engagement</a:t>
            </a:r>
            <a:r>
              <a:rPr lang="en" sz="1800">
                <a:latin typeface="Calibri"/>
                <a:ea typeface="Calibri"/>
                <a:cs typeface="Calibri"/>
                <a:sym typeface="Calibri"/>
              </a:rPr>
              <a:t> .</a:t>
            </a:r>
            <a:endParaRPr b="1">
              <a:highlight>
                <a:srgbClr val="FFFFFF"/>
              </a:highlight>
              <a:latin typeface="Calibri"/>
              <a:ea typeface="Calibri"/>
              <a:cs typeface="Calibri"/>
              <a:sym typeface="Calibri"/>
            </a:endParaRPr>
          </a:p>
          <a:p>
            <a:pPr indent="457200" lvl="0" marL="914400" rtl="0" algn="l">
              <a:lnSpc>
                <a:spcPct val="115000"/>
              </a:lnSpc>
              <a:spcBef>
                <a:spcPts val="0"/>
              </a:spcBef>
              <a:spcAft>
                <a:spcPts val="0"/>
              </a:spcAft>
              <a:buNone/>
            </a:pPr>
            <a:r>
              <a:t/>
            </a:r>
            <a:endParaRPr>
              <a:latin typeface="Calibri"/>
              <a:ea typeface="Calibri"/>
              <a:cs typeface="Calibri"/>
              <a:sym typeface="Calibri"/>
            </a:endParaRPr>
          </a:p>
          <a:p>
            <a:pPr indent="0" lvl="0" marL="914400" rtl="0" algn="l">
              <a:lnSpc>
                <a:spcPct val="115000"/>
              </a:lnSpc>
              <a:spcBef>
                <a:spcPts val="0"/>
              </a:spcBef>
              <a:spcAft>
                <a:spcPts val="0"/>
              </a:spcAft>
              <a:buNone/>
            </a:pPr>
            <a:r>
              <a:t/>
            </a:r>
            <a:endParaRPr>
              <a:latin typeface="Calibri"/>
              <a:ea typeface="Calibri"/>
              <a:cs typeface="Calibri"/>
              <a:sym typeface="Calibri"/>
            </a:endParaRPr>
          </a:p>
          <a:p>
            <a:pPr indent="0" lvl="0" marL="914400" rtl="0" algn="l">
              <a:lnSpc>
                <a:spcPct val="115000"/>
              </a:lnSpc>
              <a:spcBef>
                <a:spcPts val="0"/>
              </a:spcBef>
              <a:spcAft>
                <a:spcPts val="0"/>
              </a:spcAft>
              <a:buNone/>
            </a:pPr>
            <a:r>
              <a:t/>
            </a:r>
            <a:endParaRPr>
              <a:latin typeface="Calibri"/>
              <a:ea typeface="Calibri"/>
              <a:cs typeface="Calibri"/>
              <a:sym typeface="Calibri"/>
            </a:endParaRPr>
          </a:p>
          <a:p>
            <a:pPr indent="0" lvl="0" marL="914400" rtl="0" algn="l">
              <a:lnSpc>
                <a:spcPct val="115000"/>
              </a:lnSpc>
              <a:spcBef>
                <a:spcPts val="0"/>
              </a:spcBef>
              <a:spcAft>
                <a:spcPts val="0"/>
              </a:spcAft>
              <a:buNone/>
            </a:pPr>
            <a:r>
              <a:t/>
            </a:r>
            <a:endParaRPr>
              <a:latin typeface="Calibri"/>
              <a:ea typeface="Calibri"/>
              <a:cs typeface="Calibri"/>
              <a:sym typeface="Calibri"/>
            </a:endParaRPr>
          </a:p>
          <a:p>
            <a:pPr indent="457200" lvl="0" marL="914400" rtl="0" algn="l">
              <a:lnSpc>
                <a:spcPct val="115000"/>
              </a:lnSpc>
              <a:spcBef>
                <a:spcPts val="0"/>
              </a:spcBef>
              <a:spcAft>
                <a:spcPts val="0"/>
              </a:spcAft>
              <a:buNone/>
            </a:pPr>
            <a:r>
              <a:t/>
            </a:r>
            <a:endParaRPr>
              <a:latin typeface="Calibri"/>
              <a:ea typeface="Calibri"/>
              <a:cs typeface="Calibri"/>
              <a:sym typeface="Calibri"/>
            </a:endParaRPr>
          </a:p>
          <a:p>
            <a:pPr indent="457200" lvl="0" marL="914400" rtl="0" algn="l">
              <a:lnSpc>
                <a:spcPct val="115000"/>
              </a:lnSpc>
              <a:spcBef>
                <a:spcPts val="0"/>
              </a:spcBef>
              <a:spcAft>
                <a:spcPts val="0"/>
              </a:spcAft>
              <a:buNone/>
            </a:pPr>
            <a:r>
              <a:t/>
            </a:r>
            <a:endParaRPr>
              <a:latin typeface="Calibri"/>
              <a:ea typeface="Calibri"/>
              <a:cs typeface="Calibri"/>
              <a:sym typeface="Calibri"/>
            </a:endParaRPr>
          </a:p>
          <a:p>
            <a:pPr indent="457200" lvl="0" marL="914400" rtl="0" algn="l">
              <a:lnSpc>
                <a:spcPct val="115000"/>
              </a:lnSpc>
              <a:spcBef>
                <a:spcPts val="0"/>
              </a:spcBef>
              <a:spcAft>
                <a:spcPts val="0"/>
              </a:spcAft>
              <a:buNone/>
            </a:pPr>
            <a:r>
              <a:t/>
            </a:r>
            <a:endParaRPr>
              <a:latin typeface="Calibri"/>
              <a:ea typeface="Calibri"/>
              <a:cs typeface="Calibri"/>
              <a:sym typeface="Calibri"/>
            </a:endParaRPr>
          </a:p>
          <a:p>
            <a:pPr indent="457200" lvl="0" marL="914400" rtl="0" algn="l">
              <a:lnSpc>
                <a:spcPct val="115000"/>
              </a:lnSpc>
              <a:spcBef>
                <a:spcPts val="0"/>
              </a:spcBef>
              <a:spcAft>
                <a:spcPts val="0"/>
              </a:spcAft>
              <a:buNone/>
            </a:pPr>
            <a:br>
              <a:rPr lang="en">
                <a:latin typeface="Calibri"/>
                <a:ea typeface="Calibri"/>
                <a:cs typeface="Calibri"/>
                <a:sym typeface="Calibri"/>
              </a:rPr>
            </a:br>
            <a:br>
              <a:rPr lang="en">
                <a:latin typeface="Calibri"/>
                <a:ea typeface="Calibri"/>
                <a:cs typeface="Calibri"/>
                <a:sym typeface="Calibri"/>
              </a:rPr>
            </a:br>
            <a:r>
              <a:rPr lang="en">
                <a:latin typeface="Calibri"/>
                <a:ea typeface="Calibri"/>
                <a:cs typeface="Calibri"/>
                <a:sym typeface="Calibri"/>
              </a:rPr>
              <a:t>As shown here, we created the first Hypothesis test to identify impact of 2 HR subdimensions Unit Productivity training and </a:t>
            </a:r>
            <a:r>
              <a:rPr lang="en" sz="1800">
                <a:latin typeface="Calibri"/>
                <a:ea typeface="Calibri"/>
                <a:cs typeface="Calibri"/>
                <a:sym typeface="Calibri"/>
              </a:rPr>
              <a:t> </a:t>
            </a:r>
            <a:r>
              <a:rPr lang="en">
                <a:latin typeface="Calibri"/>
                <a:ea typeface="Calibri"/>
                <a:cs typeface="Calibri"/>
                <a:sym typeface="Calibri"/>
              </a:rPr>
              <a:t>Supervisor/Employee Engagement on Business Efficiencies.</a:t>
            </a:r>
            <a:endParaRPr>
              <a:latin typeface="Calibri"/>
              <a:ea typeface="Calibri"/>
              <a:cs typeface="Calibri"/>
              <a:sym typeface="Calibri"/>
            </a:endParaRPr>
          </a:p>
          <a:p>
            <a:pPr indent="457200" lvl="0" marL="914400" rtl="0" algn="l">
              <a:lnSpc>
                <a:spcPct val="115000"/>
              </a:lnSpc>
              <a:spcBef>
                <a:spcPts val="0"/>
              </a:spcBef>
              <a:spcAft>
                <a:spcPts val="0"/>
              </a:spcAft>
              <a:buNone/>
            </a:pPr>
            <a:r>
              <a:t/>
            </a:r>
            <a:endParaRPr sz="1800">
              <a:latin typeface="Calibri"/>
              <a:ea typeface="Calibri"/>
              <a:cs typeface="Calibri"/>
              <a:sym typeface="Calibri"/>
            </a:endParaRPr>
          </a:p>
          <a:p>
            <a:pPr indent="457200" lvl="0" marL="914400" rtl="0" algn="l">
              <a:lnSpc>
                <a:spcPct val="115000"/>
              </a:lnSpc>
              <a:spcBef>
                <a:spcPts val="0"/>
              </a:spcBef>
              <a:spcAft>
                <a:spcPts val="0"/>
              </a:spcAft>
              <a:buNone/>
            </a:pPr>
            <a:r>
              <a:rPr lang="en" sz="1800">
                <a:latin typeface="Calibri"/>
                <a:ea typeface="Calibri"/>
                <a:cs typeface="Calibri"/>
                <a:sym typeface="Calibri"/>
              </a:rPr>
              <a:t>For example, we created our Null Hypothesis as “” and alternate hypothesis as </a:t>
            </a:r>
            <a:endParaRPr sz="1800">
              <a:latin typeface="Calibri"/>
              <a:ea typeface="Calibri"/>
              <a:cs typeface="Calibri"/>
              <a:sym typeface="Calibri"/>
            </a:endParaRPr>
          </a:p>
          <a:p>
            <a:pPr indent="457200" lvl="0" marL="914400" rtl="0" algn="l">
              <a:lnSpc>
                <a:spcPct val="115000"/>
              </a:lnSpc>
              <a:spcBef>
                <a:spcPts val="0"/>
              </a:spcBef>
              <a:spcAft>
                <a:spcPts val="0"/>
              </a:spcAft>
              <a:buNone/>
            </a:pPr>
            <a:r>
              <a:t/>
            </a:r>
            <a:endParaRPr sz="1800">
              <a:latin typeface="Calibri"/>
              <a:ea typeface="Calibri"/>
              <a:cs typeface="Calibri"/>
              <a:sym typeface="Calibri"/>
            </a:endParaRPr>
          </a:p>
          <a:p>
            <a:pPr indent="457200" lvl="0" marL="914400" rtl="0" algn="l">
              <a:lnSpc>
                <a:spcPct val="115000"/>
              </a:lnSpc>
              <a:spcBef>
                <a:spcPts val="0"/>
              </a:spcBef>
              <a:spcAft>
                <a:spcPts val="0"/>
              </a:spcAft>
              <a:buNone/>
            </a:pPr>
            <a:r>
              <a:rPr lang="en" sz="1800">
                <a:latin typeface="Calibri"/>
                <a:ea typeface="Calibri"/>
                <a:cs typeface="Calibri"/>
                <a:sym typeface="Calibri"/>
              </a:rPr>
              <a:t>And similar kind of test for supervisor/employee engagement </a:t>
            </a:r>
            <a:endParaRPr sz="1800">
              <a:latin typeface="Calibri"/>
              <a:ea typeface="Calibri"/>
              <a:cs typeface="Calibri"/>
              <a:sym typeface="Calibri"/>
            </a:endParaRPr>
          </a:p>
          <a:p>
            <a:pPr indent="457200" lvl="0" marL="914400" rtl="0" algn="l">
              <a:lnSpc>
                <a:spcPct val="115000"/>
              </a:lnSpc>
              <a:spcBef>
                <a:spcPts val="0"/>
              </a:spcBef>
              <a:spcAft>
                <a:spcPts val="0"/>
              </a:spcAft>
              <a:buNone/>
            </a:pPr>
            <a:r>
              <a:t/>
            </a:r>
            <a:endParaRPr sz="1800">
              <a:latin typeface="Calibri"/>
              <a:ea typeface="Calibri"/>
              <a:cs typeface="Calibri"/>
              <a:sym typeface="Calibri"/>
            </a:endParaRPr>
          </a:p>
          <a:p>
            <a:pPr indent="457200" lvl="0" marL="914400" rtl="0" algn="l">
              <a:lnSpc>
                <a:spcPct val="115000"/>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437113f67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437113f67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a:br>
            <a:r>
              <a:rPr lang="en"/>
              <a:t>Here is the result of the first Hypothesis test to validate impact of HR practices sub-dimension on Business Efficiency. </a:t>
            </a:r>
            <a:r>
              <a:rPr lang="en" sz="1800">
                <a:latin typeface="Calibri"/>
                <a:ea typeface="Calibri"/>
                <a:cs typeface="Calibri"/>
                <a:sym typeface="Calibri"/>
              </a:rPr>
              <a:t> </a:t>
            </a:r>
            <a:r>
              <a:rPr lang="e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Here, the p-value of Unit Productivity Training is 0.507, which is greater than p value of 0.05, we fail to reject the null hypothesis and conclude that  Unit Productivity Training does not influence Business Efficiencies.</a:t>
            </a:r>
            <a:endParaRPr>
              <a:latin typeface="Calibri"/>
              <a:ea typeface="Calibri"/>
              <a:cs typeface="Calibri"/>
              <a:sym typeface="Calibri"/>
            </a:endParaRPr>
          </a:p>
          <a:p>
            <a:pPr indent="0" lvl="0" marL="0" rtl="0" algn="l">
              <a:spcBef>
                <a:spcPts val="0"/>
              </a:spcBef>
              <a:spcAft>
                <a:spcPts val="0"/>
              </a:spcAft>
              <a:buNone/>
            </a:pPr>
            <a:br>
              <a:rPr lang="en">
                <a:latin typeface="Calibri"/>
                <a:ea typeface="Calibri"/>
                <a:cs typeface="Calibri"/>
                <a:sym typeface="Calibri"/>
              </a:rPr>
            </a:br>
            <a:r>
              <a:rPr lang="en">
                <a:latin typeface="Calibri"/>
                <a:ea typeface="Calibri"/>
                <a:cs typeface="Calibri"/>
                <a:sym typeface="Calibri"/>
              </a:rPr>
              <a:t>Also, the p-value of Supervisor/Employee Engagement is 0.087, which is also greater than 0.05, we fail to reject the null hypothesis and conclude that Employee Engagement does not influence Business Efficiencies.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437113f6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437113f6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this is the second set of hypothesis test that we ran. </a:t>
            </a:r>
            <a:r>
              <a:rPr lang="en">
                <a:latin typeface="Calibri"/>
                <a:ea typeface="Calibri"/>
                <a:cs typeface="Calibri"/>
                <a:sym typeface="Calibri"/>
              </a:rPr>
              <a:t>This one is to </a:t>
            </a:r>
            <a:r>
              <a:rPr lang="en">
                <a:latin typeface="Calibri"/>
                <a:ea typeface="Calibri"/>
                <a:cs typeface="Calibri"/>
                <a:sym typeface="Calibri"/>
              </a:rPr>
              <a:t>determine impact of HR practices sub-dimension unit productivity training and Supervisor/Employee Engagement on Patient Experience.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We created the null hypothesis and alternate hypothesis same as previous test.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437113f67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437113f67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t/>
            </a:r>
            <a:endParaRPr>
              <a:latin typeface="Calibri"/>
              <a:ea typeface="Calibri"/>
              <a:cs typeface="Calibri"/>
              <a:sym typeface="Calibri"/>
            </a:endParaRPr>
          </a:p>
          <a:p>
            <a:pPr indent="0" lvl="0" marL="914400" rtl="0" algn="l">
              <a:lnSpc>
                <a:spcPct val="115000"/>
              </a:lnSpc>
              <a:spcBef>
                <a:spcPts val="0"/>
              </a:spcBef>
              <a:spcAft>
                <a:spcPts val="0"/>
              </a:spcAft>
              <a:buNone/>
            </a:pPr>
            <a:r>
              <a:rPr lang="en">
                <a:latin typeface="Calibri"/>
                <a:ea typeface="Calibri"/>
                <a:cs typeface="Calibri"/>
                <a:sym typeface="Calibri"/>
              </a:rPr>
              <a:t>And these are the result of second set of hypothesis test. </a:t>
            </a:r>
            <a:endParaRPr>
              <a:latin typeface="Calibri"/>
              <a:ea typeface="Calibri"/>
              <a:cs typeface="Calibri"/>
              <a:sym typeface="Calibri"/>
            </a:endParaRPr>
          </a:p>
          <a:p>
            <a:pPr indent="0" lvl="0" marL="914400" rtl="0" algn="l">
              <a:lnSpc>
                <a:spcPct val="115000"/>
              </a:lnSpc>
              <a:spcBef>
                <a:spcPts val="0"/>
              </a:spcBef>
              <a:spcAft>
                <a:spcPts val="0"/>
              </a:spcAft>
              <a:buNone/>
            </a:pPr>
            <a:r>
              <a:t/>
            </a:r>
            <a:endParaRPr>
              <a:latin typeface="Calibri"/>
              <a:ea typeface="Calibri"/>
              <a:cs typeface="Calibri"/>
              <a:sym typeface="Calibri"/>
            </a:endParaRPr>
          </a:p>
          <a:p>
            <a:pPr indent="0" lvl="0" marL="914400" rtl="0" algn="l">
              <a:lnSpc>
                <a:spcPct val="115000"/>
              </a:lnSpc>
              <a:spcBef>
                <a:spcPts val="0"/>
              </a:spcBef>
              <a:spcAft>
                <a:spcPts val="0"/>
              </a:spcAft>
              <a:buNone/>
            </a:pPr>
            <a:r>
              <a:rPr lang="en">
                <a:latin typeface="Calibri"/>
                <a:ea typeface="Calibri"/>
                <a:cs typeface="Calibri"/>
                <a:sym typeface="Calibri"/>
              </a:rPr>
              <a:t>Here, the p-value of Unit Productivity Training is 0.968, which is greater than 0.05, we fail to reject the null hypothesis and conclude that Unit Productivity does not influence Patient Experience.</a:t>
            </a:r>
            <a:endParaRPr>
              <a:latin typeface="Calibri"/>
              <a:ea typeface="Calibri"/>
              <a:cs typeface="Calibri"/>
              <a:sym typeface="Calibri"/>
            </a:endParaRPr>
          </a:p>
          <a:p>
            <a:pPr indent="0" lvl="0" marL="914400" rtl="0" algn="l">
              <a:lnSpc>
                <a:spcPct val="115000"/>
              </a:lnSpc>
              <a:spcBef>
                <a:spcPts val="0"/>
              </a:spcBef>
              <a:spcAft>
                <a:spcPts val="0"/>
              </a:spcAft>
              <a:buNone/>
            </a:pPr>
            <a:r>
              <a:t/>
            </a:r>
            <a:endParaRPr>
              <a:latin typeface="Calibri"/>
              <a:ea typeface="Calibri"/>
              <a:cs typeface="Calibri"/>
              <a:sym typeface="Calibri"/>
            </a:endParaRPr>
          </a:p>
          <a:p>
            <a:pPr indent="0" lvl="0" marL="914400" rtl="0" algn="l">
              <a:lnSpc>
                <a:spcPct val="115000"/>
              </a:lnSpc>
              <a:spcBef>
                <a:spcPts val="0"/>
              </a:spcBef>
              <a:spcAft>
                <a:spcPts val="0"/>
              </a:spcAft>
              <a:buNone/>
            </a:pPr>
            <a:r>
              <a:rPr lang="en">
                <a:latin typeface="Calibri"/>
                <a:ea typeface="Calibri"/>
                <a:cs typeface="Calibri"/>
                <a:sym typeface="Calibri"/>
              </a:rPr>
              <a:t>However , the p-value of Supervisor/Employee Engagement is 0.018, which is less than 0.05, we have enough </a:t>
            </a:r>
            <a:r>
              <a:rPr lang="en">
                <a:latin typeface="Calibri"/>
                <a:ea typeface="Calibri"/>
                <a:cs typeface="Calibri"/>
                <a:sym typeface="Calibri"/>
              </a:rPr>
              <a:t>evidence</a:t>
            </a:r>
            <a:r>
              <a:rPr lang="en">
                <a:latin typeface="Calibri"/>
                <a:ea typeface="Calibri"/>
                <a:cs typeface="Calibri"/>
                <a:sym typeface="Calibri"/>
              </a:rPr>
              <a:t> to </a:t>
            </a:r>
            <a:r>
              <a:rPr lang="en">
                <a:latin typeface="Calibri"/>
                <a:ea typeface="Calibri"/>
                <a:cs typeface="Calibri"/>
                <a:sym typeface="Calibri"/>
              </a:rPr>
              <a:t>reject</a:t>
            </a:r>
            <a:r>
              <a:rPr lang="en">
                <a:latin typeface="Calibri"/>
                <a:ea typeface="Calibri"/>
                <a:cs typeface="Calibri"/>
                <a:sym typeface="Calibri"/>
              </a:rPr>
              <a:t> the null hypothesis and conclude that  Supervisor/Employee Engagement does influence Patient Experience.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914400" rtl="0" algn="l">
              <a:lnSpc>
                <a:spcPct val="115000"/>
              </a:lnSpc>
              <a:spcBef>
                <a:spcPts val="0"/>
              </a:spcBef>
              <a:spcAft>
                <a:spcPts val="0"/>
              </a:spcAft>
              <a:buNone/>
            </a:pPr>
            <a:r>
              <a:t/>
            </a:r>
            <a:endParaRPr>
              <a:latin typeface="Calibri"/>
              <a:ea typeface="Calibri"/>
              <a:cs typeface="Calibri"/>
              <a:sym typeface="Calibri"/>
            </a:endParaRPr>
          </a:p>
          <a:p>
            <a:pPr indent="457200" lvl="0" marL="91440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437113f6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437113f6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latin typeface="Calibri"/>
                <a:ea typeface="Calibri"/>
                <a:cs typeface="Calibri"/>
                <a:sym typeface="Calibri"/>
              </a:rPr>
              <a:t>So , Here are some of the conclusions we drawn from the Hypothesis tests.</a:t>
            </a:r>
            <a:endParaRPr sz="1600">
              <a:latin typeface="Calibri"/>
              <a:ea typeface="Calibri"/>
              <a:cs typeface="Calibri"/>
              <a:sym typeface="Calibri"/>
            </a:endParaRPr>
          </a:p>
          <a:p>
            <a:pPr indent="0" lvl="0" marL="457200" rtl="0" algn="l">
              <a:spcBef>
                <a:spcPts val="1000"/>
              </a:spcBef>
              <a:spcAft>
                <a:spcPts val="0"/>
              </a:spcAft>
              <a:buNone/>
            </a:pPr>
            <a:r>
              <a:t/>
            </a:r>
            <a:endParaRPr sz="1600">
              <a:latin typeface="Calibri"/>
              <a:ea typeface="Calibri"/>
              <a:cs typeface="Calibri"/>
              <a:sym typeface="Calibri"/>
            </a:endParaRPr>
          </a:p>
          <a:p>
            <a:pPr indent="-330200" lvl="0" marL="457200" rtl="0" algn="l">
              <a:spcBef>
                <a:spcPts val="1000"/>
              </a:spcBef>
              <a:spcAft>
                <a:spcPts val="0"/>
              </a:spcAft>
              <a:buClr>
                <a:srgbClr val="000000"/>
              </a:buClr>
              <a:buSzPts val="1600"/>
              <a:buFont typeface="Calibri"/>
              <a:buChar char="●"/>
            </a:pPr>
            <a:r>
              <a:rPr lang="en" sz="1600">
                <a:latin typeface="Calibri"/>
                <a:ea typeface="Calibri"/>
                <a:cs typeface="Calibri"/>
                <a:sym typeface="Calibri"/>
              </a:rPr>
              <a:t>Supervisor/Employee Engagement</a:t>
            </a:r>
            <a:r>
              <a:rPr lang="en" sz="1600">
                <a:highlight>
                  <a:schemeClr val="lt1"/>
                </a:highlight>
                <a:latin typeface="Calibri"/>
                <a:ea typeface="Calibri"/>
                <a:cs typeface="Calibri"/>
                <a:sym typeface="Calibri"/>
              </a:rPr>
              <a:t> is significant factor (p=0.018&lt;0.05) impacting Patient Experience. The coefficient is positive (0.169) which would indicate that higher </a:t>
            </a:r>
            <a:r>
              <a:rPr lang="en" sz="1600">
                <a:latin typeface="Calibri"/>
                <a:ea typeface="Calibri"/>
                <a:cs typeface="Calibri"/>
                <a:sym typeface="Calibri"/>
              </a:rPr>
              <a:t>Supervisor/Employee Engagement</a:t>
            </a:r>
            <a:r>
              <a:rPr lang="en" sz="1600">
                <a:highlight>
                  <a:schemeClr val="lt1"/>
                </a:highlight>
                <a:latin typeface="Calibri"/>
                <a:ea typeface="Calibri"/>
                <a:cs typeface="Calibri"/>
                <a:sym typeface="Calibri"/>
              </a:rPr>
              <a:t> makes </a:t>
            </a:r>
            <a:r>
              <a:rPr lang="en" sz="1600">
                <a:latin typeface="Calibri"/>
                <a:ea typeface="Calibri"/>
                <a:cs typeface="Calibri"/>
                <a:sym typeface="Calibri"/>
              </a:rPr>
              <a:t>Patient Experience better.</a:t>
            </a:r>
            <a:endParaRPr sz="1600">
              <a:latin typeface="Calibri"/>
              <a:ea typeface="Calibri"/>
              <a:cs typeface="Calibri"/>
              <a:sym typeface="Calibri"/>
            </a:endParaRPr>
          </a:p>
          <a:p>
            <a:pPr indent="-330200" lvl="0" marL="457200" rtl="0" algn="l">
              <a:spcBef>
                <a:spcPts val="1000"/>
              </a:spcBef>
              <a:spcAft>
                <a:spcPts val="0"/>
              </a:spcAft>
              <a:buClr>
                <a:srgbClr val="000000"/>
              </a:buClr>
              <a:buSzPts val="1600"/>
              <a:buFont typeface="Calibri"/>
              <a:buChar char="●"/>
            </a:pPr>
            <a:r>
              <a:rPr lang="en" sz="1600">
                <a:latin typeface="Calibri"/>
                <a:ea typeface="Calibri"/>
                <a:cs typeface="Calibri"/>
                <a:sym typeface="Calibri"/>
              </a:rPr>
              <a:t>However,  Supervisor/Employee Engagement </a:t>
            </a:r>
            <a:r>
              <a:rPr lang="en" sz="1600">
                <a:highlight>
                  <a:schemeClr val="lt1"/>
                </a:highlight>
                <a:latin typeface="Calibri"/>
                <a:ea typeface="Calibri"/>
                <a:cs typeface="Calibri"/>
                <a:sym typeface="Calibri"/>
              </a:rPr>
              <a:t>does not impact Business Efficiencies at all. (As it is statistically insignificant p = 0.087&gt;0.05)</a:t>
            </a:r>
            <a:endParaRPr sz="1600">
              <a:highlight>
                <a:schemeClr val="lt1"/>
              </a:highlight>
              <a:latin typeface="Calibri"/>
              <a:ea typeface="Calibri"/>
              <a:cs typeface="Calibri"/>
              <a:sym typeface="Calibri"/>
            </a:endParaRPr>
          </a:p>
          <a:p>
            <a:pPr indent="-330200" lvl="0" marL="457200" rtl="0" algn="l">
              <a:spcBef>
                <a:spcPts val="1000"/>
              </a:spcBef>
              <a:spcAft>
                <a:spcPts val="0"/>
              </a:spcAft>
              <a:buClr>
                <a:srgbClr val="000000"/>
              </a:buClr>
              <a:buSzPts val="1600"/>
              <a:buFont typeface="Calibri"/>
              <a:buChar char="●"/>
            </a:pPr>
            <a:r>
              <a:rPr lang="en" sz="1600">
                <a:highlight>
                  <a:schemeClr val="lt1"/>
                </a:highlight>
                <a:latin typeface="Calibri"/>
                <a:ea typeface="Calibri"/>
                <a:cs typeface="Calibri"/>
                <a:sym typeface="Calibri"/>
              </a:rPr>
              <a:t>In terms of other HR subdimensions factor,UnitProductivityTraining does not affect Patient Experience as well as Business Efficiencies. </a:t>
            </a:r>
            <a:endParaRPr sz="1600">
              <a:highlight>
                <a:schemeClr val="lt1"/>
              </a:highlight>
              <a:latin typeface="Calibri"/>
              <a:ea typeface="Calibri"/>
              <a:cs typeface="Calibri"/>
              <a:sym typeface="Calibri"/>
            </a:endParaRPr>
          </a:p>
          <a:p>
            <a:pPr indent="-330200" lvl="0" marL="457200" rtl="0" algn="l">
              <a:spcBef>
                <a:spcPts val="1000"/>
              </a:spcBef>
              <a:spcAft>
                <a:spcPts val="0"/>
              </a:spcAft>
              <a:buClr>
                <a:srgbClr val="000000"/>
              </a:buClr>
              <a:buSzPts val="1600"/>
              <a:buFont typeface="Calibri"/>
              <a:buChar char="●"/>
            </a:pPr>
            <a:r>
              <a:rPr lang="en" sz="1600">
                <a:highlight>
                  <a:schemeClr val="lt1"/>
                </a:highlight>
                <a:latin typeface="Calibri"/>
                <a:ea typeface="Calibri"/>
                <a:cs typeface="Calibri"/>
                <a:sym typeface="Calibri"/>
              </a:rPr>
              <a:t>So, we can conclude SupervisorEmployeeEngagment as  Most Significant HR Practices Factor.  </a:t>
            </a:r>
            <a:endParaRPr sz="1600">
              <a:highlight>
                <a:schemeClr val="lt1"/>
              </a:highlight>
              <a:latin typeface="Calibri"/>
              <a:ea typeface="Calibri"/>
              <a:cs typeface="Calibri"/>
              <a:sym typeface="Calibri"/>
            </a:endParaRPr>
          </a:p>
          <a:p>
            <a:pPr indent="-330200" lvl="0" marL="457200" rtl="0" algn="l">
              <a:spcBef>
                <a:spcPts val="1000"/>
              </a:spcBef>
              <a:spcAft>
                <a:spcPts val="0"/>
              </a:spcAft>
              <a:buClr>
                <a:srgbClr val="000000"/>
              </a:buClr>
              <a:buSzPts val="1600"/>
              <a:buFont typeface="Calibri"/>
              <a:buChar char="●"/>
            </a:pPr>
            <a:r>
              <a:rPr lang="en" sz="1600">
                <a:highlight>
                  <a:schemeClr val="lt1"/>
                </a:highlight>
                <a:latin typeface="Calibri"/>
                <a:ea typeface="Calibri"/>
                <a:cs typeface="Calibri"/>
                <a:sym typeface="Calibri"/>
              </a:rPr>
              <a:t>The positive coefficient for </a:t>
            </a:r>
            <a:r>
              <a:rPr lang="en" sz="1600">
                <a:latin typeface="Calibri"/>
                <a:ea typeface="Calibri"/>
                <a:cs typeface="Calibri"/>
                <a:sym typeface="Calibri"/>
              </a:rPr>
              <a:t> Supervisor/Employee Engagement is 0.169</a:t>
            </a:r>
            <a:r>
              <a:rPr lang="en" sz="1600">
                <a:highlight>
                  <a:schemeClr val="lt1"/>
                </a:highlight>
                <a:latin typeface="Calibri"/>
                <a:ea typeface="Calibri"/>
                <a:cs typeface="Calibri"/>
                <a:sym typeface="Calibri"/>
              </a:rPr>
              <a:t> meaning that for a </a:t>
            </a:r>
            <a:r>
              <a:rPr b="1" lang="en" sz="1600">
                <a:highlight>
                  <a:schemeClr val="lt1"/>
                </a:highlight>
                <a:latin typeface="Calibri"/>
                <a:ea typeface="Calibri"/>
                <a:cs typeface="Calibri"/>
                <a:sym typeface="Calibri"/>
              </a:rPr>
              <a:t>one unit increase in </a:t>
            </a:r>
            <a:r>
              <a:rPr b="1" lang="en" sz="1600">
                <a:latin typeface="Calibri"/>
                <a:ea typeface="Calibri"/>
                <a:cs typeface="Calibri"/>
                <a:sym typeface="Calibri"/>
              </a:rPr>
              <a:t>Supervisor/Employee Engagement</a:t>
            </a:r>
            <a:r>
              <a:rPr b="1" lang="en" sz="1600">
                <a:highlight>
                  <a:schemeClr val="lt1"/>
                </a:highlight>
                <a:latin typeface="Calibri"/>
                <a:ea typeface="Calibri"/>
                <a:cs typeface="Calibri"/>
                <a:sym typeface="Calibri"/>
              </a:rPr>
              <a:t>, we would expect a 0.169-unit improvement in</a:t>
            </a:r>
            <a:r>
              <a:rPr lang="en" sz="1600">
                <a:highlight>
                  <a:schemeClr val="lt1"/>
                </a:highlight>
                <a:latin typeface="Calibri"/>
                <a:ea typeface="Calibri"/>
                <a:cs typeface="Calibri"/>
                <a:sym typeface="Calibri"/>
              </a:rPr>
              <a:t> </a:t>
            </a:r>
            <a:r>
              <a:rPr b="1" lang="en" sz="1600">
                <a:highlight>
                  <a:schemeClr val="lt1"/>
                </a:highlight>
                <a:latin typeface="Calibri"/>
                <a:ea typeface="Calibri"/>
                <a:cs typeface="Calibri"/>
                <a:sym typeface="Calibri"/>
              </a:rPr>
              <a:t>patient experience</a:t>
            </a:r>
            <a:r>
              <a:rPr lang="en" sz="1600">
                <a:highlight>
                  <a:schemeClr val="lt1"/>
                </a:highlight>
                <a:latin typeface="Calibri"/>
                <a:ea typeface="Calibri"/>
                <a:cs typeface="Calibri"/>
                <a:sym typeface="Calibri"/>
              </a:rPr>
              <a:t>. </a:t>
            </a:r>
            <a:endParaRPr sz="1600">
              <a:highlight>
                <a:schemeClr val="lt1"/>
              </a:highlight>
              <a:latin typeface="Calibri"/>
              <a:ea typeface="Calibri"/>
              <a:cs typeface="Calibri"/>
              <a:sym typeface="Calibri"/>
            </a:endParaRPr>
          </a:p>
          <a:p>
            <a:pPr indent="0" lvl="0" marL="457200" rtl="0" algn="l">
              <a:spcBef>
                <a:spcPts val="1000"/>
              </a:spcBef>
              <a:spcAft>
                <a:spcPts val="0"/>
              </a:spcAft>
              <a:buNone/>
            </a:pPr>
            <a:r>
              <a:t/>
            </a:r>
            <a:endParaRPr sz="1600">
              <a:highlight>
                <a:schemeClr val="lt1"/>
              </a:highlight>
              <a:latin typeface="Calibri"/>
              <a:ea typeface="Calibri"/>
              <a:cs typeface="Calibri"/>
              <a:sym typeface="Calibri"/>
            </a:endParaRPr>
          </a:p>
          <a:p>
            <a:pPr indent="0" lvl="0" marL="0" rtl="0" algn="l">
              <a:spcBef>
                <a:spcPts val="10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437113f67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437113f67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914400" rtl="0" algn="l">
              <a:lnSpc>
                <a:spcPct val="115000"/>
              </a:lnSpc>
              <a:spcBef>
                <a:spcPts val="0"/>
              </a:spcBef>
              <a:spcAft>
                <a:spcPts val="0"/>
              </a:spcAft>
              <a:buClr>
                <a:srgbClr val="000000"/>
              </a:buClr>
              <a:buSzPts val="1200"/>
              <a:buFont typeface="Georgia"/>
              <a:buChar char="●"/>
            </a:pPr>
            <a:r>
              <a:rPr lang="en" sz="1200">
                <a:latin typeface="Georgia"/>
                <a:ea typeface="Georgia"/>
                <a:cs typeface="Georgia"/>
                <a:sym typeface="Georgia"/>
              </a:rPr>
              <a:t>We determined that the Supervisor meetings with employees to discuss and gauge patient satisfaction will produce innovative and creative ideas that will result in positive patient satisfaction. The supervisor empowers the employees by implementing their inputs and induces creative ideas.</a:t>
            </a:r>
            <a:endParaRPr sz="1200">
              <a:latin typeface="Georgia"/>
              <a:ea typeface="Georgia"/>
              <a:cs typeface="Georgia"/>
              <a:sym typeface="Georgia"/>
            </a:endParaRPr>
          </a:p>
          <a:p>
            <a:pPr indent="-304800" lvl="0" marL="914400" rtl="0" algn="l">
              <a:lnSpc>
                <a:spcPct val="115000"/>
              </a:lnSpc>
              <a:spcBef>
                <a:spcPts val="0"/>
              </a:spcBef>
              <a:spcAft>
                <a:spcPts val="0"/>
              </a:spcAft>
              <a:buClr>
                <a:srgbClr val="000000"/>
              </a:buClr>
              <a:buSzPts val="1200"/>
              <a:buFont typeface="Georgia"/>
              <a:buChar char="●"/>
            </a:pPr>
            <a:r>
              <a:rPr lang="en" sz="1200">
                <a:latin typeface="Georgia"/>
                <a:ea typeface="Georgia"/>
                <a:cs typeface="Georgia"/>
                <a:sym typeface="Georgia"/>
              </a:rPr>
              <a:t>Managers and Supervisors should consider increasing meetings with employees to ensure improvement in patient experience.</a:t>
            </a:r>
            <a:endParaRPr sz="1200">
              <a:latin typeface="Georgia"/>
              <a:ea typeface="Georgia"/>
              <a:cs typeface="Georgia"/>
              <a:sym typeface="Georgia"/>
            </a:endParaRPr>
          </a:p>
          <a:p>
            <a:pPr indent="0" lvl="0" marL="0" rtl="0" algn="l">
              <a:spcBef>
                <a:spcPts val="10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4472abb1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4472abb15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Calibri"/>
                <a:ea typeface="Calibri"/>
                <a:cs typeface="Calibri"/>
                <a:sym typeface="Calibri"/>
              </a:rPr>
              <a:t>Our tests show that the HR trainings offered were not as effective as the supervisor employee meetings. </a:t>
            </a:r>
            <a:br>
              <a:rPr lang="en">
                <a:latin typeface="Calibri"/>
                <a:ea typeface="Calibri"/>
                <a:cs typeface="Calibri"/>
                <a:sym typeface="Calibri"/>
              </a:rPr>
            </a:br>
            <a:br>
              <a:rPr lang="en">
                <a:latin typeface="Calibri"/>
                <a:ea typeface="Calibri"/>
                <a:cs typeface="Calibri"/>
                <a:sym typeface="Calibri"/>
              </a:rPr>
            </a:br>
            <a:r>
              <a:rPr lang="en">
                <a:latin typeface="Calibri"/>
                <a:ea typeface="Calibri"/>
                <a:cs typeface="Calibri"/>
                <a:sym typeface="Calibri"/>
              </a:rPr>
              <a:t>We recommend shifting the focus of our HR training from emphasizing unit productivity &amp; cost control onto improving communication skills for supervisors &amp; employees. </a:t>
            </a:r>
            <a:br>
              <a:rPr lang="en">
                <a:latin typeface="Calibri"/>
                <a:ea typeface="Calibri"/>
                <a:cs typeface="Calibri"/>
                <a:sym typeface="Calibri"/>
              </a:rPr>
            </a:br>
            <a:r>
              <a:rPr lang="en">
                <a:latin typeface="Calibri"/>
                <a:ea typeface="Calibri"/>
                <a:cs typeface="Calibri"/>
                <a:sym typeface="Calibri"/>
              </a:rPr>
              <a:t>Should management insist on continuing training for unit productivity and cost control, we recommend seeking another training vendor. </a:t>
            </a:r>
            <a:br>
              <a:rPr lang="en">
                <a:latin typeface="Calibri"/>
                <a:ea typeface="Calibri"/>
                <a:cs typeface="Calibri"/>
                <a:sym typeface="Calibri"/>
              </a:rPr>
            </a:br>
            <a:r>
              <a:rPr lang="en">
                <a:latin typeface="Calibri"/>
                <a:ea typeface="Calibri"/>
                <a:cs typeface="Calibri"/>
                <a:sym typeface="Calibri"/>
              </a:rPr>
              <a:t>Our study shows that the training does not lead to innovative methods to enhance unit productivity or the patient experience and is not effective.</a:t>
            </a:r>
            <a:endParaRPr sz="1800">
              <a:solidFill>
                <a:schemeClr val="lt1"/>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4472abb15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4472abb15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Nursing workers should keep coming up with new creative ideas to improve patient experience. </a:t>
            </a:r>
            <a:endParaRPr/>
          </a:p>
          <a:p>
            <a:pPr indent="0" lvl="0" marL="0" rtl="0" algn="l">
              <a:spcBef>
                <a:spcPts val="1000"/>
              </a:spcBef>
              <a:spcAft>
                <a:spcPts val="1000"/>
              </a:spcAft>
              <a:buNone/>
            </a:pPr>
            <a:r>
              <a:rPr lang="en"/>
              <a:t>Management should accept input from workers to improve processes.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41b6c4d81_0_1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41b6c4d81_0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Char char="●"/>
            </a:pPr>
            <a:r>
              <a:rPr lang="en"/>
              <a:t>An All-Staff survey was conducted at one our our nursing facilities with various employee types</a:t>
            </a:r>
            <a:endParaRPr/>
          </a:p>
          <a:p>
            <a:pPr indent="-317500" lvl="1" marL="914400" rtl="0" algn="l">
              <a:lnSpc>
                <a:spcPct val="115000"/>
              </a:lnSpc>
              <a:spcBef>
                <a:spcPts val="0"/>
              </a:spcBef>
              <a:spcAft>
                <a:spcPts val="0"/>
              </a:spcAft>
              <a:buClr>
                <a:srgbClr val="000000"/>
              </a:buClr>
              <a:buSzPts val="1400"/>
              <a:buFont typeface="Lato"/>
              <a:buChar char="○"/>
            </a:pPr>
            <a:r>
              <a:rPr lang="en"/>
              <a:t>Therapists, Nurses, Social Workers, Admin Support, Managers and Business Support </a:t>
            </a:r>
            <a:endParaRPr/>
          </a:p>
          <a:p>
            <a:pPr indent="-342900" lvl="0" marL="457200" rtl="0" algn="l">
              <a:lnSpc>
                <a:spcPct val="115000"/>
              </a:lnSpc>
              <a:spcBef>
                <a:spcPts val="0"/>
              </a:spcBef>
              <a:spcAft>
                <a:spcPts val="0"/>
              </a:spcAft>
              <a:buClr>
                <a:srgbClr val="000000"/>
              </a:buClr>
              <a:buSzPts val="1800"/>
              <a:buChar char="●"/>
            </a:pPr>
            <a:r>
              <a:rPr lang="en"/>
              <a:t>The initial survey had wide ranging questions specifically designed to measure a particular construct (questions that fall in to a particular pattern). Initial survey resulted in many constructs. </a:t>
            </a:r>
            <a:endParaRPr/>
          </a:p>
          <a:p>
            <a:pPr indent="-317500" lvl="1" marL="914400" rtl="0" algn="l">
              <a:lnSpc>
                <a:spcPct val="115000"/>
              </a:lnSpc>
              <a:spcBef>
                <a:spcPts val="0"/>
              </a:spcBef>
              <a:spcAft>
                <a:spcPts val="0"/>
              </a:spcAft>
              <a:buClr>
                <a:srgbClr val="000000"/>
              </a:buClr>
              <a:buSzPts val="1400"/>
              <a:buFont typeface="Lato"/>
              <a:buChar char="○"/>
            </a:pPr>
            <a:r>
              <a:rPr lang="en"/>
              <a:t>Our team was assigned to analyze the Creativity and HR Practices constructs:</a:t>
            </a:r>
            <a:endParaRPr/>
          </a:p>
          <a:p>
            <a:pPr indent="-317500" lvl="2" marL="1371600" rtl="0" algn="l">
              <a:lnSpc>
                <a:spcPct val="115000"/>
              </a:lnSpc>
              <a:spcBef>
                <a:spcPts val="0"/>
              </a:spcBef>
              <a:spcAft>
                <a:spcPts val="0"/>
              </a:spcAft>
              <a:buClr>
                <a:schemeClr val="dk2"/>
              </a:buClr>
              <a:buSzPts val="1400"/>
              <a:buFont typeface="Lato"/>
              <a:buChar char="■"/>
            </a:pPr>
            <a:r>
              <a:rPr lang="en"/>
              <a:t>Creativity - Creativity questions asked participants to rate their performance efforts relative to their coworkers</a:t>
            </a:r>
            <a:endParaRPr/>
          </a:p>
          <a:p>
            <a:pPr indent="-317500" lvl="2" marL="1371600" rtl="0" algn="l">
              <a:lnSpc>
                <a:spcPct val="115000"/>
              </a:lnSpc>
              <a:spcBef>
                <a:spcPts val="0"/>
              </a:spcBef>
              <a:spcAft>
                <a:spcPts val="0"/>
              </a:spcAft>
              <a:buClr>
                <a:schemeClr val="dk2"/>
              </a:buClr>
              <a:buSzPts val="1400"/>
              <a:buFont typeface="Lato"/>
              <a:buChar char="■"/>
            </a:pPr>
            <a:r>
              <a:rPr lang="en"/>
              <a:t>HR Practices - HR Practice questions asked participants about their thoughts on Unit Leadership</a:t>
            </a:r>
            <a:endParaRPr/>
          </a:p>
          <a:p>
            <a:pPr indent="-342900" lvl="0" marL="457200" rtl="0" algn="l">
              <a:lnSpc>
                <a:spcPct val="115000"/>
              </a:lnSpc>
              <a:spcBef>
                <a:spcPts val="0"/>
              </a:spcBef>
              <a:spcAft>
                <a:spcPts val="0"/>
              </a:spcAft>
              <a:buClr>
                <a:srgbClr val="000000"/>
              </a:buClr>
              <a:buSzPts val="1800"/>
              <a:buChar char="●"/>
            </a:pPr>
            <a:r>
              <a:rPr lang="en"/>
              <a:t>Team objectives are:</a:t>
            </a:r>
            <a:endParaRPr/>
          </a:p>
          <a:p>
            <a:pPr indent="-317500" lvl="1" marL="914400" rtl="0" algn="l">
              <a:lnSpc>
                <a:spcPct val="115000"/>
              </a:lnSpc>
              <a:spcBef>
                <a:spcPts val="0"/>
              </a:spcBef>
              <a:spcAft>
                <a:spcPts val="0"/>
              </a:spcAft>
              <a:buClr>
                <a:srgbClr val="000000"/>
              </a:buClr>
              <a:buSzPts val="1400"/>
              <a:buFont typeface="Lato"/>
              <a:buChar char="○"/>
            </a:pPr>
            <a:r>
              <a:rPr lang="en"/>
              <a:t>Determine if survey questions, Variable Names and descriptions are appropriate measures. </a:t>
            </a:r>
            <a:endParaRPr/>
          </a:p>
          <a:p>
            <a:pPr indent="-317500" lvl="1" marL="914400" rtl="0" algn="l">
              <a:lnSpc>
                <a:spcPct val="115000"/>
              </a:lnSpc>
              <a:spcBef>
                <a:spcPts val="0"/>
              </a:spcBef>
              <a:spcAft>
                <a:spcPts val="0"/>
              </a:spcAft>
              <a:buClr>
                <a:srgbClr val="000000"/>
              </a:buClr>
              <a:buSzPts val="1400"/>
              <a:buFont typeface="Lato"/>
              <a:buChar char="○"/>
            </a:pPr>
            <a:r>
              <a:rPr lang="en"/>
              <a:t>Use Factor Analysis:</a:t>
            </a:r>
            <a:endParaRPr/>
          </a:p>
          <a:p>
            <a:pPr indent="-317500" lvl="2" marL="1371600" rtl="0" algn="l">
              <a:lnSpc>
                <a:spcPct val="115000"/>
              </a:lnSpc>
              <a:spcBef>
                <a:spcPts val="0"/>
              </a:spcBef>
              <a:spcAft>
                <a:spcPts val="0"/>
              </a:spcAft>
              <a:buClr>
                <a:srgbClr val="000000"/>
              </a:buClr>
              <a:buSzPts val="1400"/>
              <a:buFont typeface="Lato"/>
              <a:buChar char="■"/>
            </a:pPr>
            <a:r>
              <a:rPr lang="en"/>
              <a:t>To determine distinct Creativity and HR Practice factors</a:t>
            </a:r>
            <a:endParaRPr/>
          </a:p>
          <a:p>
            <a:pPr indent="-317500" lvl="2" marL="1371600" rtl="0" algn="l">
              <a:lnSpc>
                <a:spcPct val="115000"/>
              </a:lnSpc>
              <a:spcBef>
                <a:spcPts val="0"/>
              </a:spcBef>
              <a:spcAft>
                <a:spcPts val="0"/>
              </a:spcAft>
              <a:buClr>
                <a:srgbClr val="000000"/>
              </a:buClr>
              <a:buSzPts val="1400"/>
              <a:buFont typeface="Lato"/>
              <a:buChar char="■"/>
            </a:pPr>
            <a:r>
              <a:rPr lang="en"/>
              <a:t> to determine if Creativity and HR Practices factors are inherently different.</a:t>
            </a:r>
            <a:endParaRPr/>
          </a:p>
          <a:p>
            <a:pPr indent="-317500" lvl="1" marL="914400" rtl="0" algn="l">
              <a:lnSpc>
                <a:spcPct val="115000"/>
              </a:lnSpc>
              <a:spcBef>
                <a:spcPts val="0"/>
              </a:spcBef>
              <a:spcAft>
                <a:spcPts val="0"/>
              </a:spcAft>
              <a:buClr>
                <a:srgbClr val="000000"/>
              </a:buClr>
              <a:buSzPts val="1400"/>
              <a:buFont typeface="Lato"/>
              <a:buChar char="○"/>
            </a:pPr>
            <a:r>
              <a:rPr lang="en"/>
              <a:t>Determine if, or what, HR Practices factors enhance Creativity. We ran a regression analysis to tests our hypothesis.</a:t>
            </a:r>
            <a:endParaRPr/>
          </a:p>
          <a:p>
            <a:pPr indent="0" lvl="0" marL="0" rtl="0" algn="l">
              <a:spcBef>
                <a:spcPts val="16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4472abb15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4472abb15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914400" rtl="0" algn="l">
              <a:lnSpc>
                <a:spcPct val="115000"/>
              </a:lnSpc>
              <a:spcBef>
                <a:spcPts val="0"/>
              </a:spcBef>
              <a:spcAft>
                <a:spcPts val="0"/>
              </a:spcAft>
              <a:buClr>
                <a:srgbClr val="000000"/>
              </a:buClr>
              <a:buSzPts val="1100"/>
              <a:buFont typeface="Calibri"/>
              <a:buChar char="●"/>
            </a:pPr>
            <a:r>
              <a:rPr lang="en">
                <a:latin typeface="Calibri"/>
                <a:ea typeface="Calibri"/>
                <a:cs typeface="Calibri"/>
                <a:sym typeface="Calibri"/>
              </a:rPr>
              <a:t>The HR training programs offered to employees do not enhance employee creative ideas that could be implemented to enhance the ‘patients experience’ or ‘business productivity &amp; efficiencies’.</a:t>
            </a:r>
            <a:endParaRPr>
              <a:latin typeface="Calibri"/>
              <a:ea typeface="Calibri"/>
              <a:cs typeface="Calibri"/>
              <a:sym typeface="Calibri"/>
            </a:endParaRPr>
          </a:p>
          <a:p>
            <a:pPr indent="-298450" lvl="0" marL="914400" rtl="0" algn="l">
              <a:lnSpc>
                <a:spcPct val="115000"/>
              </a:lnSpc>
              <a:spcBef>
                <a:spcPts val="0"/>
              </a:spcBef>
              <a:spcAft>
                <a:spcPts val="0"/>
              </a:spcAft>
              <a:buClr>
                <a:srgbClr val="000000"/>
              </a:buClr>
              <a:buSzPts val="1100"/>
              <a:buFont typeface="Calibri"/>
              <a:buChar char="●"/>
            </a:pPr>
            <a:r>
              <a:rPr lang="en">
                <a:latin typeface="Calibri"/>
                <a:ea typeface="Calibri"/>
                <a:cs typeface="Calibri"/>
                <a:sym typeface="Calibri"/>
              </a:rPr>
              <a:t>Supervisor meetings with employees to do not produce creative ideas that could be implemented to product business productivity and efficiencies.</a:t>
            </a:r>
            <a:endParaRPr>
              <a:latin typeface="Calibri"/>
              <a:ea typeface="Calibri"/>
              <a:cs typeface="Calibri"/>
              <a:sym typeface="Calibri"/>
            </a:endParaRPr>
          </a:p>
          <a:p>
            <a:pPr indent="-298450" lvl="0" marL="914400" rtl="0" algn="l">
              <a:lnSpc>
                <a:spcPct val="115000"/>
              </a:lnSpc>
              <a:spcBef>
                <a:spcPts val="0"/>
              </a:spcBef>
              <a:spcAft>
                <a:spcPts val="0"/>
              </a:spcAft>
              <a:buClr>
                <a:srgbClr val="000000"/>
              </a:buClr>
              <a:buSzPts val="1100"/>
              <a:buFont typeface="Calibri"/>
              <a:buChar char="●"/>
            </a:pPr>
            <a:r>
              <a:rPr lang="en">
                <a:latin typeface="Calibri"/>
                <a:ea typeface="Calibri"/>
                <a:cs typeface="Calibri"/>
                <a:sym typeface="Calibri"/>
              </a:rPr>
              <a:t>Managers meetings with employees are primarily about creating operational processes to improve patient care, rather than creating innovative methods to improve business productivity and processes.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b416341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b416341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41b6c4d81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41b6c4d81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felt the overall structure of the survey questions, Variable Names and descriptions were on par with what our </a:t>
            </a:r>
            <a:r>
              <a:rPr lang="en"/>
              <a:t>research</a:t>
            </a:r>
            <a:r>
              <a:rPr lang="en"/>
              <a:t> was trying to accomplish. However, there were a few minor revisions to the Variable Names and Descriptions that we felt would improve the overall survey structure:</a:t>
            </a:r>
            <a:endParaRPr/>
          </a:p>
          <a:p>
            <a:pPr indent="-298450" lvl="1" marL="914400" rtl="0" algn="l">
              <a:spcBef>
                <a:spcPts val="0"/>
              </a:spcBef>
              <a:spcAft>
                <a:spcPts val="0"/>
              </a:spcAft>
              <a:buSzPts val="1100"/>
              <a:buChar char="○"/>
            </a:pPr>
            <a:r>
              <a:rPr lang="en"/>
              <a:t>Utilize the EMP### for all questions to improve consistency of Variable Names. This would also provide better clarification to anyone trying to interpret results from Variable Names</a:t>
            </a:r>
            <a:endParaRPr/>
          </a:p>
          <a:p>
            <a:pPr indent="-298450" lvl="1" marL="914400" rtl="0" algn="l">
              <a:spcBef>
                <a:spcPts val="0"/>
              </a:spcBef>
              <a:spcAft>
                <a:spcPts val="0"/>
              </a:spcAft>
              <a:buSzPts val="1100"/>
              <a:buChar char="○"/>
            </a:pPr>
            <a:r>
              <a:rPr lang="en"/>
              <a:t>Remove TENURE question. The Years Expected to stay in this Nursing Home is subjective and can not be quantifiable. For instance, someone can say they intend to be here 10 years, but applying for other jobs as they fill out the survey.</a:t>
            </a:r>
            <a:endParaRPr/>
          </a:p>
          <a:p>
            <a:pPr indent="-298450" lvl="1" marL="914400" rtl="0" algn="l">
              <a:spcBef>
                <a:spcPts val="0"/>
              </a:spcBef>
              <a:spcAft>
                <a:spcPts val="0"/>
              </a:spcAft>
              <a:buSzPts val="1100"/>
              <a:buChar char="○"/>
            </a:pPr>
            <a:r>
              <a:rPr lang="en"/>
              <a:t>Eliminate Redundancies in the Job Title response scale. </a:t>
            </a:r>
            <a:endParaRPr/>
          </a:p>
          <a:p>
            <a:pPr indent="-298450" lvl="1" marL="914400" rtl="0" algn="l">
              <a:spcBef>
                <a:spcPts val="0"/>
              </a:spcBef>
              <a:spcAft>
                <a:spcPts val="0"/>
              </a:spcAft>
              <a:buSzPts val="1100"/>
              <a:buChar char="○"/>
            </a:pPr>
            <a:r>
              <a:rPr lang="en"/>
              <a:t>There were 20 positions in the Job Title response scale. Perhaps develop subgroups like Admin, Nurses, Therapists, Social Workers, Coordinators, &amp; Office Support. These subgroups would reduce the description scale and provide larger sample sizes. If we kept the original 20 positions, we would need a fairly large sample size of each position to return a significant result.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4472abb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4472abb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initial review of the case and questions led us to believe that Mandated Training and Supervisor/Employee engagement would lead to innovative methods to enhance unit productivity and also would lead to creative ways to improve patient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Later on in the presentation, we’ll disclose what our regression analysis determined.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6afe9833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afe9833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Based on the demographic variables measured, we developed a couple of responding profile samples. These profiles were created before our study findings, so they should not have an affect on the validity of the study findings.</a:t>
            </a:r>
            <a:endParaRPr/>
          </a:p>
          <a:p>
            <a:pPr indent="-298450" lvl="0" marL="457200" rtl="0" algn="l">
              <a:spcBef>
                <a:spcPts val="0"/>
              </a:spcBef>
              <a:spcAft>
                <a:spcPts val="0"/>
              </a:spcAft>
              <a:buSzPts val="1100"/>
              <a:buChar char="●"/>
            </a:pPr>
            <a:r>
              <a:rPr lang="en"/>
              <a:t>However, should our study findings determine which HR Practices influence Creativity, we could develop a sample profile to enhance our confidence in the data.</a:t>
            </a:r>
            <a:endParaRPr/>
          </a:p>
          <a:p>
            <a:pPr indent="-298450" lvl="1" marL="914400" rtl="0" algn="l">
              <a:spcBef>
                <a:spcPts val="0"/>
              </a:spcBef>
              <a:spcAft>
                <a:spcPts val="0"/>
              </a:spcAft>
              <a:buSzPts val="1100"/>
              <a:buChar char="○"/>
            </a:pPr>
            <a:r>
              <a:rPr lang="en"/>
              <a:t>For example, if we determine that the HR Practice of Supervisors and Employees openly discussing issues related to patient care lead to implementing new ideas to patient care and satisfaction. We can analyze our study finding to determine Nurse Managers and RNs openly discuss new ideas that lead to implementing improvements in the patient experience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6afe9833e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afe9833e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Our team plans to use EFA to determine how many factors to extract for each component (Creativity and HR Practices). If we did not know our components, we would use EFA to determine components as well.</a:t>
            </a:r>
            <a:endParaRPr/>
          </a:p>
          <a:p>
            <a:pPr indent="-298450" lvl="0" marL="457200" rtl="0" algn="l">
              <a:spcBef>
                <a:spcPts val="0"/>
              </a:spcBef>
              <a:spcAft>
                <a:spcPts val="0"/>
              </a:spcAft>
              <a:buSzPts val="1100"/>
              <a:buChar char="●"/>
            </a:pPr>
            <a:r>
              <a:rPr lang="en"/>
              <a:t>After we determine how many factors, we’ll use CFA to see how our items load in to each factor, determine if we can create sub-dimensions and also test our theories and hypothesis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afe9833e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afe9833e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data is suitable for factor analysis. </a:t>
            </a:r>
            <a:endParaRPr/>
          </a:p>
          <a:p>
            <a:pPr indent="-298450" lvl="0" marL="457200" rtl="0" algn="l">
              <a:spcBef>
                <a:spcPts val="0"/>
              </a:spcBef>
              <a:spcAft>
                <a:spcPts val="0"/>
              </a:spcAft>
              <a:buSzPts val="1100"/>
              <a:buChar char="-"/>
            </a:pPr>
            <a:r>
              <a:rPr lang="en"/>
              <a:t>We ran a Principal Axis Factoring to determine how our factors were loading.</a:t>
            </a:r>
            <a:endParaRPr/>
          </a:p>
          <a:p>
            <a:pPr indent="-298450" lvl="0" marL="457200" rtl="0" algn="l">
              <a:spcBef>
                <a:spcPts val="0"/>
              </a:spcBef>
              <a:spcAft>
                <a:spcPts val="0"/>
              </a:spcAft>
              <a:buSzPts val="1100"/>
              <a:buChar char="-"/>
            </a:pPr>
            <a:r>
              <a:rPr lang="en"/>
              <a:t>The results were as follows:</a:t>
            </a:r>
            <a:endParaRPr/>
          </a:p>
          <a:p>
            <a:pPr indent="-298450" lvl="1" marL="914400" rtl="0" algn="l">
              <a:spcBef>
                <a:spcPts val="0"/>
              </a:spcBef>
              <a:spcAft>
                <a:spcPts val="0"/>
              </a:spcAft>
              <a:buSzPts val="1100"/>
              <a:buChar char="-"/>
            </a:pPr>
            <a:r>
              <a:rPr lang="en"/>
              <a:t>The Analysis determined:</a:t>
            </a:r>
            <a:endParaRPr/>
          </a:p>
          <a:p>
            <a:pPr indent="-298450" lvl="2" marL="1371600" rtl="0" algn="l">
              <a:spcBef>
                <a:spcPts val="0"/>
              </a:spcBef>
              <a:spcAft>
                <a:spcPts val="0"/>
              </a:spcAft>
              <a:buSzPts val="1100"/>
              <a:buChar char="-"/>
            </a:pPr>
            <a:r>
              <a:rPr lang="en"/>
              <a:t> The Creativity Analysis had two distinct factors:</a:t>
            </a:r>
            <a:endParaRPr/>
          </a:p>
          <a:p>
            <a:pPr indent="-298450" lvl="3" marL="1828800" rtl="0" algn="l">
              <a:spcBef>
                <a:spcPts val="0"/>
              </a:spcBef>
              <a:spcAft>
                <a:spcPts val="0"/>
              </a:spcAft>
              <a:buSzPts val="1100"/>
              <a:buChar char="-"/>
            </a:pPr>
            <a:r>
              <a:rPr lang="en"/>
              <a:t>Creativity questions 1 - 5 and Creativity questions 8 - 10</a:t>
            </a:r>
            <a:endParaRPr/>
          </a:p>
          <a:p>
            <a:pPr indent="-298450" lvl="2" marL="1371600" rtl="0" algn="l">
              <a:spcBef>
                <a:spcPts val="0"/>
              </a:spcBef>
              <a:spcAft>
                <a:spcPts val="0"/>
              </a:spcAft>
              <a:buSzPts val="1100"/>
              <a:buChar char="-"/>
            </a:pPr>
            <a:r>
              <a:rPr lang="en"/>
              <a:t>The HR Practices also had two distinct factors:</a:t>
            </a:r>
            <a:endParaRPr/>
          </a:p>
          <a:p>
            <a:pPr indent="-298450" lvl="3" marL="1828800" rtl="0" algn="l">
              <a:spcBef>
                <a:spcPts val="0"/>
              </a:spcBef>
              <a:spcAft>
                <a:spcPts val="0"/>
              </a:spcAft>
              <a:buSzPts val="1100"/>
              <a:buChar char="-"/>
            </a:pPr>
            <a:r>
              <a:rPr lang="en"/>
              <a:t>HR Questions 1 - 3</a:t>
            </a:r>
            <a:endParaRPr/>
          </a:p>
          <a:p>
            <a:pPr indent="-298450" lvl="3" marL="1828800" rtl="0" algn="l">
              <a:spcBef>
                <a:spcPts val="0"/>
              </a:spcBef>
              <a:spcAft>
                <a:spcPts val="0"/>
              </a:spcAft>
              <a:buSzPts val="1100"/>
              <a:buChar char="-"/>
            </a:pPr>
            <a:r>
              <a:rPr lang="en"/>
              <a:t>HR Questions 4 - 6 &amp; HR 11-12</a:t>
            </a:r>
            <a:endParaRPr/>
          </a:p>
          <a:p>
            <a:pPr indent="-298450" lvl="1" marL="914400" rtl="0" algn="l">
              <a:spcBef>
                <a:spcPts val="0"/>
              </a:spcBef>
              <a:spcAft>
                <a:spcPts val="0"/>
              </a:spcAft>
              <a:buSzPts val="1100"/>
              <a:buChar char="-"/>
            </a:pPr>
            <a:r>
              <a:rPr lang="en"/>
              <a:t>Combining the factor analysis with our interpretation of the the questions, we decided to create 2 subdimensions for the Creativity and HR Practices components. We named the Creativity subdimensions as Improve Patient Experience and Innovating Business Efficiencies. We named the HR Practices sub-dimensions as Unit Productivity Training and Supervisor/Employee Engagement. The following slides show which items fit in each </a:t>
            </a:r>
            <a:r>
              <a:rPr lang="en"/>
              <a:t>sub-dimension</a:t>
            </a:r>
            <a:r>
              <a:rPr lang="en"/>
              <a:t>.</a:t>
            </a:r>
            <a:endParaRPr/>
          </a:p>
          <a:p>
            <a:pPr indent="0" lvl="0" marL="9144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437113f6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437113f6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Lato"/>
              <a:buChar char="●"/>
            </a:pPr>
            <a:r>
              <a:rPr lang="en" sz="1400">
                <a:solidFill>
                  <a:schemeClr val="dk2"/>
                </a:solidFill>
                <a:latin typeface="Lato"/>
                <a:ea typeface="Lato"/>
                <a:cs typeface="Lato"/>
                <a:sym typeface="Lato"/>
              </a:rPr>
              <a:t>From our factor analysis we learned that,  improving business efficiency and patient experience by using innovative methods are the two ways which makes an employee creative. </a:t>
            </a:r>
            <a:endParaRPr sz="1400">
              <a:solidFill>
                <a:schemeClr val="dk2"/>
              </a:solidFill>
              <a:latin typeface="Lato"/>
              <a:ea typeface="Lato"/>
              <a:cs typeface="Lato"/>
              <a:sym typeface="Lato"/>
            </a:endParaRPr>
          </a:p>
          <a:p>
            <a:pPr indent="-317500" lvl="0" marL="457200" rtl="0" algn="l">
              <a:lnSpc>
                <a:spcPct val="115000"/>
              </a:lnSpc>
              <a:spcBef>
                <a:spcPts val="0"/>
              </a:spcBef>
              <a:spcAft>
                <a:spcPts val="0"/>
              </a:spcAft>
              <a:buClr>
                <a:schemeClr val="dk2"/>
              </a:buClr>
              <a:buSzPts val="1400"/>
              <a:buFont typeface="Lato"/>
              <a:buChar char="●"/>
            </a:pPr>
            <a:r>
              <a:rPr lang="en" sz="1400">
                <a:solidFill>
                  <a:schemeClr val="dk2"/>
                </a:solidFill>
                <a:latin typeface="Lato"/>
                <a:ea typeface="Lato"/>
                <a:cs typeface="Lato"/>
                <a:sym typeface="Lato"/>
              </a:rPr>
              <a:t>We can further analyze, how each individual can come about improving their daily tasks and work more efficiently  </a:t>
            </a:r>
            <a:endParaRPr sz="1400">
              <a:solidFill>
                <a:schemeClr val="dk2"/>
              </a:solidFill>
              <a:latin typeface="Lato"/>
              <a:ea typeface="Lato"/>
              <a:cs typeface="Lato"/>
              <a:sym typeface="Lato"/>
            </a:endParaRPr>
          </a:p>
          <a:p>
            <a:pPr indent="-317500" lvl="0" marL="457200" rtl="0" algn="l">
              <a:lnSpc>
                <a:spcPct val="115000"/>
              </a:lnSpc>
              <a:spcBef>
                <a:spcPts val="0"/>
              </a:spcBef>
              <a:spcAft>
                <a:spcPts val="0"/>
              </a:spcAft>
              <a:buClr>
                <a:schemeClr val="dk2"/>
              </a:buClr>
              <a:buSzPts val="1400"/>
              <a:buFont typeface="Lato"/>
              <a:buChar char="●"/>
            </a:pPr>
            <a:r>
              <a:rPr lang="en" sz="1400">
                <a:solidFill>
                  <a:schemeClr val="dk2"/>
                </a:solidFill>
                <a:latin typeface="Lato"/>
                <a:ea typeface="Lato"/>
                <a:cs typeface="Lato"/>
                <a:sym typeface="Lato"/>
              </a:rPr>
              <a:t>Also, we can conduct a survey that gives us specific details from each patient regarding their experience.</a:t>
            </a:r>
            <a:endParaRPr sz="1400">
              <a:solidFill>
                <a:schemeClr val="dk2"/>
              </a:solidFill>
              <a:latin typeface="Lato"/>
              <a:ea typeface="Lato"/>
              <a:cs typeface="Lato"/>
              <a:sym typeface="Lato"/>
            </a:endParaRPr>
          </a:p>
          <a:p>
            <a:pPr indent="-317500" lvl="0" marL="457200" rtl="0" algn="l">
              <a:lnSpc>
                <a:spcPct val="115000"/>
              </a:lnSpc>
              <a:spcBef>
                <a:spcPts val="0"/>
              </a:spcBef>
              <a:spcAft>
                <a:spcPts val="0"/>
              </a:spcAft>
              <a:buClr>
                <a:schemeClr val="dk2"/>
              </a:buClr>
              <a:buSzPts val="1400"/>
              <a:buFont typeface="Lato"/>
              <a:buChar char="●"/>
            </a:pPr>
            <a:r>
              <a:rPr lang="en" sz="1400">
                <a:solidFill>
                  <a:schemeClr val="dk2"/>
                </a:solidFill>
                <a:latin typeface="Lato"/>
                <a:ea typeface="Lato"/>
                <a:cs typeface="Lato"/>
                <a:sym typeface="Lato"/>
              </a:rPr>
              <a:t>At this point, further analysis is required </a:t>
            </a:r>
            <a:endParaRPr sz="1400">
              <a:solidFill>
                <a:schemeClr val="dk2"/>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437113f6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437113f6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509550" y="744150"/>
            <a:ext cx="8124900" cy="365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latin typeface="Georgia"/>
                <a:ea typeface="Georgia"/>
                <a:cs typeface="Georgia"/>
                <a:sym typeface="Georgia"/>
              </a:rPr>
              <a:t>People Analytics</a:t>
            </a:r>
            <a:endParaRPr sz="6000">
              <a:latin typeface="Georgia"/>
              <a:ea typeface="Georgia"/>
              <a:cs typeface="Georgia"/>
              <a:sym typeface="Georgia"/>
            </a:endParaRPr>
          </a:p>
          <a:p>
            <a:pPr indent="0" lvl="0" marL="0" rtl="0" algn="ctr">
              <a:spcBef>
                <a:spcPts val="0"/>
              </a:spcBef>
              <a:spcAft>
                <a:spcPts val="0"/>
              </a:spcAft>
              <a:buNone/>
            </a:pPr>
            <a:r>
              <a:rPr lang="en" sz="2400">
                <a:latin typeface="Georgia"/>
                <a:ea typeface="Georgia"/>
                <a:cs typeface="Georgia"/>
                <a:sym typeface="Georgia"/>
              </a:rPr>
              <a:t>O</a:t>
            </a:r>
            <a:r>
              <a:rPr lang="en" sz="2400">
                <a:latin typeface="Georgia"/>
                <a:ea typeface="Georgia"/>
                <a:cs typeface="Georgia"/>
                <a:sym typeface="Georgia"/>
              </a:rPr>
              <a:t>n</a:t>
            </a:r>
            <a:endParaRPr sz="2400">
              <a:latin typeface="Georgia"/>
              <a:ea typeface="Georgia"/>
              <a:cs typeface="Georgia"/>
              <a:sym typeface="Georgia"/>
            </a:endParaRPr>
          </a:p>
          <a:p>
            <a:pPr indent="0" lvl="0" marL="0" rtl="0" algn="ctr">
              <a:spcBef>
                <a:spcPts val="0"/>
              </a:spcBef>
              <a:spcAft>
                <a:spcPts val="0"/>
              </a:spcAft>
              <a:buNone/>
            </a:pPr>
            <a:r>
              <a:rPr lang="en" sz="6000">
                <a:latin typeface="Georgia"/>
                <a:ea typeface="Georgia"/>
                <a:cs typeface="Georgia"/>
                <a:sym typeface="Georgia"/>
              </a:rPr>
              <a:t>Nursing home</a:t>
            </a:r>
            <a:endParaRPr sz="24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Convergence &amp; Discriminative Validity Test</a:t>
            </a:r>
            <a:endParaRPr/>
          </a:p>
        </p:txBody>
      </p:sp>
      <p:sp>
        <p:nvSpPr>
          <p:cNvPr id="125" name="Google Shape;125;p22"/>
          <p:cNvSpPr txBox="1"/>
          <p:nvPr>
            <p:ph idx="1" type="body"/>
          </p:nvPr>
        </p:nvSpPr>
        <p:spPr>
          <a:xfrm>
            <a:off x="311700" y="1000075"/>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Creativity Factor Analysis</a:t>
            </a:r>
            <a:endParaRPr b="1">
              <a:solidFill>
                <a:srgbClr val="000000"/>
              </a:solidFill>
            </a:endParaRPr>
          </a:p>
          <a:p>
            <a:pPr indent="0" lvl="0" marL="0" rtl="0" algn="l">
              <a:spcBef>
                <a:spcPts val="1600"/>
              </a:spcBef>
              <a:spcAft>
                <a:spcPts val="1600"/>
              </a:spcAft>
              <a:buNone/>
            </a:pPr>
            <a:r>
              <a:t/>
            </a:r>
            <a:endParaRPr/>
          </a:p>
        </p:txBody>
      </p:sp>
      <p:sp>
        <p:nvSpPr>
          <p:cNvPr id="126" name="Google Shape;126;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rgbClr val="212529"/>
                </a:solidFill>
                <a:highlight>
                  <a:srgbClr val="FFFFFF"/>
                </a:highlight>
                <a:latin typeface="Arial"/>
                <a:ea typeface="Arial"/>
                <a:cs typeface="Arial"/>
                <a:sym typeface="Arial"/>
              </a:rPr>
              <a:t>Most of the values are over 0.7 which makes them convergent.</a:t>
            </a:r>
            <a:endParaRPr sz="1800">
              <a:solidFill>
                <a:srgbClr val="212529"/>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sz="1800">
                <a:solidFill>
                  <a:srgbClr val="212529"/>
                </a:solidFill>
                <a:highlight>
                  <a:srgbClr val="FFFFFF"/>
                </a:highlight>
                <a:latin typeface="Arial"/>
                <a:ea typeface="Arial"/>
                <a:cs typeface="Arial"/>
                <a:sym typeface="Arial"/>
              </a:rPr>
              <a:t>Since average variance extracted by both factors is higher than the variance shared between them, there is evidence of </a:t>
            </a:r>
            <a:r>
              <a:rPr lang="en" sz="1800">
                <a:solidFill>
                  <a:srgbClr val="212529"/>
                </a:solidFill>
                <a:highlight>
                  <a:srgbClr val="FFFFFF"/>
                </a:highlight>
                <a:latin typeface="Arial"/>
                <a:ea typeface="Arial"/>
                <a:cs typeface="Arial"/>
                <a:sym typeface="Arial"/>
              </a:rPr>
              <a:t>discriminant</a:t>
            </a:r>
            <a:r>
              <a:rPr lang="en" sz="1800">
                <a:solidFill>
                  <a:srgbClr val="212529"/>
                </a:solidFill>
                <a:highlight>
                  <a:srgbClr val="FFFFFF"/>
                </a:highlight>
                <a:latin typeface="Arial"/>
                <a:ea typeface="Arial"/>
                <a:cs typeface="Arial"/>
                <a:sym typeface="Arial"/>
              </a:rPr>
              <a:t> validity.</a:t>
            </a:r>
            <a:endParaRPr sz="1800">
              <a:solidFill>
                <a:srgbClr val="212529"/>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sz="1800">
                <a:solidFill>
                  <a:srgbClr val="212529"/>
                </a:solidFill>
                <a:highlight>
                  <a:srgbClr val="FFFFFF"/>
                </a:highlight>
                <a:latin typeface="Arial"/>
                <a:ea typeface="Arial"/>
                <a:cs typeface="Arial"/>
                <a:sym typeface="Arial"/>
              </a:rPr>
              <a:t>Similarly, for HR practices factor analysis, there is evidence of discriminant validity.</a:t>
            </a:r>
            <a:endParaRPr sz="1800">
              <a:solidFill>
                <a:srgbClr val="212529"/>
              </a:solidFill>
              <a:highlight>
                <a:srgbClr val="FFFFFF"/>
              </a:highlight>
              <a:latin typeface="Arial"/>
              <a:ea typeface="Arial"/>
              <a:cs typeface="Arial"/>
              <a:sym typeface="Arial"/>
            </a:endParaRPr>
          </a:p>
          <a:p>
            <a:pPr indent="0" lvl="0" marL="0" rtl="0" algn="l">
              <a:spcBef>
                <a:spcPts val="1600"/>
              </a:spcBef>
              <a:spcAft>
                <a:spcPts val="1600"/>
              </a:spcAft>
              <a:buNone/>
            </a:pPr>
            <a:r>
              <a:rPr lang="en" sz="1800">
                <a:solidFill>
                  <a:srgbClr val="212529"/>
                </a:solidFill>
                <a:highlight>
                  <a:srgbClr val="FFFFFF"/>
                </a:highlight>
                <a:latin typeface="Arial"/>
                <a:ea typeface="Arial"/>
                <a:cs typeface="Arial"/>
                <a:sym typeface="Arial"/>
              </a:rPr>
              <a:t>    </a:t>
            </a:r>
            <a:endParaRPr sz="1800"/>
          </a:p>
        </p:txBody>
      </p:sp>
      <p:pic>
        <p:nvPicPr>
          <p:cNvPr id="127" name="Google Shape;127;p22"/>
          <p:cNvPicPr preferRelativeResize="0"/>
          <p:nvPr/>
        </p:nvPicPr>
        <p:blipFill>
          <a:blip r:embed="rId3">
            <a:alphaModFix/>
          </a:blip>
          <a:stretch>
            <a:fillRect/>
          </a:stretch>
        </p:blipFill>
        <p:spPr>
          <a:xfrm>
            <a:off x="2638863" y="1952575"/>
            <a:ext cx="1323975" cy="609600"/>
          </a:xfrm>
          <a:prstGeom prst="rect">
            <a:avLst/>
          </a:prstGeom>
          <a:noFill/>
          <a:ln>
            <a:noFill/>
          </a:ln>
        </p:spPr>
      </p:pic>
      <p:sp>
        <p:nvSpPr>
          <p:cNvPr id="128" name="Google Shape;128;p22"/>
          <p:cNvSpPr txBox="1"/>
          <p:nvPr/>
        </p:nvSpPr>
        <p:spPr>
          <a:xfrm>
            <a:off x="383925" y="4104750"/>
            <a:ext cx="18765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Pattern Matrix</a:t>
            </a:r>
            <a:endParaRPr b="1">
              <a:latin typeface="Lato"/>
              <a:ea typeface="Lato"/>
              <a:cs typeface="Lato"/>
              <a:sym typeface="Lato"/>
            </a:endParaRPr>
          </a:p>
        </p:txBody>
      </p:sp>
      <p:sp>
        <p:nvSpPr>
          <p:cNvPr id="129" name="Google Shape;129;p22"/>
          <p:cNvSpPr txBox="1"/>
          <p:nvPr/>
        </p:nvSpPr>
        <p:spPr>
          <a:xfrm>
            <a:off x="2363600" y="2618750"/>
            <a:ext cx="1773300" cy="3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Correlation Matrix</a:t>
            </a:r>
            <a:endParaRPr b="1">
              <a:latin typeface="Lato"/>
              <a:ea typeface="Lato"/>
              <a:cs typeface="Lato"/>
              <a:sym typeface="Lato"/>
            </a:endParaRPr>
          </a:p>
        </p:txBody>
      </p:sp>
      <p:sp>
        <p:nvSpPr>
          <p:cNvPr id="130" name="Google Shape;130;p22"/>
          <p:cNvSpPr txBox="1"/>
          <p:nvPr/>
        </p:nvSpPr>
        <p:spPr>
          <a:xfrm>
            <a:off x="382400" y="4628550"/>
            <a:ext cx="3999900" cy="371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Avg </a:t>
            </a:r>
            <a:r>
              <a:rPr b="1" lang="en"/>
              <a:t>Variance Shared</a:t>
            </a:r>
            <a:r>
              <a:rPr lang="en"/>
              <a:t> = 0.672*0.672 = </a:t>
            </a:r>
            <a:r>
              <a:rPr b="1" lang="en" u="sng"/>
              <a:t>0.452</a:t>
            </a:r>
            <a:endParaRPr b="1" u="sng"/>
          </a:p>
        </p:txBody>
      </p:sp>
      <p:pic>
        <p:nvPicPr>
          <p:cNvPr id="131" name="Google Shape;131;p22"/>
          <p:cNvPicPr preferRelativeResize="0"/>
          <p:nvPr/>
        </p:nvPicPr>
        <p:blipFill>
          <a:blip r:embed="rId4">
            <a:alphaModFix/>
          </a:blip>
          <a:stretch>
            <a:fillRect/>
          </a:stretch>
        </p:blipFill>
        <p:spPr>
          <a:xfrm>
            <a:off x="388725" y="1447125"/>
            <a:ext cx="1866900" cy="271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based on factor analysis</a:t>
            </a:r>
            <a:endParaRPr/>
          </a:p>
        </p:txBody>
      </p:sp>
      <p:sp>
        <p:nvSpPr>
          <p:cNvPr id="137" name="Google Shape;137;p23"/>
          <p:cNvSpPr txBox="1"/>
          <p:nvPr>
            <p:ph idx="1" type="body"/>
          </p:nvPr>
        </p:nvSpPr>
        <p:spPr>
          <a:xfrm>
            <a:off x="311700" y="1017450"/>
            <a:ext cx="8229600" cy="397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a:solidFill>
                  <a:srgbClr val="000000"/>
                </a:solidFill>
              </a:rPr>
              <a:t>The factors that influence creativity are questions regarding innovating business efficiencies and improving patient experience.</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On the other hand, unit productivity training and supervisor/employee engagement influences Hr practises.</a:t>
            </a:r>
            <a:endParaRPr>
              <a:solidFill>
                <a:srgbClr val="000000"/>
              </a:solidFill>
            </a:endParaRPr>
          </a:p>
          <a:p>
            <a:pPr indent="0" lvl="0" marL="457200" rtl="0" algn="l">
              <a:spcBef>
                <a:spcPts val="1600"/>
              </a:spcBef>
              <a:spcAft>
                <a:spcPts val="0"/>
              </a:spcAft>
              <a:buNone/>
            </a:pPr>
            <a:r>
              <a:rPr b="1" lang="en" sz="1800">
                <a:solidFill>
                  <a:srgbClr val="000000"/>
                </a:solidFill>
              </a:rPr>
              <a:t>Suggestions: </a:t>
            </a:r>
            <a:endParaRPr b="1" sz="1800">
              <a:solidFill>
                <a:srgbClr val="000000"/>
              </a:solidFill>
            </a:endParaRPr>
          </a:p>
          <a:p>
            <a:pPr indent="-317500" lvl="0" marL="457200" rtl="0" algn="l">
              <a:spcBef>
                <a:spcPts val="1600"/>
              </a:spcBef>
              <a:spcAft>
                <a:spcPts val="0"/>
              </a:spcAft>
              <a:buClr>
                <a:srgbClr val="000000"/>
              </a:buClr>
              <a:buSzPts val="1400"/>
              <a:buChar char="●"/>
            </a:pPr>
            <a:r>
              <a:rPr lang="en">
                <a:solidFill>
                  <a:srgbClr val="000000"/>
                </a:solidFill>
              </a:rPr>
              <a:t>Managers should guide employees on how they can do their tasks more efficiently.</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CEO’s should optimize training programs which induces more productivity and efficiency. Also, by guiding the managers on the meetings  with their respective  employees working under them.</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Nursing home workers should focus on making sure the patients are comfortable and their basic needs are taken care of.</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Public policy officials can improve patient experience by keeping paperwork to a  minimum.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18520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 (BusinessEfficiencies)</a:t>
            </a:r>
            <a:endParaRPr/>
          </a:p>
        </p:txBody>
      </p:sp>
      <p:sp>
        <p:nvSpPr>
          <p:cNvPr id="143" name="Google Shape;143;p24"/>
          <p:cNvSpPr txBox="1"/>
          <p:nvPr/>
        </p:nvSpPr>
        <p:spPr>
          <a:xfrm>
            <a:off x="651275" y="1067200"/>
            <a:ext cx="7328400" cy="3565500"/>
          </a:xfrm>
          <a:prstGeom prst="rect">
            <a:avLst/>
          </a:prstGeom>
          <a:noFill/>
          <a:ln>
            <a:noFill/>
          </a:ln>
        </p:spPr>
        <p:txBody>
          <a:bodyPr anchorCtr="0" anchor="t" bIns="91425" lIns="91425" spcFirstLastPara="1" rIns="91425" wrap="square" tIns="91425">
            <a:noAutofit/>
          </a:bodyPr>
          <a:lstStyle/>
          <a:p>
            <a:pPr indent="-342900" lvl="0" marL="914400" rtl="0" algn="l">
              <a:lnSpc>
                <a:spcPct val="115000"/>
              </a:lnSpc>
              <a:spcBef>
                <a:spcPts val="0"/>
              </a:spcBef>
              <a:spcAft>
                <a:spcPts val="0"/>
              </a:spcAft>
              <a:buSzPts val="1800"/>
              <a:buFont typeface="Calibri"/>
              <a:buChar char="●"/>
            </a:pPr>
            <a:r>
              <a:rPr lang="en" sz="1800">
                <a:latin typeface="Calibri"/>
                <a:ea typeface="Calibri"/>
                <a:cs typeface="Calibri"/>
                <a:sym typeface="Calibri"/>
              </a:rPr>
              <a:t>HR Factor 1 Null Hypothesis – </a:t>
            </a:r>
            <a:r>
              <a:rPr b="1" lang="en" sz="1800">
                <a:latin typeface="Calibri"/>
                <a:ea typeface="Calibri"/>
                <a:cs typeface="Calibri"/>
                <a:sym typeface="Calibri"/>
              </a:rPr>
              <a:t>Unit Productivity Training</a:t>
            </a:r>
            <a:r>
              <a:rPr lang="en" sz="1800">
                <a:latin typeface="Calibri"/>
                <a:ea typeface="Calibri"/>
                <a:cs typeface="Calibri"/>
                <a:sym typeface="Calibri"/>
              </a:rPr>
              <a:t> does not influence Business Efficiencies</a:t>
            </a:r>
            <a:endParaRPr sz="1800">
              <a:latin typeface="Calibri"/>
              <a:ea typeface="Calibri"/>
              <a:cs typeface="Calibri"/>
              <a:sym typeface="Calibri"/>
            </a:endParaRPr>
          </a:p>
          <a:p>
            <a:pPr indent="0" lvl="0" marL="914400" rtl="0" algn="l">
              <a:lnSpc>
                <a:spcPct val="115000"/>
              </a:lnSpc>
              <a:spcBef>
                <a:spcPts val="0"/>
              </a:spcBef>
              <a:spcAft>
                <a:spcPts val="0"/>
              </a:spcAft>
              <a:buNone/>
            </a:pPr>
            <a:r>
              <a:rPr lang="en" sz="1800">
                <a:latin typeface="Calibri"/>
                <a:ea typeface="Calibri"/>
                <a:cs typeface="Calibri"/>
                <a:sym typeface="Calibri"/>
              </a:rPr>
              <a:t>HR Factor 1 Research Hypothesis – Unit Productivity Training does influence Business Efficiencies.</a:t>
            </a:r>
            <a:endParaRPr sz="1800">
              <a:latin typeface="Calibri"/>
              <a:ea typeface="Calibri"/>
              <a:cs typeface="Calibri"/>
              <a:sym typeface="Calibri"/>
            </a:endParaRPr>
          </a:p>
          <a:p>
            <a:pPr indent="0" lvl="0" marL="914400" rtl="0" algn="l">
              <a:lnSpc>
                <a:spcPct val="115000"/>
              </a:lnSpc>
              <a:spcBef>
                <a:spcPts val="0"/>
              </a:spcBef>
              <a:spcAft>
                <a:spcPts val="0"/>
              </a:spcAft>
              <a:buNone/>
            </a:pPr>
            <a:r>
              <a:t/>
            </a:r>
            <a:endParaRPr sz="1800">
              <a:latin typeface="Calibri"/>
              <a:ea typeface="Calibri"/>
              <a:cs typeface="Calibri"/>
              <a:sym typeface="Calibri"/>
            </a:endParaRPr>
          </a:p>
          <a:p>
            <a:pPr indent="0" lvl="0" marL="0" rtl="0" algn="l">
              <a:lnSpc>
                <a:spcPct val="115000"/>
              </a:lnSpc>
              <a:spcBef>
                <a:spcPts val="0"/>
              </a:spcBef>
              <a:spcAft>
                <a:spcPts val="0"/>
              </a:spcAft>
              <a:buNone/>
            </a:pPr>
            <a:r>
              <a:t/>
            </a:r>
            <a:endParaRPr sz="1800">
              <a:latin typeface="Calibri"/>
              <a:ea typeface="Calibri"/>
              <a:cs typeface="Calibri"/>
              <a:sym typeface="Calibri"/>
            </a:endParaRPr>
          </a:p>
          <a:p>
            <a:pPr indent="-342900" lvl="0" marL="914400" rtl="0" algn="l">
              <a:lnSpc>
                <a:spcPct val="115000"/>
              </a:lnSpc>
              <a:spcBef>
                <a:spcPts val="0"/>
              </a:spcBef>
              <a:spcAft>
                <a:spcPts val="0"/>
              </a:spcAft>
              <a:buSzPts val="1800"/>
              <a:buFont typeface="Noto Sans Symbols"/>
              <a:buChar char="●"/>
            </a:pPr>
            <a:r>
              <a:rPr lang="en" sz="1800">
                <a:latin typeface="Calibri"/>
                <a:ea typeface="Calibri"/>
                <a:cs typeface="Calibri"/>
                <a:sym typeface="Calibri"/>
              </a:rPr>
              <a:t>HR Factor 2 Null Hypothesis – </a:t>
            </a:r>
            <a:r>
              <a:rPr b="1" lang="en" sz="1800">
                <a:latin typeface="Calibri"/>
                <a:ea typeface="Calibri"/>
                <a:cs typeface="Calibri"/>
                <a:sym typeface="Calibri"/>
              </a:rPr>
              <a:t>Supervisor/Employee Engagement</a:t>
            </a:r>
            <a:r>
              <a:rPr lang="en" sz="1800">
                <a:latin typeface="Calibri"/>
                <a:ea typeface="Calibri"/>
                <a:cs typeface="Calibri"/>
                <a:sym typeface="Calibri"/>
              </a:rPr>
              <a:t> does not influence Business Efficiencies</a:t>
            </a:r>
            <a:endParaRPr sz="1800">
              <a:latin typeface="Calibri"/>
              <a:ea typeface="Calibri"/>
              <a:cs typeface="Calibri"/>
              <a:sym typeface="Calibri"/>
            </a:endParaRPr>
          </a:p>
          <a:p>
            <a:pPr indent="0" lvl="0" marL="914400" rtl="0" algn="l">
              <a:lnSpc>
                <a:spcPct val="115000"/>
              </a:lnSpc>
              <a:spcBef>
                <a:spcPts val="0"/>
              </a:spcBef>
              <a:spcAft>
                <a:spcPts val="0"/>
              </a:spcAft>
              <a:buNone/>
            </a:pPr>
            <a:r>
              <a:rPr lang="en" sz="1800">
                <a:latin typeface="Calibri"/>
                <a:ea typeface="Calibri"/>
                <a:cs typeface="Calibri"/>
                <a:sym typeface="Calibri"/>
              </a:rPr>
              <a:t>HR Factor 2 </a:t>
            </a:r>
            <a:r>
              <a:rPr lang="en" sz="1800">
                <a:latin typeface="Calibri"/>
                <a:ea typeface="Calibri"/>
                <a:cs typeface="Calibri"/>
                <a:sym typeface="Calibri"/>
              </a:rPr>
              <a:t>Research</a:t>
            </a:r>
            <a:r>
              <a:rPr lang="en" sz="1800">
                <a:latin typeface="Calibri"/>
                <a:ea typeface="Calibri"/>
                <a:cs typeface="Calibri"/>
                <a:sym typeface="Calibri"/>
              </a:rPr>
              <a:t> Hypothesis – Supervisor/Employee Engagement does influence Business Efficiencies. </a:t>
            </a:r>
            <a:endParaRPr sz="1800">
              <a:latin typeface="Calibri"/>
              <a:ea typeface="Calibri"/>
              <a:cs typeface="Calibri"/>
              <a:sym typeface="Calibri"/>
            </a:endParaRPr>
          </a:p>
          <a:p>
            <a:pPr indent="0" lvl="0" marL="914400" rtl="0" algn="l">
              <a:lnSpc>
                <a:spcPct val="115000"/>
              </a:lnSpc>
              <a:spcBef>
                <a:spcPts val="0"/>
              </a:spcBef>
              <a:spcAft>
                <a:spcPts val="0"/>
              </a:spcAft>
              <a:buNone/>
            </a:pPr>
            <a:r>
              <a:t/>
            </a:r>
            <a:endParaRPr sz="1800">
              <a:latin typeface="Calibri"/>
              <a:ea typeface="Calibri"/>
              <a:cs typeface="Calibri"/>
              <a:sym typeface="Calibri"/>
            </a:endParaRPr>
          </a:p>
          <a:p>
            <a:pPr indent="0" lvl="0" marL="914400" rtl="0" algn="l">
              <a:lnSpc>
                <a:spcPct val="115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259425" y="109375"/>
            <a:ext cx="8505300" cy="5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 Result (BusinessEfficiencies)</a:t>
            </a:r>
            <a:endParaRPr sz="2400"/>
          </a:p>
        </p:txBody>
      </p:sp>
      <p:pic>
        <p:nvPicPr>
          <p:cNvPr id="149" name="Google Shape;149;p25"/>
          <p:cNvPicPr preferRelativeResize="0"/>
          <p:nvPr/>
        </p:nvPicPr>
        <p:blipFill>
          <a:blip r:embed="rId3">
            <a:alphaModFix/>
          </a:blip>
          <a:stretch>
            <a:fillRect/>
          </a:stretch>
        </p:blipFill>
        <p:spPr>
          <a:xfrm>
            <a:off x="259425" y="1740375"/>
            <a:ext cx="8839201" cy="28987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1973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 (PatientExperience)</a:t>
            </a:r>
            <a:endParaRPr/>
          </a:p>
        </p:txBody>
      </p:sp>
      <p:sp>
        <p:nvSpPr>
          <p:cNvPr id="155" name="Google Shape;155;p26"/>
          <p:cNvSpPr txBox="1"/>
          <p:nvPr/>
        </p:nvSpPr>
        <p:spPr>
          <a:xfrm>
            <a:off x="651275" y="1103575"/>
            <a:ext cx="7328400" cy="3565500"/>
          </a:xfrm>
          <a:prstGeom prst="rect">
            <a:avLst/>
          </a:prstGeom>
          <a:noFill/>
          <a:ln>
            <a:noFill/>
          </a:ln>
        </p:spPr>
        <p:txBody>
          <a:bodyPr anchorCtr="0" anchor="t" bIns="91425" lIns="91425" spcFirstLastPara="1" rIns="91425" wrap="square" tIns="91425">
            <a:noAutofit/>
          </a:bodyPr>
          <a:lstStyle/>
          <a:p>
            <a:pPr indent="-342900" lvl="0" marL="914400" rtl="0" algn="l">
              <a:lnSpc>
                <a:spcPct val="115000"/>
              </a:lnSpc>
              <a:spcBef>
                <a:spcPts val="0"/>
              </a:spcBef>
              <a:spcAft>
                <a:spcPts val="0"/>
              </a:spcAft>
              <a:buSzPts val="1800"/>
              <a:buFont typeface="Noto Sans Symbols"/>
              <a:buChar char="●"/>
            </a:pPr>
            <a:r>
              <a:rPr lang="en" sz="1800">
                <a:latin typeface="Calibri"/>
                <a:ea typeface="Calibri"/>
                <a:cs typeface="Calibri"/>
                <a:sym typeface="Calibri"/>
              </a:rPr>
              <a:t>HR Factor 1 Null Hypothesis – Unit Productivity Training does not influence Patient Experience.</a:t>
            </a:r>
            <a:endParaRPr sz="1800">
              <a:latin typeface="Calibri"/>
              <a:ea typeface="Calibri"/>
              <a:cs typeface="Calibri"/>
              <a:sym typeface="Calibri"/>
            </a:endParaRPr>
          </a:p>
          <a:p>
            <a:pPr indent="0" lvl="0" marL="914400" rtl="0" algn="l">
              <a:lnSpc>
                <a:spcPct val="115000"/>
              </a:lnSpc>
              <a:spcBef>
                <a:spcPts val="0"/>
              </a:spcBef>
              <a:spcAft>
                <a:spcPts val="0"/>
              </a:spcAft>
              <a:buNone/>
            </a:pPr>
            <a:r>
              <a:rPr lang="en" sz="1800">
                <a:latin typeface="Calibri"/>
                <a:ea typeface="Calibri"/>
                <a:cs typeface="Calibri"/>
                <a:sym typeface="Calibri"/>
              </a:rPr>
              <a:t>HR Factor 1 </a:t>
            </a:r>
            <a:r>
              <a:rPr lang="en" sz="1800">
                <a:latin typeface="Calibri"/>
                <a:ea typeface="Calibri"/>
                <a:cs typeface="Calibri"/>
                <a:sym typeface="Calibri"/>
              </a:rPr>
              <a:t>Research</a:t>
            </a:r>
            <a:r>
              <a:rPr lang="en" sz="1800">
                <a:latin typeface="Calibri"/>
                <a:ea typeface="Calibri"/>
                <a:cs typeface="Calibri"/>
                <a:sym typeface="Calibri"/>
              </a:rPr>
              <a:t> Hypothesis – Unit Productivity Training does influence Patient Experience.</a:t>
            </a:r>
            <a:endParaRPr sz="1800">
              <a:latin typeface="Calibri"/>
              <a:ea typeface="Calibri"/>
              <a:cs typeface="Calibri"/>
              <a:sym typeface="Calibri"/>
            </a:endParaRPr>
          </a:p>
          <a:p>
            <a:pPr indent="0" lvl="0" marL="914400" rtl="0" algn="l">
              <a:lnSpc>
                <a:spcPct val="115000"/>
              </a:lnSpc>
              <a:spcBef>
                <a:spcPts val="0"/>
              </a:spcBef>
              <a:spcAft>
                <a:spcPts val="0"/>
              </a:spcAft>
              <a:buNone/>
            </a:pPr>
            <a:r>
              <a:t/>
            </a:r>
            <a:endParaRPr sz="1800">
              <a:latin typeface="Calibri"/>
              <a:ea typeface="Calibri"/>
              <a:cs typeface="Calibri"/>
              <a:sym typeface="Calibri"/>
            </a:endParaRPr>
          </a:p>
          <a:p>
            <a:pPr indent="0" lvl="0" marL="914400" rtl="0" algn="l">
              <a:lnSpc>
                <a:spcPct val="115000"/>
              </a:lnSpc>
              <a:spcBef>
                <a:spcPts val="0"/>
              </a:spcBef>
              <a:spcAft>
                <a:spcPts val="0"/>
              </a:spcAft>
              <a:buNone/>
            </a:pPr>
            <a:r>
              <a:t/>
            </a:r>
            <a:endParaRPr sz="1800">
              <a:latin typeface="Calibri"/>
              <a:ea typeface="Calibri"/>
              <a:cs typeface="Calibri"/>
              <a:sym typeface="Calibri"/>
            </a:endParaRPr>
          </a:p>
          <a:p>
            <a:pPr indent="-342900" lvl="0" marL="914400" rtl="0" algn="l">
              <a:lnSpc>
                <a:spcPct val="115000"/>
              </a:lnSpc>
              <a:spcBef>
                <a:spcPts val="0"/>
              </a:spcBef>
              <a:spcAft>
                <a:spcPts val="0"/>
              </a:spcAft>
              <a:buSzPts val="1800"/>
              <a:buFont typeface="Noto Sans Symbols"/>
              <a:buChar char="●"/>
            </a:pPr>
            <a:r>
              <a:rPr lang="en" sz="1800">
                <a:latin typeface="Calibri"/>
                <a:ea typeface="Calibri"/>
                <a:cs typeface="Calibri"/>
                <a:sym typeface="Calibri"/>
              </a:rPr>
              <a:t>HR Factor 2 Null Hypothesis – Supervisor/Employee Engagement does not influence Patient Experience</a:t>
            </a:r>
            <a:endParaRPr sz="1800">
              <a:latin typeface="Calibri"/>
              <a:ea typeface="Calibri"/>
              <a:cs typeface="Calibri"/>
              <a:sym typeface="Calibri"/>
            </a:endParaRPr>
          </a:p>
          <a:p>
            <a:pPr indent="0" lvl="0" marL="914400" rtl="0" algn="l">
              <a:lnSpc>
                <a:spcPct val="115000"/>
              </a:lnSpc>
              <a:spcBef>
                <a:spcPts val="0"/>
              </a:spcBef>
              <a:spcAft>
                <a:spcPts val="0"/>
              </a:spcAft>
              <a:buNone/>
            </a:pPr>
            <a:r>
              <a:rPr lang="en" sz="1800">
                <a:latin typeface="Calibri"/>
                <a:ea typeface="Calibri"/>
                <a:cs typeface="Calibri"/>
                <a:sym typeface="Calibri"/>
              </a:rPr>
              <a:t>HR Factor 2 </a:t>
            </a:r>
            <a:r>
              <a:rPr lang="en" sz="1800">
                <a:latin typeface="Calibri"/>
                <a:ea typeface="Calibri"/>
                <a:cs typeface="Calibri"/>
                <a:sym typeface="Calibri"/>
              </a:rPr>
              <a:t>Research</a:t>
            </a:r>
            <a:r>
              <a:rPr lang="en" sz="1800">
                <a:latin typeface="Calibri"/>
                <a:ea typeface="Calibri"/>
                <a:cs typeface="Calibri"/>
                <a:sym typeface="Calibri"/>
              </a:rPr>
              <a:t> Hypothesis – Supervisor/Employee Engagement does influence Patient Experience</a:t>
            </a:r>
            <a:endParaRPr sz="1800">
              <a:latin typeface="Calibri"/>
              <a:ea typeface="Calibri"/>
              <a:cs typeface="Calibri"/>
              <a:sym typeface="Calibri"/>
            </a:endParaRPr>
          </a:p>
          <a:p>
            <a:pPr indent="0" lvl="0" marL="914400" rtl="0" algn="l">
              <a:lnSpc>
                <a:spcPct val="115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 Result (PatientExperience)</a:t>
            </a:r>
            <a:endParaRPr/>
          </a:p>
          <a:p>
            <a:pPr indent="0" lvl="0" marL="0" rtl="0" algn="l">
              <a:spcBef>
                <a:spcPts val="0"/>
              </a:spcBef>
              <a:spcAft>
                <a:spcPts val="0"/>
              </a:spcAft>
              <a:buNone/>
            </a:pPr>
            <a:r>
              <a:t/>
            </a:r>
            <a:endParaRPr/>
          </a:p>
        </p:txBody>
      </p:sp>
      <p:pic>
        <p:nvPicPr>
          <p:cNvPr id="161" name="Google Shape;161;p27"/>
          <p:cNvPicPr preferRelativeResize="0"/>
          <p:nvPr/>
        </p:nvPicPr>
        <p:blipFill>
          <a:blip r:embed="rId3">
            <a:alphaModFix/>
          </a:blip>
          <a:stretch>
            <a:fillRect/>
          </a:stretch>
        </p:blipFill>
        <p:spPr>
          <a:xfrm>
            <a:off x="311700" y="1915250"/>
            <a:ext cx="8839198" cy="27197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1306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67" name="Google Shape;167;p28"/>
          <p:cNvSpPr txBox="1"/>
          <p:nvPr>
            <p:ph idx="1" type="body"/>
          </p:nvPr>
        </p:nvSpPr>
        <p:spPr>
          <a:xfrm>
            <a:off x="311700" y="891725"/>
            <a:ext cx="8359200" cy="4069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Supervisor/Employee Engagement</a:t>
            </a:r>
            <a:r>
              <a:rPr lang="en" sz="1800">
                <a:solidFill>
                  <a:srgbClr val="000000"/>
                </a:solidFill>
                <a:highlight>
                  <a:srgbClr val="FFFFFF"/>
                </a:highlight>
                <a:latin typeface="Calibri"/>
                <a:ea typeface="Calibri"/>
                <a:cs typeface="Calibri"/>
                <a:sym typeface="Calibri"/>
              </a:rPr>
              <a:t> is significant factor (p=0.018&lt;0.05) impacting Patient Experience. The coefficient is positive (0.169) which would indicate that higher </a:t>
            </a:r>
            <a:r>
              <a:rPr lang="en" sz="1800">
                <a:solidFill>
                  <a:srgbClr val="000000"/>
                </a:solidFill>
                <a:latin typeface="Calibri"/>
                <a:ea typeface="Calibri"/>
                <a:cs typeface="Calibri"/>
                <a:sym typeface="Calibri"/>
              </a:rPr>
              <a:t>Supervisor/Employee Engagement</a:t>
            </a:r>
            <a:r>
              <a:rPr lang="en" sz="1800">
                <a:solidFill>
                  <a:srgbClr val="000000"/>
                </a:solidFill>
                <a:highlight>
                  <a:srgbClr val="FFFFFF"/>
                </a:highlight>
                <a:latin typeface="Calibri"/>
                <a:ea typeface="Calibri"/>
                <a:cs typeface="Calibri"/>
                <a:sym typeface="Calibri"/>
              </a:rPr>
              <a:t> makes </a:t>
            </a:r>
            <a:r>
              <a:rPr lang="en" sz="1800">
                <a:solidFill>
                  <a:srgbClr val="000000"/>
                </a:solidFill>
                <a:latin typeface="Calibri"/>
                <a:ea typeface="Calibri"/>
                <a:cs typeface="Calibri"/>
                <a:sym typeface="Calibri"/>
              </a:rPr>
              <a:t>Patient Experience better.</a:t>
            </a:r>
            <a:endParaRPr sz="1800">
              <a:solidFill>
                <a:srgbClr val="000000"/>
              </a:solidFill>
              <a:latin typeface="Calibri"/>
              <a:ea typeface="Calibri"/>
              <a:cs typeface="Calibri"/>
              <a:sym typeface="Calibri"/>
            </a:endParaRPr>
          </a:p>
          <a:p>
            <a:pPr indent="-342900" lvl="0" marL="457200" rtl="0" algn="l">
              <a:lnSpc>
                <a:spcPct val="115000"/>
              </a:lnSpc>
              <a:spcBef>
                <a:spcPts val="10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Supervisor/Employee Engagement </a:t>
            </a:r>
            <a:r>
              <a:rPr lang="en" sz="1800">
                <a:solidFill>
                  <a:srgbClr val="000000"/>
                </a:solidFill>
                <a:highlight>
                  <a:srgbClr val="FFFFFF"/>
                </a:highlight>
                <a:latin typeface="Calibri"/>
                <a:ea typeface="Calibri"/>
                <a:cs typeface="Calibri"/>
                <a:sym typeface="Calibri"/>
              </a:rPr>
              <a:t>does not impact Business Efficiencies.                  (statistically insignificant p = 0.087&gt;0.05)</a:t>
            </a:r>
            <a:endParaRPr sz="1800">
              <a:solidFill>
                <a:srgbClr val="000000"/>
              </a:solidFill>
              <a:highlight>
                <a:srgbClr val="FFFFFF"/>
              </a:highlight>
              <a:latin typeface="Calibri"/>
              <a:ea typeface="Calibri"/>
              <a:cs typeface="Calibri"/>
              <a:sym typeface="Calibri"/>
            </a:endParaRPr>
          </a:p>
          <a:p>
            <a:pPr indent="-342900" lvl="0" marL="457200" rtl="0" algn="l">
              <a:lnSpc>
                <a:spcPct val="115000"/>
              </a:lnSpc>
              <a:spcBef>
                <a:spcPts val="1000"/>
              </a:spcBef>
              <a:spcAft>
                <a:spcPts val="0"/>
              </a:spcAft>
              <a:buClr>
                <a:srgbClr val="000000"/>
              </a:buClr>
              <a:buSzPts val="1800"/>
              <a:buFont typeface="Calibri"/>
              <a:buChar char="●"/>
            </a:pPr>
            <a:r>
              <a:rPr lang="en" sz="1800">
                <a:solidFill>
                  <a:srgbClr val="000000"/>
                </a:solidFill>
                <a:highlight>
                  <a:srgbClr val="FFFFFF"/>
                </a:highlight>
                <a:latin typeface="Calibri"/>
                <a:ea typeface="Calibri"/>
                <a:cs typeface="Calibri"/>
                <a:sym typeface="Calibri"/>
              </a:rPr>
              <a:t>UnitProductivityTraining does not affect Patient Experience as well as Business Efficiencies. </a:t>
            </a:r>
            <a:endParaRPr sz="1800">
              <a:solidFill>
                <a:srgbClr val="000000"/>
              </a:solidFill>
              <a:highlight>
                <a:srgbClr val="FFFFFF"/>
              </a:highlight>
              <a:latin typeface="Calibri"/>
              <a:ea typeface="Calibri"/>
              <a:cs typeface="Calibri"/>
              <a:sym typeface="Calibri"/>
            </a:endParaRPr>
          </a:p>
          <a:p>
            <a:pPr indent="-342900" lvl="0" marL="457200" rtl="0" algn="l">
              <a:lnSpc>
                <a:spcPct val="115000"/>
              </a:lnSpc>
              <a:spcBef>
                <a:spcPts val="1000"/>
              </a:spcBef>
              <a:spcAft>
                <a:spcPts val="0"/>
              </a:spcAft>
              <a:buClr>
                <a:srgbClr val="000000"/>
              </a:buClr>
              <a:buSzPts val="1800"/>
              <a:buFont typeface="Calibri"/>
              <a:buChar char="●"/>
            </a:pPr>
            <a:r>
              <a:rPr b="1" lang="en" sz="1800">
                <a:solidFill>
                  <a:srgbClr val="000000"/>
                </a:solidFill>
                <a:highlight>
                  <a:srgbClr val="FFFFFF"/>
                </a:highlight>
                <a:latin typeface="Calibri"/>
                <a:ea typeface="Calibri"/>
                <a:cs typeface="Calibri"/>
                <a:sym typeface="Calibri"/>
              </a:rPr>
              <a:t>Most Significant</a:t>
            </a:r>
            <a:r>
              <a:rPr lang="en" sz="1800">
                <a:solidFill>
                  <a:srgbClr val="000000"/>
                </a:solidFill>
                <a:highlight>
                  <a:srgbClr val="FFFFFF"/>
                </a:highlight>
                <a:latin typeface="Calibri"/>
                <a:ea typeface="Calibri"/>
                <a:cs typeface="Calibri"/>
                <a:sym typeface="Calibri"/>
              </a:rPr>
              <a:t> HR Practices Factor :-  SupervisorEmployeeEngagment</a:t>
            </a:r>
            <a:endParaRPr sz="1800">
              <a:solidFill>
                <a:srgbClr val="000000"/>
              </a:solidFill>
              <a:highlight>
                <a:srgbClr val="FFFFFF"/>
              </a:highlight>
              <a:latin typeface="Calibri"/>
              <a:ea typeface="Calibri"/>
              <a:cs typeface="Calibri"/>
              <a:sym typeface="Calibri"/>
            </a:endParaRPr>
          </a:p>
          <a:p>
            <a:pPr indent="0" lvl="0" marL="457200" rtl="0" algn="l">
              <a:lnSpc>
                <a:spcPct val="100000"/>
              </a:lnSpc>
              <a:spcBef>
                <a:spcPts val="1000"/>
              </a:spcBef>
              <a:spcAft>
                <a:spcPts val="1000"/>
              </a:spcAft>
              <a:buNone/>
            </a:pPr>
            <a:r>
              <a:t/>
            </a:r>
            <a:endParaRPr sz="1600">
              <a:solidFill>
                <a:srgbClr val="000000"/>
              </a:solidFill>
              <a:highlight>
                <a:srgbClr val="FFFFFF"/>
              </a:highlight>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Georgia"/>
                <a:ea typeface="Georgia"/>
                <a:cs typeface="Georgia"/>
                <a:sym typeface="Georgia"/>
              </a:rPr>
              <a:t>Business Recommendations</a:t>
            </a:r>
            <a:endParaRPr sz="3000">
              <a:latin typeface="Georgia"/>
              <a:ea typeface="Georgia"/>
              <a:cs typeface="Georgia"/>
              <a:sym typeface="Georgia"/>
            </a:endParaRPr>
          </a:p>
        </p:txBody>
      </p:sp>
      <p:sp>
        <p:nvSpPr>
          <p:cNvPr id="173" name="Google Shape;173;p29"/>
          <p:cNvSpPr txBox="1"/>
          <p:nvPr>
            <p:ph idx="2" type="body"/>
          </p:nvPr>
        </p:nvSpPr>
        <p:spPr>
          <a:xfrm>
            <a:off x="4939500" y="279250"/>
            <a:ext cx="3837000" cy="4290300"/>
          </a:xfrm>
          <a:prstGeom prst="rect">
            <a:avLst/>
          </a:prstGeom>
        </p:spPr>
        <p:txBody>
          <a:bodyPr anchorCtr="0" anchor="ctr" bIns="91425" lIns="91425" spcFirstLastPara="1" rIns="91425" wrap="square" tIns="91425">
            <a:noAutofit/>
          </a:bodyPr>
          <a:lstStyle/>
          <a:p>
            <a:pPr indent="-330200" lvl="0" marL="914400" rtl="0" algn="l">
              <a:lnSpc>
                <a:spcPct val="100000"/>
              </a:lnSpc>
              <a:spcBef>
                <a:spcPts val="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Managers and Supervisors should c</a:t>
            </a:r>
            <a:r>
              <a:rPr lang="en" sz="1600">
                <a:solidFill>
                  <a:srgbClr val="000000"/>
                </a:solidFill>
                <a:latin typeface="Calibri"/>
                <a:ea typeface="Calibri"/>
                <a:cs typeface="Calibri"/>
                <a:sym typeface="Calibri"/>
              </a:rPr>
              <a:t>onsider increasing meetings with employees to ensure improvement in patient experience.</a:t>
            </a:r>
            <a:endParaRPr sz="1600">
              <a:solidFill>
                <a:srgbClr val="000000"/>
              </a:solidFill>
              <a:latin typeface="Calibri"/>
              <a:ea typeface="Calibri"/>
              <a:cs typeface="Calibri"/>
              <a:sym typeface="Calibri"/>
            </a:endParaRPr>
          </a:p>
          <a:p>
            <a:pPr indent="0" lvl="0" marL="914400" rtl="0" algn="l">
              <a:lnSpc>
                <a:spcPct val="100000"/>
              </a:lnSpc>
              <a:spcBef>
                <a:spcPts val="1000"/>
              </a:spcBef>
              <a:spcAft>
                <a:spcPts val="0"/>
              </a:spcAft>
              <a:buNone/>
            </a:pPr>
            <a:r>
              <a:t/>
            </a:r>
            <a:endParaRPr sz="1600">
              <a:solidFill>
                <a:srgbClr val="000000"/>
              </a:solidFill>
              <a:latin typeface="Calibri"/>
              <a:ea typeface="Calibri"/>
              <a:cs typeface="Calibri"/>
              <a:sym typeface="Calibri"/>
            </a:endParaRPr>
          </a:p>
          <a:p>
            <a:pPr indent="-330200" lvl="0" marL="914400" rtl="0" algn="l">
              <a:lnSpc>
                <a:spcPct val="100000"/>
              </a:lnSpc>
              <a:spcBef>
                <a:spcPts val="1000"/>
              </a:spcBef>
              <a:spcAft>
                <a:spcPts val="0"/>
              </a:spcAft>
              <a:buClr>
                <a:srgbClr val="000000"/>
              </a:buClr>
              <a:buSzPts val="1600"/>
              <a:buFont typeface="Calibri"/>
              <a:buChar char="●"/>
            </a:pPr>
            <a:r>
              <a:rPr lang="en" sz="1600">
                <a:solidFill>
                  <a:srgbClr val="000000"/>
                </a:solidFill>
                <a:latin typeface="Calibri"/>
                <a:ea typeface="Calibri"/>
                <a:cs typeface="Calibri"/>
                <a:sym typeface="Calibri"/>
              </a:rPr>
              <a:t>Keep </a:t>
            </a:r>
            <a:r>
              <a:rPr lang="en" sz="1600">
                <a:solidFill>
                  <a:srgbClr val="000000"/>
                </a:solidFill>
                <a:latin typeface="Calibri"/>
                <a:ea typeface="Calibri"/>
                <a:cs typeface="Calibri"/>
                <a:sym typeface="Calibri"/>
              </a:rPr>
              <a:t>encouraging</a:t>
            </a:r>
            <a:r>
              <a:rPr lang="en" sz="1600">
                <a:solidFill>
                  <a:srgbClr val="000000"/>
                </a:solidFill>
                <a:latin typeface="Calibri"/>
                <a:ea typeface="Calibri"/>
                <a:cs typeface="Calibri"/>
                <a:sym typeface="Calibri"/>
              </a:rPr>
              <a:t> employees  by giving them constructive feedbacks on their ideas and also empower them in implementing their ideas, which brings innovative practices to improves patient satisfaction.</a:t>
            </a:r>
            <a:endParaRPr/>
          </a:p>
        </p:txBody>
      </p:sp>
      <p:sp>
        <p:nvSpPr>
          <p:cNvPr id="174" name="Google Shape;174;p2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solidFill>
                  <a:srgbClr val="000000"/>
                </a:solidFill>
                <a:latin typeface="Georgia"/>
                <a:ea typeface="Georgia"/>
                <a:cs typeface="Georgia"/>
                <a:sym typeface="Georgia"/>
              </a:rPr>
              <a:t>For Managers</a:t>
            </a:r>
            <a:endParaRPr b="1" i="1">
              <a:solidFill>
                <a:srgbClr val="000000"/>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Georgia"/>
                <a:ea typeface="Georgia"/>
                <a:cs typeface="Georgia"/>
                <a:sym typeface="Georgia"/>
              </a:rPr>
              <a:t>Business Recommendations</a:t>
            </a:r>
            <a:endParaRPr sz="3000">
              <a:latin typeface="Georgia"/>
              <a:ea typeface="Georgia"/>
              <a:cs typeface="Georgia"/>
              <a:sym typeface="Georgia"/>
            </a:endParaRPr>
          </a:p>
        </p:txBody>
      </p:sp>
      <p:sp>
        <p:nvSpPr>
          <p:cNvPr id="180" name="Google Shape;180;p30"/>
          <p:cNvSpPr txBox="1"/>
          <p:nvPr>
            <p:ph idx="2" type="body"/>
          </p:nvPr>
        </p:nvSpPr>
        <p:spPr>
          <a:xfrm>
            <a:off x="4939500" y="172575"/>
            <a:ext cx="3837000" cy="462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solidFill>
                <a:srgbClr val="000000"/>
              </a:solidFill>
              <a:latin typeface="Georgia"/>
              <a:ea typeface="Georgia"/>
              <a:cs typeface="Georgia"/>
              <a:sym typeface="Georgia"/>
            </a:endParaRPr>
          </a:p>
          <a:p>
            <a:pPr indent="-317500" lvl="0" marL="914400" rtl="0" algn="l">
              <a:lnSpc>
                <a:spcPct val="100000"/>
              </a:lnSpc>
              <a:spcBef>
                <a:spcPts val="100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Shift the focus of HR training onto </a:t>
            </a:r>
            <a:r>
              <a:rPr lang="en" sz="1400">
                <a:solidFill>
                  <a:srgbClr val="000000"/>
                </a:solidFill>
                <a:latin typeface="Georgia"/>
                <a:ea typeface="Georgia"/>
                <a:cs typeface="Georgia"/>
                <a:sym typeface="Georgia"/>
              </a:rPr>
              <a:t>improving mentorship skills for supervisors and improving communication between supervisors &amp; employees. </a:t>
            </a:r>
            <a:endParaRPr sz="1400">
              <a:solidFill>
                <a:srgbClr val="000000"/>
              </a:solidFill>
              <a:latin typeface="Georgia"/>
              <a:ea typeface="Georgia"/>
              <a:cs typeface="Georgia"/>
              <a:sym typeface="Georgia"/>
            </a:endParaRPr>
          </a:p>
          <a:p>
            <a:pPr indent="0" lvl="0" marL="914400" rtl="0" algn="l">
              <a:lnSpc>
                <a:spcPct val="100000"/>
              </a:lnSpc>
              <a:spcBef>
                <a:spcPts val="1000"/>
              </a:spcBef>
              <a:spcAft>
                <a:spcPts val="0"/>
              </a:spcAft>
              <a:buNone/>
            </a:pPr>
            <a:r>
              <a:t/>
            </a:r>
            <a:endParaRPr sz="1400">
              <a:solidFill>
                <a:srgbClr val="000000"/>
              </a:solidFill>
              <a:latin typeface="Georgia"/>
              <a:ea typeface="Georgia"/>
              <a:cs typeface="Georgia"/>
              <a:sym typeface="Georgia"/>
            </a:endParaRPr>
          </a:p>
          <a:p>
            <a:pPr indent="-317500" lvl="0" marL="914400" rtl="0" algn="l">
              <a:lnSpc>
                <a:spcPct val="100000"/>
              </a:lnSpc>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Company should continue investing money on improving Supervisor’s leadership and team management skills.</a:t>
            </a:r>
            <a:endParaRPr sz="1400">
              <a:solidFill>
                <a:srgbClr val="000000"/>
              </a:solidFill>
              <a:latin typeface="Georgia"/>
              <a:ea typeface="Georgia"/>
              <a:cs typeface="Georgia"/>
              <a:sym typeface="Georgia"/>
            </a:endParaRPr>
          </a:p>
          <a:p>
            <a:pPr indent="0" lvl="0" marL="914400" rtl="0" algn="l">
              <a:lnSpc>
                <a:spcPct val="100000"/>
              </a:lnSpc>
              <a:spcBef>
                <a:spcPts val="1000"/>
              </a:spcBef>
              <a:spcAft>
                <a:spcPts val="0"/>
              </a:spcAft>
              <a:buNone/>
            </a:pPr>
            <a:r>
              <a:t/>
            </a:r>
            <a:endParaRPr sz="1400">
              <a:solidFill>
                <a:srgbClr val="000000"/>
              </a:solidFill>
              <a:latin typeface="Georgia"/>
              <a:ea typeface="Georgia"/>
              <a:cs typeface="Georgia"/>
              <a:sym typeface="Georgia"/>
            </a:endParaRPr>
          </a:p>
          <a:p>
            <a:pPr indent="-317500" lvl="0" marL="914400" rtl="0" algn="l">
              <a:lnSpc>
                <a:spcPct val="100000"/>
              </a:lnSpc>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Should management insist on continuing training for unit productivity and cost control, we recommend seeking another training vendor.</a:t>
            </a:r>
            <a:endParaRPr sz="1400">
              <a:latin typeface="Georgia"/>
              <a:ea typeface="Georgia"/>
              <a:cs typeface="Georgia"/>
              <a:sym typeface="Georgia"/>
            </a:endParaRPr>
          </a:p>
        </p:txBody>
      </p:sp>
      <p:sp>
        <p:nvSpPr>
          <p:cNvPr id="181" name="Google Shape;181;p30"/>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solidFill>
                  <a:srgbClr val="000000"/>
                </a:solidFill>
                <a:latin typeface="Georgia"/>
                <a:ea typeface="Georgia"/>
                <a:cs typeface="Georgia"/>
                <a:sym typeface="Georgia"/>
              </a:rPr>
              <a:t>For CEO</a:t>
            </a:r>
            <a:endParaRPr b="1" i="1">
              <a:solidFill>
                <a:srgbClr val="000000"/>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Georgia"/>
                <a:ea typeface="Georgia"/>
                <a:cs typeface="Georgia"/>
                <a:sym typeface="Georgia"/>
              </a:rPr>
              <a:t>Business Recommendations</a:t>
            </a:r>
            <a:endParaRPr sz="3000">
              <a:latin typeface="Georgia"/>
              <a:ea typeface="Georgia"/>
              <a:cs typeface="Georgia"/>
              <a:sym typeface="Georgia"/>
            </a:endParaRPr>
          </a:p>
        </p:txBody>
      </p:sp>
      <p:sp>
        <p:nvSpPr>
          <p:cNvPr id="187" name="Google Shape;187;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Nursing home workers should continue to come up with new creative ideas to improve patient experience. </a:t>
            </a:r>
            <a:endParaRPr sz="1400">
              <a:solidFill>
                <a:srgbClr val="000000"/>
              </a:solidFill>
              <a:latin typeface="Georgia"/>
              <a:ea typeface="Georgia"/>
              <a:cs typeface="Georgia"/>
              <a:sym typeface="Georgia"/>
            </a:endParaRPr>
          </a:p>
          <a:p>
            <a:pPr indent="0" lvl="0" marL="0" rtl="0" algn="l">
              <a:lnSpc>
                <a:spcPct val="100000"/>
              </a:lnSpc>
              <a:spcBef>
                <a:spcPts val="1000"/>
              </a:spcBef>
              <a:spcAft>
                <a:spcPts val="0"/>
              </a:spcAft>
              <a:buNone/>
            </a:pPr>
            <a:r>
              <a:t/>
            </a:r>
            <a:endParaRPr sz="1400">
              <a:solidFill>
                <a:srgbClr val="000000"/>
              </a:solidFill>
              <a:latin typeface="Georgia"/>
              <a:ea typeface="Georgia"/>
              <a:cs typeface="Georgia"/>
              <a:sym typeface="Georgia"/>
            </a:endParaRPr>
          </a:p>
          <a:p>
            <a:pPr indent="-317500" lvl="0" marL="457200" rtl="0" algn="l">
              <a:lnSpc>
                <a:spcPct val="100000"/>
              </a:lnSpc>
              <a:spcBef>
                <a:spcPts val="100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Management is receptive to their input and feedback to improve </a:t>
            </a:r>
            <a:r>
              <a:rPr lang="en" sz="1400">
                <a:solidFill>
                  <a:srgbClr val="000000"/>
                </a:solidFill>
                <a:latin typeface="Georgia"/>
                <a:ea typeface="Georgia"/>
                <a:cs typeface="Georgia"/>
                <a:sym typeface="Georgia"/>
              </a:rPr>
              <a:t>processes.</a:t>
            </a:r>
            <a:endParaRPr>
              <a:solidFill>
                <a:srgbClr val="000000"/>
              </a:solidFill>
              <a:latin typeface="Georgia"/>
              <a:ea typeface="Georgia"/>
              <a:cs typeface="Georgia"/>
              <a:sym typeface="Georgia"/>
            </a:endParaRPr>
          </a:p>
        </p:txBody>
      </p:sp>
      <p:sp>
        <p:nvSpPr>
          <p:cNvPr id="188" name="Google Shape;188;p31"/>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solidFill>
                  <a:srgbClr val="000000"/>
                </a:solidFill>
                <a:latin typeface="Georgia"/>
                <a:ea typeface="Georgia"/>
                <a:cs typeface="Georgia"/>
                <a:sym typeface="Georgia"/>
              </a:rPr>
              <a:t>For Nursing Home Workers</a:t>
            </a:r>
            <a:endParaRPr b="1" i="1">
              <a:solidFill>
                <a:srgbClr val="000000"/>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Georgia"/>
                <a:ea typeface="Georgia"/>
                <a:cs typeface="Georgia"/>
                <a:sym typeface="Georgia"/>
              </a:rPr>
              <a:t>Case Background</a:t>
            </a:r>
            <a:endParaRPr sz="3600">
              <a:latin typeface="Georgia"/>
              <a:ea typeface="Georgia"/>
              <a:cs typeface="Georgia"/>
              <a:sym typeface="Georgia"/>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All-Staff Survey was conducted at nursing home facility with:</a:t>
            </a:r>
            <a:endParaRPr sz="22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i="1" lang="en" sz="1600">
                <a:solidFill>
                  <a:srgbClr val="000000"/>
                </a:solidFill>
                <a:latin typeface="Arial"/>
                <a:ea typeface="Arial"/>
                <a:cs typeface="Arial"/>
                <a:sym typeface="Arial"/>
              </a:rPr>
              <a:t>Therapists, Nurses, Social Workers, Admin Support, Managers and Business Support</a:t>
            </a: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Survey questions fall in to a particular pattern </a:t>
            </a:r>
            <a:r>
              <a:rPr b="1" lang="en" sz="2200" u="sng">
                <a:solidFill>
                  <a:srgbClr val="000000"/>
                </a:solidFill>
                <a:latin typeface="Arial"/>
                <a:ea typeface="Arial"/>
                <a:cs typeface="Arial"/>
                <a:sym typeface="Arial"/>
              </a:rPr>
              <a:t>(Construct)</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n" sz="2200">
                <a:solidFill>
                  <a:srgbClr val="000000"/>
                </a:solidFill>
                <a:latin typeface="Arial"/>
                <a:ea typeface="Arial"/>
                <a:cs typeface="Arial"/>
                <a:sym typeface="Arial"/>
              </a:rPr>
              <a:t>T</a:t>
            </a:r>
            <a:r>
              <a:rPr lang="en" sz="2200">
                <a:solidFill>
                  <a:srgbClr val="000000"/>
                </a:solidFill>
                <a:latin typeface="Arial"/>
                <a:ea typeface="Arial"/>
                <a:cs typeface="Arial"/>
                <a:sym typeface="Arial"/>
              </a:rPr>
              <a:t>eam objectives:</a:t>
            </a:r>
            <a:endParaRPr sz="22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i="1" lang="en" sz="1600">
                <a:solidFill>
                  <a:srgbClr val="000000"/>
                </a:solidFill>
                <a:latin typeface="Arial"/>
                <a:ea typeface="Arial"/>
                <a:cs typeface="Arial"/>
                <a:sym typeface="Arial"/>
              </a:rPr>
              <a:t>Determine if survey questions (</a:t>
            </a:r>
            <a:r>
              <a:rPr b="1" i="1" lang="en" sz="1600">
                <a:solidFill>
                  <a:srgbClr val="000000"/>
                </a:solidFill>
                <a:latin typeface="Arial"/>
                <a:ea typeface="Arial"/>
                <a:cs typeface="Arial"/>
                <a:sym typeface="Arial"/>
              </a:rPr>
              <a:t>variables</a:t>
            </a:r>
            <a:r>
              <a:rPr i="1" lang="en" sz="1600">
                <a:solidFill>
                  <a:srgbClr val="000000"/>
                </a:solidFill>
                <a:latin typeface="Arial"/>
                <a:ea typeface="Arial"/>
                <a:cs typeface="Arial"/>
                <a:sym typeface="Arial"/>
              </a:rPr>
              <a:t>) are appropriate</a:t>
            </a:r>
            <a:endParaRPr i="1"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i="1" lang="en" sz="1600">
                <a:solidFill>
                  <a:srgbClr val="000000"/>
                </a:solidFill>
                <a:latin typeface="Arial"/>
                <a:ea typeface="Arial"/>
                <a:cs typeface="Arial"/>
                <a:sym typeface="Arial"/>
              </a:rPr>
              <a:t>Use Factor Analysis to determine:</a:t>
            </a:r>
            <a:endParaRPr i="1" sz="1600">
              <a:solidFill>
                <a:srgbClr val="000000"/>
              </a:solidFill>
              <a:latin typeface="Arial"/>
              <a:ea typeface="Arial"/>
              <a:cs typeface="Arial"/>
              <a:sym typeface="Arial"/>
            </a:endParaRPr>
          </a:p>
          <a:p>
            <a:pPr indent="-330200" lvl="2" marL="1371600" rtl="0" algn="l">
              <a:spcBef>
                <a:spcPts val="0"/>
              </a:spcBef>
              <a:spcAft>
                <a:spcPts val="0"/>
              </a:spcAft>
              <a:buClr>
                <a:srgbClr val="000000"/>
              </a:buClr>
              <a:buSzPts val="1600"/>
              <a:buFont typeface="Arial"/>
              <a:buChar char="■"/>
            </a:pPr>
            <a:r>
              <a:rPr i="1" lang="en" sz="1600">
                <a:solidFill>
                  <a:srgbClr val="000000"/>
                </a:solidFill>
                <a:latin typeface="Arial"/>
                <a:ea typeface="Arial"/>
                <a:cs typeface="Arial"/>
                <a:sym typeface="Arial"/>
              </a:rPr>
              <a:t>Distinct </a:t>
            </a:r>
            <a:r>
              <a:rPr b="1" i="1" lang="en" sz="1600">
                <a:solidFill>
                  <a:srgbClr val="000000"/>
                </a:solidFill>
                <a:latin typeface="Arial"/>
                <a:ea typeface="Arial"/>
                <a:cs typeface="Arial"/>
                <a:sym typeface="Arial"/>
              </a:rPr>
              <a:t>Creativity</a:t>
            </a:r>
            <a:r>
              <a:rPr i="1" lang="en" sz="1600">
                <a:solidFill>
                  <a:srgbClr val="000000"/>
                </a:solidFill>
                <a:latin typeface="Arial"/>
                <a:ea typeface="Arial"/>
                <a:cs typeface="Arial"/>
                <a:sym typeface="Arial"/>
              </a:rPr>
              <a:t> and </a:t>
            </a:r>
            <a:r>
              <a:rPr b="1" i="1" lang="en" sz="1600">
                <a:solidFill>
                  <a:srgbClr val="000000"/>
                </a:solidFill>
                <a:latin typeface="Arial"/>
                <a:ea typeface="Arial"/>
                <a:cs typeface="Arial"/>
                <a:sym typeface="Arial"/>
              </a:rPr>
              <a:t>HR Practice</a:t>
            </a:r>
            <a:r>
              <a:rPr i="1" lang="en" sz="1600">
                <a:solidFill>
                  <a:srgbClr val="000000"/>
                </a:solidFill>
                <a:latin typeface="Arial"/>
                <a:ea typeface="Arial"/>
                <a:cs typeface="Arial"/>
                <a:sym typeface="Arial"/>
              </a:rPr>
              <a:t> factors</a:t>
            </a:r>
            <a:endParaRPr i="1" sz="1600">
              <a:solidFill>
                <a:srgbClr val="000000"/>
              </a:solidFill>
              <a:latin typeface="Arial"/>
              <a:ea typeface="Arial"/>
              <a:cs typeface="Arial"/>
              <a:sym typeface="Arial"/>
            </a:endParaRPr>
          </a:p>
          <a:p>
            <a:pPr indent="-330200" lvl="2" marL="1371600" rtl="0" algn="l">
              <a:spcBef>
                <a:spcPts val="0"/>
              </a:spcBef>
              <a:spcAft>
                <a:spcPts val="0"/>
              </a:spcAft>
              <a:buClr>
                <a:srgbClr val="000000"/>
              </a:buClr>
              <a:buSzPts val="1600"/>
              <a:buFont typeface="Arial"/>
              <a:buChar char="■"/>
            </a:pPr>
            <a:r>
              <a:rPr i="1" lang="en" sz="1600">
                <a:solidFill>
                  <a:srgbClr val="000000"/>
                </a:solidFill>
                <a:latin typeface="Arial"/>
                <a:ea typeface="Arial"/>
                <a:cs typeface="Arial"/>
                <a:sym typeface="Arial"/>
              </a:rPr>
              <a:t>If </a:t>
            </a:r>
            <a:r>
              <a:rPr b="1" i="1" lang="en" sz="1600">
                <a:solidFill>
                  <a:srgbClr val="000000"/>
                </a:solidFill>
                <a:latin typeface="Arial"/>
                <a:ea typeface="Arial"/>
                <a:cs typeface="Arial"/>
                <a:sym typeface="Arial"/>
              </a:rPr>
              <a:t>Creativity</a:t>
            </a:r>
            <a:r>
              <a:rPr i="1" lang="en" sz="1600">
                <a:solidFill>
                  <a:srgbClr val="000000"/>
                </a:solidFill>
                <a:latin typeface="Arial"/>
                <a:ea typeface="Arial"/>
                <a:cs typeface="Arial"/>
                <a:sym typeface="Arial"/>
              </a:rPr>
              <a:t> and </a:t>
            </a:r>
            <a:r>
              <a:rPr b="1" i="1" lang="en" sz="1600">
                <a:solidFill>
                  <a:srgbClr val="000000"/>
                </a:solidFill>
                <a:latin typeface="Arial"/>
                <a:ea typeface="Arial"/>
                <a:cs typeface="Arial"/>
                <a:sym typeface="Arial"/>
              </a:rPr>
              <a:t>HR Practice</a:t>
            </a:r>
            <a:r>
              <a:rPr i="1" lang="en" sz="1600">
                <a:solidFill>
                  <a:srgbClr val="000000"/>
                </a:solidFill>
                <a:latin typeface="Arial"/>
                <a:ea typeface="Arial"/>
                <a:cs typeface="Arial"/>
                <a:sym typeface="Arial"/>
              </a:rPr>
              <a:t> factors are inherently different</a:t>
            </a:r>
            <a:endParaRPr i="1"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i="1" lang="en" sz="1600">
                <a:solidFill>
                  <a:srgbClr val="000000"/>
                </a:solidFill>
                <a:latin typeface="Arial"/>
                <a:ea typeface="Arial"/>
                <a:cs typeface="Arial"/>
                <a:sym typeface="Arial"/>
              </a:rPr>
              <a:t>Determine if/what HR Practices factors </a:t>
            </a:r>
            <a:r>
              <a:rPr b="1" i="1" lang="en" sz="1600" u="sng">
                <a:solidFill>
                  <a:srgbClr val="000000"/>
                </a:solidFill>
                <a:latin typeface="Arial"/>
                <a:ea typeface="Arial"/>
                <a:cs typeface="Arial"/>
                <a:sym typeface="Arial"/>
              </a:rPr>
              <a:t>enhance</a:t>
            </a:r>
            <a:r>
              <a:rPr i="1" lang="en" sz="1600">
                <a:solidFill>
                  <a:srgbClr val="000000"/>
                </a:solidFill>
                <a:latin typeface="Arial"/>
                <a:ea typeface="Arial"/>
                <a:cs typeface="Arial"/>
                <a:sym typeface="Arial"/>
              </a:rPr>
              <a:t> Creativity</a:t>
            </a:r>
            <a:endParaRPr i="1" sz="1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Georgia"/>
                <a:ea typeface="Georgia"/>
                <a:cs typeface="Georgia"/>
                <a:sym typeface="Georgia"/>
              </a:rPr>
              <a:t>Business Recommendations</a:t>
            </a:r>
            <a:endParaRPr sz="3000">
              <a:latin typeface="Georgia"/>
              <a:ea typeface="Georgia"/>
              <a:cs typeface="Georgia"/>
              <a:sym typeface="Georgia"/>
            </a:endParaRPr>
          </a:p>
        </p:txBody>
      </p:sp>
      <p:sp>
        <p:nvSpPr>
          <p:cNvPr id="194" name="Google Shape;194;p32"/>
          <p:cNvSpPr txBox="1"/>
          <p:nvPr>
            <p:ph idx="2" type="body"/>
          </p:nvPr>
        </p:nvSpPr>
        <p:spPr>
          <a:xfrm>
            <a:off x="4939500" y="331850"/>
            <a:ext cx="3837000" cy="4396800"/>
          </a:xfrm>
          <a:prstGeom prst="rect">
            <a:avLst/>
          </a:prstGeom>
        </p:spPr>
        <p:txBody>
          <a:bodyPr anchorCtr="0" anchor="ctr" bIns="91425" lIns="91425" spcFirstLastPara="1" rIns="91425" wrap="square" tIns="91425">
            <a:noAutofit/>
          </a:bodyPr>
          <a:lstStyle/>
          <a:p>
            <a:pPr indent="-317500" lvl="0" marL="914400" rtl="0" algn="l">
              <a:lnSpc>
                <a:spcPct val="100000"/>
              </a:lnSpc>
              <a:spcBef>
                <a:spcPts val="100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The training should not be mandatory for all employees</a:t>
            </a:r>
            <a:endParaRPr sz="1400">
              <a:solidFill>
                <a:srgbClr val="000000"/>
              </a:solidFill>
              <a:latin typeface="Georgia"/>
              <a:ea typeface="Georgia"/>
              <a:cs typeface="Georgia"/>
              <a:sym typeface="Georgia"/>
            </a:endParaRPr>
          </a:p>
          <a:p>
            <a:pPr indent="0" lvl="0" marL="914400" rtl="0" algn="l">
              <a:lnSpc>
                <a:spcPct val="100000"/>
              </a:lnSpc>
              <a:spcBef>
                <a:spcPts val="1000"/>
              </a:spcBef>
              <a:spcAft>
                <a:spcPts val="0"/>
              </a:spcAft>
              <a:buNone/>
            </a:pPr>
            <a:r>
              <a:t/>
            </a:r>
            <a:endParaRPr sz="1400">
              <a:solidFill>
                <a:srgbClr val="000000"/>
              </a:solidFill>
              <a:latin typeface="Georgia"/>
              <a:ea typeface="Georgia"/>
              <a:cs typeface="Georgia"/>
              <a:sym typeface="Georgia"/>
            </a:endParaRPr>
          </a:p>
          <a:p>
            <a:pPr indent="-317500" lvl="0" marL="914400" rtl="0" algn="l">
              <a:lnSpc>
                <a:spcPct val="100000"/>
              </a:lnSpc>
              <a:spcBef>
                <a:spcPts val="100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The HR training programs offered to employees do not enhance employee’s creative ideas.</a:t>
            </a:r>
            <a:endParaRPr sz="1400">
              <a:solidFill>
                <a:srgbClr val="000000"/>
              </a:solidFill>
              <a:latin typeface="Georgia"/>
              <a:ea typeface="Georgia"/>
              <a:cs typeface="Georgia"/>
              <a:sym typeface="Georgia"/>
            </a:endParaRPr>
          </a:p>
          <a:p>
            <a:pPr indent="0" lvl="0" marL="914400" rtl="0" algn="l">
              <a:lnSpc>
                <a:spcPct val="100000"/>
              </a:lnSpc>
              <a:spcBef>
                <a:spcPts val="1000"/>
              </a:spcBef>
              <a:spcAft>
                <a:spcPts val="0"/>
              </a:spcAft>
              <a:buNone/>
            </a:pPr>
            <a:r>
              <a:t/>
            </a:r>
            <a:endParaRPr sz="1400">
              <a:solidFill>
                <a:srgbClr val="000000"/>
              </a:solidFill>
              <a:latin typeface="Georgia"/>
              <a:ea typeface="Georgia"/>
              <a:cs typeface="Georgia"/>
              <a:sym typeface="Georgia"/>
            </a:endParaRPr>
          </a:p>
          <a:p>
            <a:pPr indent="-317500" lvl="0" marL="914400" rtl="0" algn="l">
              <a:lnSpc>
                <a:spcPct val="100000"/>
              </a:lnSpc>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Supervisor meetings with employees does not help in increasing  business productivity and efficiencies.</a:t>
            </a:r>
            <a:endParaRPr sz="1400">
              <a:solidFill>
                <a:srgbClr val="000000"/>
              </a:solidFill>
              <a:latin typeface="Georgia"/>
              <a:ea typeface="Georgia"/>
              <a:cs typeface="Georgia"/>
              <a:sym typeface="Georgia"/>
            </a:endParaRPr>
          </a:p>
          <a:p>
            <a:pPr indent="0" lvl="0" marL="914400" rtl="0" algn="l">
              <a:lnSpc>
                <a:spcPct val="100000"/>
              </a:lnSpc>
              <a:spcBef>
                <a:spcPts val="0"/>
              </a:spcBef>
              <a:spcAft>
                <a:spcPts val="0"/>
              </a:spcAft>
              <a:buNone/>
            </a:pPr>
            <a:r>
              <a:t/>
            </a:r>
            <a:endParaRPr sz="1400">
              <a:solidFill>
                <a:srgbClr val="000000"/>
              </a:solidFill>
              <a:latin typeface="Georgia"/>
              <a:ea typeface="Georgia"/>
              <a:cs typeface="Georgia"/>
              <a:sym typeface="Georgia"/>
            </a:endParaRPr>
          </a:p>
          <a:p>
            <a:pPr indent="-317500" lvl="0" marL="914400" rtl="0" algn="l">
              <a:lnSpc>
                <a:spcPct val="100000"/>
              </a:lnSpc>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Managers meetings with employees are primarily focused on creating operational processes to improve patient care.</a:t>
            </a:r>
            <a:endParaRPr sz="1400">
              <a:latin typeface="Georgia"/>
              <a:ea typeface="Georgia"/>
              <a:cs typeface="Georgia"/>
              <a:sym typeface="Georgia"/>
            </a:endParaRPr>
          </a:p>
        </p:txBody>
      </p:sp>
      <p:sp>
        <p:nvSpPr>
          <p:cNvPr id="195" name="Google Shape;195;p32"/>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solidFill>
                  <a:srgbClr val="000000"/>
                </a:solidFill>
                <a:latin typeface="Georgia"/>
                <a:ea typeface="Georgia"/>
                <a:cs typeface="Georgia"/>
                <a:sym typeface="Georgia"/>
              </a:rPr>
              <a:t>For HR/Public Policy Officials</a:t>
            </a:r>
            <a:endParaRPr b="1" i="1">
              <a:solidFill>
                <a:srgbClr val="000000"/>
              </a:solidFill>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ctrTitle"/>
          </p:nvPr>
        </p:nvSpPr>
        <p:spPr>
          <a:xfrm>
            <a:off x="2983650" y="1779600"/>
            <a:ext cx="31767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Pacifico"/>
                <a:ea typeface="Pacifico"/>
                <a:cs typeface="Pacifico"/>
                <a:sym typeface="Pacifico"/>
              </a:rPr>
              <a:t>Thank you</a:t>
            </a:r>
            <a:endParaRPr sz="4800">
              <a:latin typeface="Pacifico"/>
              <a:ea typeface="Pacifico"/>
              <a:cs typeface="Pacifico"/>
              <a:sym typeface="Pacific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Georgia"/>
                <a:ea typeface="Georgia"/>
                <a:cs typeface="Georgia"/>
                <a:sym typeface="Georgia"/>
              </a:rPr>
              <a:t>Initial</a:t>
            </a:r>
            <a:r>
              <a:rPr lang="en" sz="3600">
                <a:latin typeface="Georgia"/>
                <a:ea typeface="Georgia"/>
                <a:cs typeface="Georgia"/>
                <a:sym typeface="Georgia"/>
              </a:rPr>
              <a:t> Review</a:t>
            </a:r>
            <a:endParaRPr sz="3600">
              <a:latin typeface="Georgia"/>
              <a:ea typeface="Georgia"/>
              <a:cs typeface="Georgia"/>
              <a:sym typeface="Georgia"/>
            </a:endParaRPr>
          </a:p>
        </p:txBody>
      </p:sp>
      <p:sp>
        <p:nvSpPr>
          <p:cNvPr id="71" name="Google Shape;71;p15"/>
          <p:cNvSpPr txBox="1"/>
          <p:nvPr>
            <p:ph idx="1" type="body"/>
          </p:nvPr>
        </p:nvSpPr>
        <p:spPr>
          <a:xfrm>
            <a:off x="311700" y="1000075"/>
            <a:ext cx="8520600" cy="38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000000"/>
                </a:solidFill>
                <a:latin typeface="Arial"/>
                <a:ea typeface="Arial"/>
                <a:cs typeface="Arial"/>
                <a:sym typeface="Arial"/>
              </a:rPr>
              <a:t>Variable Changes:</a:t>
            </a:r>
            <a:endParaRPr b="1" sz="2200" u="sng">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b="1" i="1" lang="en">
                <a:solidFill>
                  <a:srgbClr val="000000"/>
                </a:solidFill>
                <a:latin typeface="Arial"/>
                <a:ea typeface="Arial"/>
                <a:cs typeface="Arial"/>
                <a:sym typeface="Arial"/>
              </a:rPr>
              <a:t>Consistency:</a:t>
            </a:r>
            <a:r>
              <a:rPr lang="en">
                <a:solidFill>
                  <a:srgbClr val="000000"/>
                </a:solidFill>
                <a:latin typeface="Arial"/>
                <a:ea typeface="Arial"/>
                <a:cs typeface="Arial"/>
                <a:sym typeface="Arial"/>
              </a:rPr>
              <a:t> Utilize EMP### Prefix or Remove</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From TEMP to EMPTYPE</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From LEVEL to EMPLEVEL</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FROM HEXP &amp; TEXP to EXPNH &amp; EXPTOT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i="1" lang="en">
                <a:solidFill>
                  <a:srgbClr val="000000"/>
                </a:solidFill>
                <a:latin typeface="Arial"/>
                <a:ea typeface="Arial"/>
                <a:cs typeface="Arial"/>
                <a:sym typeface="Arial"/>
              </a:rPr>
              <a:t>Subjective: Remove TENURE question</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i="1" lang="en">
                <a:solidFill>
                  <a:srgbClr val="000000"/>
                </a:solidFill>
                <a:latin typeface="Arial"/>
                <a:ea typeface="Arial"/>
                <a:cs typeface="Arial"/>
                <a:sym typeface="Arial"/>
              </a:rPr>
              <a:t>Eliminate </a:t>
            </a:r>
            <a:r>
              <a:rPr b="1" i="1" lang="en">
                <a:solidFill>
                  <a:srgbClr val="000000"/>
                </a:solidFill>
                <a:latin typeface="Arial"/>
                <a:ea typeface="Arial"/>
                <a:cs typeface="Arial"/>
                <a:sym typeface="Arial"/>
              </a:rPr>
              <a:t>Redundancies</a:t>
            </a:r>
            <a:r>
              <a:rPr b="1" i="1" lang="en">
                <a:solidFill>
                  <a:srgbClr val="000000"/>
                </a:solidFill>
                <a:latin typeface="Arial"/>
                <a:ea typeface="Arial"/>
                <a:cs typeface="Arial"/>
                <a:sym typeface="Arial"/>
              </a:rPr>
              <a:t> in Job Titles:</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2 Assistant Nurse Managers</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Various Coordinators</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Various Managers</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i="1" lang="en">
                <a:solidFill>
                  <a:srgbClr val="000000"/>
                </a:solidFill>
                <a:latin typeface="Arial"/>
                <a:ea typeface="Arial"/>
                <a:cs typeface="Arial"/>
                <a:sym typeface="Arial"/>
              </a:rPr>
              <a:t>Create Job Title Sub-Groups</a:t>
            </a:r>
            <a:endParaRPr b="1" i="1">
              <a:solidFill>
                <a:srgbClr val="000000"/>
              </a:solidFill>
              <a:latin typeface="Arial"/>
              <a:ea typeface="Arial"/>
              <a:cs typeface="Arial"/>
              <a:sym typeface="Arial"/>
            </a:endParaRPr>
          </a:p>
          <a:p>
            <a:pPr indent="-317500" lvl="1" marL="9144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Admin, Nurses, Therapists, Social Workers, Coordinators, &amp; Office Support</a:t>
            </a:r>
            <a:endParaRPr>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Georgia"/>
                <a:ea typeface="Georgia"/>
                <a:cs typeface="Georgia"/>
                <a:sym typeface="Georgia"/>
              </a:rPr>
              <a:t>Preliminary Assumptions</a:t>
            </a:r>
            <a:endParaRPr sz="3600">
              <a:latin typeface="Georgia"/>
              <a:ea typeface="Georgia"/>
              <a:cs typeface="Georgia"/>
              <a:sym typeface="Georgia"/>
            </a:endParaRPr>
          </a:p>
        </p:txBody>
      </p:sp>
      <p:grpSp>
        <p:nvGrpSpPr>
          <p:cNvPr id="77" name="Google Shape;77;p16"/>
          <p:cNvGrpSpPr/>
          <p:nvPr/>
        </p:nvGrpSpPr>
        <p:grpSpPr>
          <a:xfrm>
            <a:off x="931050" y="1383975"/>
            <a:ext cx="7311250" cy="3256050"/>
            <a:chOff x="931050" y="1383975"/>
            <a:chExt cx="7311250" cy="3256050"/>
          </a:xfrm>
        </p:grpSpPr>
        <p:sp>
          <p:nvSpPr>
            <p:cNvPr id="78" name="Google Shape;78;p16"/>
            <p:cNvSpPr/>
            <p:nvPr/>
          </p:nvSpPr>
          <p:spPr>
            <a:xfrm>
              <a:off x="931050" y="3345225"/>
              <a:ext cx="1728300" cy="1294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Supervisor/</a:t>
              </a:r>
              <a:endParaRPr b="1">
                <a:latin typeface="Lato"/>
                <a:ea typeface="Lato"/>
                <a:cs typeface="Lato"/>
                <a:sym typeface="Lato"/>
              </a:endParaRPr>
            </a:p>
            <a:p>
              <a:pPr indent="0" lvl="0" marL="0" rtl="0" algn="ctr">
                <a:spcBef>
                  <a:spcPts val="0"/>
                </a:spcBef>
                <a:spcAft>
                  <a:spcPts val="0"/>
                </a:spcAft>
                <a:buNone/>
              </a:pPr>
              <a:r>
                <a:rPr b="1" lang="en">
                  <a:latin typeface="Lato"/>
                  <a:ea typeface="Lato"/>
                  <a:cs typeface="Lato"/>
                  <a:sym typeface="Lato"/>
                </a:rPr>
                <a:t>Employee Engagement</a:t>
              </a:r>
              <a:endParaRPr b="1">
                <a:latin typeface="Lato"/>
                <a:ea typeface="Lato"/>
                <a:cs typeface="Lato"/>
                <a:sym typeface="Lato"/>
              </a:endParaRPr>
            </a:p>
          </p:txBody>
        </p:sp>
        <p:sp>
          <p:nvSpPr>
            <p:cNvPr id="79" name="Google Shape;79;p16"/>
            <p:cNvSpPr/>
            <p:nvPr/>
          </p:nvSpPr>
          <p:spPr>
            <a:xfrm>
              <a:off x="931050" y="1383975"/>
              <a:ext cx="1728300" cy="1294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Mandated Training</a:t>
              </a:r>
              <a:endParaRPr b="1">
                <a:latin typeface="Lato"/>
                <a:ea typeface="Lato"/>
                <a:cs typeface="Lato"/>
                <a:sym typeface="Lato"/>
              </a:endParaRPr>
            </a:p>
          </p:txBody>
        </p:sp>
        <p:sp>
          <p:nvSpPr>
            <p:cNvPr id="80" name="Google Shape;80;p16"/>
            <p:cNvSpPr/>
            <p:nvPr/>
          </p:nvSpPr>
          <p:spPr>
            <a:xfrm>
              <a:off x="1540050" y="2785825"/>
              <a:ext cx="510300" cy="450000"/>
            </a:xfrm>
            <a:prstGeom prst="mathPlus">
              <a:avLst>
                <a:gd fmla="val 23520" name="adj1"/>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2734200" y="2833825"/>
              <a:ext cx="630000" cy="3540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3858700" y="1662475"/>
              <a:ext cx="4383600" cy="26967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a:t>
              </a:r>
              <a:r>
                <a:rPr b="1" lang="en">
                  <a:latin typeface="Lato"/>
                  <a:ea typeface="Lato"/>
                  <a:cs typeface="Lato"/>
                  <a:sym typeface="Lato"/>
                </a:rPr>
                <a:t>Innovative methods to enhance unit productivity &amp; efficiencies</a:t>
              </a:r>
              <a:endParaRPr b="1">
                <a:latin typeface="Lato"/>
                <a:ea typeface="Lato"/>
                <a:cs typeface="Lato"/>
                <a:sym typeface="Lato"/>
              </a:endParaRPr>
            </a:p>
            <a:p>
              <a:pPr indent="0" lvl="0" marL="0" rtl="0" algn="ctr">
                <a:spcBef>
                  <a:spcPts val="0"/>
                </a:spcBef>
                <a:spcAft>
                  <a:spcPts val="0"/>
                </a:spcAft>
                <a:buNone/>
              </a:pPr>
              <a:r>
                <a:t/>
              </a:r>
              <a:endParaRPr b="1">
                <a:latin typeface="Lato"/>
                <a:ea typeface="Lato"/>
                <a:cs typeface="Lato"/>
                <a:sym typeface="Lato"/>
              </a:endParaRPr>
            </a:p>
            <a:p>
              <a:pPr indent="0" lvl="0" marL="0" rtl="0" algn="ctr">
                <a:spcBef>
                  <a:spcPts val="0"/>
                </a:spcBef>
                <a:spcAft>
                  <a:spcPts val="0"/>
                </a:spcAft>
                <a:buNone/>
              </a:pPr>
              <a:r>
                <a:rPr b="1" lang="en">
                  <a:latin typeface="Lato"/>
                  <a:ea typeface="Lato"/>
                  <a:cs typeface="Lato"/>
                  <a:sym typeface="Lato"/>
                </a:rPr>
                <a:t>*Creative ways to improve patient experience</a:t>
              </a:r>
              <a:endParaRPr b="1">
                <a:latin typeface="Lato"/>
                <a:ea typeface="Lato"/>
                <a:cs typeface="Lato"/>
                <a:sym typeface="La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Georgia"/>
                <a:ea typeface="Georgia"/>
                <a:cs typeface="Georgia"/>
                <a:sym typeface="Georgia"/>
              </a:rPr>
              <a:t>Profile Samples</a:t>
            </a:r>
            <a:endParaRPr sz="3600">
              <a:latin typeface="Georgia"/>
              <a:ea typeface="Georgia"/>
              <a:cs typeface="Georgia"/>
              <a:sym typeface="Georgia"/>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Do Coordinators or Managers feel they are the most creative with implementing innovative business strategies?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Do Front Line  Employees or Managers feel they </a:t>
            </a:r>
            <a:r>
              <a:rPr lang="en">
                <a:solidFill>
                  <a:srgbClr val="000000"/>
                </a:solidFill>
              </a:rPr>
              <a:t>respond in creative ways to address patient needs?</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highlight>
                  <a:srgbClr val="00FF00"/>
                </a:highlight>
              </a:rPr>
              <a:t>Which job titles/departments do supervisor/employee engage in meetings to discuss patient needs?</a:t>
            </a:r>
            <a:endParaRPr b="1">
              <a:solidFill>
                <a:srgbClr val="000000"/>
              </a:solidFill>
              <a:highlight>
                <a:srgbClr val="00FF00"/>
              </a:highlight>
            </a:endParaRPr>
          </a:p>
          <a:p>
            <a:pPr indent="-342900" lvl="0" marL="457200" rtl="0" algn="l">
              <a:spcBef>
                <a:spcPts val="0"/>
              </a:spcBef>
              <a:spcAft>
                <a:spcPts val="0"/>
              </a:spcAft>
              <a:buClr>
                <a:srgbClr val="000000"/>
              </a:buClr>
              <a:buSzPts val="1800"/>
              <a:buChar char="●"/>
            </a:pPr>
            <a:r>
              <a:rPr lang="en">
                <a:solidFill>
                  <a:srgbClr val="000000"/>
                </a:solidFill>
              </a:rPr>
              <a:t>Which employees sign up for unit productivity training versus enhancing medical care?</a:t>
            </a:r>
            <a:endParaRPr b="1">
              <a:solidFill>
                <a:srgbClr val="000000"/>
              </a:solidFill>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59300" y="391350"/>
            <a:ext cx="90783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Georgia"/>
                <a:ea typeface="Georgia"/>
                <a:cs typeface="Georgia"/>
                <a:sym typeface="Georgia"/>
              </a:rPr>
              <a:t>Exploratory &amp; Confirmatory Factor Analysis</a:t>
            </a:r>
            <a:endParaRPr sz="3000">
              <a:latin typeface="Georgia"/>
              <a:ea typeface="Georgia"/>
              <a:cs typeface="Georgia"/>
              <a:sym typeface="Georgia"/>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Exploratory Factor Analysis:</a:t>
            </a:r>
            <a:endParaRPr sz="2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Use EFA to determine how many factors to extract</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111111"/>
                </a:solidFill>
                <a:highlight>
                  <a:srgbClr val="FFFFFF"/>
                </a:highlight>
                <a:latin typeface="Arial"/>
                <a:ea typeface="Arial"/>
                <a:cs typeface="Arial"/>
                <a:sym typeface="Arial"/>
              </a:rPr>
              <a:t>An </a:t>
            </a:r>
            <a:r>
              <a:rPr b="1" lang="en">
                <a:solidFill>
                  <a:srgbClr val="0078AD"/>
                </a:solidFill>
                <a:highlight>
                  <a:srgbClr val="FFFFFF"/>
                </a:highlight>
                <a:latin typeface="Arial"/>
                <a:ea typeface="Arial"/>
                <a:cs typeface="Arial"/>
                <a:sym typeface="Arial"/>
              </a:rPr>
              <a:t>exploratory factor analysis</a:t>
            </a:r>
            <a:r>
              <a:rPr lang="en">
                <a:solidFill>
                  <a:srgbClr val="111111"/>
                </a:solidFill>
                <a:highlight>
                  <a:srgbClr val="FFFFFF"/>
                </a:highlight>
                <a:latin typeface="Arial"/>
                <a:ea typeface="Arial"/>
                <a:cs typeface="Arial"/>
                <a:sym typeface="Arial"/>
              </a:rPr>
              <a:t> aims at exploring the relationships among the variables</a:t>
            </a:r>
            <a:endParaRPr>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Use CFA to determine how </a:t>
            </a:r>
            <a:endParaRPr sz="2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111111"/>
                </a:solidFill>
                <a:highlight>
                  <a:srgbClr val="FFFFFF"/>
                </a:highlight>
                <a:latin typeface="Arial"/>
                <a:ea typeface="Arial"/>
                <a:cs typeface="Arial"/>
                <a:sym typeface="Arial"/>
              </a:rPr>
              <a:t>A </a:t>
            </a:r>
            <a:r>
              <a:rPr b="1" lang="en">
                <a:solidFill>
                  <a:srgbClr val="0078AD"/>
                </a:solidFill>
                <a:highlight>
                  <a:srgbClr val="FFFFFF"/>
                </a:highlight>
                <a:latin typeface="Arial"/>
                <a:ea typeface="Arial"/>
                <a:cs typeface="Arial"/>
                <a:sym typeface="Arial"/>
              </a:rPr>
              <a:t>confirmatory factor analysis</a:t>
            </a:r>
            <a:r>
              <a:rPr lang="en">
                <a:solidFill>
                  <a:srgbClr val="111111"/>
                </a:solidFill>
                <a:highlight>
                  <a:srgbClr val="FFFFFF"/>
                </a:highlight>
                <a:latin typeface="Arial"/>
                <a:ea typeface="Arial"/>
                <a:cs typeface="Arial"/>
                <a:sym typeface="Arial"/>
              </a:rPr>
              <a:t> assumes that you enter the factor analysis with a firm idea about the number of factors you will encounter, and about which variables will most likely load onto each factor.</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Create sub-dimensions</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Test our theories and hypothesis</a:t>
            </a:r>
            <a:endParaRPr>
              <a:solidFill>
                <a:srgbClr val="000000"/>
              </a:solidFill>
              <a:latin typeface="Arial"/>
              <a:ea typeface="Arial"/>
              <a:cs typeface="Arial"/>
              <a:sym typeface="Arial"/>
            </a:endParaRPr>
          </a:p>
          <a:p>
            <a:pPr indent="0" lvl="0" marL="0" rtl="0" algn="l">
              <a:spcBef>
                <a:spcPts val="1600"/>
              </a:spcBef>
              <a:spcAft>
                <a:spcPts val="1600"/>
              </a:spcAft>
              <a:buNone/>
            </a:pPr>
            <a:r>
              <a:rPr lang="en">
                <a:solidFill>
                  <a:srgbClr val="000000"/>
                </a:solidFill>
                <a:latin typeface="Arial"/>
                <a:ea typeface="Arial"/>
                <a:cs typeface="Arial"/>
                <a:sym typeface="Arial"/>
              </a:rPr>
              <a:t>Since we are exploring the relationships between the variables, We are implementing exploratory factor analysis for analytical design.</a:t>
            </a:r>
            <a:endParaRPr>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Georgia"/>
                <a:ea typeface="Georgia"/>
                <a:cs typeface="Georgia"/>
                <a:sym typeface="Georgia"/>
              </a:rPr>
              <a:t>Factor Analysis</a:t>
            </a:r>
            <a:endParaRPr sz="3600">
              <a:latin typeface="Georgia"/>
              <a:ea typeface="Georgia"/>
              <a:cs typeface="Georgia"/>
              <a:sym typeface="Georgia"/>
            </a:endParaRPr>
          </a:p>
        </p:txBody>
      </p:sp>
      <p:graphicFrame>
        <p:nvGraphicFramePr>
          <p:cNvPr id="100" name="Google Shape;100;p19"/>
          <p:cNvGraphicFramePr/>
          <p:nvPr/>
        </p:nvGraphicFramePr>
        <p:xfrm>
          <a:off x="156750" y="1199000"/>
          <a:ext cx="3000000" cy="3000000"/>
        </p:xfrm>
        <a:graphic>
          <a:graphicData uri="http://schemas.openxmlformats.org/drawingml/2006/table">
            <a:tbl>
              <a:tblPr>
                <a:noFill/>
                <a:tableStyleId>{BFC8D083-2759-4296-9764-E4E9516A9B01}</a:tableStyleId>
              </a:tblPr>
              <a:tblGrid>
                <a:gridCol w="1363675"/>
                <a:gridCol w="1363675"/>
                <a:gridCol w="1385675"/>
              </a:tblGrid>
              <a:tr h="441100">
                <a:tc gridSpan="3">
                  <a:txBody>
                    <a:bodyPr/>
                    <a:lstStyle/>
                    <a:p>
                      <a:pPr indent="0" lvl="0" marL="0" rtl="0" algn="ctr">
                        <a:lnSpc>
                          <a:spcPct val="115000"/>
                        </a:lnSpc>
                        <a:spcBef>
                          <a:spcPts val="0"/>
                        </a:spcBef>
                        <a:spcAft>
                          <a:spcPts val="0"/>
                        </a:spcAft>
                        <a:buNone/>
                      </a:pPr>
                      <a:r>
                        <a:rPr b="1" lang="en" sz="1800">
                          <a:solidFill>
                            <a:srgbClr val="993300"/>
                          </a:solidFill>
                        </a:rPr>
                        <a:t>Creativity Factor Analysis</a:t>
                      </a:r>
                      <a:endParaRPr b="1" sz="1800">
                        <a:solidFill>
                          <a:srgbClr val="993300"/>
                        </a:solidFill>
                      </a:endParaRPr>
                    </a:p>
                  </a:txBody>
                  <a:tcPr marT="9525" marB="91425" marR="9525" marL="9525" anchor="ctr">
                    <a:lnL cap="flat" cmpd="sng" w="9525">
                      <a:solidFill>
                        <a:srgbClr val="993300"/>
                      </a:solidFill>
                      <a:prstDash val="solid"/>
                      <a:round/>
                      <a:headEnd len="sm" w="sm" type="none"/>
                      <a:tailEnd len="sm" w="sm" type="none"/>
                    </a:lnL>
                    <a:lnR cap="flat" cmpd="sng" w="9525">
                      <a:solidFill>
                        <a:srgbClr val="993300"/>
                      </a:solidFill>
                      <a:prstDash val="solid"/>
                      <a:round/>
                      <a:headEnd len="sm" w="sm" type="none"/>
                      <a:tailEnd len="sm" w="sm" type="none"/>
                    </a:lnR>
                    <a:lnT cap="flat" cmpd="sng" w="9525">
                      <a:solidFill>
                        <a:srgbClr val="993300"/>
                      </a:solidFill>
                      <a:prstDash val="solid"/>
                      <a:round/>
                      <a:headEnd len="sm" w="sm" type="none"/>
                      <a:tailEnd len="sm" w="sm" type="none"/>
                    </a:lnT>
                    <a:lnB cap="flat" cmpd="sng" w="9525">
                      <a:solidFill>
                        <a:srgbClr val="993300"/>
                      </a:solidFill>
                      <a:prstDash val="solid"/>
                      <a:round/>
                      <a:headEnd len="sm" w="sm" type="none"/>
                      <a:tailEnd len="sm" w="sm" type="none"/>
                    </a:lnB>
                  </a:tcPr>
                </a:tc>
                <a:tc hMerge="1"/>
                <a:tc hMerge="1"/>
              </a:tr>
              <a:tr h="370275">
                <a:tc rowSpan="2">
                  <a:txBody>
                    <a:bodyPr/>
                    <a:lstStyle/>
                    <a:p>
                      <a:pPr indent="0" lvl="0" marL="0" rtl="0" algn="l">
                        <a:spcBef>
                          <a:spcPts val="0"/>
                        </a:spcBef>
                        <a:spcAft>
                          <a:spcPts val="0"/>
                        </a:spcAft>
                        <a:buNone/>
                      </a:pPr>
                      <a:r>
                        <a:t/>
                      </a:r>
                      <a:endParaRPr/>
                    </a:p>
                  </a:txBody>
                  <a:tcPr marT="9525" marB="91425" marR="9525" marL="9525" anchor="b">
                    <a:lnT cap="flat" cmpd="sng" w="9525">
                      <a:solidFill>
                        <a:srgbClr val="993300"/>
                      </a:solidFill>
                      <a:prstDash val="solid"/>
                      <a:round/>
                      <a:headEnd len="sm" w="sm" type="none"/>
                      <a:tailEnd len="sm" w="sm" type="none"/>
                    </a:lnT>
                    <a:lnB cap="flat" cmpd="sng" w="6350">
                      <a:solidFill>
                        <a:srgbClr val="993366"/>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b="1" lang="en">
                          <a:solidFill>
                            <a:srgbClr val="993300"/>
                          </a:solidFill>
                        </a:rPr>
                        <a:t>Factor</a:t>
                      </a:r>
                      <a:endParaRPr b="1">
                        <a:solidFill>
                          <a:srgbClr val="993300"/>
                        </a:solidFill>
                      </a:endParaRPr>
                    </a:p>
                  </a:txBody>
                  <a:tcPr marT="9525" marB="91425" marR="9525" marL="9525" anchor="b">
                    <a:lnR cap="flat" cmpd="sng" w="6350">
                      <a:solidFill>
                        <a:srgbClr val="333333"/>
                      </a:solidFill>
                      <a:prstDash val="solid"/>
                      <a:round/>
                      <a:headEnd len="sm" w="sm" type="none"/>
                      <a:tailEnd len="sm" w="sm" type="none"/>
                    </a:lnR>
                    <a:lnT cap="flat" cmpd="sng" w="9525">
                      <a:solidFill>
                        <a:srgbClr val="993300"/>
                      </a:solidFill>
                      <a:prstDash val="solid"/>
                      <a:round/>
                      <a:headEnd len="sm" w="sm" type="none"/>
                      <a:tailEnd len="sm" w="sm" type="none"/>
                    </a:lnT>
                  </a:tcPr>
                </a:tc>
                <a:tc hMerge="1"/>
              </a:tr>
              <a:tr h="370275">
                <a:tc vMerge="1"/>
                <a:tc>
                  <a:txBody>
                    <a:bodyPr/>
                    <a:lstStyle/>
                    <a:p>
                      <a:pPr indent="0" lvl="0" marL="0" rtl="0" algn="ctr">
                        <a:lnSpc>
                          <a:spcPct val="115000"/>
                        </a:lnSpc>
                        <a:spcBef>
                          <a:spcPts val="0"/>
                        </a:spcBef>
                        <a:spcAft>
                          <a:spcPts val="0"/>
                        </a:spcAft>
                        <a:buNone/>
                      </a:pPr>
                      <a:r>
                        <a:rPr b="1" lang="en"/>
                        <a:t>1</a:t>
                      </a:r>
                      <a:endParaRPr b="1"/>
                    </a:p>
                  </a:txBody>
                  <a:tcPr marT="9525" marB="91425" marR="9525" marL="9525" anchor="b">
                    <a:lnR cap="flat" cmpd="sng" w="6350">
                      <a:solidFill>
                        <a:srgbClr val="333333"/>
                      </a:solidFill>
                      <a:prstDash val="solid"/>
                      <a:round/>
                      <a:headEnd len="sm" w="sm" type="none"/>
                      <a:tailEnd len="sm" w="sm" type="none"/>
                    </a:lnR>
                    <a:lnB cap="flat" cmpd="sng" w="6350">
                      <a:solidFill>
                        <a:srgbClr val="993366"/>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b="1" lang="en">
                          <a:solidFill>
                            <a:srgbClr val="333399"/>
                          </a:solidFill>
                        </a:rPr>
                        <a:t>2</a:t>
                      </a:r>
                      <a:endParaRPr b="1">
                        <a:solidFill>
                          <a:srgbClr val="333399"/>
                        </a:solidFill>
                      </a:endParaRPr>
                    </a:p>
                  </a:txBody>
                  <a:tcPr marT="9525" marB="91425" marR="9525" marL="9525" anchor="b">
                    <a:lnL cap="flat" cmpd="sng" w="6350">
                      <a:solidFill>
                        <a:srgbClr val="333333"/>
                      </a:solidFill>
                      <a:prstDash val="solid"/>
                      <a:round/>
                      <a:headEnd len="sm" w="sm" type="none"/>
                      <a:tailEnd len="sm" w="sm" type="none"/>
                    </a:lnL>
                    <a:lnB cap="flat" cmpd="sng" w="6350">
                      <a:solidFill>
                        <a:srgbClr val="993366"/>
                      </a:solidFill>
                      <a:prstDash val="solid"/>
                      <a:round/>
                      <a:headEnd len="sm" w="sm" type="none"/>
                      <a:tailEnd len="sm" w="sm" type="none"/>
                    </a:lnB>
                    <a:solidFill>
                      <a:srgbClr val="E6B8AF"/>
                    </a:solidFill>
                  </a:tcPr>
                </a:tc>
              </a:tr>
              <a:tr h="329800">
                <a:tc>
                  <a:txBody>
                    <a:bodyPr/>
                    <a:lstStyle/>
                    <a:p>
                      <a:pPr indent="0" lvl="0" marL="0" rtl="0" algn="l">
                        <a:spcBef>
                          <a:spcPts val="0"/>
                        </a:spcBef>
                        <a:spcAft>
                          <a:spcPts val="0"/>
                        </a:spcAft>
                        <a:buNone/>
                      </a:pPr>
                      <a:r>
                        <a:rPr b="1" lang="en" sz="1200"/>
                        <a:t>C</a:t>
                      </a:r>
                      <a:r>
                        <a:rPr b="1" lang="en" sz="1200"/>
                        <a:t>reat1</a:t>
                      </a:r>
                      <a:endParaRPr b="1" sz="1200"/>
                    </a:p>
                  </a:txBody>
                  <a:tcPr marT="9525" marB="91425" marR="9525" marL="9525">
                    <a:lnT cap="flat" cmpd="sng" w="6350">
                      <a:solidFill>
                        <a:srgbClr val="993366"/>
                      </a:solidFill>
                      <a:prstDash val="solid"/>
                      <a:round/>
                      <a:headEnd len="sm" w="sm" type="none"/>
                      <a:tailEnd len="sm" w="sm" type="none"/>
                    </a:lnT>
                    <a:lnB cap="flat" cmpd="sng" w="6350">
                      <a:solidFill>
                        <a:srgbClr val="C0C0C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200"/>
                        <a:t>0.817</a:t>
                      </a:r>
                      <a:endParaRPr b="1" sz="1200"/>
                    </a:p>
                  </a:txBody>
                  <a:tcPr marT="9525" marB="91425" marR="9525" marL="9525">
                    <a:lnR cap="flat" cmpd="sng" w="6350">
                      <a:solidFill>
                        <a:srgbClr val="333333"/>
                      </a:solidFill>
                      <a:prstDash val="solid"/>
                      <a:round/>
                      <a:headEnd len="sm" w="sm" type="none"/>
                      <a:tailEnd len="sm" w="sm" type="none"/>
                    </a:lnR>
                    <a:lnT cap="flat" cmpd="sng" w="6350">
                      <a:solidFill>
                        <a:srgbClr val="993366"/>
                      </a:solidFill>
                      <a:prstDash val="solid"/>
                      <a:round/>
                      <a:headEnd len="sm" w="sm" type="none"/>
                      <a:tailEnd len="sm" w="sm" type="none"/>
                    </a:lnT>
                    <a:lnB cap="flat" cmpd="sng" w="6350">
                      <a:solidFill>
                        <a:srgbClr val="C0C0C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200"/>
                        <a:t> </a:t>
                      </a:r>
                      <a:endParaRPr b="1" sz="1200"/>
                    </a:p>
                  </a:txBody>
                  <a:tcPr marT="9525" marB="91425" marR="9525" marL="9525">
                    <a:lnL cap="flat" cmpd="sng" w="6350">
                      <a:solidFill>
                        <a:srgbClr val="333333"/>
                      </a:solidFill>
                      <a:prstDash val="solid"/>
                      <a:round/>
                      <a:headEnd len="sm" w="sm" type="none"/>
                      <a:tailEnd len="sm" w="sm" type="none"/>
                    </a:lnL>
                    <a:lnT cap="flat" cmpd="sng" w="6350">
                      <a:solidFill>
                        <a:srgbClr val="993366"/>
                      </a:solidFill>
                      <a:prstDash val="solid"/>
                      <a:round/>
                      <a:headEnd len="sm" w="sm" type="none"/>
                      <a:tailEnd len="sm" w="sm" type="none"/>
                    </a:lnT>
                    <a:lnB cap="flat" cmpd="sng" w="6350">
                      <a:solidFill>
                        <a:srgbClr val="C0C0C0"/>
                      </a:solidFill>
                      <a:prstDash val="solid"/>
                      <a:round/>
                      <a:headEnd len="sm" w="sm" type="none"/>
                      <a:tailEnd len="sm" w="sm" type="none"/>
                    </a:lnB>
                  </a:tcPr>
                </a:tc>
              </a:tr>
              <a:tr h="329800">
                <a:tc>
                  <a:txBody>
                    <a:bodyPr/>
                    <a:lstStyle/>
                    <a:p>
                      <a:pPr indent="0" lvl="0" marL="0" rtl="0" algn="l">
                        <a:spcBef>
                          <a:spcPts val="0"/>
                        </a:spcBef>
                        <a:spcAft>
                          <a:spcPts val="0"/>
                        </a:spcAft>
                        <a:buNone/>
                      </a:pPr>
                      <a:r>
                        <a:rPr b="1" lang="en" sz="1200"/>
                        <a:t>C</a:t>
                      </a:r>
                      <a:r>
                        <a:rPr b="1" lang="en" sz="1200"/>
                        <a:t>reat2</a:t>
                      </a:r>
                      <a:endParaRPr b="1" sz="1200"/>
                    </a:p>
                  </a:txBody>
                  <a:tcPr marT="9525" marB="91425" marR="9525" marL="9525">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200"/>
                        <a:t>0.901</a:t>
                      </a:r>
                      <a:endParaRPr b="1" sz="1200"/>
                    </a:p>
                  </a:txBody>
                  <a:tcPr marT="9525" marB="91425" marR="9525" marL="9525">
                    <a:lnR cap="flat" cmpd="sng" w="6350">
                      <a:solidFill>
                        <a:srgbClr val="333333"/>
                      </a:solidFill>
                      <a:prstDash val="solid"/>
                      <a:round/>
                      <a:headEnd len="sm" w="sm" type="none"/>
                      <a:tailEnd len="sm" w="sm" type="none"/>
                    </a:lnR>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200"/>
                        <a:t> </a:t>
                      </a:r>
                      <a:endParaRPr b="1" sz="1200"/>
                    </a:p>
                  </a:txBody>
                  <a:tcPr marT="9525" marB="91425" marR="9525" marL="9525">
                    <a:lnL cap="flat" cmpd="sng" w="6350">
                      <a:solidFill>
                        <a:srgbClr val="333333"/>
                      </a:solidFill>
                      <a:prstDash val="solid"/>
                      <a:round/>
                      <a:headEnd len="sm" w="sm" type="none"/>
                      <a:tailEnd len="sm" w="sm" type="none"/>
                    </a:lnL>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tcPr>
                </a:tc>
              </a:tr>
              <a:tr h="329800">
                <a:tc>
                  <a:txBody>
                    <a:bodyPr/>
                    <a:lstStyle/>
                    <a:p>
                      <a:pPr indent="0" lvl="0" marL="0" rtl="0" algn="l">
                        <a:spcBef>
                          <a:spcPts val="0"/>
                        </a:spcBef>
                        <a:spcAft>
                          <a:spcPts val="0"/>
                        </a:spcAft>
                        <a:buNone/>
                      </a:pPr>
                      <a:r>
                        <a:rPr b="1" lang="en" sz="1200"/>
                        <a:t>C</a:t>
                      </a:r>
                      <a:r>
                        <a:rPr b="1" lang="en" sz="1200"/>
                        <a:t>reat3</a:t>
                      </a:r>
                      <a:endParaRPr b="1" sz="1200"/>
                    </a:p>
                  </a:txBody>
                  <a:tcPr marT="9525" marB="91425" marR="9525" marL="9525">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200"/>
                        <a:t>0.987</a:t>
                      </a:r>
                      <a:endParaRPr b="1" sz="1200"/>
                    </a:p>
                  </a:txBody>
                  <a:tcPr marT="9525" marB="91425" marR="9525" marL="9525">
                    <a:lnR cap="flat" cmpd="sng" w="6350">
                      <a:solidFill>
                        <a:srgbClr val="333333"/>
                      </a:solidFill>
                      <a:prstDash val="solid"/>
                      <a:round/>
                      <a:headEnd len="sm" w="sm" type="none"/>
                      <a:tailEnd len="sm" w="sm" type="none"/>
                    </a:lnR>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200"/>
                        <a:t> </a:t>
                      </a:r>
                      <a:endParaRPr b="1" sz="1200"/>
                    </a:p>
                  </a:txBody>
                  <a:tcPr marT="9525" marB="91425" marR="9525" marL="9525">
                    <a:lnL cap="flat" cmpd="sng" w="6350">
                      <a:solidFill>
                        <a:srgbClr val="333333"/>
                      </a:solidFill>
                      <a:prstDash val="solid"/>
                      <a:round/>
                      <a:headEnd len="sm" w="sm" type="none"/>
                      <a:tailEnd len="sm" w="sm" type="none"/>
                    </a:lnL>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tcPr>
                </a:tc>
              </a:tr>
              <a:tr h="329800">
                <a:tc>
                  <a:txBody>
                    <a:bodyPr/>
                    <a:lstStyle/>
                    <a:p>
                      <a:pPr indent="0" lvl="0" marL="0" rtl="0" algn="l">
                        <a:spcBef>
                          <a:spcPts val="0"/>
                        </a:spcBef>
                        <a:spcAft>
                          <a:spcPts val="0"/>
                        </a:spcAft>
                        <a:buNone/>
                      </a:pPr>
                      <a:r>
                        <a:rPr b="1" lang="en" sz="1200"/>
                        <a:t>C</a:t>
                      </a:r>
                      <a:r>
                        <a:rPr b="1" lang="en" sz="1200"/>
                        <a:t>reat4</a:t>
                      </a:r>
                      <a:endParaRPr b="1" sz="1200"/>
                    </a:p>
                  </a:txBody>
                  <a:tcPr marT="9525" marB="91425" marR="9525" marL="9525">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200"/>
                        <a:t>0.943</a:t>
                      </a:r>
                      <a:endParaRPr b="1" sz="1200"/>
                    </a:p>
                  </a:txBody>
                  <a:tcPr marT="9525" marB="91425" marR="9525" marL="9525">
                    <a:lnR cap="flat" cmpd="sng" w="6350">
                      <a:solidFill>
                        <a:srgbClr val="333333"/>
                      </a:solidFill>
                      <a:prstDash val="solid"/>
                      <a:round/>
                      <a:headEnd len="sm" w="sm" type="none"/>
                      <a:tailEnd len="sm" w="sm" type="none"/>
                    </a:lnR>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200"/>
                        <a:t> </a:t>
                      </a:r>
                      <a:endParaRPr b="1" sz="1200"/>
                    </a:p>
                  </a:txBody>
                  <a:tcPr marT="9525" marB="91425" marR="9525" marL="9525">
                    <a:lnL cap="flat" cmpd="sng" w="6350">
                      <a:solidFill>
                        <a:srgbClr val="333333"/>
                      </a:solidFill>
                      <a:prstDash val="solid"/>
                      <a:round/>
                      <a:headEnd len="sm" w="sm" type="none"/>
                      <a:tailEnd len="sm" w="sm" type="none"/>
                    </a:lnL>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tcPr>
                </a:tc>
              </a:tr>
              <a:tr h="329800">
                <a:tc>
                  <a:txBody>
                    <a:bodyPr/>
                    <a:lstStyle/>
                    <a:p>
                      <a:pPr indent="0" lvl="0" marL="0" rtl="0" algn="l">
                        <a:spcBef>
                          <a:spcPts val="0"/>
                        </a:spcBef>
                        <a:spcAft>
                          <a:spcPts val="0"/>
                        </a:spcAft>
                        <a:buNone/>
                      </a:pPr>
                      <a:r>
                        <a:rPr b="1" lang="en" sz="1200"/>
                        <a:t>C</a:t>
                      </a:r>
                      <a:r>
                        <a:rPr b="1" lang="en" sz="1200"/>
                        <a:t>reat5</a:t>
                      </a:r>
                      <a:endParaRPr b="1" sz="1200"/>
                    </a:p>
                  </a:txBody>
                  <a:tcPr marT="9525" marB="91425" marR="9525" marL="9525">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200"/>
                        <a:t>0.839</a:t>
                      </a:r>
                      <a:endParaRPr b="1" sz="1200"/>
                    </a:p>
                  </a:txBody>
                  <a:tcPr marT="9525" marB="91425" marR="9525" marL="9525">
                    <a:lnR cap="flat" cmpd="sng" w="6350">
                      <a:solidFill>
                        <a:srgbClr val="333333"/>
                      </a:solidFill>
                      <a:prstDash val="solid"/>
                      <a:round/>
                      <a:headEnd len="sm" w="sm" type="none"/>
                      <a:tailEnd len="sm" w="sm" type="none"/>
                    </a:lnR>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 sz="1200"/>
                        <a:t> </a:t>
                      </a:r>
                      <a:endParaRPr b="1" sz="1200"/>
                    </a:p>
                  </a:txBody>
                  <a:tcPr marT="9525" marB="91425" marR="9525" marL="9525">
                    <a:lnL cap="flat" cmpd="sng" w="6350">
                      <a:solidFill>
                        <a:srgbClr val="333333"/>
                      </a:solidFill>
                      <a:prstDash val="solid"/>
                      <a:round/>
                      <a:headEnd len="sm" w="sm" type="none"/>
                      <a:tailEnd len="sm" w="sm" type="none"/>
                    </a:lnL>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tcPr>
                </a:tc>
              </a:tr>
              <a:tr h="329800">
                <a:tc>
                  <a:txBody>
                    <a:bodyPr/>
                    <a:lstStyle/>
                    <a:p>
                      <a:pPr indent="0" lvl="0" marL="0" rtl="0" algn="l">
                        <a:spcBef>
                          <a:spcPts val="0"/>
                        </a:spcBef>
                        <a:spcAft>
                          <a:spcPts val="0"/>
                        </a:spcAft>
                        <a:buNone/>
                      </a:pPr>
                      <a:r>
                        <a:rPr b="1" lang="en" sz="1200">
                          <a:solidFill>
                            <a:srgbClr val="333399"/>
                          </a:solidFill>
                        </a:rPr>
                        <a:t>C</a:t>
                      </a:r>
                      <a:r>
                        <a:rPr b="1" lang="en" sz="1200">
                          <a:solidFill>
                            <a:srgbClr val="333399"/>
                          </a:solidFill>
                        </a:rPr>
                        <a:t>reat8</a:t>
                      </a:r>
                      <a:endParaRPr b="1" sz="1200">
                        <a:solidFill>
                          <a:srgbClr val="333399"/>
                        </a:solidFill>
                      </a:endParaRPr>
                    </a:p>
                  </a:txBody>
                  <a:tcPr marT="9525" marB="91425" marR="9525" marL="9525">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b="1" lang="en" sz="900">
                          <a:solidFill>
                            <a:srgbClr val="993300"/>
                          </a:solidFill>
                        </a:rPr>
                        <a:t> </a:t>
                      </a:r>
                      <a:endParaRPr b="1" sz="900">
                        <a:solidFill>
                          <a:srgbClr val="993300"/>
                        </a:solidFill>
                      </a:endParaRPr>
                    </a:p>
                  </a:txBody>
                  <a:tcPr marT="9525" marB="91425" marR="9525" marL="9525">
                    <a:lnR cap="flat" cmpd="sng" w="6350">
                      <a:solidFill>
                        <a:srgbClr val="333333"/>
                      </a:solidFill>
                      <a:prstDash val="solid"/>
                      <a:round/>
                      <a:headEnd len="sm" w="sm" type="none"/>
                      <a:tailEnd len="sm" w="sm" type="none"/>
                    </a:lnR>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333399"/>
                          </a:solidFill>
                        </a:rPr>
                        <a:t>0.856</a:t>
                      </a:r>
                      <a:endParaRPr b="1" sz="1200">
                        <a:solidFill>
                          <a:srgbClr val="333399"/>
                        </a:solidFill>
                      </a:endParaRPr>
                    </a:p>
                  </a:txBody>
                  <a:tcPr marT="9525" marB="91425" marR="9525" marL="9525">
                    <a:lnL cap="flat" cmpd="sng" w="6350">
                      <a:solidFill>
                        <a:srgbClr val="333333"/>
                      </a:solidFill>
                      <a:prstDash val="solid"/>
                      <a:round/>
                      <a:headEnd len="sm" w="sm" type="none"/>
                      <a:tailEnd len="sm" w="sm" type="none"/>
                    </a:lnL>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solidFill>
                      <a:srgbClr val="E6B8AF"/>
                    </a:solidFill>
                  </a:tcPr>
                </a:tc>
              </a:tr>
              <a:tr h="329800">
                <a:tc>
                  <a:txBody>
                    <a:bodyPr/>
                    <a:lstStyle/>
                    <a:p>
                      <a:pPr indent="0" lvl="0" marL="0" rtl="0" algn="l">
                        <a:spcBef>
                          <a:spcPts val="0"/>
                        </a:spcBef>
                        <a:spcAft>
                          <a:spcPts val="0"/>
                        </a:spcAft>
                        <a:buNone/>
                      </a:pPr>
                      <a:r>
                        <a:rPr b="1" lang="en" sz="1200">
                          <a:solidFill>
                            <a:srgbClr val="333399"/>
                          </a:solidFill>
                        </a:rPr>
                        <a:t>C</a:t>
                      </a:r>
                      <a:r>
                        <a:rPr b="1" lang="en" sz="1200">
                          <a:solidFill>
                            <a:srgbClr val="333399"/>
                          </a:solidFill>
                        </a:rPr>
                        <a:t>reat9</a:t>
                      </a:r>
                      <a:endParaRPr b="1" sz="1200">
                        <a:solidFill>
                          <a:srgbClr val="333399"/>
                        </a:solidFill>
                      </a:endParaRPr>
                    </a:p>
                  </a:txBody>
                  <a:tcPr marT="9525" marB="91425" marR="9525" marL="9525">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b="1" lang="en" sz="900">
                          <a:solidFill>
                            <a:srgbClr val="993300"/>
                          </a:solidFill>
                        </a:rPr>
                        <a:t> </a:t>
                      </a:r>
                      <a:endParaRPr b="1" sz="900">
                        <a:solidFill>
                          <a:srgbClr val="993300"/>
                        </a:solidFill>
                      </a:endParaRPr>
                    </a:p>
                  </a:txBody>
                  <a:tcPr marT="9525" marB="91425" marR="9525" marL="9525">
                    <a:lnR cap="flat" cmpd="sng" w="6350">
                      <a:solidFill>
                        <a:srgbClr val="333333"/>
                      </a:solidFill>
                      <a:prstDash val="solid"/>
                      <a:round/>
                      <a:headEnd len="sm" w="sm" type="none"/>
                      <a:tailEnd len="sm" w="sm" type="none"/>
                    </a:lnR>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333399"/>
                          </a:solidFill>
                        </a:rPr>
                        <a:t>0.949</a:t>
                      </a:r>
                      <a:endParaRPr b="1" sz="1200">
                        <a:solidFill>
                          <a:srgbClr val="333399"/>
                        </a:solidFill>
                      </a:endParaRPr>
                    </a:p>
                  </a:txBody>
                  <a:tcPr marT="9525" marB="91425" marR="9525" marL="9525">
                    <a:lnL cap="flat" cmpd="sng" w="6350">
                      <a:solidFill>
                        <a:srgbClr val="333333"/>
                      </a:solidFill>
                      <a:prstDash val="solid"/>
                      <a:round/>
                      <a:headEnd len="sm" w="sm" type="none"/>
                      <a:tailEnd len="sm" w="sm" type="none"/>
                    </a:lnL>
                    <a:lnT cap="flat" cmpd="sng" w="6350">
                      <a:solidFill>
                        <a:srgbClr val="C0C0C0"/>
                      </a:solidFill>
                      <a:prstDash val="solid"/>
                      <a:round/>
                      <a:headEnd len="sm" w="sm" type="none"/>
                      <a:tailEnd len="sm" w="sm" type="none"/>
                    </a:lnT>
                    <a:lnB cap="flat" cmpd="sng" w="6350">
                      <a:solidFill>
                        <a:srgbClr val="C0C0C0"/>
                      </a:solidFill>
                      <a:prstDash val="solid"/>
                      <a:round/>
                      <a:headEnd len="sm" w="sm" type="none"/>
                      <a:tailEnd len="sm" w="sm" type="none"/>
                    </a:lnB>
                    <a:solidFill>
                      <a:srgbClr val="E6B8AF"/>
                    </a:solidFill>
                  </a:tcPr>
                </a:tc>
              </a:tr>
              <a:tr h="403550">
                <a:tc>
                  <a:txBody>
                    <a:bodyPr/>
                    <a:lstStyle/>
                    <a:p>
                      <a:pPr indent="0" lvl="0" marL="0" rtl="0" algn="l">
                        <a:spcBef>
                          <a:spcPts val="0"/>
                        </a:spcBef>
                        <a:spcAft>
                          <a:spcPts val="0"/>
                        </a:spcAft>
                        <a:buNone/>
                      </a:pPr>
                      <a:r>
                        <a:rPr b="1" lang="en" sz="1200">
                          <a:solidFill>
                            <a:srgbClr val="333399"/>
                          </a:solidFill>
                        </a:rPr>
                        <a:t>C</a:t>
                      </a:r>
                      <a:r>
                        <a:rPr b="1" lang="en" sz="1200">
                          <a:solidFill>
                            <a:srgbClr val="333399"/>
                          </a:solidFill>
                        </a:rPr>
                        <a:t>reat10</a:t>
                      </a:r>
                      <a:endParaRPr b="1" sz="1200">
                        <a:solidFill>
                          <a:srgbClr val="333399"/>
                        </a:solidFill>
                      </a:endParaRPr>
                    </a:p>
                  </a:txBody>
                  <a:tcPr marT="9525" marB="91425" marR="9525" marL="9525">
                    <a:lnT cap="flat" cmpd="sng" w="6350">
                      <a:solidFill>
                        <a:srgbClr val="C0C0C0"/>
                      </a:solidFill>
                      <a:prstDash val="solid"/>
                      <a:round/>
                      <a:headEnd len="sm" w="sm" type="none"/>
                      <a:tailEnd len="sm" w="sm" type="none"/>
                    </a:lnT>
                    <a:lnB cap="flat" cmpd="sng" w="6350">
                      <a:solidFill>
                        <a:srgbClr val="993366"/>
                      </a:solidFill>
                      <a:prstDash val="solid"/>
                      <a:round/>
                      <a:headEnd len="sm" w="sm" type="none"/>
                      <a:tailEnd len="sm" w="sm" type="none"/>
                    </a:lnB>
                    <a:solidFill>
                      <a:srgbClr val="E6B8AF"/>
                    </a:solidFill>
                  </a:tcPr>
                </a:tc>
                <a:tc>
                  <a:txBody>
                    <a:bodyPr/>
                    <a:lstStyle/>
                    <a:p>
                      <a:pPr indent="0" lvl="0" marL="0" rtl="0" algn="l">
                        <a:spcBef>
                          <a:spcPts val="0"/>
                        </a:spcBef>
                        <a:spcAft>
                          <a:spcPts val="0"/>
                        </a:spcAft>
                        <a:buNone/>
                      </a:pPr>
                      <a:r>
                        <a:rPr b="1" lang="en" sz="900">
                          <a:solidFill>
                            <a:srgbClr val="993300"/>
                          </a:solidFill>
                        </a:rPr>
                        <a:t> </a:t>
                      </a:r>
                      <a:endParaRPr b="1" sz="900">
                        <a:solidFill>
                          <a:srgbClr val="993300"/>
                        </a:solidFill>
                      </a:endParaRPr>
                    </a:p>
                  </a:txBody>
                  <a:tcPr marT="9525" marB="91425" marR="9525" marL="9525">
                    <a:lnR cap="flat" cmpd="sng" w="6350">
                      <a:solidFill>
                        <a:srgbClr val="333333"/>
                      </a:solidFill>
                      <a:prstDash val="solid"/>
                      <a:round/>
                      <a:headEnd len="sm" w="sm" type="none"/>
                      <a:tailEnd len="sm" w="sm" type="none"/>
                    </a:lnR>
                    <a:lnT cap="flat" cmpd="sng" w="6350">
                      <a:solidFill>
                        <a:srgbClr val="C0C0C0"/>
                      </a:solidFill>
                      <a:prstDash val="solid"/>
                      <a:round/>
                      <a:headEnd len="sm" w="sm" type="none"/>
                      <a:tailEnd len="sm" w="sm" type="none"/>
                    </a:lnT>
                    <a:lnB cap="flat" cmpd="sng" w="6350">
                      <a:solidFill>
                        <a:srgbClr val="993366"/>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solidFill>
                            <a:srgbClr val="333399"/>
                          </a:solidFill>
                        </a:rPr>
                        <a:t>0.976</a:t>
                      </a:r>
                      <a:endParaRPr b="1" sz="1200">
                        <a:solidFill>
                          <a:srgbClr val="333399"/>
                        </a:solidFill>
                      </a:endParaRPr>
                    </a:p>
                  </a:txBody>
                  <a:tcPr marT="9525" marB="91425" marR="9525" marL="9525">
                    <a:lnL cap="flat" cmpd="sng" w="6350">
                      <a:solidFill>
                        <a:srgbClr val="333333"/>
                      </a:solidFill>
                      <a:prstDash val="solid"/>
                      <a:round/>
                      <a:headEnd len="sm" w="sm" type="none"/>
                      <a:tailEnd len="sm" w="sm" type="none"/>
                    </a:lnL>
                    <a:lnT cap="flat" cmpd="sng" w="6350">
                      <a:solidFill>
                        <a:srgbClr val="C0C0C0"/>
                      </a:solidFill>
                      <a:prstDash val="solid"/>
                      <a:round/>
                      <a:headEnd len="sm" w="sm" type="none"/>
                      <a:tailEnd len="sm" w="sm" type="none"/>
                    </a:lnT>
                    <a:lnB cap="flat" cmpd="sng" w="6350">
                      <a:solidFill>
                        <a:srgbClr val="993366"/>
                      </a:solidFill>
                      <a:prstDash val="solid"/>
                      <a:round/>
                      <a:headEnd len="sm" w="sm" type="none"/>
                      <a:tailEnd len="sm" w="sm" type="none"/>
                    </a:lnB>
                    <a:solidFill>
                      <a:srgbClr val="E6B8AF"/>
                    </a:solidFill>
                  </a:tcPr>
                </a:tc>
              </a:tr>
            </a:tbl>
          </a:graphicData>
        </a:graphic>
      </p:graphicFrame>
      <p:graphicFrame>
        <p:nvGraphicFramePr>
          <p:cNvPr id="101" name="Google Shape;101;p19"/>
          <p:cNvGraphicFramePr/>
          <p:nvPr/>
        </p:nvGraphicFramePr>
        <p:xfrm>
          <a:off x="4871675" y="1198988"/>
          <a:ext cx="3000000" cy="3000000"/>
        </p:xfrm>
        <a:graphic>
          <a:graphicData uri="http://schemas.openxmlformats.org/drawingml/2006/table">
            <a:tbl>
              <a:tblPr>
                <a:noFill/>
                <a:tableStyleId>{BFC8D083-2759-4296-9764-E4E9516A9B01}</a:tableStyleId>
              </a:tblPr>
              <a:tblGrid>
                <a:gridCol w="1364500"/>
                <a:gridCol w="1364500"/>
                <a:gridCol w="1384000"/>
              </a:tblGrid>
              <a:tr h="451400">
                <a:tc gridSpan="3">
                  <a:txBody>
                    <a:bodyPr/>
                    <a:lstStyle/>
                    <a:p>
                      <a:pPr indent="0" lvl="0" marL="0" rtl="0" algn="ctr">
                        <a:lnSpc>
                          <a:spcPct val="115000"/>
                        </a:lnSpc>
                        <a:spcBef>
                          <a:spcPts val="0"/>
                        </a:spcBef>
                        <a:spcAft>
                          <a:spcPts val="0"/>
                        </a:spcAft>
                        <a:buNone/>
                      </a:pPr>
                      <a:r>
                        <a:rPr b="1" lang="en" sz="1800">
                          <a:solidFill>
                            <a:srgbClr val="333399"/>
                          </a:solidFill>
                        </a:rPr>
                        <a:t>HR Practices Factor Analysis</a:t>
                      </a:r>
                      <a:endParaRPr b="1" sz="1800">
                        <a:solidFill>
                          <a:srgbClr val="333399"/>
                        </a:solidFill>
                      </a:endParaRPr>
                    </a:p>
                  </a:txBody>
                  <a:tcPr marT="9525" marB="91425" marR="9525" marL="9525" anchor="ctr">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hMerge="1"/>
                <a:tc hMerge="1"/>
              </a:tr>
              <a:tr h="378950">
                <a:tc rowSpan="2">
                  <a:txBody>
                    <a:bodyPr/>
                    <a:lstStyle/>
                    <a:p>
                      <a:pPr indent="0" lvl="0" marL="0" rtl="0" algn="l">
                        <a:spcBef>
                          <a:spcPts val="0"/>
                        </a:spcBef>
                        <a:spcAft>
                          <a:spcPts val="0"/>
                        </a:spcAft>
                        <a:buNone/>
                      </a:pPr>
                      <a:r>
                        <a:t/>
                      </a:r>
                      <a:endParaRPr/>
                    </a:p>
                  </a:txBody>
                  <a:tcPr marT="9525" marB="91425" marR="9525" marL="9525" anchor="b">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b="1" lang="en">
                          <a:solidFill>
                            <a:srgbClr val="333399"/>
                          </a:solidFill>
                        </a:rPr>
                        <a:t>Factor</a:t>
                      </a:r>
                      <a:endParaRPr b="1">
                        <a:solidFill>
                          <a:srgbClr val="333399"/>
                        </a:solidFill>
                      </a:endParaRPr>
                    </a:p>
                  </a:txBody>
                  <a:tcPr marT="9525" marB="91425" marR="9525" marL="9525" anchor="b">
                    <a:lnL cap="flat" cmpd="sng" w="9525">
                      <a:solidFill>
                        <a:srgbClr val="0000FF"/>
                      </a:solidFill>
                      <a:prstDash val="solid"/>
                      <a:round/>
                      <a:headEnd len="sm" w="sm" type="none"/>
                      <a:tailEnd len="sm" w="sm" type="none"/>
                    </a:lnL>
                    <a:lnR cap="flat" cmpd="sng" w="6350">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hMerge="1"/>
              </a:tr>
              <a:tr h="325100">
                <a:tc vMerge="1"/>
                <a:tc>
                  <a:txBody>
                    <a:bodyPr/>
                    <a:lstStyle/>
                    <a:p>
                      <a:pPr indent="0" lvl="0" marL="0" rtl="0" algn="ctr">
                        <a:lnSpc>
                          <a:spcPct val="115000"/>
                        </a:lnSpc>
                        <a:spcBef>
                          <a:spcPts val="0"/>
                        </a:spcBef>
                        <a:spcAft>
                          <a:spcPts val="0"/>
                        </a:spcAft>
                        <a:buNone/>
                      </a:pPr>
                      <a:r>
                        <a:rPr b="1" lang="en"/>
                        <a:t>1</a:t>
                      </a:r>
                      <a:endParaRPr b="1"/>
                    </a:p>
                  </a:txBody>
                  <a:tcPr marT="9525" marB="91425" marR="9525" marL="9525" anchor="b">
                    <a:lnL cap="flat" cmpd="sng" w="9525">
                      <a:solidFill>
                        <a:srgbClr val="0000FF"/>
                      </a:solidFill>
                      <a:prstDash val="solid"/>
                      <a:round/>
                      <a:headEnd len="sm" w="sm" type="none"/>
                      <a:tailEnd len="sm" w="sm" type="none"/>
                    </a:lnL>
                    <a:lnR cap="flat" cmpd="sng" w="6350">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b="1" lang="en">
                          <a:solidFill>
                            <a:srgbClr val="FF0000"/>
                          </a:solidFill>
                        </a:rPr>
                        <a:t>2</a:t>
                      </a:r>
                      <a:endParaRPr b="1">
                        <a:solidFill>
                          <a:srgbClr val="FF0000"/>
                        </a:solidFill>
                      </a:endParaRPr>
                    </a:p>
                  </a:txBody>
                  <a:tcPr marT="9525" marB="91425" marR="9525" marL="9525" anchor="b">
                    <a:lnL cap="flat" cmpd="sng" w="6350">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A9D08E"/>
                    </a:solidFill>
                  </a:tcPr>
                </a:tc>
              </a:tr>
              <a:tr h="337525">
                <a:tc>
                  <a:txBody>
                    <a:bodyPr/>
                    <a:lstStyle/>
                    <a:p>
                      <a:pPr indent="0" lvl="0" marL="0" rtl="0" algn="l">
                        <a:spcBef>
                          <a:spcPts val="0"/>
                        </a:spcBef>
                        <a:spcAft>
                          <a:spcPts val="0"/>
                        </a:spcAft>
                        <a:buNone/>
                      </a:pPr>
                      <a:r>
                        <a:rPr b="1" lang="en" sz="1200"/>
                        <a:t>HR</a:t>
                      </a:r>
                      <a:r>
                        <a:rPr b="1" lang="en" sz="1200"/>
                        <a:t>1</a:t>
                      </a:r>
                      <a:endParaRPr b="1" sz="1200"/>
                    </a:p>
                  </a:txBody>
                  <a:tcPr marT="9525" marB="91425" marR="9525" marL="95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b="1" lang="en" sz="900">
                          <a:solidFill>
                            <a:srgbClr val="993300"/>
                          </a:solidFill>
                        </a:rPr>
                        <a:t> </a:t>
                      </a:r>
                      <a:endParaRPr b="1" sz="900">
                        <a:solidFill>
                          <a:srgbClr val="993300"/>
                        </a:solidFill>
                      </a:endParaRPr>
                    </a:p>
                  </a:txBody>
                  <a:tcPr marT="9525" marB="91425" marR="9525" marL="9525">
                    <a:lnL cap="flat" cmpd="sng" w="9525">
                      <a:solidFill>
                        <a:srgbClr val="0000FF"/>
                      </a:solidFill>
                      <a:prstDash val="solid"/>
                      <a:round/>
                      <a:headEnd len="sm" w="sm" type="none"/>
                      <a:tailEnd len="sm" w="sm" type="none"/>
                    </a:lnL>
                    <a:lnR cap="flat" cmpd="sng" w="6350">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t>0.649</a:t>
                      </a:r>
                      <a:endParaRPr b="1" sz="1200"/>
                    </a:p>
                  </a:txBody>
                  <a:tcPr marT="9525" marB="91425" marR="9525" marL="9525">
                    <a:lnL cap="flat" cmpd="sng" w="6350">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FFFF00"/>
                    </a:solidFill>
                  </a:tcPr>
                </a:tc>
              </a:tr>
              <a:tr h="337525">
                <a:tc>
                  <a:txBody>
                    <a:bodyPr/>
                    <a:lstStyle/>
                    <a:p>
                      <a:pPr indent="0" lvl="0" marL="0" rtl="0" algn="l">
                        <a:spcBef>
                          <a:spcPts val="0"/>
                        </a:spcBef>
                        <a:spcAft>
                          <a:spcPts val="0"/>
                        </a:spcAft>
                        <a:buNone/>
                      </a:pPr>
                      <a:r>
                        <a:rPr b="1" lang="en" sz="1200"/>
                        <a:t>HR</a:t>
                      </a:r>
                      <a:r>
                        <a:rPr b="1" lang="en" sz="1200"/>
                        <a:t>2</a:t>
                      </a:r>
                      <a:endParaRPr b="1" sz="1200"/>
                    </a:p>
                  </a:txBody>
                  <a:tcPr marT="9525" marB="91425" marR="9525" marL="95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b="1" lang="en" sz="900">
                          <a:solidFill>
                            <a:srgbClr val="993300"/>
                          </a:solidFill>
                        </a:rPr>
                        <a:t> </a:t>
                      </a:r>
                      <a:endParaRPr b="1" sz="900">
                        <a:solidFill>
                          <a:srgbClr val="993300"/>
                        </a:solidFill>
                      </a:endParaRPr>
                    </a:p>
                  </a:txBody>
                  <a:tcPr marT="9525" marB="91425" marR="9525" marL="9525">
                    <a:lnL cap="flat" cmpd="sng" w="9525">
                      <a:solidFill>
                        <a:srgbClr val="0000FF"/>
                      </a:solidFill>
                      <a:prstDash val="solid"/>
                      <a:round/>
                      <a:headEnd len="sm" w="sm" type="none"/>
                      <a:tailEnd len="sm" w="sm" type="none"/>
                    </a:lnL>
                    <a:lnR cap="flat" cmpd="sng" w="6350">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t>0.773</a:t>
                      </a:r>
                      <a:endParaRPr b="1" sz="1200"/>
                    </a:p>
                  </a:txBody>
                  <a:tcPr marT="9525" marB="91425" marR="9525" marL="9525">
                    <a:lnL cap="flat" cmpd="sng" w="6350">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FFFF00"/>
                    </a:solidFill>
                  </a:tcPr>
                </a:tc>
              </a:tr>
              <a:tr h="337525">
                <a:tc>
                  <a:txBody>
                    <a:bodyPr/>
                    <a:lstStyle/>
                    <a:p>
                      <a:pPr indent="0" lvl="0" marL="0" rtl="0" algn="l">
                        <a:spcBef>
                          <a:spcPts val="0"/>
                        </a:spcBef>
                        <a:spcAft>
                          <a:spcPts val="0"/>
                        </a:spcAft>
                        <a:buNone/>
                      </a:pPr>
                      <a:r>
                        <a:rPr b="1" lang="en" sz="1200"/>
                        <a:t>HR</a:t>
                      </a:r>
                      <a:r>
                        <a:rPr b="1" lang="en" sz="1200"/>
                        <a:t>3</a:t>
                      </a:r>
                      <a:endParaRPr b="1" sz="1200"/>
                    </a:p>
                  </a:txBody>
                  <a:tcPr marT="9525" marB="91425" marR="9525" marL="95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b="1" lang="en" sz="900">
                          <a:solidFill>
                            <a:srgbClr val="993300"/>
                          </a:solidFill>
                        </a:rPr>
                        <a:t> </a:t>
                      </a:r>
                      <a:endParaRPr b="1" sz="900">
                        <a:solidFill>
                          <a:srgbClr val="993300"/>
                        </a:solidFill>
                      </a:endParaRPr>
                    </a:p>
                  </a:txBody>
                  <a:tcPr marT="9525" marB="91425" marR="9525" marL="9525">
                    <a:lnL cap="flat" cmpd="sng" w="9525">
                      <a:solidFill>
                        <a:srgbClr val="0000FF"/>
                      </a:solidFill>
                      <a:prstDash val="solid"/>
                      <a:round/>
                      <a:headEnd len="sm" w="sm" type="none"/>
                      <a:tailEnd len="sm" w="sm" type="none"/>
                    </a:lnL>
                    <a:lnR cap="flat" cmpd="sng" w="6350">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200"/>
                        <a:t>0.953</a:t>
                      </a:r>
                      <a:endParaRPr b="1" sz="1200"/>
                    </a:p>
                  </a:txBody>
                  <a:tcPr marT="9525" marB="91425" marR="9525" marL="9525">
                    <a:lnL cap="flat" cmpd="sng" w="6350">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FFFF00"/>
                    </a:solidFill>
                  </a:tcPr>
                </a:tc>
              </a:tr>
              <a:tr h="337525">
                <a:tc>
                  <a:txBody>
                    <a:bodyPr/>
                    <a:lstStyle/>
                    <a:p>
                      <a:pPr indent="0" lvl="0" marL="0" rtl="0" algn="l">
                        <a:spcBef>
                          <a:spcPts val="0"/>
                        </a:spcBef>
                        <a:spcAft>
                          <a:spcPts val="0"/>
                        </a:spcAft>
                        <a:buNone/>
                      </a:pPr>
                      <a:r>
                        <a:rPr b="1" lang="en" sz="1200">
                          <a:solidFill>
                            <a:srgbClr val="FF0000"/>
                          </a:solidFill>
                        </a:rPr>
                        <a:t>HR4</a:t>
                      </a:r>
                      <a:endParaRPr b="1" sz="1200">
                        <a:solidFill>
                          <a:srgbClr val="FF0000"/>
                        </a:solidFill>
                      </a:endParaRPr>
                    </a:p>
                  </a:txBody>
                  <a:tcPr marT="9525" marB="91425" marR="9525" marL="95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A9D08E"/>
                    </a:solidFill>
                  </a:tcPr>
                </a:tc>
                <a:tc>
                  <a:txBody>
                    <a:bodyPr/>
                    <a:lstStyle/>
                    <a:p>
                      <a:pPr indent="0" lvl="0" marL="0" rtl="0" algn="r">
                        <a:lnSpc>
                          <a:spcPct val="115000"/>
                        </a:lnSpc>
                        <a:spcBef>
                          <a:spcPts val="0"/>
                        </a:spcBef>
                        <a:spcAft>
                          <a:spcPts val="0"/>
                        </a:spcAft>
                        <a:buNone/>
                      </a:pPr>
                      <a:r>
                        <a:rPr b="1" lang="en" sz="1200">
                          <a:solidFill>
                            <a:srgbClr val="FF0000"/>
                          </a:solidFill>
                        </a:rPr>
                        <a:t>0.911</a:t>
                      </a:r>
                      <a:endParaRPr b="1" sz="1200">
                        <a:solidFill>
                          <a:srgbClr val="FF0000"/>
                        </a:solidFill>
                      </a:endParaRPr>
                    </a:p>
                  </a:txBody>
                  <a:tcPr marT="9525" marB="91425" marR="9525" marL="9525">
                    <a:lnL cap="flat" cmpd="sng" w="9525">
                      <a:solidFill>
                        <a:srgbClr val="0000FF"/>
                      </a:solidFill>
                      <a:prstDash val="solid"/>
                      <a:round/>
                      <a:headEnd len="sm" w="sm" type="none"/>
                      <a:tailEnd len="sm" w="sm" type="none"/>
                    </a:lnL>
                    <a:lnR cap="flat" cmpd="sng" w="6350">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A9D08E"/>
                    </a:solidFill>
                  </a:tcPr>
                </a:tc>
                <a:tc>
                  <a:txBody>
                    <a:bodyPr/>
                    <a:lstStyle/>
                    <a:p>
                      <a:pPr indent="0" lvl="0" marL="0" rtl="0" algn="l">
                        <a:spcBef>
                          <a:spcPts val="0"/>
                        </a:spcBef>
                        <a:spcAft>
                          <a:spcPts val="0"/>
                        </a:spcAft>
                        <a:buNone/>
                      </a:pPr>
                      <a:r>
                        <a:rPr b="1" lang="en" sz="900">
                          <a:solidFill>
                            <a:srgbClr val="993300"/>
                          </a:solidFill>
                        </a:rPr>
                        <a:t> </a:t>
                      </a:r>
                      <a:endParaRPr b="1" sz="900">
                        <a:solidFill>
                          <a:srgbClr val="993300"/>
                        </a:solidFill>
                      </a:endParaRPr>
                    </a:p>
                  </a:txBody>
                  <a:tcPr marT="9525" marB="91425" marR="9525" marL="9525">
                    <a:lnL cap="flat" cmpd="sng" w="6350">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tcPr>
                </a:tc>
              </a:tr>
              <a:tr h="337525">
                <a:tc>
                  <a:txBody>
                    <a:bodyPr/>
                    <a:lstStyle/>
                    <a:p>
                      <a:pPr indent="0" lvl="0" marL="0" rtl="0" algn="l">
                        <a:spcBef>
                          <a:spcPts val="0"/>
                        </a:spcBef>
                        <a:spcAft>
                          <a:spcPts val="0"/>
                        </a:spcAft>
                        <a:buNone/>
                      </a:pPr>
                      <a:r>
                        <a:rPr b="1" lang="en" sz="1200">
                          <a:solidFill>
                            <a:srgbClr val="FF0000"/>
                          </a:solidFill>
                        </a:rPr>
                        <a:t>HR</a:t>
                      </a:r>
                      <a:r>
                        <a:rPr b="1" lang="en" sz="1200">
                          <a:solidFill>
                            <a:srgbClr val="FF0000"/>
                          </a:solidFill>
                        </a:rPr>
                        <a:t>5</a:t>
                      </a:r>
                      <a:endParaRPr b="1" sz="1200">
                        <a:solidFill>
                          <a:srgbClr val="FF0000"/>
                        </a:solidFill>
                      </a:endParaRPr>
                    </a:p>
                  </a:txBody>
                  <a:tcPr marT="9525" marB="91425" marR="9525" marL="95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A9D08E"/>
                    </a:solidFill>
                  </a:tcPr>
                </a:tc>
                <a:tc>
                  <a:txBody>
                    <a:bodyPr/>
                    <a:lstStyle/>
                    <a:p>
                      <a:pPr indent="0" lvl="0" marL="0" rtl="0" algn="r">
                        <a:lnSpc>
                          <a:spcPct val="115000"/>
                        </a:lnSpc>
                        <a:spcBef>
                          <a:spcPts val="0"/>
                        </a:spcBef>
                        <a:spcAft>
                          <a:spcPts val="0"/>
                        </a:spcAft>
                        <a:buNone/>
                      </a:pPr>
                      <a:r>
                        <a:rPr b="1" lang="en" sz="1200">
                          <a:solidFill>
                            <a:srgbClr val="FF0000"/>
                          </a:solidFill>
                        </a:rPr>
                        <a:t>0.776</a:t>
                      </a:r>
                      <a:endParaRPr b="1" sz="1200">
                        <a:solidFill>
                          <a:srgbClr val="FF0000"/>
                        </a:solidFill>
                      </a:endParaRPr>
                    </a:p>
                  </a:txBody>
                  <a:tcPr marT="9525" marB="91425" marR="9525" marL="9525">
                    <a:lnL cap="flat" cmpd="sng" w="9525">
                      <a:solidFill>
                        <a:srgbClr val="0000FF"/>
                      </a:solidFill>
                      <a:prstDash val="solid"/>
                      <a:round/>
                      <a:headEnd len="sm" w="sm" type="none"/>
                      <a:tailEnd len="sm" w="sm" type="none"/>
                    </a:lnL>
                    <a:lnR cap="flat" cmpd="sng" w="6350">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A9D08E"/>
                    </a:solidFill>
                  </a:tcPr>
                </a:tc>
                <a:tc>
                  <a:txBody>
                    <a:bodyPr/>
                    <a:lstStyle/>
                    <a:p>
                      <a:pPr indent="0" lvl="0" marL="0" rtl="0" algn="l">
                        <a:spcBef>
                          <a:spcPts val="0"/>
                        </a:spcBef>
                        <a:spcAft>
                          <a:spcPts val="0"/>
                        </a:spcAft>
                        <a:buNone/>
                      </a:pPr>
                      <a:r>
                        <a:rPr b="1" lang="en" sz="900">
                          <a:solidFill>
                            <a:srgbClr val="993300"/>
                          </a:solidFill>
                        </a:rPr>
                        <a:t> </a:t>
                      </a:r>
                      <a:endParaRPr b="1" sz="900">
                        <a:solidFill>
                          <a:srgbClr val="993300"/>
                        </a:solidFill>
                      </a:endParaRPr>
                    </a:p>
                  </a:txBody>
                  <a:tcPr marT="9525" marB="91425" marR="9525" marL="9525">
                    <a:lnL cap="flat" cmpd="sng" w="6350">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tcPr>
                </a:tc>
              </a:tr>
              <a:tr h="337525">
                <a:tc>
                  <a:txBody>
                    <a:bodyPr/>
                    <a:lstStyle/>
                    <a:p>
                      <a:pPr indent="0" lvl="0" marL="0" rtl="0" algn="l">
                        <a:spcBef>
                          <a:spcPts val="0"/>
                        </a:spcBef>
                        <a:spcAft>
                          <a:spcPts val="0"/>
                        </a:spcAft>
                        <a:buNone/>
                      </a:pPr>
                      <a:r>
                        <a:rPr b="1" lang="en" sz="1200">
                          <a:solidFill>
                            <a:srgbClr val="FF0000"/>
                          </a:solidFill>
                        </a:rPr>
                        <a:t>HR</a:t>
                      </a:r>
                      <a:r>
                        <a:rPr b="1" lang="en" sz="1200">
                          <a:solidFill>
                            <a:srgbClr val="FF0000"/>
                          </a:solidFill>
                        </a:rPr>
                        <a:t>6</a:t>
                      </a:r>
                      <a:endParaRPr b="1" sz="1200">
                        <a:solidFill>
                          <a:srgbClr val="FF0000"/>
                        </a:solidFill>
                      </a:endParaRPr>
                    </a:p>
                  </a:txBody>
                  <a:tcPr marT="9525" marB="91425" marR="9525" marL="95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A9D08E"/>
                    </a:solidFill>
                  </a:tcPr>
                </a:tc>
                <a:tc>
                  <a:txBody>
                    <a:bodyPr/>
                    <a:lstStyle/>
                    <a:p>
                      <a:pPr indent="0" lvl="0" marL="0" rtl="0" algn="r">
                        <a:lnSpc>
                          <a:spcPct val="115000"/>
                        </a:lnSpc>
                        <a:spcBef>
                          <a:spcPts val="0"/>
                        </a:spcBef>
                        <a:spcAft>
                          <a:spcPts val="0"/>
                        </a:spcAft>
                        <a:buNone/>
                      </a:pPr>
                      <a:r>
                        <a:rPr b="1" lang="en" sz="1200">
                          <a:solidFill>
                            <a:srgbClr val="FF0000"/>
                          </a:solidFill>
                        </a:rPr>
                        <a:t>0.906</a:t>
                      </a:r>
                      <a:endParaRPr b="1" sz="1200">
                        <a:solidFill>
                          <a:srgbClr val="FF0000"/>
                        </a:solidFill>
                      </a:endParaRPr>
                    </a:p>
                  </a:txBody>
                  <a:tcPr marT="9525" marB="91425" marR="9525" marL="9525">
                    <a:lnL cap="flat" cmpd="sng" w="9525">
                      <a:solidFill>
                        <a:srgbClr val="0000FF"/>
                      </a:solidFill>
                      <a:prstDash val="solid"/>
                      <a:round/>
                      <a:headEnd len="sm" w="sm" type="none"/>
                      <a:tailEnd len="sm" w="sm" type="none"/>
                    </a:lnL>
                    <a:lnR cap="flat" cmpd="sng" w="6350">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A9D08E"/>
                    </a:solidFill>
                  </a:tcPr>
                </a:tc>
                <a:tc>
                  <a:txBody>
                    <a:bodyPr/>
                    <a:lstStyle/>
                    <a:p>
                      <a:pPr indent="0" lvl="0" marL="0" rtl="0" algn="l">
                        <a:spcBef>
                          <a:spcPts val="0"/>
                        </a:spcBef>
                        <a:spcAft>
                          <a:spcPts val="0"/>
                        </a:spcAft>
                        <a:buNone/>
                      </a:pPr>
                      <a:r>
                        <a:rPr b="1" lang="en" sz="900">
                          <a:solidFill>
                            <a:srgbClr val="993300"/>
                          </a:solidFill>
                        </a:rPr>
                        <a:t> </a:t>
                      </a:r>
                      <a:endParaRPr b="1" sz="900">
                        <a:solidFill>
                          <a:srgbClr val="993300"/>
                        </a:solidFill>
                      </a:endParaRPr>
                    </a:p>
                  </a:txBody>
                  <a:tcPr marT="9525" marB="91425" marR="9525" marL="9525">
                    <a:lnL cap="flat" cmpd="sng" w="6350">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tcPr>
                </a:tc>
              </a:tr>
              <a:tr h="337525">
                <a:tc>
                  <a:txBody>
                    <a:bodyPr/>
                    <a:lstStyle/>
                    <a:p>
                      <a:pPr indent="0" lvl="0" marL="0" rtl="0" algn="l">
                        <a:spcBef>
                          <a:spcPts val="0"/>
                        </a:spcBef>
                        <a:spcAft>
                          <a:spcPts val="0"/>
                        </a:spcAft>
                        <a:buNone/>
                      </a:pPr>
                      <a:r>
                        <a:rPr b="1" lang="en" sz="1200">
                          <a:solidFill>
                            <a:srgbClr val="FF0000"/>
                          </a:solidFill>
                        </a:rPr>
                        <a:t>HR</a:t>
                      </a:r>
                      <a:r>
                        <a:rPr b="1" lang="en" sz="1200">
                          <a:solidFill>
                            <a:srgbClr val="FF0000"/>
                          </a:solidFill>
                        </a:rPr>
                        <a:t>11</a:t>
                      </a:r>
                      <a:endParaRPr b="1" sz="1200">
                        <a:solidFill>
                          <a:srgbClr val="FF0000"/>
                        </a:solidFill>
                      </a:endParaRPr>
                    </a:p>
                  </a:txBody>
                  <a:tcPr marT="9525" marB="91425" marR="9525" marL="95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A9D08E"/>
                    </a:solidFill>
                  </a:tcPr>
                </a:tc>
                <a:tc>
                  <a:txBody>
                    <a:bodyPr/>
                    <a:lstStyle/>
                    <a:p>
                      <a:pPr indent="0" lvl="0" marL="0" rtl="0" algn="r">
                        <a:lnSpc>
                          <a:spcPct val="115000"/>
                        </a:lnSpc>
                        <a:spcBef>
                          <a:spcPts val="0"/>
                        </a:spcBef>
                        <a:spcAft>
                          <a:spcPts val="0"/>
                        </a:spcAft>
                        <a:buNone/>
                      </a:pPr>
                      <a:r>
                        <a:rPr b="1" lang="en" sz="1200">
                          <a:solidFill>
                            <a:srgbClr val="FF0000"/>
                          </a:solidFill>
                        </a:rPr>
                        <a:t>0.690</a:t>
                      </a:r>
                      <a:endParaRPr b="1" sz="1200">
                        <a:solidFill>
                          <a:srgbClr val="FF0000"/>
                        </a:solidFill>
                      </a:endParaRPr>
                    </a:p>
                  </a:txBody>
                  <a:tcPr marT="9525" marB="91425" marR="9525" marL="9525">
                    <a:lnL cap="flat" cmpd="sng" w="9525">
                      <a:solidFill>
                        <a:srgbClr val="0000FF"/>
                      </a:solidFill>
                      <a:prstDash val="solid"/>
                      <a:round/>
                      <a:headEnd len="sm" w="sm" type="none"/>
                      <a:tailEnd len="sm" w="sm" type="none"/>
                    </a:lnL>
                    <a:lnR cap="flat" cmpd="sng" w="6350">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A9D08E"/>
                    </a:solidFill>
                  </a:tcPr>
                </a:tc>
                <a:tc>
                  <a:txBody>
                    <a:bodyPr/>
                    <a:lstStyle/>
                    <a:p>
                      <a:pPr indent="0" lvl="0" marL="0" rtl="0" algn="l">
                        <a:spcBef>
                          <a:spcPts val="0"/>
                        </a:spcBef>
                        <a:spcAft>
                          <a:spcPts val="0"/>
                        </a:spcAft>
                        <a:buNone/>
                      </a:pPr>
                      <a:r>
                        <a:rPr b="1" lang="en" sz="900">
                          <a:solidFill>
                            <a:srgbClr val="993300"/>
                          </a:solidFill>
                        </a:rPr>
                        <a:t> </a:t>
                      </a:r>
                      <a:endParaRPr b="1" sz="900">
                        <a:solidFill>
                          <a:srgbClr val="993300"/>
                        </a:solidFill>
                      </a:endParaRPr>
                    </a:p>
                  </a:txBody>
                  <a:tcPr marT="9525" marB="91425" marR="9525" marL="9525">
                    <a:lnL cap="flat" cmpd="sng" w="6350">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tcPr>
                </a:tc>
              </a:tr>
              <a:tr h="337525">
                <a:tc>
                  <a:txBody>
                    <a:bodyPr/>
                    <a:lstStyle/>
                    <a:p>
                      <a:pPr indent="0" lvl="0" marL="0" rtl="0" algn="l">
                        <a:spcBef>
                          <a:spcPts val="0"/>
                        </a:spcBef>
                        <a:spcAft>
                          <a:spcPts val="0"/>
                        </a:spcAft>
                        <a:buNone/>
                      </a:pPr>
                      <a:r>
                        <a:rPr b="1" lang="en" sz="1200">
                          <a:solidFill>
                            <a:srgbClr val="FF0000"/>
                          </a:solidFill>
                        </a:rPr>
                        <a:t>HR</a:t>
                      </a:r>
                      <a:r>
                        <a:rPr b="1" lang="en" sz="1200">
                          <a:solidFill>
                            <a:srgbClr val="FF0000"/>
                          </a:solidFill>
                        </a:rPr>
                        <a:t>12</a:t>
                      </a:r>
                      <a:endParaRPr b="1" sz="1200">
                        <a:solidFill>
                          <a:srgbClr val="FF0000"/>
                        </a:solidFill>
                      </a:endParaRPr>
                    </a:p>
                  </a:txBody>
                  <a:tcPr marT="9525" marB="91425" marR="9525" marL="95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A9D08E"/>
                    </a:solidFill>
                  </a:tcPr>
                </a:tc>
                <a:tc>
                  <a:txBody>
                    <a:bodyPr/>
                    <a:lstStyle/>
                    <a:p>
                      <a:pPr indent="0" lvl="0" marL="0" rtl="0" algn="r">
                        <a:lnSpc>
                          <a:spcPct val="115000"/>
                        </a:lnSpc>
                        <a:spcBef>
                          <a:spcPts val="0"/>
                        </a:spcBef>
                        <a:spcAft>
                          <a:spcPts val="0"/>
                        </a:spcAft>
                        <a:buNone/>
                      </a:pPr>
                      <a:r>
                        <a:rPr b="1" lang="en" sz="1200">
                          <a:solidFill>
                            <a:srgbClr val="FF0000"/>
                          </a:solidFill>
                        </a:rPr>
                        <a:t>0.716</a:t>
                      </a:r>
                      <a:endParaRPr b="1" sz="1200">
                        <a:solidFill>
                          <a:srgbClr val="FF0000"/>
                        </a:solidFill>
                      </a:endParaRPr>
                    </a:p>
                  </a:txBody>
                  <a:tcPr marT="9525" marB="91425" marR="9525" marL="9525">
                    <a:lnL cap="flat" cmpd="sng" w="9525">
                      <a:solidFill>
                        <a:srgbClr val="0000FF"/>
                      </a:solidFill>
                      <a:prstDash val="solid"/>
                      <a:round/>
                      <a:headEnd len="sm" w="sm" type="none"/>
                      <a:tailEnd len="sm" w="sm" type="none"/>
                    </a:lnL>
                    <a:lnR cap="flat" cmpd="sng" w="6350">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solidFill>
                      <a:srgbClr val="A9D08E"/>
                    </a:solidFill>
                  </a:tcPr>
                </a:tc>
                <a:tc>
                  <a:txBody>
                    <a:bodyPr/>
                    <a:lstStyle/>
                    <a:p>
                      <a:pPr indent="0" lvl="0" marL="0" rtl="0" algn="l">
                        <a:spcBef>
                          <a:spcPts val="0"/>
                        </a:spcBef>
                        <a:spcAft>
                          <a:spcPts val="0"/>
                        </a:spcAft>
                        <a:buNone/>
                      </a:pPr>
                      <a:r>
                        <a:rPr b="1" lang="en" sz="900">
                          <a:solidFill>
                            <a:srgbClr val="993300"/>
                          </a:solidFill>
                        </a:rPr>
                        <a:t> </a:t>
                      </a:r>
                      <a:endParaRPr b="1" sz="900">
                        <a:solidFill>
                          <a:srgbClr val="993300"/>
                        </a:solidFill>
                      </a:endParaRPr>
                    </a:p>
                  </a:txBody>
                  <a:tcPr marT="9525" marB="91425" marR="9525" marL="9525">
                    <a:lnL cap="flat" cmpd="sng" w="6350">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6350">
                      <a:solidFill>
                        <a:srgbClr val="0000FF"/>
                      </a:solidFill>
                      <a:prstDash val="solid"/>
                      <a:round/>
                      <a:headEnd len="sm" w="sm" type="none"/>
                      <a:tailEnd len="sm" w="sm" type="none"/>
                    </a:lnT>
                    <a:lnB cap="flat" cmpd="sng" w="6350">
                      <a:solidFill>
                        <a:srgbClr val="0000FF"/>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159300" y="86550"/>
            <a:ext cx="8832300" cy="66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Georgia"/>
                <a:ea typeface="Georgia"/>
                <a:cs typeface="Georgia"/>
                <a:sym typeface="Georgia"/>
              </a:rPr>
              <a:t>Creativity Subdimensions</a:t>
            </a:r>
            <a:endParaRPr sz="3000">
              <a:latin typeface="Georgia"/>
              <a:ea typeface="Georgia"/>
              <a:cs typeface="Georgia"/>
              <a:sym typeface="Georgia"/>
            </a:endParaRPr>
          </a:p>
        </p:txBody>
      </p:sp>
      <p:pic>
        <p:nvPicPr>
          <p:cNvPr id="107" name="Google Shape;107;p20"/>
          <p:cNvPicPr preferRelativeResize="0"/>
          <p:nvPr/>
        </p:nvPicPr>
        <p:blipFill>
          <a:blip r:embed="rId3">
            <a:alphaModFix/>
          </a:blip>
          <a:stretch>
            <a:fillRect/>
          </a:stretch>
        </p:blipFill>
        <p:spPr>
          <a:xfrm>
            <a:off x="4572000" y="1433500"/>
            <a:ext cx="4419600" cy="3518225"/>
          </a:xfrm>
          <a:prstGeom prst="rect">
            <a:avLst/>
          </a:prstGeom>
          <a:noFill/>
          <a:ln>
            <a:noFill/>
          </a:ln>
        </p:spPr>
      </p:pic>
      <p:pic>
        <p:nvPicPr>
          <p:cNvPr id="108" name="Google Shape;108;p20"/>
          <p:cNvPicPr preferRelativeResize="0"/>
          <p:nvPr/>
        </p:nvPicPr>
        <p:blipFill>
          <a:blip r:embed="rId4">
            <a:alphaModFix/>
          </a:blip>
          <a:stretch>
            <a:fillRect/>
          </a:stretch>
        </p:blipFill>
        <p:spPr>
          <a:xfrm>
            <a:off x="0" y="1433500"/>
            <a:ext cx="4572000" cy="3518225"/>
          </a:xfrm>
          <a:prstGeom prst="rect">
            <a:avLst/>
          </a:prstGeom>
          <a:noFill/>
          <a:ln>
            <a:noFill/>
          </a:ln>
        </p:spPr>
      </p:pic>
      <p:sp>
        <p:nvSpPr>
          <p:cNvPr id="109" name="Google Shape;109;p20"/>
          <p:cNvSpPr txBox="1"/>
          <p:nvPr/>
        </p:nvSpPr>
        <p:spPr>
          <a:xfrm>
            <a:off x="76200" y="688925"/>
            <a:ext cx="4703700" cy="4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Georgia"/>
                <a:ea typeface="Georgia"/>
                <a:cs typeface="Georgia"/>
                <a:sym typeface="Georgia"/>
              </a:rPr>
              <a:t> </a:t>
            </a:r>
            <a:r>
              <a:rPr b="1" lang="en" sz="1800">
                <a:latin typeface="Georgia"/>
                <a:ea typeface="Georgia"/>
                <a:cs typeface="Georgia"/>
                <a:sym typeface="Georgia"/>
              </a:rPr>
              <a:t>Innovating Business Efficiencies</a:t>
            </a:r>
            <a:endParaRPr sz="1800"/>
          </a:p>
        </p:txBody>
      </p:sp>
      <p:sp>
        <p:nvSpPr>
          <p:cNvPr id="110" name="Google Shape;110;p20"/>
          <p:cNvSpPr txBox="1"/>
          <p:nvPr/>
        </p:nvSpPr>
        <p:spPr>
          <a:xfrm>
            <a:off x="4572000" y="685800"/>
            <a:ext cx="4703700" cy="43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Georgia"/>
                <a:ea typeface="Georgia"/>
                <a:cs typeface="Georgia"/>
                <a:sym typeface="Georgia"/>
              </a:rPr>
              <a:t>Improve Patient Experience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Georgia"/>
                <a:ea typeface="Georgia"/>
                <a:cs typeface="Georgia"/>
                <a:sym typeface="Georgia"/>
              </a:rPr>
              <a:t>HR Practice Subdimensions</a:t>
            </a:r>
            <a:endParaRPr sz="3000">
              <a:latin typeface="Georgia"/>
              <a:ea typeface="Georgia"/>
              <a:cs typeface="Georgia"/>
              <a:sym typeface="Georgia"/>
            </a:endParaRPr>
          </a:p>
        </p:txBody>
      </p:sp>
      <p:pic>
        <p:nvPicPr>
          <p:cNvPr id="116" name="Google Shape;116;p21"/>
          <p:cNvPicPr preferRelativeResize="0"/>
          <p:nvPr/>
        </p:nvPicPr>
        <p:blipFill>
          <a:blip r:embed="rId3">
            <a:alphaModFix/>
          </a:blip>
          <a:stretch>
            <a:fillRect/>
          </a:stretch>
        </p:blipFill>
        <p:spPr>
          <a:xfrm>
            <a:off x="0" y="1587025"/>
            <a:ext cx="4686575" cy="3556475"/>
          </a:xfrm>
          <a:prstGeom prst="rect">
            <a:avLst/>
          </a:prstGeom>
          <a:noFill/>
          <a:ln>
            <a:noFill/>
          </a:ln>
        </p:spPr>
      </p:pic>
      <p:sp>
        <p:nvSpPr>
          <p:cNvPr id="117" name="Google Shape;117;p21"/>
          <p:cNvSpPr txBox="1"/>
          <p:nvPr/>
        </p:nvSpPr>
        <p:spPr>
          <a:xfrm>
            <a:off x="609600" y="1066800"/>
            <a:ext cx="34419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Georgia"/>
                <a:ea typeface="Georgia"/>
                <a:cs typeface="Georgia"/>
                <a:sym typeface="Georgia"/>
              </a:rPr>
              <a:t>Unit Productivity Training</a:t>
            </a:r>
            <a:endParaRPr b="1" sz="1800">
              <a:latin typeface="Georgia"/>
              <a:ea typeface="Georgia"/>
              <a:cs typeface="Georgia"/>
              <a:sym typeface="Georgia"/>
            </a:endParaRPr>
          </a:p>
        </p:txBody>
      </p:sp>
      <p:sp>
        <p:nvSpPr>
          <p:cNvPr id="118" name="Google Shape;118;p21"/>
          <p:cNvSpPr txBox="1"/>
          <p:nvPr/>
        </p:nvSpPr>
        <p:spPr>
          <a:xfrm>
            <a:off x="4419600" y="1066800"/>
            <a:ext cx="43596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Georgia"/>
                <a:ea typeface="Georgia"/>
                <a:cs typeface="Georgia"/>
                <a:sym typeface="Georgia"/>
              </a:rPr>
              <a:t>Supervisor/Employee Engagement</a:t>
            </a:r>
            <a:endParaRPr sz="1800"/>
          </a:p>
        </p:txBody>
      </p:sp>
      <p:pic>
        <p:nvPicPr>
          <p:cNvPr id="119" name="Google Shape;119;p21"/>
          <p:cNvPicPr preferRelativeResize="0"/>
          <p:nvPr/>
        </p:nvPicPr>
        <p:blipFill>
          <a:blip r:embed="rId4">
            <a:alphaModFix/>
          </a:blip>
          <a:stretch>
            <a:fillRect/>
          </a:stretch>
        </p:blipFill>
        <p:spPr>
          <a:xfrm>
            <a:off x="4267200" y="1587025"/>
            <a:ext cx="4686575" cy="334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