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Varela Round"/>
      <p:regular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1C5467-FDC4-4C83-8682-DB8D3899906D}">
  <a:tblStyle styleId="{EF1C5467-FDC4-4C83-8682-DB8D389990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VarelaRound-regular.fntdata"/><Relationship Id="rId25" Type="http://schemas.openxmlformats.org/officeDocument/2006/relationships/slide" Target="slides/slide19.xml"/><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63" name="Google Shape;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9pPr>
          </a:lstStyle>
          <a:p/>
        </p:txBody>
      </p:sp>
      <p:sp>
        <p:nvSpPr>
          <p:cNvPr id="13" name="Google Shape;13;p2"/>
          <p:cNvSpPr txBox="1"/>
          <p:nvPr>
            <p:ph idx="1" type="subTitle"/>
          </p:nvPr>
        </p:nvSpPr>
        <p:spPr>
          <a:xfrm>
            <a:off x="1371600" y="3886200"/>
            <a:ext cx="6400799" cy="1752600"/>
          </a:xfrm>
          <a:prstGeom prst="rect">
            <a:avLst/>
          </a:prstGeom>
          <a:noFill/>
          <a:ln>
            <a:noFill/>
          </a:ln>
        </p:spPr>
        <p:txBody>
          <a:bodyPr anchorCtr="0" anchor="t" bIns="91425" lIns="91425" spcFirstLastPara="1" rIns="91425" wrap="square" tIns="91425">
            <a:noAutofit/>
          </a:bodyPr>
          <a:lstStyle>
            <a:lvl1pPr indent="63500" lvl="0" marL="3429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69850" lvl="1" marL="74295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76200" lvl="2" marL="1143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5400" lvl="3" marL="1600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5400" lvl="4" marL="2057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5400" lvl="5" marL="2514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5400" lvl="6" marL="3429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5400" lvl="7" marL="4800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5400" lvl="8" marL="6629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9pPr>
          </a:lstStyle>
          <a:p/>
        </p:txBody>
      </p:sp>
      <p:sp>
        <p:nvSpPr>
          <p:cNvPr id="25" name="Google Shape;25;p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139700" lvl="0" marL="3429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07950" lvl="1" marL="74295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76200" lvl="2" marL="1143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101600" lvl="3" marL="1600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101600" lvl="4" marL="2057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101600" lvl="5" marL="2514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101600" lvl="6" marL="3429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101600" lvl="7" marL="4800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01600" lvl="8" marL="6629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5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300" u="none" cap="none" strike="noStrike">
                <a:solidFill>
                  <a:schemeClr val="lt1"/>
                </a:solidFill>
                <a:latin typeface="Arial"/>
                <a:ea typeface="Arial"/>
                <a:cs typeface="Arial"/>
                <a:sym typeface="Arial"/>
              </a:defRPr>
            </a:lvl9pPr>
          </a:lstStyle>
          <a:p/>
        </p:txBody>
      </p:sp>
      <p:sp>
        <p:nvSpPr>
          <p:cNvPr id="19" name="Google Shape;19;p3"/>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www.ni.com/"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 name="Shape 32"/>
        <p:cNvGrpSpPr/>
        <p:nvPr/>
      </p:nvGrpSpPr>
      <p:grpSpPr>
        <a:xfrm>
          <a:off x="0" y="0"/>
          <a:ext cx="0" cy="0"/>
          <a:chOff x="0" y="0"/>
          <a:chExt cx="0" cy="0"/>
        </a:xfrm>
      </p:grpSpPr>
      <p:sp>
        <p:nvSpPr>
          <p:cNvPr id="33" name="Google Shape;33;p5"/>
          <p:cNvSpPr txBox="1"/>
          <p:nvPr>
            <p:ph type="ctrTitle"/>
          </p:nvPr>
        </p:nvSpPr>
        <p:spPr>
          <a:xfrm>
            <a:off x="1131300" y="2454550"/>
            <a:ext cx="6881400" cy="115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34343"/>
              </a:buClr>
              <a:buFont typeface="Merriweather"/>
              <a:buNone/>
            </a:pPr>
            <a:r>
              <a:rPr b="1" i="0" lang="en-US" sz="3000" u="none" cap="none" strike="noStrike">
                <a:solidFill>
                  <a:srgbClr val="434343"/>
                </a:solidFill>
                <a:latin typeface="Varela Round"/>
                <a:ea typeface="Varela Round"/>
                <a:cs typeface="Varela Round"/>
                <a:sym typeface="Varela Round"/>
              </a:rPr>
              <a:t>Prepaid Energy Meter with GSM Technology  using LabVIEW</a:t>
            </a:r>
            <a:endParaRPr/>
          </a:p>
        </p:txBody>
      </p:sp>
      <p:cxnSp>
        <p:nvCxnSpPr>
          <p:cNvPr id="34" name="Google Shape;34;p5"/>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35" name="Google Shape;35;p5"/>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36" name="Google Shape;36;p5"/>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37" name="Google Shape;37;p5"/>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pic>
        <p:nvPicPr>
          <p:cNvPr id="38" name="Google Shape;38;p5"/>
          <p:cNvPicPr preferRelativeResize="0"/>
          <p:nvPr/>
        </p:nvPicPr>
        <p:blipFill rotWithShape="1">
          <a:blip r:embed="rId3">
            <a:alphaModFix/>
          </a:blip>
          <a:srcRect b="0" l="0" r="0" t="0"/>
          <a:stretch/>
        </p:blipFill>
        <p:spPr>
          <a:xfrm>
            <a:off x="1260225" y="500225"/>
            <a:ext cx="6297300" cy="1653000"/>
          </a:xfrm>
          <a:prstGeom prst="rect">
            <a:avLst/>
          </a:prstGeom>
          <a:noFill/>
          <a:ln>
            <a:noFill/>
          </a:ln>
        </p:spPr>
      </p:pic>
      <p:pic>
        <p:nvPicPr>
          <p:cNvPr id="39" name="Google Shape;39;p5"/>
          <p:cNvPicPr preferRelativeResize="0"/>
          <p:nvPr/>
        </p:nvPicPr>
        <p:blipFill rotWithShape="1">
          <a:blip r:embed="rId4">
            <a:alphaModFix/>
          </a:blip>
          <a:srcRect b="0" l="0" r="0" t="0"/>
          <a:stretch/>
        </p:blipFill>
        <p:spPr>
          <a:xfrm>
            <a:off x="3634350" y="3919450"/>
            <a:ext cx="1875300" cy="226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14"/>
          <p:cNvSpPr txBox="1"/>
          <p:nvPr>
            <p:ph idx="4294967295" type="title"/>
          </p:nvPr>
        </p:nvSpPr>
        <p:spPr>
          <a:xfrm>
            <a:off x="827087" y="574675"/>
            <a:ext cx="7489800" cy="9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KEY POINTS</a:t>
            </a:r>
            <a:endParaRPr/>
          </a:p>
        </p:txBody>
      </p:sp>
      <p:sp>
        <p:nvSpPr>
          <p:cNvPr id="165" name="Google Shape;165;p14"/>
          <p:cNvSpPr txBox="1"/>
          <p:nvPr>
            <p:ph idx="4294967295" type="body"/>
          </p:nvPr>
        </p:nvSpPr>
        <p:spPr>
          <a:xfrm>
            <a:off x="882625" y="1485900"/>
            <a:ext cx="7789800" cy="46503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8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The GSM technology is used so that the consumer would receive messages about the consumption of power</a:t>
            </a:r>
            <a:endParaRPr/>
          </a:p>
          <a:p>
            <a:pPr indent="0" lvl="0" marL="0" marR="0" rtl="0" algn="just">
              <a:lnSpc>
                <a:spcPct val="8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342900" lvl="0" marL="457200" marR="0" rtl="0" algn="just">
              <a:lnSpc>
                <a:spcPct val="8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The project also aims at proposing a system that will reduce the loss of power and revenue due to power thefts and other illegal activities.</a:t>
            </a:r>
            <a:endParaRPr/>
          </a:p>
          <a:p>
            <a:pPr indent="0" lvl="0" marL="0" marR="0" rtl="0" algn="just">
              <a:lnSpc>
                <a:spcPct val="80000"/>
              </a:lnSpc>
              <a:spcBef>
                <a:spcPts val="0"/>
              </a:spcBef>
              <a:spcAft>
                <a:spcPts val="0"/>
              </a:spcAft>
              <a:buClr>
                <a:schemeClr val="dk1"/>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342900" lvl="0" marL="457200" marR="0" rtl="0" algn="just">
              <a:lnSpc>
                <a:spcPct val="8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The GSM module is used to send a message to the consumer about the units of power consumed and their balance and </a:t>
            </a:r>
            <a:endParaRPr/>
          </a:p>
          <a:p>
            <a:pPr indent="45720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also the balance amount is shown.</a:t>
            </a:r>
            <a:endParaRPr/>
          </a:p>
          <a:p>
            <a:pPr indent="0" lvl="0" marL="0" marR="0" rtl="0" algn="just">
              <a:lnSpc>
                <a:spcPct val="80000"/>
              </a:lnSpc>
              <a:spcBef>
                <a:spcPts val="0"/>
              </a:spcBef>
              <a:spcAft>
                <a:spcPts val="0"/>
              </a:spcAft>
              <a:buClr>
                <a:schemeClr val="dk1"/>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342900" lvl="0" marL="457200" marR="0" rtl="0" algn="just">
              <a:lnSpc>
                <a:spcPct val="8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MyDAQ connects real-world data </a:t>
            </a:r>
            <a:endParaRPr/>
          </a:p>
          <a:p>
            <a:pPr indent="45720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to LabVIEW so you can manipulate </a:t>
            </a:r>
            <a:endParaRPr/>
          </a:p>
          <a:p>
            <a:pPr indent="45720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and process the results.</a:t>
            </a:r>
            <a:endParaRPr/>
          </a:p>
          <a:p>
            <a:pPr indent="0" lvl="0" marL="0" marR="0" rtl="0" algn="just">
              <a:lnSpc>
                <a:spcPct val="8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p:txBody>
      </p:sp>
      <p:cxnSp>
        <p:nvCxnSpPr>
          <p:cNvPr id="166" name="Google Shape;166;p14"/>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67" name="Google Shape;167;p14"/>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68" name="Google Shape;168;p14"/>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pic>
        <p:nvPicPr>
          <p:cNvPr id="169" name="Google Shape;169;p14"/>
          <p:cNvPicPr preferRelativeResize="0"/>
          <p:nvPr/>
        </p:nvPicPr>
        <p:blipFill rotWithShape="1">
          <a:blip r:embed="rId3">
            <a:alphaModFix/>
          </a:blip>
          <a:srcRect b="0" l="0" r="0" t="0"/>
          <a:stretch/>
        </p:blipFill>
        <p:spPr>
          <a:xfrm>
            <a:off x="5563500" y="4171000"/>
            <a:ext cx="2917800" cy="2048400"/>
          </a:xfrm>
          <a:prstGeom prst="rect">
            <a:avLst/>
          </a:prstGeom>
          <a:noFill/>
          <a:ln>
            <a:noFill/>
          </a:ln>
        </p:spPr>
      </p:pic>
      <p:cxnSp>
        <p:nvCxnSpPr>
          <p:cNvPr id="170" name="Google Shape;170;p14"/>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idx="4294967295" type="title"/>
          </p:nvPr>
        </p:nvSpPr>
        <p:spPr>
          <a:xfrm>
            <a:off x="979487" y="727075"/>
            <a:ext cx="7489800" cy="9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Working Model Snapshots</a:t>
            </a:r>
            <a:endParaRPr/>
          </a:p>
        </p:txBody>
      </p:sp>
      <p:cxnSp>
        <p:nvCxnSpPr>
          <p:cNvPr id="176" name="Google Shape;176;p15"/>
          <p:cNvCxnSpPr/>
          <p:nvPr/>
        </p:nvCxnSpPr>
        <p:spPr>
          <a:xfrm>
            <a:off x="65087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77" name="Google Shape;177;p15"/>
          <p:cNvCxnSpPr/>
          <p:nvPr/>
        </p:nvCxnSpPr>
        <p:spPr>
          <a:xfrm>
            <a:off x="879792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78" name="Google Shape;178;p15"/>
          <p:cNvCxnSpPr/>
          <p:nvPr/>
        </p:nvCxnSpPr>
        <p:spPr>
          <a:xfrm>
            <a:off x="650875" y="5270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179" name="Google Shape;179;p15"/>
          <p:cNvCxnSpPr/>
          <p:nvPr/>
        </p:nvCxnSpPr>
        <p:spPr>
          <a:xfrm>
            <a:off x="650875" y="6650037"/>
            <a:ext cx="8174100" cy="1500"/>
          </a:xfrm>
          <a:prstGeom prst="straightConnector1">
            <a:avLst/>
          </a:prstGeom>
          <a:noFill/>
          <a:ln cap="flat" cmpd="sng" w="38100">
            <a:solidFill>
              <a:srgbClr val="0B5394"/>
            </a:solidFill>
            <a:prstDash val="solid"/>
            <a:bevel/>
            <a:headEnd len="sm" w="sm" type="none"/>
            <a:tailEnd len="sm" w="sm" type="none"/>
          </a:ln>
        </p:spPr>
      </p:cxnSp>
      <p:sp>
        <p:nvSpPr>
          <p:cNvPr id="180" name="Google Shape;180;p15"/>
          <p:cNvSpPr txBox="1"/>
          <p:nvPr>
            <p:ph idx="4294967295" type="body"/>
          </p:nvPr>
        </p:nvSpPr>
        <p:spPr>
          <a:xfrm>
            <a:off x="1135125" y="1622425"/>
            <a:ext cx="3101100" cy="27036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This is the Block diagram for the calculation o</a:t>
            </a:r>
            <a:r>
              <a:rPr lang="en-US" sz="1800">
                <a:latin typeface="Merriweather"/>
                <a:ea typeface="Merriweather"/>
                <a:cs typeface="Merriweather"/>
                <a:sym typeface="Merriweather"/>
              </a:rPr>
              <a:t>f</a:t>
            </a:r>
            <a:r>
              <a:rPr b="0" i="0" lang="en-US" sz="1800" u="none" cap="none" strike="noStrike">
                <a:solidFill>
                  <a:srgbClr val="000000"/>
                </a:solidFill>
                <a:latin typeface="Merriweather"/>
                <a:ea typeface="Merriweather"/>
                <a:cs typeface="Merriweather"/>
                <a:sym typeface="Merriweather"/>
              </a:rPr>
              <a:t> the Date and Time </a:t>
            </a:r>
            <a:br>
              <a:rPr b="0" i="0" lang="en-US" sz="1800" u="none" cap="none" strike="noStrike">
                <a:solidFill>
                  <a:srgbClr val="000000"/>
                </a:solidFill>
                <a:latin typeface="Merriweather"/>
                <a:ea typeface="Merriweather"/>
                <a:cs typeface="Merriweather"/>
                <a:sym typeface="Merriweather"/>
              </a:rPr>
            </a:br>
            <a:br>
              <a:rPr b="0" i="0" lang="en-US" sz="1800" u="none" cap="none" strike="noStrike">
                <a:solidFill>
                  <a:srgbClr val="000000"/>
                </a:solidFill>
                <a:latin typeface="Merriweather"/>
                <a:ea typeface="Merriweather"/>
                <a:cs typeface="Merriweather"/>
                <a:sym typeface="Merriweather"/>
              </a:rPr>
            </a:br>
            <a:r>
              <a:rPr b="0" i="0" lang="en-US" sz="1800" u="none" cap="none" strike="noStrike">
                <a:solidFill>
                  <a:srgbClr val="000000"/>
                </a:solidFill>
                <a:latin typeface="Merriweather"/>
                <a:ea typeface="Merriweather"/>
                <a:cs typeface="Merriweather"/>
                <a:sym typeface="Merriweather"/>
              </a:rPr>
              <a:t>We can see in the figure that the output lines are indicated with a tag as Date and Time.</a:t>
            </a:r>
            <a:endParaRPr/>
          </a:p>
        </p:txBody>
      </p:sp>
      <p:pic>
        <p:nvPicPr>
          <p:cNvPr id="181" name="Google Shape;181;p15"/>
          <p:cNvPicPr preferRelativeResize="0"/>
          <p:nvPr/>
        </p:nvPicPr>
        <p:blipFill rotWithShape="1">
          <a:blip r:embed="rId3">
            <a:alphaModFix/>
          </a:blip>
          <a:srcRect b="0" l="0" r="0" t="0"/>
          <a:stretch/>
        </p:blipFill>
        <p:spPr>
          <a:xfrm>
            <a:off x="4720475" y="1638298"/>
            <a:ext cx="3826475" cy="2703475"/>
          </a:xfrm>
          <a:prstGeom prst="rect">
            <a:avLst/>
          </a:prstGeom>
          <a:noFill/>
          <a:ln>
            <a:noFill/>
          </a:ln>
        </p:spPr>
      </p:pic>
      <p:pic>
        <p:nvPicPr>
          <p:cNvPr id="182" name="Google Shape;182;p15"/>
          <p:cNvPicPr preferRelativeResize="0"/>
          <p:nvPr/>
        </p:nvPicPr>
        <p:blipFill rotWithShape="1">
          <a:blip r:embed="rId4">
            <a:alphaModFix/>
          </a:blip>
          <a:srcRect b="0" l="0" r="0" t="0"/>
          <a:stretch/>
        </p:blipFill>
        <p:spPr>
          <a:xfrm>
            <a:off x="4439347" y="4467072"/>
            <a:ext cx="4107593" cy="2057650"/>
          </a:xfrm>
          <a:prstGeom prst="rect">
            <a:avLst/>
          </a:prstGeom>
          <a:noFill/>
          <a:ln>
            <a:noFill/>
          </a:ln>
        </p:spPr>
      </p:pic>
      <p:sp>
        <p:nvSpPr>
          <p:cNvPr id="183" name="Google Shape;183;p15"/>
          <p:cNvSpPr txBox="1"/>
          <p:nvPr>
            <p:ph idx="4294967295" type="body"/>
          </p:nvPr>
        </p:nvSpPr>
        <p:spPr>
          <a:xfrm>
            <a:off x="1087275" y="4558481"/>
            <a:ext cx="3101100" cy="18591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In the same way as said above, here it displays the values calculated for current, voltage, Power, Units and the total units used.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idx="4294967295" type="title"/>
          </p:nvPr>
        </p:nvSpPr>
        <p:spPr>
          <a:xfrm>
            <a:off x="979487" y="727075"/>
            <a:ext cx="7489800" cy="9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Working Model Snapshots</a:t>
            </a:r>
            <a:endParaRPr/>
          </a:p>
        </p:txBody>
      </p:sp>
      <p:cxnSp>
        <p:nvCxnSpPr>
          <p:cNvPr id="189" name="Google Shape;189;p16"/>
          <p:cNvCxnSpPr/>
          <p:nvPr/>
        </p:nvCxnSpPr>
        <p:spPr>
          <a:xfrm>
            <a:off x="65087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90" name="Google Shape;190;p16"/>
          <p:cNvCxnSpPr/>
          <p:nvPr/>
        </p:nvCxnSpPr>
        <p:spPr>
          <a:xfrm>
            <a:off x="879792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91" name="Google Shape;191;p16"/>
          <p:cNvCxnSpPr/>
          <p:nvPr/>
        </p:nvCxnSpPr>
        <p:spPr>
          <a:xfrm>
            <a:off x="650875" y="5270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192" name="Google Shape;192;p16"/>
          <p:cNvCxnSpPr/>
          <p:nvPr/>
        </p:nvCxnSpPr>
        <p:spPr>
          <a:xfrm>
            <a:off x="650875" y="6650037"/>
            <a:ext cx="8174100" cy="1500"/>
          </a:xfrm>
          <a:prstGeom prst="straightConnector1">
            <a:avLst/>
          </a:prstGeom>
          <a:noFill/>
          <a:ln cap="flat" cmpd="sng" w="38100">
            <a:solidFill>
              <a:srgbClr val="0B5394"/>
            </a:solidFill>
            <a:prstDash val="solid"/>
            <a:bevel/>
            <a:headEnd len="sm" w="sm" type="none"/>
            <a:tailEnd len="sm" w="sm" type="none"/>
          </a:ln>
        </p:spPr>
      </p:cxnSp>
      <p:sp>
        <p:nvSpPr>
          <p:cNvPr id="193" name="Google Shape;193;p16"/>
          <p:cNvSpPr txBox="1"/>
          <p:nvPr>
            <p:ph idx="4294967295" type="body"/>
          </p:nvPr>
        </p:nvSpPr>
        <p:spPr>
          <a:xfrm>
            <a:off x="1135125" y="1744074"/>
            <a:ext cx="4825800" cy="9621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chemeClr val="dk1"/>
              </a:buClr>
              <a:buFont typeface="Arial"/>
              <a:buNone/>
            </a:pPr>
            <a:r>
              <a:rPr b="0" i="0" lang="en-US" sz="1800" u="none" cap="none" strike="noStrike">
                <a:solidFill>
                  <a:schemeClr val="dk1"/>
                </a:solidFill>
                <a:latin typeface="Merriweather"/>
                <a:ea typeface="Merriweather"/>
                <a:cs typeface="Merriweather"/>
                <a:sym typeface="Merriweather"/>
              </a:rPr>
              <a:t>This is the front panel of the mobile number to which the message has to be sent.</a:t>
            </a:r>
            <a:endParaRPr/>
          </a:p>
        </p:txBody>
      </p:sp>
      <p:sp>
        <p:nvSpPr>
          <p:cNvPr id="194" name="Google Shape;194;p16"/>
          <p:cNvSpPr txBox="1"/>
          <p:nvPr>
            <p:ph idx="4294967295" type="body"/>
          </p:nvPr>
        </p:nvSpPr>
        <p:spPr>
          <a:xfrm>
            <a:off x="1269750" y="3083475"/>
            <a:ext cx="6925500" cy="12048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The Block diagram of the mobile number is given below.</a:t>
            </a:r>
            <a:endParaRPr/>
          </a:p>
          <a:p>
            <a:pPr indent="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here the length of the input is compared and when the length is 10 only that accepts the number or else, it’ll throw a dialogue box saying, that is an invalid number.</a:t>
            </a:r>
            <a:endParaRPr/>
          </a:p>
        </p:txBody>
      </p:sp>
      <p:pic>
        <p:nvPicPr>
          <p:cNvPr id="195" name="Google Shape;195;p16"/>
          <p:cNvPicPr preferRelativeResize="0"/>
          <p:nvPr/>
        </p:nvPicPr>
        <p:blipFill rotWithShape="1">
          <a:blip r:embed="rId3">
            <a:alphaModFix/>
          </a:blip>
          <a:srcRect b="0" l="0" r="0" t="0"/>
          <a:stretch/>
        </p:blipFill>
        <p:spPr>
          <a:xfrm>
            <a:off x="6199925" y="1744062"/>
            <a:ext cx="2076450" cy="962025"/>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3490775" y="4481449"/>
            <a:ext cx="5040749" cy="197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idx="4294967295" type="title"/>
          </p:nvPr>
        </p:nvSpPr>
        <p:spPr>
          <a:xfrm>
            <a:off x="979487" y="727075"/>
            <a:ext cx="7489800" cy="9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Working Model Snapshots</a:t>
            </a:r>
            <a:endParaRPr/>
          </a:p>
        </p:txBody>
      </p:sp>
      <p:cxnSp>
        <p:nvCxnSpPr>
          <p:cNvPr id="202" name="Google Shape;202;p17"/>
          <p:cNvCxnSpPr/>
          <p:nvPr/>
        </p:nvCxnSpPr>
        <p:spPr>
          <a:xfrm>
            <a:off x="65087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03" name="Google Shape;203;p17"/>
          <p:cNvCxnSpPr/>
          <p:nvPr/>
        </p:nvCxnSpPr>
        <p:spPr>
          <a:xfrm>
            <a:off x="879792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04" name="Google Shape;204;p17"/>
          <p:cNvCxnSpPr/>
          <p:nvPr/>
        </p:nvCxnSpPr>
        <p:spPr>
          <a:xfrm>
            <a:off x="650875" y="5270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205" name="Google Shape;205;p17"/>
          <p:cNvCxnSpPr/>
          <p:nvPr/>
        </p:nvCxnSpPr>
        <p:spPr>
          <a:xfrm>
            <a:off x="650875" y="6650037"/>
            <a:ext cx="8174100" cy="1500"/>
          </a:xfrm>
          <a:prstGeom prst="straightConnector1">
            <a:avLst/>
          </a:prstGeom>
          <a:noFill/>
          <a:ln cap="flat" cmpd="sng" w="38100">
            <a:solidFill>
              <a:srgbClr val="0B5394"/>
            </a:solidFill>
            <a:prstDash val="solid"/>
            <a:bevel/>
            <a:headEnd len="sm" w="sm" type="none"/>
            <a:tailEnd len="sm" w="sm" type="none"/>
          </a:ln>
        </p:spPr>
      </p:cxnSp>
      <p:sp>
        <p:nvSpPr>
          <p:cNvPr id="206" name="Google Shape;206;p17"/>
          <p:cNvSpPr txBox="1"/>
          <p:nvPr>
            <p:ph idx="4294967295" type="body"/>
          </p:nvPr>
        </p:nvSpPr>
        <p:spPr>
          <a:xfrm>
            <a:off x="1135125" y="1622425"/>
            <a:ext cx="3101100" cy="27036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This is the front panel which is used as the input for the amount to be recharged.</a:t>
            </a:r>
            <a:br>
              <a:rPr b="0" i="0" lang="en-US" sz="1800" u="none" cap="none" strike="noStrike">
                <a:solidFill>
                  <a:srgbClr val="000000"/>
                </a:solidFill>
                <a:latin typeface="Merriweather"/>
                <a:ea typeface="Merriweather"/>
                <a:cs typeface="Merriweather"/>
                <a:sym typeface="Merriweather"/>
              </a:rPr>
            </a:br>
            <a:br>
              <a:rPr b="0" i="0" lang="en-US" sz="1800" u="none" cap="none" strike="noStrike">
                <a:solidFill>
                  <a:srgbClr val="000000"/>
                </a:solidFill>
                <a:latin typeface="Merriweather"/>
                <a:ea typeface="Merriweather"/>
                <a:cs typeface="Merriweather"/>
                <a:sym typeface="Merriweather"/>
              </a:rPr>
            </a:br>
            <a:r>
              <a:rPr b="0" i="0" lang="en-US" sz="1800" u="none" cap="none" strike="noStrike">
                <a:solidFill>
                  <a:srgbClr val="000000"/>
                </a:solidFill>
                <a:latin typeface="Merriweather"/>
                <a:ea typeface="Merriweather"/>
                <a:cs typeface="Merriweather"/>
                <a:sym typeface="Merriweather"/>
              </a:rPr>
              <a:t>We can see in the figure that different selections are displayed. We should send only one of them. </a:t>
            </a:r>
            <a:endParaRPr/>
          </a:p>
        </p:txBody>
      </p:sp>
      <p:sp>
        <p:nvSpPr>
          <p:cNvPr id="207" name="Google Shape;207;p17"/>
          <p:cNvSpPr txBox="1"/>
          <p:nvPr>
            <p:ph idx="4294967295" type="body"/>
          </p:nvPr>
        </p:nvSpPr>
        <p:spPr>
          <a:xfrm>
            <a:off x="1087275" y="4558481"/>
            <a:ext cx="3101100" cy="18591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In the same way as said above, here it displays the block diagram of the recharge amount.</a:t>
            </a:r>
            <a:endParaRPr/>
          </a:p>
        </p:txBody>
      </p:sp>
      <p:pic>
        <p:nvPicPr>
          <p:cNvPr id="208" name="Google Shape;208;p17"/>
          <p:cNvPicPr preferRelativeResize="0"/>
          <p:nvPr/>
        </p:nvPicPr>
        <p:blipFill rotWithShape="1">
          <a:blip r:embed="rId3">
            <a:alphaModFix/>
          </a:blip>
          <a:srcRect b="0" l="0" r="0" t="0"/>
          <a:stretch/>
        </p:blipFill>
        <p:spPr>
          <a:xfrm>
            <a:off x="5927137" y="2048800"/>
            <a:ext cx="2105025" cy="1924050"/>
          </a:xfrm>
          <a:prstGeom prst="rect">
            <a:avLst/>
          </a:prstGeom>
          <a:noFill/>
          <a:ln>
            <a:noFill/>
          </a:ln>
        </p:spPr>
      </p:pic>
      <p:pic>
        <p:nvPicPr>
          <p:cNvPr id="209" name="Google Shape;209;p17"/>
          <p:cNvPicPr preferRelativeResize="0"/>
          <p:nvPr/>
        </p:nvPicPr>
        <p:blipFill rotWithShape="1">
          <a:blip r:embed="rId4">
            <a:alphaModFix/>
          </a:blip>
          <a:srcRect b="0" l="0" r="0" t="0"/>
          <a:stretch/>
        </p:blipFill>
        <p:spPr>
          <a:xfrm>
            <a:off x="4612075" y="4326025"/>
            <a:ext cx="3810000" cy="177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idx="4294967295" type="title"/>
          </p:nvPr>
        </p:nvSpPr>
        <p:spPr>
          <a:xfrm>
            <a:off x="979487" y="727075"/>
            <a:ext cx="7489800" cy="9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RESULTS</a:t>
            </a:r>
            <a:endParaRPr/>
          </a:p>
        </p:txBody>
      </p:sp>
      <p:cxnSp>
        <p:nvCxnSpPr>
          <p:cNvPr id="215" name="Google Shape;215;p18"/>
          <p:cNvCxnSpPr/>
          <p:nvPr/>
        </p:nvCxnSpPr>
        <p:spPr>
          <a:xfrm>
            <a:off x="65087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16" name="Google Shape;216;p18"/>
          <p:cNvCxnSpPr/>
          <p:nvPr/>
        </p:nvCxnSpPr>
        <p:spPr>
          <a:xfrm>
            <a:off x="8797925" y="5270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17" name="Google Shape;217;p18"/>
          <p:cNvCxnSpPr/>
          <p:nvPr/>
        </p:nvCxnSpPr>
        <p:spPr>
          <a:xfrm>
            <a:off x="650875" y="5270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218" name="Google Shape;218;p18"/>
          <p:cNvCxnSpPr/>
          <p:nvPr/>
        </p:nvCxnSpPr>
        <p:spPr>
          <a:xfrm>
            <a:off x="650875" y="6650037"/>
            <a:ext cx="8174100" cy="1500"/>
          </a:xfrm>
          <a:prstGeom prst="straightConnector1">
            <a:avLst/>
          </a:prstGeom>
          <a:noFill/>
          <a:ln cap="flat" cmpd="sng" w="38100">
            <a:solidFill>
              <a:srgbClr val="0B5394"/>
            </a:solidFill>
            <a:prstDash val="solid"/>
            <a:bevel/>
            <a:headEnd len="sm" w="sm" type="none"/>
            <a:tailEnd len="sm" w="sm" type="none"/>
          </a:ln>
        </p:spPr>
      </p:cxnSp>
      <p:sp>
        <p:nvSpPr>
          <p:cNvPr id="219" name="Google Shape;219;p18"/>
          <p:cNvSpPr txBox="1"/>
          <p:nvPr>
            <p:ph idx="4294967295" type="body"/>
          </p:nvPr>
        </p:nvSpPr>
        <p:spPr>
          <a:xfrm>
            <a:off x="1149300" y="2194950"/>
            <a:ext cx="7150200" cy="29601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chemeClr val="dk1"/>
              </a:buClr>
              <a:buFont typeface="Arial"/>
              <a:buNone/>
            </a:pPr>
            <a:r>
              <a:rPr b="0" i="0" lang="en-US" sz="1800" u="none" cap="none" strike="noStrike">
                <a:solidFill>
                  <a:srgbClr val="000000"/>
                </a:solidFill>
                <a:latin typeface="Merriweather"/>
                <a:ea typeface="Merriweather"/>
                <a:cs typeface="Merriweather"/>
                <a:sym typeface="Merriweather"/>
              </a:rPr>
              <a:t>If the available credit is exhausted then the electricity supply is cut off using DAQ. </a:t>
            </a:r>
            <a:endParaRPr/>
          </a:p>
          <a:p>
            <a:pPr indent="0" lvl="0" marL="0" marR="0" rtl="0" algn="just">
              <a:lnSpc>
                <a:spcPct val="80000"/>
              </a:lnSpc>
              <a:spcBef>
                <a:spcPts val="0"/>
              </a:spcBef>
              <a:spcAft>
                <a:spcPts val="0"/>
              </a:spcAft>
              <a:buClr>
                <a:schemeClr val="dk1"/>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0" lvl="0" marL="0" marR="0" rtl="0" algn="just">
              <a:lnSpc>
                <a:spcPct val="80000"/>
              </a:lnSpc>
              <a:spcBef>
                <a:spcPts val="0"/>
              </a:spcBef>
              <a:spcAft>
                <a:spcPts val="0"/>
              </a:spcAft>
              <a:buClr>
                <a:schemeClr val="dk1"/>
              </a:buClr>
              <a:buFont typeface="Arial"/>
              <a:buNone/>
            </a:pPr>
            <a:r>
              <a:rPr b="0" i="0" lang="en-US" sz="1800" u="none" cap="none" strike="noStrike">
                <a:solidFill>
                  <a:srgbClr val="000000"/>
                </a:solidFill>
                <a:latin typeface="Merriweather"/>
                <a:ea typeface="Merriweather"/>
                <a:cs typeface="Merriweather"/>
                <a:sym typeface="Merriweather"/>
              </a:rPr>
              <a:t>An arrangement is also made to intimate the user with the help of GSM communication module when their credit in their balance goes low.</a:t>
            </a:r>
            <a:endParaRPr/>
          </a:p>
          <a:p>
            <a:pPr indent="0" lvl="0" marL="0" marR="0" rtl="0" algn="just">
              <a:lnSpc>
                <a:spcPct val="80000"/>
              </a:lnSpc>
              <a:spcBef>
                <a:spcPts val="0"/>
              </a:spcBef>
              <a:spcAft>
                <a:spcPts val="0"/>
              </a:spcAft>
              <a:buClr>
                <a:schemeClr val="dk1"/>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0" lvl="0" marL="0" marR="0" rtl="0" algn="just">
              <a:lnSpc>
                <a:spcPct val="80000"/>
              </a:lnSpc>
              <a:spcBef>
                <a:spcPts val="0"/>
              </a:spcBef>
              <a:spcAft>
                <a:spcPts val="0"/>
              </a:spcAft>
              <a:buClr>
                <a:schemeClr val="dk1"/>
              </a:buClr>
              <a:buFont typeface="Arial"/>
              <a:buNone/>
            </a:pPr>
            <a:r>
              <a:rPr b="0" i="0" lang="en-US" sz="1800" u="none" cap="none" strike="noStrike">
                <a:solidFill>
                  <a:srgbClr val="000000"/>
                </a:solidFill>
                <a:latin typeface="Merriweather"/>
                <a:ea typeface="Merriweather"/>
                <a:cs typeface="Merriweather"/>
                <a:sym typeface="Merriweather"/>
              </a:rPr>
              <a:t>This module will reduce the burden of energy providing by establishing the connection easily and no theft of power will take place.</a:t>
            </a:r>
            <a:endParaRPr/>
          </a:p>
          <a:p>
            <a:pPr indent="0" lvl="0" marL="0" marR="0" rtl="0" algn="just">
              <a:lnSpc>
                <a:spcPct val="8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3" name="Shape 223"/>
        <p:cNvGrpSpPr/>
        <p:nvPr/>
      </p:nvGrpSpPr>
      <p:grpSpPr>
        <a:xfrm>
          <a:off x="0" y="0"/>
          <a:ext cx="0" cy="0"/>
          <a:chOff x="0" y="0"/>
          <a:chExt cx="0" cy="0"/>
        </a:xfrm>
      </p:grpSpPr>
      <p:sp>
        <p:nvSpPr>
          <p:cNvPr id="224" name="Google Shape;224;p19"/>
          <p:cNvSpPr txBox="1"/>
          <p:nvPr>
            <p:ph idx="4294967295" type="title"/>
          </p:nvPr>
        </p:nvSpPr>
        <p:spPr>
          <a:xfrm>
            <a:off x="827087" y="574675"/>
            <a:ext cx="7489800" cy="9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SWOT ANALYSIS</a:t>
            </a:r>
            <a:endParaRPr/>
          </a:p>
        </p:txBody>
      </p:sp>
      <p:cxnSp>
        <p:nvCxnSpPr>
          <p:cNvPr id="225" name="Google Shape;225;p19"/>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26" name="Google Shape;226;p19"/>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27" name="Google Shape;227;p19"/>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228" name="Google Shape;228;p19"/>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graphicFrame>
        <p:nvGraphicFramePr>
          <p:cNvPr id="229" name="Google Shape;229;p19"/>
          <p:cNvGraphicFramePr/>
          <p:nvPr/>
        </p:nvGraphicFramePr>
        <p:xfrm>
          <a:off x="952500" y="1685925"/>
          <a:ext cx="3000000" cy="3000000"/>
        </p:xfrm>
        <a:graphic>
          <a:graphicData uri="http://schemas.openxmlformats.org/drawingml/2006/table">
            <a:tbl>
              <a:tblPr>
                <a:noFill/>
                <a:tableStyleId>{EF1C5467-FDC4-4C83-8682-DB8D3899906D}</a:tableStyleId>
              </a:tblPr>
              <a:tblGrid>
                <a:gridCol w="2413000"/>
                <a:gridCol w="2554225"/>
                <a:gridCol w="2271775"/>
              </a:tblGrid>
              <a:tr h="1019200">
                <a:tc>
                  <a:txBody>
                    <a:bodyPr/>
                    <a:lstStyle/>
                    <a:p>
                      <a:pPr indent="0" lvl="0" marL="0" marR="0" rtl="0" algn="ctr">
                        <a:lnSpc>
                          <a:spcPct val="100000"/>
                        </a:lnSpc>
                        <a:spcBef>
                          <a:spcPts val="0"/>
                        </a:spcBef>
                        <a:spcAft>
                          <a:spcPts val="0"/>
                        </a:spcAft>
                        <a:buClr>
                          <a:srgbClr val="000000"/>
                        </a:buClr>
                        <a:buFont typeface="Merriweather"/>
                        <a:buNone/>
                      </a:pPr>
                      <a:r>
                        <a:rPr lang="en-US" sz="2400" u="none" cap="none" strike="noStrike">
                          <a:latin typeface="Merriweather"/>
                          <a:ea typeface="Merriweather"/>
                          <a:cs typeface="Merriweather"/>
                          <a:sym typeface="Merriweather"/>
                        </a:rPr>
                        <a:t>SWOT ANALYSIS</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Clr>
                          <a:srgbClr val="000000"/>
                        </a:buClr>
                        <a:buFont typeface="Arial"/>
                        <a:buNone/>
                      </a:pPr>
                      <a:r>
                        <a:t/>
                      </a:r>
                      <a:endParaRPr sz="1000" u="none" cap="none" strike="noStrike">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Font typeface="Merriweather"/>
                        <a:buNone/>
                      </a:pPr>
                      <a:r>
                        <a:rPr lang="en-US" sz="2400" u="none" cap="none" strike="noStrike">
                          <a:latin typeface="Merriweather"/>
                          <a:ea typeface="Merriweather"/>
                          <a:cs typeface="Merriweather"/>
                          <a:sym typeface="Merriweather"/>
                        </a:rPr>
                        <a:t>STRENGTHS</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93C47D"/>
                    </a:solidFill>
                  </a:tcPr>
                </a:tc>
                <a:tc>
                  <a:txBody>
                    <a:bodyPr/>
                    <a:lstStyle/>
                    <a:p>
                      <a:pPr indent="0" lvl="0" marL="0" marR="0" rtl="0" algn="ctr">
                        <a:lnSpc>
                          <a:spcPct val="100000"/>
                        </a:lnSpc>
                        <a:spcBef>
                          <a:spcPts val="0"/>
                        </a:spcBef>
                        <a:spcAft>
                          <a:spcPts val="0"/>
                        </a:spcAft>
                        <a:buClr>
                          <a:srgbClr val="000000"/>
                        </a:buClr>
                        <a:buFont typeface="Arial"/>
                        <a:buNone/>
                      </a:pPr>
                      <a:r>
                        <a:t/>
                      </a:r>
                      <a:endParaRPr sz="1000" u="none" cap="none" strike="noStrike">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Font typeface="Merriweather"/>
                        <a:buNone/>
                      </a:pPr>
                      <a:r>
                        <a:rPr lang="en-US" sz="2400" u="none" cap="none" strike="noStrike">
                          <a:latin typeface="Merriweather"/>
                          <a:ea typeface="Merriweather"/>
                          <a:cs typeface="Merriweather"/>
                          <a:sym typeface="Merriweather"/>
                        </a:rPr>
                        <a:t>WEAKNESS</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E06666"/>
                    </a:solidFill>
                  </a:tcPr>
                </a:tc>
              </a:tr>
              <a:tr h="1019200">
                <a:tc>
                  <a:txBody>
                    <a:bodyPr/>
                    <a:lstStyle/>
                    <a:p>
                      <a:pPr indent="0" lvl="0" marL="0" marR="0" rtl="0" algn="ctr">
                        <a:lnSpc>
                          <a:spcPct val="100000"/>
                        </a:lnSpc>
                        <a:spcBef>
                          <a:spcPts val="0"/>
                        </a:spcBef>
                        <a:spcAft>
                          <a:spcPts val="0"/>
                        </a:spcAft>
                        <a:buClr>
                          <a:srgbClr val="000000"/>
                        </a:buClr>
                        <a:buFont typeface="Arial"/>
                        <a:buNone/>
                      </a:pPr>
                      <a:r>
                        <a:t/>
                      </a:r>
                      <a:endParaRPr sz="1000" u="none" cap="none" strike="noStrike">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Font typeface="Arial"/>
                        <a:buNone/>
                      </a:pPr>
                      <a:r>
                        <a:t/>
                      </a:r>
                      <a:endParaRPr sz="2400" u="none" cap="none" strike="noStrike">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Font typeface="Merriweather"/>
                        <a:buNone/>
                      </a:pPr>
                      <a:r>
                        <a:rPr lang="en-US" sz="2400" u="none" cap="none" strike="noStrike">
                          <a:latin typeface="Merriweather"/>
                          <a:ea typeface="Merriweather"/>
                          <a:cs typeface="Merriweather"/>
                          <a:sym typeface="Merriweather"/>
                        </a:rPr>
                        <a:t>Opportunities</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93C47D"/>
                    </a:solidFill>
                  </a:tcPr>
                </a:tc>
                <a:tc>
                  <a:txBody>
                    <a:bodyPr/>
                    <a:lstStyle/>
                    <a:p>
                      <a:pPr indent="0" lvl="0" marL="0" marR="0" rtl="0" algn="just">
                        <a:lnSpc>
                          <a:spcPct val="90000"/>
                        </a:lnSpc>
                        <a:spcBef>
                          <a:spcPts val="0"/>
                        </a:spcBef>
                        <a:spcAft>
                          <a:spcPts val="0"/>
                        </a:spcAft>
                        <a:buClr>
                          <a:schemeClr val="dk1"/>
                        </a:buClr>
                        <a:buFont typeface="Merriweather"/>
                        <a:buNone/>
                      </a:pPr>
                      <a:r>
                        <a:rPr lang="en-US" sz="1800" u="none" cap="none" strike="noStrike">
                          <a:solidFill>
                            <a:schemeClr val="dk1"/>
                          </a:solidFill>
                          <a:latin typeface="Merriweather"/>
                          <a:ea typeface="Merriweather"/>
                          <a:cs typeface="Merriweather"/>
                          <a:sym typeface="Merriweather"/>
                        </a:rPr>
                        <a:t>Wastage of energy is diminished as only the required energy will be consumed as allotted.</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chemeClr val="dk1"/>
                        </a:buClr>
                        <a:buFont typeface="Arial"/>
                        <a:buNone/>
                      </a:pPr>
                      <a:r>
                        <a:rPr lang="en-US" sz="1800" u="none" cap="none" strike="noStrike">
                          <a:solidFill>
                            <a:schemeClr val="dk1"/>
                          </a:solidFill>
                          <a:latin typeface="Merriweather"/>
                          <a:ea typeface="Merriweather"/>
                          <a:cs typeface="Merriweather"/>
                          <a:sym typeface="Merriweather"/>
                        </a:rPr>
                        <a:t>Charges may be applicable for the network usage.</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r h="1019200">
                <a:tc>
                  <a:txBody>
                    <a:bodyPr/>
                    <a:lstStyle/>
                    <a:p>
                      <a:pPr indent="0" lvl="0" marL="0" marR="0" rtl="0" algn="ctr">
                        <a:lnSpc>
                          <a:spcPct val="100000"/>
                        </a:lnSpc>
                        <a:spcBef>
                          <a:spcPts val="0"/>
                        </a:spcBef>
                        <a:spcAft>
                          <a:spcPts val="0"/>
                        </a:spcAft>
                        <a:buClr>
                          <a:srgbClr val="000000"/>
                        </a:buClr>
                        <a:buFont typeface="Arial"/>
                        <a:buNone/>
                      </a:pPr>
                      <a:r>
                        <a:t/>
                      </a:r>
                      <a:endParaRPr sz="1000" u="none" cap="none" strike="noStrike">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Font typeface="Merriweather"/>
                        <a:buNone/>
                      </a:pPr>
                      <a:r>
                        <a:rPr lang="en-US" sz="2400" u="none" cap="none" strike="noStrike">
                          <a:latin typeface="Merriweather"/>
                          <a:ea typeface="Merriweather"/>
                          <a:cs typeface="Merriweather"/>
                          <a:sym typeface="Merriweather"/>
                        </a:rPr>
                        <a:t>Threats</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E06666"/>
                    </a:solidFill>
                  </a:tcPr>
                </a:tc>
                <a:tc>
                  <a:txBody>
                    <a:bodyPr/>
                    <a:lstStyle/>
                    <a:p>
                      <a:pPr indent="0" lvl="0" marL="0" marR="0" rtl="0" algn="just">
                        <a:lnSpc>
                          <a:spcPct val="90000"/>
                        </a:lnSpc>
                        <a:spcBef>
                          <a:spcPts val="0"/>
                        </a:spcBef>
                        <a:spcAft>
                          <a:spcPts val="0"/>
                        </a:spcAft>
                        <a:buClr>
                          <a:schemeClr val="dk1"/>
                        </a:buClr>
                        <a:buFont typeface="Merriweather"/>
                        <a:buNone/>
                      </a:pPr>
                      <a:r>
                        <a:rPr lang="en-US" sz="1800" u="none" cap="none" strike="noStrike">
                          <a:solidFill>
                            <a:schemeClr val="dk1"/>
                          </a:solidFill>
                          <a:latin typeface="Merriweather"/>
                          <a:ea typeface="Merriweather"/>
                          <a:cs typeface="Merriweather"/>
                          <a:sym typeface="Merriweather"/>
                        </a:rPr>
                        <a:t>Consumer cannot escape from paying the electricity bill and the State Electricity Board gets free from debts.</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chemeClr val="dk1"/>
                        </a:buClr>
                        <a:buFont typeface="Merriweather"/>
                        <a:buNone/>
                      </a:pPr>
                      <a:r>
                        <a:rPr lang="en-US" sz="1800" u="none" cap="none" strike="noStrike">
                          <a:solidFill>
                            <a:schemeClr val="dk1"/>
                          </a:solidFill>
                          <a:latin typeface="Merriweather"/>
                          <a:ea typeface="Merriweather"/>
                          <a:cs typeface="Merriweather"/>
                          <a:sym typeface="Merriweather"/>
                        </a:rPr>
                        <a:t>Billing system fails if no GSM network coverage.</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20"/>
          <p:cNvSpPr txBox="1"/>
          <p:nvPr>
            <p:ph idx="4294967295" type="title"/>
          </p:nvPr>
        </p:nvSpPr>
        <p:spPr>
          <a:xfrm>
            <a:off x="1205250" y="499025"/>
            <a:ext cx="6733500" cy="100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CONCLUSION</a:t>
            </a:r>
            <a:endParaRPr/>
          </a:p>
        </p:txBody>
      </p:sp>
      <p:sp>
        <p:nvSpPr>
          <p:cNvPr id="235" name="Google Shape;235;p20"/>
          <p:cNvSpPr txBox="1"/>
          <p:nvPr>
            <p:ph idx="4294967295" type="body"/>
          </p:nvPr>
        </p:nvSpPr>
        <p:spPr>
          <a:xfrm>
            <a:off x="1121537" y="1810700"/>
            <a:ext cx="6927900" cy="4049100"/>
          </a:xfrm>
          <a:prstGeom prst="rect">
            <a:avLst/>
          </a:prstGeom>
          <a:noFill/>
          <a:ln>
            <a:noFill/>
          </a:ln>
        </p:spPr>
        <p:txBody>
          <a:bodyPr anchorCtr="0" anchor="t" bIns="91425" lIns="91425" spcFirstLastPara="1" rIns="91425" wrap="square" tIns="91425">
            <a:noAutofit/>
          </a:bodyPr>
          <a:lstStyle/>
          <a:p>
            <a:pPr indent="-139700" lvl="0" marL="3429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Using this project we can reduce the manual efforts to take the readings from the energy meter which is cost effective solution.</a:t>
            </a:r>
            <a:endParaRPr/>
          </a:p>
          <a:p>
            <a:pPr indent="-139700" lvl="0" marL="34290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139700" lvl="0" marL="3429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It is user friendly in which we can send an message to the consumer about the Energy used or Balance and other information.</a:t>
            </a:r>
            <a:endParaRPr/>
          </a:p>
          <a:p>
            <a:pPr indent="-139700" lvl="0" marL="34290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139700" lvl="0" marL="3429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Prepaid energy meter will bring a solution and create awareness on unnecessary wastage of power and will tend to reduce wastage of power.</a:t>
            </a:r>
            <a:endParaRPr/>
          </a:p>
        </p:txBody>
      </p:sp>
      <p:cxnSp>
        <p:nvCxnSpPr>
          <p:cNvPr id="236" name="Google Shape;236;p20"/>
          <p:cNvCxnSpPr/>
          <p:nvPr/>
        </p:nvCxnSpPr>
        <p:spPr>
          <a:xfrm>
            <a:off x="498475" y="374650"/>
            <a:ext cx="0" cy="6123000"/>
          </a:xfrm>
          <a:prstGeom prst="straightConnector1">
            <a:avLst/>
          </a:prstGeom>
          <a:noFill/>
          <a:ln cap="flat" cmpd="sng" w="38100">
            <a:solidFill>
              <a:srgbClr val="0B5394"/>
            </a:solidFill>
            <a:prstDash val="solid"/>
            <a:miter lim="8000"/>
            <a:headEnd len="sm" w="sm" type="none"/>
            <a:tailEnd len="sm" w="sm" type="none"/>
          </a:ln>
        </p:spPr>
      </p:cxnSp>
      <p:cxnSp>
        <p:nvCxnSpPr>
          <p:cNvPr id="237" name="Google Shape;237;p20"/>
          <p:cNvCxnSpPr/>
          <p:nvPr/>
        </p:nvCxnSpPr>
        <p:spPr>
          <a:xfrm>
            <a:off x="8645525" y="374650"/>
            <a:ext cx="0" cy="6123000"/>
          </a:xfrm>
          <a:prstGeom prst="straightConnector1">
            <a:avLst/>
          </a:prstGeom>
          <a:noFill/>
          <a:ln cap="flat" cmpd="sng" w="38100">
            <a:solidFill>
              <a:srgbClr val="0B5394"/>
            </a:solidFill>
            <a:prstDash val="solid"/>
            <a:miter lim="8000"/>
            <a:headEnd len="sm" w="sm" type="none"/>
            <a:tailEnd len="sm" w="sm" type="none"/>
          </a:ln>
        </p:spPr>
      </p:cxnSp>
      <p:cxnSp>
        <p:nvCxnSpPr>
          <p:cNvPr id="238" name="Google Shape;238;p20"/>
          <p:cNvCxnSpPr/>
          <p:nvPr/>
        </p:nvCxnSpPr>
        <p:spPr>
          <a:xfrm>
            <a:off x="498475" y="374650"/>
            <a:ext cx="8174100" cy="0"/>
          </a:xfrm>
          <a:prstGeom prst="straightConnector1">
            <a:avLst/>
          </a:prstGeom>
          <a:noFill/>
          <a:ln cap="flat" cmpd="sng" w="38100">
            <a:solidFill>
              <a:srgbClr val="0B5394"/>
            </a:solidFill>
            <a:prstDash val="solid"/>
            <a:miter lim="8000"/>
            <a:headEnd len="sm" w="sm" type="none"/>
            <a:tailEnd len="sm" w="sm" type="none"/>
          </a:ln>
        </p:spPr>
      </p:cxnSp>
      <p:cxnSp>
        <p:nvCxnSpPr>
          <p:cNvPr id="239" name="Google Shape;239;p20"/>
          <p:cNvCxnSpPr/>
          <p:nvPr/>
        </p:nvCxnSpPr>
        <p:spPr>
          <a:xfrm>
            <a:off x="498475" y="6497637"/>
            <a:ext cx="8174100" cy="1500"/>
          </a:xfrm>
          <a:prstGeom prst="straightConnector1">
            <a:avLst/>
          </a:prstGeom>
          <a:noFill/>
          <a:ln cap="flat" cmpd="sng" w="38100">
            <a:solidFill>
              <a:srgbClr val="0B5394"/>
            </a:solidFill>
            <a:prstDash val="solid"/>
            <a:miter lim="8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cxnSp>
        <p:nvCxnSpPr>
          <p:cNvPr id="244" name="Google Shape;244;p21"/>
          <p:cNvCxnSpPr/>
          <p:nvPr/>
        </p:nvCxnSpPr>
        <p:spPr>
          <a:xfrm>
            <a:off x="498475" y="374650"/>
            <a:ext cx="0" cy="6123000"/>
          </a:xfrm>
          <a:prstGeom prst="straightConnector1">
            <a:avLst/>
          </a:prstGeom>
          <a:noFill/>
          <a:ln cap="flat" cmpd="sng" w="38100">
            <a:solidFill>
              <a:srgbClr val="0B5394"/>
            </a:solidFill>
            <a:prstDash val="solid"/>
            <a:miter lim="8000"/>
            <a:headEnd len="sm" w="sm" type="none"/>
            <a:tailEnd len="sm" w="sm" type="none"/>
          </a:ln>
        </p:spPr>
      </p:cxnSp>
      <p:cxnSp>
        <p:nvCxnSpPr>
          <p:cNvPr id="245" name="Google Shape;245;p21"/>
          <p:cNvCxnSpPr/>
          <p:nvPr/>
        </p:nvCxnSpPr>
        <p:spPr>
          <a:xfrm>
            <a:off x="8645525" y="374650"/>
            <a:ext cx="0" cy="6123000"/>
          </a:xfrm>
          <a:prstGeom prst="straightConnector1">
            <a:avLst/>
          </a:prstGeom>
          <a:noFill/>
          <a:ln cap="flat" cmpd="sng" w="38100">
            <a:solidFill>
              <a:srgbClr val="0B5394"/>
            </a:solidFill>
            <a:prstDash val="solid"/>
            <a:miter lim="8000"/>
            <a:headEnd len="sm" w="sm" type="none"/>
            <a:tailEnd len="sm" w="sm" type="none"/>
          </a:ln>
        </p:spPr>
      </p:cxnSp>
      <p:cxnSp>
        <p:nvCxnSpPr>
          <p:cNvPr id="246" name="Google Shape;246;p21"/>
          <p:cNvCxnSpPr/>
          <p:nvPr/>
        </p:nvCxnSpPr>
        <p:spPr>
          <a:xfrm>
            <a:off x="498475" y="374650"/>
            <a:ext cx="8174100" cy="0"/>
          </a:xfrm>
          <a:prstGeom prst="straightConnector1">
            <a:avLst/>
          </a:prstGeom>
          <a:noFill/>
          <a:ln cap="flat" cmpd="sng" w="38100">
            <a:solidFill>
              <a:srgbClr val="0B5394"/>
            </a:solidFill>
            <a:prstDash val="solid"/>
            <a:miter lim="8000"/>
            <a:headEnd len="sm" w="sm" type="none"/>
            <a:tailEnd len="sm" w="sm" type="none"/>
          </a:ln>
        </p:spPr>
      </p:cxnSp>
      <p:cxnSp>
        <p:nvCxnSpPr>
          <p:cNvPr id="247" name="Google Shape;247;p21"/>
          <p:cNvCxnSpPr/>
          <p:nvPr/>
        </p:nvCxnSpPr>
        <p:spPr>
          <a:xfrm>
            <a:off x="498475" y="6497637"/>
            <a:ext cx="8174100" cy="1500"/>
          </a:xfrm>
          <a:prstGeom prst="straightConnector1">
            <a:avLst/>
          </a:prstGeom>
          <a:noFill/>
          <a:ln cap="flat" cmpd="sng" w="38100">
            <a:solidFill>
              <a:srgbClr val="0B5394"/>
            </a:solidFill>
            <a:prstDash val="solid"/>
            <a:miter lim="8000"/>
            <a:headEnd len="sm" w="sm" type="none"/>
            <a:tailEnd len="sm" w="sm" type="none"/>
          </a:ln>
        </p:spPr>
      </p:cxnSp>
      <p:sp>
        <p:nvSpPr>
          <p:cNvPr id="248" name="Google Shape;248;p21"/>
          <p:cNvSpPr txBox="1"/>
          <p:nvPr>
            <p:ph idx="4294967295" type="title"/>
          </p:nvPr>
        </p:nvSpPr>
        <p:spPr>
          <a:xfrm>
            <a:off x="1205250" y="499025"/>
            <a:ext cx="6733500" cy="100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FUTURE SCOPE</a:t>
            </a:r>
            <a:endParaRPr/>
          </a:p>
        </p:txBody>
      </p:sp>
      <p:sp>
        <p:nvSpPr>
          <p:cNvPr id="249" name="Google Shape;249;p21"/>
          <p:cNvSpPr txBox="1"/>
          <p:nvPr>
            <p:ph idx="4294967295" type="body"/>
          </p:nvPr>
        </p:nvSpPr>
        <p:spPr>
          <a:xfrm>
            <a:off x="1100849" y="2592837"/>
            <a:ext cx="6942300" cy="1686600"/>
          </a:xfrm>
          <a:prstGeom prst="rect">
            <a:avLst/>
          </a:prstGeom>
          <a:noFill/>
          <a:ln>
            <a:noFill/>
          </a:ln>
        </p:spPr>
        <p:txBody>
          <a:bodyPr anchorCtr="0" anchor="t" bIns="91425" lIns="91425" spcFirstLastPara="1" rIns="91425" wrap="square" tIns="91425">
            <a:noAutofit/>
          </a:bodyPr>
          <a:lstStyle/>
          <a:p>
            <a:pPr indent="-139700" lvl="0" marL="3429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In future, We can implement the same kind of logic for applications like Gas, Water and other resources.</a:t>
            </a:r>
            <a:endParaRPr/>
          </a:p>
          <a:p>
            <a:pPr indent="-139700" lvl="0" marL="34290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139700" lvl="0" marL="3429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We can add a printer in every house and send print command to send a copy of the data to the customers.</a:t>
            </a:r>
            <a:endParaRPr/>
          </a:p>
          <a:p>
            <a:pPr indent="0" lvl="0" marL="0" marR="0" rtl="0" algn="just">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sp>
        <p:nvSpPr>
          <p:cNvPr id="254" name="Google Shape;254;p22"/>
          <p:cNvSpPr txBox="1"/>
          <p:nvPr>
            <p:ph idx="4294967295" type="body"/>
          </p:nvPr>
        </p:nvSpPr>
        <p:spPr>
          <a:xfrm>
            <a:off x="1020975" y="1740625"/>
            <a:ext cx="7065900" cy="3957300"/>
          </a:xfrm>
          <a:prstGeom prst="rect">
            <a:avLst/>
          </a:prstGeom>
          <a:noFill/>
          <a:ln>
            <a:noFill/>
          </a:ln>
        </p:spPr>
        <p:txBody>
          <a:bodyPr anchorCtr="0" anchor="t" bIns="91425" lIns="91425" spcFirstLastPara="1" rIns="91425" wrap="square" tIns="91425">
            <a:noAutofit/>
          </a:bodyPr>
          <a:lstStyle/>
          <a:p>
            <a:pPr indent="-228600" lvl="0" marL="457200" marR="0" rtl="0" algn="just">
              <a:lnSpc>
                <a:spcPct val="80000"/>
              </a:lnSpc>
              <a:spcBef>
                <a:spcPts val="0"/>
              </a:spcBef>
              <a:spcAft>
                <a:spcPts val="0"/>
              </a:spcAft>
              <a:buClr>
                <a:srgbClr val="000000"/>
              </a:buClr>
              <a:buSzPts val="1400"/>
              <a:buFont typeface="Merriweather"/>
              <a:buChar char="●"/>
            </a:pPr>
            <a:r>
              <a:rPr b="0" i="0" lang="en-US" sz="1400" u="none" cap="none" strike="noStrike">
                <a:solidFill>
                  <a:srgbClr val="000000"/>
                </a:solidFill>
                <a:latin typeface="Merriweather"/>
                <a:ea typeface="Merriweather"/>
                <a:cs typeface="Merriweather"/>
                <a:sym typeface="Merriweather"/>
              </a:rPr>
              <a:t>Loss.P.A.V, Lamego. M.M and Vieira.J.L.F, “A single phase microcontroller based energy meter”, IEEE Instrumentation and Measurements Technology conference St. Paul, Minnesota, USA, May 18-21, 1998.</a:t>
            </a:r>
            <a:endParaRPr/>
          </a:p>
          <a:p>
            <a:pPr indent="203200" lvl="0" marL="0" marR="0" rtl="0" algn="just">
              <a:lnSpc>
                <a:spcPct val="80000"/>
              </a:lnSpc>
              <a:spcBef>
                <a:spcPts val="0"/>
              </a:spcBef>
              <a:spcAft>
                <a:spcPts val="0"/>
              </a:spcAft>
              <a:buClr>
                <a:srgbClr val="000000"/>
              </a:buClr>
              <a:buFont typeface="Arial"/>
              <a:buNone/>
            </a:pPr>
            <a:r>
              <a:t/>
            </a:r>
            <a:endParaRPr b="0" i="0" sz="1400" u="none" cap="none" strike="noStrike">
              <a:solidFill>
                <a:srgbClr val="000000"/>
              </a:solidFill>
              <a:latin typeface="Merriweather"/>
              <a:ea typeface="Merriweather"/>
              <a:cs typeface="Merriweather"/>
              <a:sym typeface="Merriweather"/>
            </a:endParaRPr>
          </a:p>
          <a:p>
            <a:pPr indent="-228600" lvl="0" marL="457200" marR="0" rtl="0" algn="just">
              <a:lnSpc>
                <a:spcPct val="80000"/>
              </a:lnSpc>
              <a:spcBef>
                <a:spcPts val="0"/>
              </a:spcBef>
              <a:spcAft>
                <a:spcPts val="0"/>
              </a:spcAft>
              <a:buClr>
                <a:srgbClr val="000000"/>
              </a:buClr>
              <a:buSzPts val="1400"/>
              <a:buFont typeface="Merriweather"/>
              <a:buChar char="●"/>
            </a:pPr>
            <a:r>
              <a:rPr b="0" i="0" lang="en-US" sz="1400" u="none" cap="none" strike="noStrike">
                <a:solidFill>
                  <a:srgbClr val="000000"/>
                </a:solidFill>
                <a:latin typeface="Merriweather"/>
                <a:ea typeface="Merriweather"/>
                <a:cs typeface="Merriweather"/>
                <a:sym typeface="Merriweather"/>
              </a:rPr>
              <a:t>Saptarshi De, Rahul Anand, A Naveen and Sirat Moinuddin, “E-Metering Solution for checking energy thefts and streamlining revenue collection in India”, Student Member, IEEE, 2003.</a:t>
            </a:r>
            <a:endParaRPr/>
          </a:p>
          <a:p>
            <a:pPr indent="203200" lvl="0" marL="0" marR="0" rtl="0" algn="just">
              <a:lnSpc>
                <a:spcPct val="80000"/>
              </a:lnSpc>
              <a:spcBef>
                <a:spcPts val="0"/>
              </a:spcBef>
              <a:spcAft>
                <a:spcPts val="0"/>
              </a:spcAft>
              <a:buClr>
                <a:srgbClr val="000000"/>
              </a:buClr>
              <a:buFont typeface="Arial"/>
              <a:buNone/>
            </a:pPr>
            <a:r>
              <a:t/>
            </a:r>
            <a:endParaRPr b="0" i="0" sz="1400" u="none" cap="none" strike="noStrike">
              <a:solidFill>
                <a:srgbClr val="000000"/>
              </a:solidFill>
              <a:latin typeface="Merriweather"/>
              <a:ea typeface="Merriweather"/>
              <a:cs typeface="Merriweather"/>
              <a:sym typeface="Merriweather"/>
            </a:endParaRPr>
          </a:p>
          <a:p>
            <a:pPr indent="-228600" lvl="0" marL="457200" marR="0" rtl="0" algn="just">
              <a:lnSpc>
                <a:spcPct val="80000"/>
              </a:lnSpc>
              <a:spcBef>
                <a:spcPts val="0"/>
              </a:spcBef>
              <a:spcAft>
                <a:spcPts val="0"/>
              </a:spcAft>
              <a:buClr>
                <a:srgbClr val="000000"/>
              </a:buClr>
              <a:buSzPts val="1400"/>
              <a:buFont typeface="Merriweather"/>
              <a:buChar char="●"/>
            </a:pPr>
            <a:r>
              <a:rPr b="0" i="0" lang="en-US" sz="1400" u="none" cap="none" strike="noStrike">
                <a:solidFill>
                  <a:srgbClr val="000000"/>
                </a:solidFill>
                <a:latin typeface="Merriweather"/>
                <a:ea typeface="Merriweather"/>
                <a:cs typeface="Merriweather"/>
                <a:sym typeface="Merriweather"/>
              </a:rPr>
              <a:t>Ali Zaidi.S.K., “Design and implementation of low cost electronic prepaid energy meter”, Multitopic Conference, 2008. INMIC 2008.IEEE International 2008.</a:t>
            </a:r>
            <a:endParaRPr/>
          </a:p>
          <a:p>
            <a:pPr indent="0" lvl="0" marL="0" marR="0" rtl="0" algn="just">
              <a:lnSpc>
                <a:spcPct val="80000"/>
              </a:lnSpc>
              <a:spcBef>
                <a:spcPts val="0"/>
              </a:spcBef>
              <a:spcAft>
                <a:spcPts val="0"/>
              </a:spcAft>
              <a:buClr>
                <a:srgbClr val="000000"/>
              </a:buClr>
              <a:buFont typeface="Arial"/>
              <a:buNone/>
            </a:pPr>
            <a:r>
              <a:t/>
            </a:r>
            <a:endParaRPr b="0" i="0" sz="1400" u="none" cap="none" strike="noStrike">
              <a:solidFill>
                <a:srgbClr val="000000"/>
              </a:solidFill>
              <a:latin typeface="Merriweather"/>
              <a:ea typeface="Merriweather"/>
              <a:cs typeface="Merriweather"/>
              <a:sym typeface="Merriweather"/>
            </a:endParaRPr>
          </a:p>
          <a:p>
            <a:pPr indent="-228600" lvl="0" marL="457200" marR="0" rtl="0" algn="just">
              <a:lnSpc>
                <a:spcPct val="80000"/>
              </a:lnSpc>
              <a:spcBef>
                <a:spcPts val="0"/>
              </a:spcBef>
              <a:spcAft>
                <a:spcPts val="0"/>
              </a:spcAft>
              <a:buClr>
                <a:srgbClr val="000000"/>
              </a:buClr>
              <a:buSzPts val="1400"/>
              <a:buFont typeface="Merriweather"/>
              <a:buChar char="●"/>
            </a:pPr>
            <a:r>
              <a:rPr b="0" i="0" lang="en-US" sz="1400" u="sng" cap="none" strike="noStrike">
                <a:solidFill>
                  <a:schemeClr val="hlink"/>
                </a:solidFill>
                <a:latin typeface="Merriweather"/>
                <a:ea typeface="Merriweather"/>
                <a:cs typeface="Merriweather"/>
                <a:sym typeface="Merriweather"/>
                <a:hlinkClick r:id="rId3"/>
              </a:rPr>
              <a:t>www.ni.com</a:t>
            </a:r>
            <a:r>
              <a:rPr b="0" i="0" lang="en-US" sz="1400" u="none" cap="none" strike="noStrike">
                <a:solidFill>
                  <a:srgbClr val="000000"/>
                </a:solidFill>
                <a:latin typeface="Merriweather"/>
                <a:ea typeface="Merriweather"/>
                <a:cs typeface="Merriweather"/>
                <a:sym typeface="Merriweather"/>
              </a:rPr>
              <a:t> (National Instruments, LabVIEW)</a:t>
            </a:r>
            <a:endParaRPr/>
          </a:p>
          <a:p>
            <a:pPr indent="0" lvl="0" marL="0" marR="0" rtl="0" algn="just">
              <a:lnSpc>
                <a:spcPct val="80000"/>
              </a:lnSpc>
              <a:spcBef>
                <a:spcPts val="0"/>
              </a:spcBef>
              <a:spcAft>
                <a:spcPts val="0"/>
              </a:spcAft>
              <a:buClr>
                <a:srgbClr val="000000"/>
              </a:buClr>
              <a:buFont typeface="Arial"/>
              <a:buNone/>
            </a:pPr>
            <a:r>
              <a:t/>
            </a:r>
            <a:endParaRPr b="0" i="0" sz="1400" u="none" cap="none" strike="noStrike">
              <a:solidFill>
                <a:srgbClr val="000000"/>
              </a:solidFill>
              <a:latin typeface="Merriweather"/>
              <a:ea typeface="Merriweather"/>
              <a:cs typeface="Merriweather"/>
              <a:sym typeface="Merriweather"/>
            </a:endParaRPr>
          </a:p>
          <a:p>
            <a:pPr indent="-228600" lvl="0" marL="457200" marR="0" rtl="0" algn="just">
              <a:lnSpc>
                <a:spcPct val="80000"/>
              </a:lnSpc>
              <a:spcBef>
                <a:spcPts val="0"/>
              </a:spcBef>
              <a:spcAft>
                <a:spcPts val="0"/>
              </a:spcAft>
              <a:buClr>
                <a:srgbClr val="000000"/>
              </a:buClr>
              <a:buSzPts val="1400"/>
              <a:buFont typeface="Merriweather"/>
              <a:buChar char="●"/>
            </a:pPr>
            <a:r>
              <a:rPr b="0" i="0" lang="en-US" sz="1400" u="none" cap="none" strike="noStrike">
                <a:solidFill>
                  <a:srgbClr val="000000"/>
                </a:solidFill>
                <a:latin typeface="Merriweather"/>
                <a:ea typeface="Merriweather"/>
                <a:cs typeface="Merriweather"/>
                <a:sym typeface="Merriweather"/>
              </a:rPr>
              <a:t>www.google.com</a:t>
            </a:r>
            <a:endParaRPr/>
          </a:p>
          <a:p>
            <a:pPr indent="63500" lvl="0" marL="342900" marR="0" rtl="0" algn="just">
              <a:lnSpc>
                <a:spcPct val="100000"/>
              </a:lnSpc>
              <a:spcBef>
                <a:spcPts val="0"/>
              </a:spcBef>
              <a:spcAft>
                <a:spcPts val="0"/>
              </a:spcAft>
              <a:buClr>
                <a:srgbClr val="000000"/>
              </a:buClr>
              <a:buFont typeface="Arial"/>
              <a:buNone/>
            </a:pPr>
            <a:r>
              <a:t/>
            </a:r>
            <a:endParaRPr b="0" i="0" sz="1400" u="none" cap="none" strike="noStrike">
              <a:solidFill>
                <a:srgbClr val="000000"/>
              </a:solidFill>
              <a:latin typeface="Merriweather"/>
              <a:ea typeface="Merriweather"/>
              <a:cs typeface="Merriweather"/>
              <a:sym typeface="Merriweather"/>
            </a:endParaRPr>
          </a:p>
        </p:txBody>
      </p:sp>
      <p:cxnSp>
        <p:nvCxnSpPr>
          <p:cNvPr id="255" name="Google Shape;255;p22"/>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56" name="Google Shape;256;p22"/>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57" name="Google Shape;257;p22"/>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258" name="Google Shape;258;p22"/>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
        <p:nvSpPr>
          <p:cNvPr id="259" name="Google Shape;259;p22"/>
          <p:cNvSpPr txBox="1"/>
          <p:nvPr/>
        </p:nvSpPr>
        <p:spPr>
          <a:xfrm>
            <a:off x="1706250" y="822437"/>
            <a:ext cx="5731500" cy="76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3000" u="none" cap="none" strike="noStrike">
                <a:solidFill>
                  <a:srgbClr val="000000"/>
                </a:solidFill>
                <a:latin typeface="Merriweather"/>
                <a:ea typeface="Merriweather"/>
                <a:cs typeface="Merriweather"/>
                <a:sym typeface="Merriweather"/>
              </a:rPr>
              <a:t>REFERENCES</a:t>
            </a:r>
            <a:endParaRPr/>
          </a:p>
        </p:txBody>
      </p:sp>
      <p:pic>
        <p:nvPicPr>
          <p:cNvPr id="260" name="Google Shape;260;p22"/>
          <p:cNvPicPr preferRelativeResize="0"/>
          <p:nvPr/>
        </p:nvPicPr>
        <p:blipFill rotWithShape="1">
          <a:blip r:embed="rId4">
            <a:alphaModFix/>
          </a:blip>
          <a:srcRect b="0" l="0" r="0" t="0"/>
          <a:stretch/>
        </p:blipFill>
        <p:spPr>
          <a:xfrm>
            <a:off x="5746723" y="4366594"/>
            <a:ext cx="2029799" cy="51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cxnSp>
        <p:nvCxnSpPr>
          <p:cNvPr id="265" name="Google Shape;265;p23"/>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66" name="Google Shape;266;p23"/>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267" name="Google Shape;267;p23"/>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268" name="Google Shape;268;p23"/>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
        <p:nvSpPr>
          <p:cNvPr id="269" name="Google Shape;269;p23"/>
          <p:cNvSpPr txBox="1"/>
          <p:nvPr>
            <p:ph idx="1" type="subTitle"/>
          </p:nvPr>
        </p:nvSpPr>
        <p:spPr>
          <a:xfrm>
            <a:off x="739775" y="1857850"/>
            <a:ext cx="4242300" cy="710100"/>
          </a:xfrm>
          <a:prstGeom prst="rect">
            <a:avLst/>
          </a:prstGeom>
          <a:noFill/>
          <a:ln>
            <a:noFill/>
          </a:ln>
        </p:spPr>
        <p:txBody>
          <a:bodyPr anchorCtr="0" anchor="t" bIns="91425" lIns="91425" spcFirstLastPara="1" rIns="91425" wrap="square" tIns="91425">
            <a:noAutofit/>
          </a:bodyPr>
          <a:lstStyle/>
          <a:p>
            <a:pPr indent="63500" lvl="0" marL="342900" marR="0" rtl="0" algn="ctr">
              <a:lnSpc>
                <a:spcPct val="100000"/>
              </a:lnSpc>
              <a:spcBef>
                <a:spcPts val="0"/>
              </a:spcBef>
              <a:spcAft>
                <a:spcPts val="0"/>
              </a:spcAft>
              <a:buClr>
                <a:srgbClr val="000000"/>
              </a:buClr>
              <a:buFont typeface="Proxima Nova"/>
              <a:buNone/>
            </a:pPr>
            <a:r>
              <a:rPr b="1" i="0" lang="en-US" sz="3000" u="none" cap="none" strike="noStrike">
                <a:solidFill>
                  <a:srgbClr val="000000"/>
                </a:solidFill>
                <a:latin typeface="Merriweather"/>
                <a:ea typeface="Merriweather"/>
                <a:cs typeface="Merriweather"/>
                <a:sym typeface="Merriweather"/>
              </a:rPr>
              <a:t>THANK YOU !</a:t>
            </a:r>
            <a:endParaRPr/>
          </a:p>
        </p:txBody>
      </p:sp>
      <p:sp>
        <p:nvSpPr>
          <p:cNvPr id="270" name="Google Shape;270;p23"/>
          <p:cNvSpPr/>
          <p:nvPr/>
        </p:nvSpPr>
        <p:spPr>
          <a:xfrm>
            <a:off x="1171775" y="4051151"/>
            <a:ext cx="6800400" cy="179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71" name="Google Shape;271;p23"/>
          <p:cNvPicPr preferRelativeResize="0"/>
          <p:nvPr/>
        </p:nvPicPr>
        <p:blipFill rotWithShape="1">
          <a:blip r:embed="rId3">
            <a:alphaModFix/>
          </a:blip>
          <a:srcRect b="0" l="0" r="0" t="0"/>
          <a:stretch/>
        </p:blipFill>
        <p:spPr>
          <a:xfrm>
            <a:off x="1880267" y="4277321"/>
            <a:ext cx="5383500" cy="134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sp>
        <p:nvSpPr>
          <p:cNvPr id="44" name="Google Shape;44;p6"/>
          <p:cNvSpPr txBox="1"/>
          <p:nvPr>
            <p:ph idx="4294967295" type="title"/>
          </p:nvPr>
        </p:nvSpPr>
        <p:spPr>
          <a:xfrm>
            <a:off x="1330325" y="882762"/>
            <a:ext cx="6483300" cy="8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ABSTRACT</a:t>
            </a:r>
            <a:endParaRPr/>
          </a:p>
        </p:txBody>
      </p:sp>
      <p:sp>
        <p:nvSpPr>
          <p:cNvPr id="45" name="Google Shape;45;p6"/>
          <p:cNvSpPr txBox="1"/>
          <p:nvPr>
            <p:ph idx="4294967295" type="body"/>
          </p:nvPr>
        </p:nvSpPr>
        <p:spPr>
          <a:xfrm>
            <a:off x="909725" y="2678042"/>
            <a:ext cx="7324500" cy="1516200"/>
          </a:xfrm>
          <a:prstGeom prst="rect">
            <a:avLst/>
          </a:prstGeom>
          <a:noFill/>
          <a:ln>
            <a:noFill/>
          </a:ln>
        </p:spPr>
        <p:txBody>
          <a:bodyPr anchorCtr="0" anchor="t" bIns="45700" lIns="91425" spcFirstLastPara="1" rIns="91425" wrap="square" tIns="45700">
            <a:noAutofit/>
          </a:bodyPr>
          <a:lstStyle/>
          <a:p>
            <a:pPr indent="342900" lvl="0" marL="114300" marR="0" rtl="0" algn="just">
              <a:lnSpc>
                <a:spcPct val="100000"/>
              </a:lnSpc>
              <a:spcBef>
                <a:spcPts val="0"/>
              </a:spcBef>
              <a:spcAft>
                <a:spcPts val="0"/>
              </a:spcAft>
              <a:buClr>
                <a:srgbClr val="000000"/>
              </a:buClr>
              <a:buFont typeface="Times New Roman"/>
              <a:buNone/>
            </a:pPr>
            <a:r>
              <a:rPr b="0" i="0" lang="en-US" sz="1800" u="none" cap="none" strike="noStrike">
                <a:solidFill>
                  <a:schemeClr val="dk1"/>
                </a:solidFill>
                <a:latin typeface="Merriweather"/>
                <a:ea typeface="Merriweather"/>
                <a:cs typeface="Merriweather"/>
                <a:sym typeface="Merriweather"/>
              </a:rPr>
              <a:t>The project aims at a system that will reduce the loss of power and revenue due to power thefts and other illegal activities so that we can create a more resourceful world. It also helps in saving time and money spent on buying your Electricity.</a:t>
            </a:r>
            <a:endParaRPr/>
          </a:p>
        </p:txBody>
      </p:sp>
      <p:cxnSp>
        <p:nvCxnSpPr>
          <p:cNvPr id="46" name="Google Shape;46;p6"/>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47" name="Google Shape;47;p6"/>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48" name="Google Shape;48;p6"/>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49" name="Google Shape;49;p6"/>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7"/>
          <p:cNvSpPr txBox="1"/>
          <p:nvPr/>
        </p:nvSpPr>
        <p:spPr>
          <a:xfrm>
            <a:off x="1138925" y="4530419"/>
            <a:ext cx="6910500" cy="155160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00000"/>
              </a:lnSpc>
              <a:spcBef>
                <a:spcPts val="0"/>
              </a:spcBef>
              <a:spcAft>
                <a:spcPts val="0"/>
              </a:spcAft>
              <a:buClr>
                <a:srgbClr val="000000"/>
              </a:buClr>
              <a:buFont typeface="Merriweather"/>
              <a:buNone/>
            </a:pPr>
            <a:r>
              <a:rPr b="0" i="0" lang="en-US" sz="2400" u="none" cap="none" strike="noStrike">
                <a:solidFill>
                  <a:schemeClr val="dk1"/>
                </a:solidFill>
                <a:latin typeface="Merriweather"/>
                <a:ea typeface="Merriweather"/>
                <a:cs typeface="Merriweather"/>
                <a:sym typeface="Merriweather"/>
              </a:rPr>
              <a:t>VISION :</a:t>
            </a:r>
            <a:endParaRPr/>
          </a:p>
          <a:p>
            <a:pPr indent="0" lvl="0" marL="0" marR="0" rtl="0" algn="l">
              <a:lnSpc>
                <a:spcPct val="100000"/>
              </a:lnSpc>
              <a:spcBef>
                <a:spcPts val="0"/>
              </a:spcBef>
              <a:spcAft>
                <a:spcPts val="0"/>
              </a:spcAft>
              <a:buClr>
                <a:srgbClr val="000000"/>
              </a:buClr>
              <a:buFont typeface="Arial"/>
              <a:buNone/>
            </a:pPr>
            <a:r>
              <a:t/>
            </a:r>
            <a:endParaRPr b="0" i="0" sz="10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Font typeface="Merriweather"/>
              <a:buNone/>
            </a:pPr>
            <a:r>
              <a:rPr b="0" i="0" lang="en-US" sz="1800" u="none" cap="none" strike="noStrike">
                <a:solidFill>
                  <a:schemeClr val="dk1"/>
                </a:solidFill>
                <a:latin typeface="Merriweather"/>
                <a:ea typeface="Merriweather"/>
                <a:cs typeface="Merriweather"/>
                <a:sym typeface="Merriweather"/>
              </a:rPr>
              <a:t>	To provide customers Speed, Convenience (No contracts, no monthly bills) and accessibility.</a:t>
            </a:r>
            <a:endParaRPr/>
          </a:p>
        </p:txBody>
      </p:sp>
      <p:sp>
        <p:nvSpPr>
          <p:cNvPr id="55" name="Google Shape;55;p7"/>
          <p:cNvSpPr txBox="1"/>
          <p:nvPr/>
        </p:nvSpPr>
        <p:spPr>
          <a:xfrm>
            <a:off x="1117537" y="2521594"/>
            <a:ext cx="6932100" cy="192570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00000"/>
              </a:lnSpc>
              <a:spcBef>
                <a:spcPts val="0"/>
              </a:spcBef>
              <a:spcAft>
                <a:spcPts val="0"/>
              </a:spcAft>
              <a:buClr>
                <a:srgbClr val="000000"/>
              </a:buClr>
              <a:buFont typeface="Merriweather"/>
              <a:buNone/>
            </a:pPr>
            <a:r>
              <a:rPr b="0" i="0" lang="en-US" sz="2400" u="none" cap="none" strike="noStrike">
                <a:solidFill>
                  <a:srgbClr val="000000"/>
                </a:solidFill>
                <a:latin typeface="Merriweather"/>
                <a:ea typeface="Merriweather"/>
                <a:cs typeface="Merriweather"/>
                <a:sym typeface="Merriweather"/>
              </a:rPr>
              <a:t>MISSION :</a:t>
            </a:r>
            <a:endParaRPr/>
          </a:p>
          <a:p>
            <a:pPr indent="457200" lvl="0" marL="0" marR="0" rtl="0" algn="l">
              <a:lnSpc>
                <a:spcPct val="100000"/>
              </a:lnSpc>
              <a:spcBef>
                <a:spcPts val="0"/>
              </a:spcBef>
              <a:spcAft>
                <a:spcPts val="0"/>
              </a:spcAft>
              <a:buClr>
                <a:srgbClr val="000000"/>
              </a:buClr>
              <a:buFont typeface="Arial"/>
              <a:buNone/>
            </a:pPr>
            <a:r>
              <a:t/>
            </a:r>
            <a:endParaRPr b="0" i="0" sz="1000" u="none" cap="none" strike="noStrike">
              <a:solidFill>
                <a:srgbClr val="000000"/>
              </a:solidFill>
              <a:latin typeface="Merriweather"/>
              <a:ea typeface="Merriweather"/>
              <a:cs typeface="Merriweather"/>
              <a:sym typeface="Merriweather"/>
            </a:endParaRPr>
          </a:p>
          <a:p>
            <a:pPr indent="457200" lvl="0" marL="0" marR="0" rtl="0" algn="just">
              <a:lnSpc>
                <a:spcPct val="100000"/>
              </a:lnSpc>
              <a:spcBef>
                <a:spcPts val="0"/>
              </a:spcBef>
              <a:spcAft>
                <a:spcPts val="0"/>
              </a:spcAft>
              <a:buClr>
                <a:srgbClr val="000000"/>
              </a:buClr>
              <a:buFont typeface="Merriweather"/>
              <a:buNone/>
            </a:pPr>
            <a:r>
              <a:rPr b="0" i="0" lang="en-US" sz="1800" u="none" cap="none" strike="noStrike">
                <a:solidFill>
                  <a:srgbClr val="000000"/>
                </a:solidFill>
                <a:latin typeface="Merriweather"/>
                <a:ea typeface="Merriweather"/>
                <a:cs typeface="Merriweather"/>
                <a:sym typeface="Merriweather"/>
              </a:rPr>
              <a:t>The aim of the project is to minimize the queue at the electricity billing counters and to restrict the usage of electricity automatically, if the bill is not paid.</a:t>
            </a:r>
            <a:endParaRPr/>
          </a:p>
        </p:txBody>
      </p:sp>
      <p:sp>
        <p:nvSpPr>
          <p:cNvPr id="56" name="Google Shape;56;p7"/>
          <p:cNvSpPr txBox="1"/>
          <p:nvPr/>
        </p:nvSpPr>
        <p:spPr>
          <a:xfrm>
            <a:off x="1117449" y="706695"/>
            <a:ext cx="6932100" cy="1551600"/>
          </a:xfrm>
          <a:prstGeom prst="rect">
            <a:avLst/>
          </a:prstGeom>
          <a:noFill/>
          <a:ln>
            <a:noFill/>
          </a:ln>
        </p:spPr>
        <p:txBody>
          <a:bodyPr anchorCtr="0" anchor="t" bIns="91425" lIns="91425" spcFirstLastPara="1" rIns="91425" wrap="square" tIns="91425">
            <a:noAutofit/>
          </a:bodyPr>
          <a:lstStyle/>
          <a:p>
            <a:pPr indent="0" lvl="0" marL="203200" marR="0" rtl="0" algn="l">
              <a:lnSpc>
                <a:spcPct val="100000"/>
              </a:lnSpc>
              <a:spcBef>
                <a:spcPts val="0"/>
              </a:spcBef>
              <a:spcAft>
                <a:spcPts val="0"/>
              </a:spcAft>
              <a:buClr>
                <a:srgbClr val="000000"/>
              </a:buClr>
              <a:buFont typeface="Merriweather"/>
              <a:buNone/>
            </a:pPr>
            <a:r>
              <a:rPr b="0" i="0" lang="en-US" sz="3200" u="none" cap="none" strike="noStrike">
                <a:solidFill>
                  <a:schemeClr val="dk1"/>
                </a:solidFill>
                <a:latin typeface="Merriweather"/>
                <a:ea typeface="Merriweather"/>
                <a:cs typeface="Merriweather"/>
                <a:sym typeface="Merriweather"/>
              </a:rPr>
              <a:t>PROBLEM STATEMENT:</a:t>
            </a:r>
            <a:endParaRPr/>
          </a:p>
          <a:p>
            <a:pPr indent="457200" lvl="0" marL="0" marR="0" rtl="0" algn="l">
              <a:lnSpc>
                <a:spcPct val="110000"/>
              </a:lnSpc>
              <a:spcBef>
                <a:spcPts val="0"/>
              </a:spcBef>
              <a:spcAft>
                <a:spcPts val="0"/>
              </a:spcAft>
              <a:buClr>
                <a:srgbClr val="000000"/>
              </a:buClr>
              <a:buFont typeface="Arial"/>
              <a:buNone/>
            </a:pPr>
            <a:r>
              <a:t/>
            </a:r>
            <a:endParaRPr b="0" i="0" sz="1000" u="none" cap="none" strike="noStrike">
              <a:solidFill>
                <a:schemeClr val="dk1"/>
              </a:solidFill>
              <a:highlight>
                <a:srgbClr val="FFFFFF"/>
              </a:highlight>
              <a:latin typeface="Merriweather"/>
              <a:ea typeface="Merriweather"/>
              <a:cs typeface="Merriweather"/>
              <a:sym typeface="Merriweather"/>
            </a:endParaRPr>
          </a:p>
          <a:p>
            <a:pPr indent="381000" lvl="0" marL="0" marR="0" rtl="0" algn="just">
              <a:lnSpc>
                <a:spcPct val="110000"/>
              </a:lnSpc>
              <a:spcBef>
                <a:spcPts val="0"/>
              </a:spcBef>
              <a:spcAft>
                <a:spcPts val="0"/>
              </a:spcAft>
              <a:buClr>
                <a:srgbClr val="333333"/>
              </a:buClr>
              <a:buFont typeface="Merriweather"/>
              <a:buNone/>
            </a:pPr>
            <a:r>
              <a:rPr b="0" i="0" lang="en-US" sz="1800" u="none" cap="none" strike="noStrike">
                <a:solidFill>
                  <a:schemeClr val="dk1"/>
                </a:solidFill>
                <a:highlight>
                  <a:srgbClr val="FFFFFF"/>
                </a:highlight>
                <a:latin typeface="Merriweather"/>
                <a:ea typeface="Merriweather"/>
                <a:cs typeface="Merriweather"/>
                <a:sym typeface="Merriweather"/>
              </a:rPr>
              <a:t>With a growing population, we must all be smarter with the resources we have</a:t>
            </a:r>
            <a:endParaRPr/>
          </a:p>
        </p:txBody>
      </p:sp>
      <p:cxnSp>
        <p:nvCxnSpPr>
          <p:cNvPr id="57" name="Google Shape;57;p7"/>
          <p:cNvCxnSpPr/>
          <p:nvPr/>
        </p:nvCxnSpPr>
        <p:spPr>
          <a:xfrm>
            <a:off x="498770" y="374075"/>
            <a:ext cx="0" cy="6123600"/>
          </a:xfrm>
          <a:prstGeom prst="straightConnector1">
            <a:avLst/>
          </a:prstGeom>
          <a:noFill/>
          <a:ln cap="flat" cmpd="sng" w="38100">
            <a:solidFill>
              <a:srgbClr val="0B5394"/>
            </a:solidFill>
            <a:prstDash val="solid"/>
            <a:round/>
            <a:headEnd len="sm" w="sm" type="none"/>
            <a:tailEnd len="sm" w="sm" type="none"/>
          </a:ln>
        </p:spPr>
      </p:cxnSp>
      <p:cxnSp>
        <p:nvCxnSpPr>
          <p:cNvPr id="58" name="Google Shape;58;p7"/>
          <p:cNvCxnSpPr/>
          <p:nvPr/>
        </p:nvCxnSpPr>
        <p:spPr>
          <a:xfrm>
            <a:off x="8645235" y="374075"/>
            <a:ext cx="0" cy="6123600"/>
          </a:xfrm>
          <a:prstGeom prst="straightConnector1">
            <a:avLst/>
          </a:prstGeom>
          <a:noFill/>
          <a:ln cap="flat" cmpd="sng" w="38100">
            <a:solidFill>
              <a:srgbClr val="0B5394"/>
            </a:solidFill>
            <a:prstDash val="solid"/>
            <a:round/>
            <a:headEnd len="sm" w="sm" type="none"/>
            <a:tailEnd len="sm" w="sm" type="none"/>
          </a:ln>
        </p:spPr>
      </p:cxnSp>
      <p:cxnSp>
        <p:nvCxnSpPr>
          <p:cNvPr id="59" name="Google Shape;59;p7"/>
          <p:cNvCxnSpPr/>
          <p:nvPr/>
        </p:nvCxnSpPr>
        <p:spPr>
          <a:xfrm>
            <a:off x="498764" y="374075"/>
            <a:ext cx="8174100" cy="0"/>
          </a:xfrm>
          <a:prstGeom prst="straightConnector1">
            <a:avLst/>
          </a:prstGeom>
          <a:noFill/>
          <a:ln cap="flat" cmpd="sng" w="38100">
            <a:solidFill>
              <a:srgbClr val="0B5394"/>
            </a:solidFill>
            <a:prstDash val="solid"/>
            <a:round/>
            <a:headEnd len="sm" w="sm" type="none"/>
            <a:tailEnd len="sm" w="sm" type="none"/>
          </a:ln>
        </p:spPr>
      </p:cxnSp>
      <p:cxnSp>
        <p:nvCxnSpPr>
          <p:cNvPr id="60" name="Google Shape;60;p7"/>
          <p:cNvCxnSpPr/>
          <p:nvPr/>
        </p:nvCxnSpPr>
        <p:spPr>
          <a:xfrm>
            <a:off x="498764" y="6497675"/>
            <a:ext cx="8174100" cy="0"/>
          </a:xfrm>
          <a:prstGeom prst="straightConnector1">
            <a:avLst/>
          </a:prstGeom>
          <a:noFill/>
          <a:ln cap="flat" cmpd="sng" w="38100">
            <a:solidFill>
              <a:srgbClr val="0B5394"/>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8"/>
          <p:cNvSpPr txBox="1"/>
          <p:nvPr>
            <p:ph idx="4294967295" type="title"/>
          </p:nvPr>
        </p:nvSpPr>
        <p:spPr>
          <a:xfrm>
            <a:off x="920750" y="708602"/>
            <a:ext cx="7302600" cy="9731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EXISTING METHODOLOGY</a:t>
            </a:r>
            <a:endParaRPr/>
          </a:p>
        </p:txBody>
      </p:sp>
      <p:sp>
        <p:nvSpPr>
          <p:cNvPr id="66" name="Google Shape;66;p8"/>
          <p:cNvSpPr txBox="1"/>
          <p:nvPr>
            <p:ph idx="4294967295" type="body"/>
          </p:nvPr>
        </p:nvSpPr>
        <p:spPr>
          <a:xfrm>
            <a:off x="748500" y="2436276"/>
            <a:ext cx="7647000" cy="24549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It requires large number of labor operators and long working hours to accomplish the task.</a:t>
            </a:r>
            <a:endParaRPr/>
          </a:p>
          <a:p>
            <a:pPr indent="-139700" lvl="0" marL="34290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342900" lvl="0" marL="4572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Manual billing is sometimes restricted and delayed by bad weather conditions.</a:t>
            </a:r>
            <a:endParaRPr/>
          </a:p>
          <a:p>
            <a:pPr indent="-139700" lvl="0" marL="34290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a:p>
            <a:pPr indent="-342900" lvl="0" marL="457200" marR="0" rtl="0" algn="just">
              <a:lnSpc>
                <a:spcPct val="100000"/>
              </a:lnSpc>
              <a:spcBef>
                <a:spcPts val="0"/>
              </a:spcBef>
              <a:spcAft>
                <a:spcPts val="0"/>
              </a:spcAft>
              <a:buClr>
                <a:srgbClr val="000000"/>
              </a:buClr>
              <a:buSzPts val="1800"/>
              <a:buFont typeface="Merriweather"/>
              <a:buChar char="●"/>
            </a:pPr>
            <a:r>
              <a:rPr b="0" i="0" lang="en-US" sz="1800" u="none" cap="none" strike="noStrike">
                <a:solidFill>
                  <a:srgbClr val="000000"/>
                </a:solidFill>
                <a:latin typeface="Merriweather"/>
                <a:ea typeface="Merriweather"/>
                <a:cs typeface="Merriweather"/>
                <a:sym typeface="Merriweather"/>
              </a:rPr>
              <a:t>Readings made by human operators are prone to errors.</a:t>
            </a:r>
            <a:endParaRPr/>
          </a:p>
        </p:txBody>
      </p:sp>
      <p:cxnSp>
        <p:nvCxnSpPr>
          <p:cNvPr id="67" name="Google Shape;67;p8"/>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68" name="Google Shape;68;p8"/>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69" name="Google Shape;69;p8"/>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70" name="Google Shape;70;p8"/>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9"/>
          <p:cNvSpPr txBox="1"/>
          <p:nvPr>
            <p:ph idx="4294967295" type="title"/>
          </p:nvPr>
        </p:nvSpPr>
        <p:spPr>
          <a:xfrm>
            <a:off x="827087" y="574675"/>
            <a:ext cx="7489800" cy="911100"/>
          </a:xfrm>
          <a:prstGeom prst="rect">
            <a:avLst/>
          </a:prstGeom>
          <a:noFill/>
          <a:ln cap="flat" cmpd="sng" w="9525">
            <a:solidFill>
              <a:srgbClr val="000000">
                <a:alpha val="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0" i="0" lang="en-US" sz="3000" u="none" cap="none" strike="noStrike">
                <a:solidFill>
                  <a:srgbClr val="000000"/>
                </a:solidFill>
                <a:latin typeface="Merriweather"/>
                <a:ea typeface="Merriweather"/>
                <a:cs typeface="Merriweather"/>
                <a:sym typeface="Merriweather"/>
              </a:rPr>
              <a:t>PROPOSED AND EXISTING</a:t>
            </a:r>
            <a:endParaRPr/>
          </a:p>
        </p:txBody>
      </p:sp>
      <p:sp>
        <p:nvSpPr>
          <p:cNvPr id="76" name="Google Shape;76;p9"/>
          <p:cNvSpPr txBox="1"/>
          <p:nvPr>
            <p:ph idx="4294967295" type="body"/>
          </p:nvPr>
        </p:nvSpPr>
        <p:spPr>
          <a:xfrm>
            <a:off x="827087" y="1635125"/>
            <a:ext cx="7789800" cy="1795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Font typeface="Arial"/>
              <a:buNone/>
            </a:pPr>
            <a:r>
              <a:rPr b="0" i="0" lang="en-US" sz="1800" u="none" cap="none" strike="noStrike">
                <a:solidFill>
                  <a:srgbClr val="000000"/>
                </a:solidFill>
                <a:latin typeface="Merriweather"/>
                <a:ea typeface="Merriweather"/>
                <a:cs typeface="Merriweather"/>
                <a:sym typeface="Merriweather"/>
              </a:rPr>
              <a:t>In </a:t>
            </a:r>
            <a:r>
              <a:rPr b="1" i="0" lang="en-US" sz="1800" u="none" cap="none" strike="noStrike">
                <a:solidFill>
                  <a:srgbClr val="000000"/>
                </a:solidFill>
                <a:latin typeface="Merriweather"/>
                <a:ea typeface="Merriweather"/>
                <a:cs typeface="Merriweather"/>
                <a:sym typeface="Merriweather"/>
              </a:rPr>
              <a:t>existing system </a:t>
            </a:r>
            <a:r>
              <a:rPr b="0" i="0" lang="en-US" sz="1800" u="none" cap="none" strike="noStrike">
                <a:solidFill>
                  <a:srgbClr val="000000"/>
                </a:solidFill>
                <a:latin typeface="Merriweather"/>
                <a:ea typeface="Merriweather"/>
                <a:cs typeface="Merriweather"/>
                <a:sym typeface="Merriweather"/>
              </a:rPr>
              <a:t>either an electronic energy meter or an electromechanical meter is fixed in the premise for measuring the usage. The meters currently in use are only capable of recording kWh units.</a:t>
            </a:r>
            <a:endParaRPr b="0" i="0" sz="2000" u="none" cap="none" strike="noStrike">
              <a:solidFill>
                <a:srgbClr val="000000"/>
              </a:solidFill>
              <a:latin typeface="Calibri"/>
              <a:ea typeface="Calibri"/>
              <a:cs typeface="Calibri"/>
              <a:sym typeface="Calibri"/>
            </a:endParaRPr>
          </a:p>
        </p:txBody>
      </p:sp>
      <p:cxnSp>
        <p:nvCxnSpPr>
          <p:cNvPr id="77" name="Google Shape;77;p9"/>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78" name="Google Shape;78;p9"/>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79" name="Google Shape;79;p9"/>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80" name="Google Shape;80;p9"/>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
        <p:nvSpPr>
          <p:cNvPr id="81" name="Google Shape;81;p9"/>
          <p:cNvSpPr txBox="1"/>
          <p:nvPr/>
        </p:nvSpPr>
        <p:spPr>
          <a:xfrm>
            <a:off x="910225" y="3562400"/>
            <a:ext cx="7406700" cy="25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Font typeface="Merriweather"/>
              <a:buNone/>
            </a:pPr>
            <a:r>
              <a:rPr b="1" i="0" lang="en-US" sz="1800" u="none" cap="none" strike="noStrike">
                <a:solidFill>
                  <a:srgbClr val="000000"/>
                </a:solidFill>
                <a:latin typeface="Merriweather"/>
                <a:ea typeface="Merriweather"/>
                <a:cs typeface="Merriweather"/>
                <a:sym typeface="Merriweather"/>
              </a:rPr>
              <a:t>Proposed  Method: </a:t>
            </a:r>
            <a:r>
              <a:rPr b="0" i="0" lang="en-US" sz="1800" u="none" cap="none" strike="noStrike">
                <a:solidFill>
                  <a:srgbClr val="000000"/>
                </a:solidFill>
                <a:latin typeface="Merriweather"/>
                <a:ea typeface="Merriweather"/>
                <a:cs typeface="Merriweather"/>
                <a:sym typeface="Merriweather"/>
              </a:rPr>
              <a:t>Prepaid Energy Meter has been proposed as an innovative solution aimed at facilitating affordability and reducing the cost of utilities. This mechanism, essentially requires the users to pay for the electricity before its </a:t>
            </a:r>
            <a:endParaRPr/>
          </a:p>
          <a:p>
            <a:pPr indent="0" lvl="0" marL="0" marR="0" rtl="0" algn="just">
              <a:lnSpc>
                <a:spcPct val="100000"/>
              </a:lnSpc>
              <a:spcBef>
                <a:spcPts val="0"/>
              </a:spcBef>
              <a:spcAft>
                <a:spcPts val="0"/>
              </a:spcAft>
              <a:buClr>
                <a:srgbClr val="000000"/>
              </a:buClr>
              <a:buFont typeface="Merriweather"/>
              <a:buNone/>
            </a:pPr>
            <a:r>
              <a:rPr b="0" i="0" lang="en-US" sz="1800" u="none" cap="none" strike="noStrike">
                <a:solidFill>
                  <a:srgbClr val="000000"/>
                </a:solidFill>
                <a:latin typeface="Merriweather"/>
                <a:ea typeface="Merriweather"/>
                <a:cs typeface="Merriweather"/>
                <a:sym typeface="Merriweather"/>
              </a:rPr>
              <a:t>consumption.</a:t>
            </a:r>
            <a:endParaRPr/>
          </a:p>
          <a:p>
            <a:pPr indent="0" lvl="0" marL="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0"/>
          <p:cNvSpPr txBox="1"/>
          <p:nvPr>
            <p:ph idx="4294967295" type="title"/>
          </p:nvPr>
        </p:nvSpPr>
        <p:spPr>
          <a:xfrm>
            <a:off x="1095375" y="787400"/>
            <a:ext cx="6981900" cy="1012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Merriweather"/>
              <a:buNone/>
            </a:pPr>
            <a:r>
              <a:rPr b="0" i="0" lang="en-US" sz="3600" u="none" cap="none" strike="noStrike">
                <a:solidFill>
                  <a:srgbClr val="000000"/>
                </a:solidFill>
                <a:latin typeface="Merriweather"/>
                <a:ea typeface="Merriweather"/>
                <a:cs typeface="Merriweather"/>
                <a:sym typeface="Merriweather"/>
              </a:rPr>
              <a:t>OBJECTIVE</a:t>
            </a:r>
            <a:endParaRPr/>
          </a:p>
        </p:txBody>
      </p:sp>
      <p:cxnSp>
        <p:nvCxnSpPr>
          <p:cNvPr id="87" name="Google Shape;87;p10"/>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88" name="Google Shape;88;p10"/>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89" name="Google Shape;89;p10"/>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90" name="Google Shape;90;p10"/>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
        <p:nvSpPr>
          <p:cNvPr id="91" name="Google Shape;91;p10"/>
          <p:cNvSpPr txBox="1"/>
          <p:nvPr/>
        </p:nvSpPr>
        <p:spPr>
          <a:xfrm>
            <a:off x="895350" y="2838537"/>
            <a:ext cx="7353300" cy="11952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rgbClr val="000000"/>
              </a:buClr>
              <a:buFont typeface="Merriweather"/>
              <a:buNone/>
            </a:pPr>
            <a:r>
              <a:rPr b="0" i="0" lang="en-US" sz="1800" u="none" cap="none" strike="noStrike">
                <a:solidFill>
                  <a:schemeClr val="dk1"/>
                </a:solidFill>
                <a:latin typeface="Merriweather"/>
                <a:ea typeface="Merriweather"/>
                <a:cs typeface="Merriweather"/>
                <a:sym typeface="Merriweather"/>
              </a:rPr>
              <a:t>This mechanism essentially requires the users to pay for the electricity before its consumption. In this way, consumers hold credit and then use the electricity until the credit is exhausted.</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cxnSp>
        <p:nvCxnSpPr>
          <p:cNvPr id="96" name="Google Shape;96;p11"/>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97" name="Google Shape;97;p11"/>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98" name="Google Shape;98;p11"/>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99" name="Google Shape;99;p11"/>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
        <p:nvSpPr>
          <p:cNvPr id="100" name="Google Shape;100;p11"/>
          <p:cNvSpPr txBox="1"/>
          <p:nvPr>
            <p:ph idx="4294967295" type="title"/>
          </p:nvPr>
        </p:nvSpPr>
        <p:spPr>
          <a:xfrm>
            <a:off x="1157287" y="758825"/>
            <a:ext cx="6831000" cy="888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HARDWARE DESCRIPTION</a:t>
            </a:r>
            <a:endParaRPr/>
          </a:p>
        </p:txBody>
      </p:sp>
      <p:sp>
        <p:nvSpPr>
          <p:cNvPr id="101" name="Google Shape;101;p11"/>
          <p:cNvSpPr txBox="1"/>
          <p:nvPr>
            <p:ph idx="4294967295" type="title"/>
          </p:nvPr>
        </p:nvSpPr>
        <p:spPr>
          <a:xfrm>
            <a:off x="1294475" y="2037800"/>
            <a:ext cx="6831000" cy="74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Calibri"/>
              <a:buNone/>
            </a:pPr>
            <a:r>
              <a:rPr b="0" i="0" lang="en-US" sz="2400" u="none" cap="none" strike="noStrike">
                <a:solidFill>
                  <a:srgbClr val="000000"/>
                </a:solidFill>
                <a:latin typeface="Merriweather"/>
                <a:ea typeface="Merriweather"/>
                <a:cs typeface="Merriweather"/>
                <a:sym typeface="Merriweather"/>
              </a:rPr>
              <a:t>Components required:</a:t>
            </a:r>
            <a:endParaRPr/>
          </a:p>
        </p:txBody>
      </p:sp>
      <p:sp>
        <p:nvSpPr>
          <p:cNvPr id="102" name="Google Shape;102;p11"/>
          <p:cNvSpPr txBox="1"/>
          <p:nvPr>
            <p:ph idx="4294967295" type="title"/>
          </p:nvPr>
        </p:nvSpPr>
        <p:spPr>
          <a:xfrm>
            <a:off x="1401250" y="2857650"/>
            <a:ext cx="6831000" cy="3042300"/>
          </a:xfrm>
          <a:prstGeom prst="rect">
            <a:avLst/>
          </a:prstGeom>
          <a:noFill/>
          <a:ln>
            <a:noFill/>
          </a:ln>
        </p:spPr>
        <p:txBody>
          <a:bodyPr anchorCtr="0" anchor="ctr" bIns="45700" lIns="91425" spcFirstLastPara="1" rIns="91425" wrap="square" tIns="45700">
            <a:noAutofit/>
          </a:bodyPr>
          <a:lstStyle/>
          <a:p>
            <a:pPr indent="-368300" lvl="0" marL="457200" marR="0" rtl="0" algn="l">
              <a:lnSpc>
                <a:spcPct val="100000"/>
              </a:lnSpc>
              <a:spcBef>
                <a:spcPts val="0"/>
              </a:spcBef>
              <a:spcAft>
                <a:spcPts val="0"/>
              </a:spcAft>
              <a:buClr>
                <a:srgbClr val="000000"/>
              </a:buClr>
              <a:buSzPts val="2200"/>
              <a:buFont typeface="Merriweather"/>
              <a:buChar char="●"/>
            </a:pPr>
            <a:r>
              <a:rPr b="0" i="0" lang="en-US" sz="2200" u="none" cap="none" strike="noStrike">
                <a:solidFill>
                  <a:srgbClr val="000000"/>
                </a:solidFill>
                <a:latin typeface="Merriweather"/>
                <a:ea typeface="Merriweather"/>
                <a:cs typeface="Merriweather"/>
                <a:sym typeface="Merriweather"/>
              </a:rPr>
              <a:t>NI MyDAQ</a:t>
            </a:r>
            <a:endParaRPr/>
          </a:p>
          <a:p>
            <a:pPr indent="-368300" lvl="0" marL="457200" marR="0" rtl="0" algn="l">
              <a:lnSpc>
                <a:spcPct val="100000"/>
              </a:lnSpc>
              <a:spcBef>
                <a:spcPts val="0"/>
              </a:spcBef>
              <a:spcAft>
                <a:spcPts val="0"/>
              </a:spcAft>
              <a:buClr>
                <a:srgbClr val="000000"/>
              </a:buClr>
              <a:buSzPts val="2200"/>
              <a:buFont typeface="Merriweather"/>
              <a:buChar char="●"/>
            </a:pPr>
            <a:r>
              <a:rPr b="0" i="0" lang="en-US" sz="2200" u="none" cap="none" strike="noStrike">
                <a:solidFill>
                  <a:srgbClr val="000000"/>
                </a:solidFill>
                <a:latin typeface="Merriweather"/>
                <a:ea typeface="Merriweather"/>
                <a:cs typeface="Merriweather"/>
                <a:sym typeface="Merriweather"/>
              </a:rPr>
              <a:t>LED</a:t>
            </a:r>
            <a:endParaRPr/>
          </a:p>
          <a:p>
            <a:pPr indent="-368300" lvl="0" marL="457200" marR="0" rtl="0" algn="l">
              <a:lnSpc>
                <a:spcPct val="100000"/>
              </a:lnSpc>
              <a:spcBef>
                <a:spcPts val="0"/>
              </a:spcBef>
              <a:spcAft>
                <a:spcPts val="0"/>
              </a:spcAft>
              <a:buClr>
                <a:srgbClr val="000000"/>
              </a:buClr>
              <a:buSzPts val="2200"/>
              <a:buFont typeface="Merriweather"/>
              <a:buChar char="●"/>
            </a:pPr>
            <a:r>
              <a:rPr b="0" i="0" lang="en-US" sz="2200" u="none" cap="none" strike="noStrike">
                <a:solidFill>
                  <a:srgbClr val="000000"/>
                </a:solidFill>
                <a:latin typeface="Merriweather"/>
                <a:ea typeface="Merriweather"/>
                <a:cs typeface="Merriweather"/>
                <a:sym typeface="Merriweather"/>
              </a:rPr>
              <a:t>GSM</a:t>
            </a:r>
            <a:endParaRPr/>
          </a:p>
          <a:p>
            <a:pPr indent="-368300" lvl="0" marL="457200" marR="0" rtl="0" algn="l">
              <a:lnSpc>
                <a:spcPct val="100000"/>
              </a:lnSpc>
              <a:spcBef>
                <a:spcPts val="0"/>
              </a:spcBef>
              <a:spcAft>
                <a:spcPts val="0"/>
              </a:spcAft>
              <a:buClr>
                <a:srgbClr val="000000"/>
              </a:buClr>
              <a:buSzPts val="2200"/>
              <a:buFont typeface="Merriweather"/>
              <a:buChar char="●"/>
            </a:pPr>
            <a:r>
              <a:rPr b="0" i="0" lang="en-US" sz="2200" u="none" cap="none" strike="noStrike">
                <a:solidFill>
                  <a:srgbClr val="000000"/>
                </a:solidFill>
                <a:latin typeface="Merriweather"/>
                <a:ea typeface="Merriweather"/>
                <a:cs typeface="Merriweather"/>
                <a:sym typeface="Merriweather"/>
              </a:rPr>
              <a:t>RS 232</a:t>
            </a:r>
            <a:endParaRPr/>
          </a:p>
          <a:p>
            <a:pPr indent="-368300" lvl="0" marL="457200" marR="0" rtl="0" algn="l">
              <a:lnSpc>
                <a:spcPct val="100000"/>
              </a:lnSpc>
              <a:spcBef>
                <a:spcPts val="0"/>
              </a:spcBef>
              <a:spcAft>
                <a:spcPts val="0"/>
              </a:spcAft>
              <a:buClr>
                <a:srgbClr val="000000"/>
              </a:buClr>
              <a:buSzPts val="2200"/>
              <a:buFont typeface="Merriweather"/>
              <a:buChar char="●"/>
            </a:pPr>
            <a:r>
              <a:rPr b="0" i="0" lang="en-US" sz="2200" u="none" cap="none" strike="noStrike">
                <a:solidFill>
                  <a:srgbClr val="000000"/>
                </a:solidFill>
                <a:latin typeface="Merriweather"/>
                <a:ea typeface="Merriweather"/>
                <a:cs typeface="Merriweather"/>
                <a:sym typeface="Merriweather"/>
              </a:rPr>
              <a:t>Power Supply</a:t>
            </a:r>
            <a:endParaRPr/>
          </a:p>
          <a:p>
            <a:pPr indent="-368300" lvl="0" marL="457200" marR="0" rtl="0" algn="l">
              <a:lnSpc>
                <a:spcPct val="100000"/>
              </a:lnSpc>
              <a:spcBef>
                <a:spcPts val="0"/>
              </a:spcBef>
              <a:spcAft>
                <a:spcPts val="0"/>
              </a:spcAft>
              <a:buClr>
                <a:srgbClr val="000000"/>
              </a:buClr>
              <a:buSzPts val="2200"/>
              <a:buFont typeface="Merriweather"/>
              <a:buChar char="●"/>
            </a:pPr>
            <a:r>
              <a:rPr b="0" i="0" lang="en-US" sz="2200" u="none" cap="none" strike="noStrike">
                <a:solidFill>
                  <a:srgbClr val="000000"/>
                </a:solidFill>
                <a:latin typeface="Merriweather"/>
                <a:ea typeface="Merriweather"/>
                <a:cs typeface="Merriweather"/>
                <a:sym typeface="Merriweather"/>
              </a:rPr>
              <a:t>Output Load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2"/>
          <p:cNvSpPr txBox="1"/>
          <p:nvPr>
            <p:ph idx="4294967295" type="title"/>
          </p:nvPr>
        </p:nvSpPr>
        <p:spPr>
          <a:xfrm>
            <a:off x="1157287" y="606425"/>
            <a:ext cx="6831000" cy="888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BLOCK DIAGRAM</a:t>
            </a:r>
            <a:endParaRPr/>
          </a:p>
        </p:txBody>
      </p:sp>
      <p:cxnSp>
        <p:nvCxnSpPr>
          <p:cNvPr id="108" name="Google Shape;108;p12"/>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09" name="Google Shape;109;p12"/>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10" name="Google Shape;110;p12"/>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111" name="Google Shape;111;p12"/>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grpSp>
        <p:nvGrpSpPr>
          <p:cNvPr id="112" name="Google Shape;112;p12"/>
          <p:cNvGrpSpPr/>
          <p:nvPr/>
        </p:nvGrpSpPr>
        <p:grpSpPr>
          <a:xfrm>
            <a:off x="1644849" y="2244224"/>
            <a:ext cx="5820523" cy="2907144"/>
            <a:chOff x="1644849" y="2244224"/>
            <a:chExt cx="5820523" cy="2907144"/>
          </a:xfrm>
        </p:grpSpPr>
        <p:sp>
          <p:nvSpPr>
            <p:cNvPr id="113" name="Google Shape;113;p12"/>
            <p:cNvSpPr/>
            <p:nvPr/>
          </p:nvSpPr>
          <p:spPr>
            <a:xfrm>
              <a:off x="1644849" y="3401666"/>
              <a:ext cx="1683147" cy="469189"/>
            </a:xfrm>
            <a:prstGeom prst="flowChartProcess">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Power Supply</a:t>
              </a:r>
              <a:endParaRPr/>
            </a:p>
          </p:txBody>
        </p:sp>
        <p:sp>
          <p:nvSpPr>
            <p:cNvPr id="114" name="Google Shape;114;p12"/>
            <p:cNvSpPr/>
            <p:nvPr/>
          </p:nvSpPr>
          <p:spPr>
            <a:xfrm>
              <a:off x="4199141" y="4682179"/>
              <a:ext cx="1427548" cy="469189"/>
            </a:xfrm>
            <a:prstGeom prst="flowChartProcess">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Output Load</a:t>
              </a:r>
              <a:endParaRPr/>
            </a:p>
          </p:txBody>
        </p:sp>
        <p:sp>
          <p:nvSpPr>
            <p:cNvPr id="115" name="Google Shape;115;p12"/>
            <p:cNvSpPr/>
            <p:nvPr/>
          </p:nvSpPr>
          <p:spPr>
            <a:xfrm>
              <a:off x="6549381" y="3401666"/>
              <a:ext cx="915991" cy="469189"/>
            </a:xfrm>
            <a:prstGeom prst="flowChartProcess">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Display</a:t>
              </a:r>
              <a:endParaRPr/>
            </a:p>
          </p:txBody>
        </p:sp>
        <p:sp>
          <p:nvSpPr>
            <p:cNvPr id="116" name="Google Shape;116;p12"/>
            <p:cNvSpPr/>
            <p:nvPr/>
          </p:nvSpPr>
          <p:spPr>
            <a:xfrm>
              <a:off x="4109216" y="3401660"/>
              <a:ext cx="1607400" cy="469200"/>
            </a:xfrm>
            <a:prstGeom prst="flowChartProcess">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MyDAQ</a:t>
              </a:r>
              <a:endParaRPr/>
            </a:p>
          </p:txBody>
        </p:sp>
        <p:sp>
          <p:nvSpPr>
            <p:cNvPr id="117" name="Google Shape;117;p12"/>
            <p:cNvSpPr/>
            <p:nvPr/>
          </p:nvSpPr>
          <p:spPr>
            <a:xfrm>
              <a:off x="4071342" y="2244224"/>
              <a:ext cx="1683147" cy="469189"/>
            </a:xfrm>
            <a:prstGeom prst="flowChartProcess">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GSM Module</a:t>
              </a:r>
              <a:endParaRPr/>
            </a:p>
          </p:txBody>
        </p:sp>
        <p:sp>
          <p:nvSpPr>
            <p:cNvPr id="118" name="Google Shape;118;p12"/>
            <p:cNvSpPr/>
            <p:nvPr/>
          </p:nvSpPr>
          <p:spPr>
            <a:xfrm>
              <a:off x="5739391" y="3541875"/>
              <a:ext cx="775500" cy="223500"/>
            </a:xfrm>
            <a:prstGeom prst="righ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3340848" y="3541875"/>
              <a:ext cx="775500" cy="223500"/>
            </a:xfrm>
            <a:prstGeom prst="righ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flipH="1" rot="5400000">
              <a:off x="2810550" y="2070028"/>
              <a:ext cx="1004100" cy="1607400"/>
            </a:xfrm>
            <a:prstGeom prst="bentUpArrow">
              <a:avLst>
                <a:gd fmla="val 10372" name="adj1"/>
                <a:gd fmla="val 19897" name="adj2"/>
                <a:gd fmla="val 23287" name="adj3"/>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4719124" y="3877575"/>
              <a:ext cx="247500" cy="790500"/>
            </a:xfrm>
            <a:prstGeom prst="upDownArrow">
              <a:avLst>
                <a:gd fmla="val 50000" name="adj1"/>
                <a:gd fmla="val 50000" name="adj2"/>
              </a:avLst>
            </a:prstGeom>
            <a:solidFill>
              <a:srgbClr val="EEECE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4719125" y="2713425"/>
              <a:ext cx="247500" cy="688200"/>
            </a:xfrm>
            <a:prstGeom prst="upDownArrow">
              <a:avLst>
                <a:gd fmla="val 50000" name="adj1"/>
                <a:gd fmla="val 50000" name="adj2"/>
              </a:avLst>
            </a:prstGeom>
            <a:solidFill>
              <a:srgbClr val="EEECE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cxnSp>
        <p:nvCxnSpPr>
          <p:cNvPr id="127" name="Google Shape;127;p13"/>
          <p:cNvCxnSpPr/>
          <p:nvPr/>
        </p:nvCxnSpPr>
        <p:spPr>
          <a:xfrm>
            <a:off x="49847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28" name="Google Shape;128;p13"/>
          <p:cNvCxnSpPr/>
          <p:nvPr/>
        </p:nvCxnSpPr>
        <p:spPr>
          <a:xfrm>
            <a:off x="8645525" y="374650"/>
            <a:ext cx="0" cy="6123000"/>
          </a:xfrm>
          <a:prstGeom prst="straightConnector1">
            <a:avLst/>
          </a:prstGeom>
          <a:noFill/>
          <a:ln cap="flat" cmpd="sng" w="38100">
            <a:solidFill>
              <a:srgbClr val="0B5394"/>
            </a:solidFill>
            <a:prstDash val="solid"/>
            <a:bevel/>
            <a:headEnd len="sm" w="sm" type="none"/>
            <a:tailEnd len="sm" w="sm" type="none"/>
          </a:ln>
        </p:spPr>
      </p:cxnSp>
      <p:cxnSp>
        <p:nvCxnSpPr>
          <p:cNvPr id="129" name="Google Shape;129;p13"/>
          <p:cNvCxnSpPr/>
          <p:nvPr/>
        </p:nvCxnSpPr>
        <p:spPr>
          <a:xfrm>
            <a:off x="498475" y="374650"/>
            <a:ext cx="8174100" cy="0"/>
          </a:xfrm>
          <a:prstGeom prst="straightConnector1">
            <a:avLst/>
          </a:prstGeom>
          <a:noFill/>
          <a:ln cap="flat" cmpd="sng" w="38100">
            <a:solidFill>
              <a:srgbClr val="0B5394"/>
            </a:solidFill>
            <a:prstDash val="solid"/>
            <a:bevel/>
            <a:headEnd len="sm" w="sm" type="none"/>
            <a:tailEnd len="sm" w="sm" type="none"/>
          </a:ln>
        </p:spPr>
      </p:cxnSp>
      <p:cxnSp>
        <p:nvCxnSpPr>
          <p:cNvPr id="130" name="Google Shape;130;p13"/>
          <p:cNvCxnSpPr/>
          <p:nvPr/>
        </p:nvCxnSpPr>
        <p:spPr>
          <a:xfrm>
            <a:off x="498475" y="6497637"/>
            <a:ext cx="8174100" cy="1500"/>
          </a:xfrm>
          <a:prstGeom prst="straightConnector1">
            <a:avLst/>
          </a:prstGeom>
          <a:noFill/>
          <a:ln cap="flat" cmpd="sng" w="38100">
            <a:solidFill>
              <a:srgbClr val="0B5394"/>
            </a:solidFill>
            <a:prstDash val="solid"/>
            <a:bevel/>
            <a:headEnd len="sm" w="sm" type="none"/>
            <a:tailEnd len="sm" w="sm" type="none"/>
          </a:ln>
        </p:spPr>
      </p:cxnSp>
      <p:sp>
        <p:nvSpPr>
          <p:cNvPr id="131" name="Google Shape;131;p13"/>
          <p:cNvSpPr txBox="1"/>
          <p:nvPr>
            <p:ph idx="4294967295" type="title"/>
          </p:nvPr>
        </p:nvSpPr>
        <p:spPr>
          <a:xfrm>
            <a:off x="2841625" y="501650"/>
            <a:ext cx="3460800" cy="6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Calibri"/>
              <a:buNone/>
            </a:pPr>
            <a:r>
              <a:rPr b="0" i="0" lang="en-US" sz="3000" u="none" cap="none" strike="noStrike">
                <a:solidFill>
                  <a:srgbClr val="000000"/>
                </a:solidFill>
                <a:latin typeface="Merriweather"/>
                <a:ea typeface="Merriweather"/>
                <a:cs typeface="Merriweather"/>
                <a:sym typeface="Merriweather"/>
              </a:rPr>
              <a:t>FLOW CHART</a:t>
            </a:r>
            <a:endParaRPr/>
          </a:p>
        </p:txBody>
      </p:sp>
      <p:grpSp>
        <p:nvGrpSpPr>
          <p:cNvPr id="132" name="Google Shape;132;p13"/>
          <p:cNvGrpSpPr/>
          <p:nvPr/>
        </p:nvGrpSpPr>
        <p:grpSpPr>
          <a:xfrm>
            <a:off x="1771650" y="1400174"/>
            <a:ext cx="6012954" cy="4724464"/>
            <a:chOff x="1771650" y="1400174"/>
            <a:chExt cx="6012954" cy="4724464"/>
          </a:xfrm>
        </p:grpSpPr>
        <p:sp>
          <p:nvSpPr>
            <p:cNvPr id="133" name="Google Shape;133;p13"/>
            <p:cNvSpPr/>
            <p:nvPr/>
          </p:nvSpPr>
          <p:spPr>
            <a:xfrm>
              <a:off x="2828183" y="1400174"/>
              <a:ext cx="1182253" cy="314464"/>
            </a:xfrm>
            <a:prstGeom prst="ellipse">
              <a:avLst/>
            </a:prstGeom>
            <a:solidFill>
              <a:srgbClr val="B6D7A8"/>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Start</a:t>
              </a:r>
              <a:endParaRPr/>
            </a:p>
          </p:txBody>
        </p:sp>
        <p:cxnSp>
          <p:nvCxnSpPr>
            <p:cNvPr id="134" name="Google Shape;134;p13"/>
            <p:cNvCxnSpPr/>
            <p:nvPr/>
          </p:nvCxnSpPr>
          <p:spPr>
            <a:xfrm>
              <a:off x="3419310" y="1714640"/>
              <a:ext cx="1" cy="576471"/>
            </a:xfrm>
            <a:prstGeom prst="straightConnector1">
              <a:avLst/>
            </a:prstGeom>
            <a:noFill/>
            <a:ln cap="flat" cmpd="sng" w="9525">
              <a:solidFill>
                <a:srgbClr val="1F497D"/>
              </a:solidFill>
              <a:prstDash val="solid"/>
              <a:bevel/>
              <a:headEnd len="sm" w="sm" type="none"/>
              <a:tailEnd len="lg" w="lg" type="triangle"/>
            </a:ln>
          </p:spPr>
        </p:cxnSp>
        <p:sp>
          <p:nvSpPr>
            <p:cNvPr id="135" name="Google Shape;135;p13"/>
            <p:cNvSpPr/>
            <p:nvPr/>
          </p:nvSpPr>
          <p:spPr>
            <a:xfrm>
              <a:off x="2219158" y="2291233"/>
              <a:ext cx="2400304" cy="910978"/>
            </a:xfrm>
            <a:prstGeom prst="flowChartDecision">
              <a:avLst/>
            </a:prstGeom>
            <a:solidFill>
              <a:srgbClr val="FA3712">
                <a:alpha val="85098"/>
              </a:srgbClr>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Balance&gt;0?</a:t>
              </a:r>
              <a:endParaRPr/>
            </a:p>
          </p:txBody>
        </p:sp>
        <p:sp>
          <p:nvSpPr>
            <p:cNvPr id="136" name="Google Shape;136;p13"/>
            <p:cNvSpPr/>
            <p:nvPr/>
          </p:nvSpPr>
          <p:spPr>
            <a:xfrm>
              <a:off x="2828183" y="3671102"/>
              <a:ext cx="1182253" cy="600638"/>
            </a:xfrm>
            <a:prstGeom prst="flowChartAlternateProcess">
              <a:avLst/>
            </a:prstGeom>
            <a:solidFill>
              <a:srgbClr val="6D9EEB"/>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LED O</a:t>
              </a:r>
              <a:r>
                <a:rPr lang="en-US"/>
                <a:t>N</a:t>
              </a:r>
              <a:endParaRPr/>
            </a:p>
          </p:txBody>
        </p:sp>
        <p:sp>
          <p:nvSpPr>
            <p:cNvPr id="137" name="Google Shape;137;p13"/>
            <p:cNvSpPr/>
            <p:nvPr/>
          </p:nvSpPr>
          <p:spPr>
            <a:xfrm>
              <a:off x="5120691" y="2446393"/>
              <a:ext cx="1182253" cy="600638"/>
            </a:xfrm>
            <a:prstGeom prst="flowChartAlternateProcess">
              <a:avLst/>
            </a:prstGeom>
            <a:solidFill>
              <a:srgbClr val="6D9EEB"/>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LED OFF</a:t>
              </a:r>
              <a:endParaRPr/>
            </a:p>
          </p:txBody>
        </p:sp>
        <p:cxnSp>
          <p:nvCxnSpPr>
            <p:cNvPr id="138" name="Google Shape;138;p13"/>
            <p:cNvCxnSpPr/>
            <p:nvPr/>
          </p:nvCxnSpPr>
          <p:spPr>
            <a:xfrm>
              <a:off x="3419310" y="3202211"/>
              <a:ext cx="1" cy="468898"/>
            </a:xfrm>
            <a:prstGeom prst="straightConnector1">
              <a:avLst/>
            </a:prstGeom>
            <a:noFill/>
            <a:ln cap="flat" cmpd="sng" w="9525">
              <a:solidFill>
                <a:srgbClr val="1F497D"/>
              </a:solidFill>
              <a:prstDash val="solid"/>
              <a:bevel/>
              <a:headEnd len="sm" w="sm" type="none"/>
              <a:tailEnd len="lg" w="lg" type="triangle"/>
            </a:ln>
          </p:spPr>
        </p:cxnSp>
        <p:cxnSp>
          <p:nvCxnSpPr>
            <p:cNvPr id="139" name="Google Shape;139;p13"/>
            <p:cNvCxnSpPr/>
            <p:nvPr/>
          </p:nvCxnSpPr>
          <p:spPr>
            <a:xfrm>
              <a:off x="4619462" y="2746722"/>
              <a:ext cx="501176" cy="1"/>
            </a:xfrm>
            <a:prstGeom prst="straightConnector1">
              <a:avLst/>
            </a:prstGeom>
            <a:noFill/>
            <a:ln cap="flat" cmpd="sng" w="9525">
              <a:solidFill>
                <a:srgbClr val="1F497D"/>
              </a:solidFill>
              <a:prstDash val="solid"/>
              <a:bevel/>
              <a:headEnd len="sm" w="sm" type="none"/>
              <a:tailEnd len="lg" w="lg" type="triangle"/>
            </a:ln>
          </p:spPr>
        </p:cxnSp>
        <p:sp>
          <p:nvSpPr>
            <p:cNvPr id="140" name="Google Shape;140;p13"/>
            <p:cNvSpPr txBox="1"/>
            <p:nvPr/>
          </p:nvSpPr>
          <p:spPr>
            <a:xfrm>
              <a:off x="3383192" y="3292964"/>
              <a:ext cx="501176" cy="28381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Yes</a:t>
              </a:r>
              <a:endParaRPr/>
            </a:p>
          </p:txBody>
        </p:sp>
        <p:sp>
          <p:nvSpPr>
            <p:cNvPr id="141" name="Google Shape;141;p13"/>
            <p:cNvSpPr txBox="1"/>
            <p:nvPr/>
          </p:nvSpPr>
          <p:spPr>
            <a:xfrm>
              <a:off x="5682984" y="4505415"/>
              <a:ext cx="501176" cy="28381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No</a:t>
              </a:r>
              <a:endParaRPr/>
            </a:p>
          </p:txBody>
        </p:sp>
        <p:sp>
          <p:nvSpPr>
            <p:cNvPr id="142" name="Google Shape;142;p13"/>
            <p:cNvSpPr/>
            <p:nvPr/>
          </p:nvSpPr>
          <p:spPr>
            <a:xfrm>
              <a:off x="4632886" y="3431886"/>
              <a:ext cx="2157844" cy="910978"/>
            </a:xfrm>
            <a:prstGeom prst="flowChartDecision">
              <a:avLst/>
            </a:prstGeom>
            <a:solidFill>
              <a:srgbClr val="FA3712">
                <a:alpha val="85098"/>
              </a:srgbClr>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Recharge?</a:t>
              </a:r>
              <a:endParaRPr/>
            </a:p>
          </p:txBody>
        </p:sp>
        <p:sp>
          <p:nvSpPr>
            <p:cNvPr id="143" name="Google Shape;143;p13"/>
            <p:cNvSpPr/>
            <p:nvPr/>
          </p:nvSpPr>
          <p:spPr>
            <a:xfrm>
              <a:off x="2763084" y="4740636"/>
              <a:ext cx="1312451" cy="600638"/>
            </a:xfrm>
            <a:prstGeom prst="flowChartProcess">
              <a:avLst/>
            </a:prstGeom>
            <a:solidFill>
              <a:srgbClr val="6D9EEB"/>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Watt / Unit Measurement</a:t>
              </a:r>
              <a:endParaRPr/>
            </a:p>
          </p:txBody>
        </p:sp>
        <p:sp>
          <p:nvSpPr>
            <p:cNvPr id="144" name="Google Shape;144;p13"/>
            <p:cNvSpPr/>
            <p:nvPr/>
          </p:nvSpPr>
          <p:spPr>
            <a:xfrm>
              <a:off x="2336741" y="5810173"/>
              <a:ext cx="2157857" cy="314466"/>
            </a:xfrm>
            <a:prstGeom prst="flowChartProcess">
              <a:avLst/>
            </a:prstGeom>
            <a:solidFill>
              <a:srgbClr val="F6B26B"/>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Balance - Price per unit</a:t>
              </a:r>
              <a:endParaRPr/>
            </a:p>
          </p:txBody>
        </p:sp>
        <p:cxnSp>
          <p:nvCxnSpPr>
            <p:cNvPr id="145" name="Google Shape;145;p13"/>
            <p:cNvCxnSpPr/>
            <p:nvPr/>
          </p:nvCxnSpPr>
          <p:spPr>
            <a:xfrm>
              <a:off x="3419310" y="4271741"/>
              <a:ext cx="1" cy="468898"/>
            </a:xfrm>
            <a:prstGeom prst="straightConnector1">
              <a:avLst/>
            </a:prstGeom>
            <a:noFill/>
            <a:ln cap="flat" cmpd="sng" w="9525">
              <a:solidFill>
                <a:srgbClr val="1F497D"/>
              </a:solidFill>
              <a:prstDash val="solid"/>
              <a:bevel/>
              <a:headEnd len="sm" w="sm" type="none"/>
              <a:tailEnd len="lg" w="lg" type="triangle"/>
            </a:ln>
          </p:spPr>
        </p:cxnSp>
        <p:cxnSp>
          <p:nvCxnSpPr>
            <p:cNvPr id="146" name="Google Shape;146;p13"/>
            <p:cNvCxnSpPr/>
            <p:nvPr/>
          </p:nvCxnSpPr>
          <p:spPr>
            <a:xfrm flipH="1">
              <a:off x="3415669" y="5341274"/>
              <a:ext cx="3641" cy="468898"/>
            </a:xfrm>
            <a:prstGeom prst="straightConnector1">
              <a:avLst/>
            </a:prstGeom>
            <a:noFill/>
            <a:ln cap="flat" cmpd="sng" w="9525">
              <a:solidFill>
                <a:srgbClr val="1F497D"/>
              </a:solidFill>
              <a:prstDash val="solid"/>
              <a:bevel/>
              <a:headEnd len="sm" w="sm" type="none"/>
              <a:tailEnd len="lg" w="lg" type="triangle"/>
            </a:ln>
          </p:spPr>
        </p:cxnSp>
        <p:cxnSp>
          <p:nvCxnSpPr>
            <p:cNvPr id="147" name="Google Shape;147;p13"/>
            <p:cNvCxnSpPr/>
            <p:nvPr/>
          </p:nvCxnSpPr>
          <p:spPr>
            <a:xfrm>
              <a:off x="5711818" y="3047031"/>
              <a:ext cx="1" cy="384903"/>
            </a:xfrm>
            <a:prstGeom prst="straightConnector1">
              <a:avLst/>
            </a:prstGeom>
            <a:noFill/>
            <a:ln cap="flat" cmpd="sng" w="9525">
              <a:solidFill>
                <a:srgbClr val="1F497D"/>
              </a:solidFill>
              <a:prstDash val="solid"/>
              <a:bevel/>
              <a:headEnd len="sm" w="sm" type="none"/>
              <a:tailEnd len="lg" w="lg" type="triangle"/>
            </a:ln>
          </p:spPr>
        </p:cxnSp>
        <p:sp>
          <p:nvSpPr>
            <p:cNvPr id="148" name="Google Shape;148;p13"/>
            <p:cNvSpPr/>
            <p:nvPr/>
          </p:nvSpPr>
          <p:spPr>
            <a:xfrm>
              <a:off x="6804172" y="2518324"/>
              <a:ext cx="980433" cy="528702"/>
            </a:xfrm>
            <a:prstGeom prst="flowChartProcess">
              <a:avLst/>
            </a:prstGeom>
            <a:solidFill>
              <a:srgbClr val="6D9EEB"/>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Recharge Options</a:t>
              </a:r>
              <a:endParaRPr/>
            </a:p>
          </p:txBody>
        </p:sp>
        <p:cxnSp>
          <p:nvCxnSpPr>
            <p:cNvPr id="149" name="Google Shape;149;p13"/>
            <p:cNvCxnSpPr/>
            <p:nvPr/>
          </p:nvCxnSpPr>
          <p:spPr>
            <a:xfrm>
              <a:off x="6790729" y="3887374"/>
              <a:ext cx="517558" cy="12083"/>
            </a:xfrm>
            <a:prstGeom prst="straightConnector1">
              <a:avLst/>
            </a:prstGeom>
            <a:noFill/>
            <a:ln cap="flat" cmpd="sng" w="9525">
              <a:solidFill>
                <a:srgbClr val="1F497D"/>
              </a:solidFill>
              <a:prstDash val="solid"/>
              <a:bevel/>
              <a:headEnd len="sm" w="sm" type="none"/>
              <a:tailEnd len="sm" w="sm" type="none"/>
            </a:ln>
          </p:spPr>
        </p:cxnSp>
        <p:cxnSp>
          <p:nvCxnSpPr>
            <p:cNvPr id="150" name="Google Shape;150;p13"/>
            <p:cNvCxnSpPr/>
            <p:nvPr/>
          </p:nvCxnSpPr>
          <p:spPr>
            <a:xfrm flipH="1" rot="10800000">
              <a:off x="7293781" y="3047026"/>
              <a:ext cx="606" cy="838477"/>
            </a:xfrm>
            <a:prstGeom prst="straightConnector1">
              <a:avLst/>
            </a:prstGeom>
            <a:noFill/>
            <a:ln cap="flat" cmpd="sng" w="9525">
              <a:solidFill>
                <a:srgbClr val="1F497D"/>
              </a:solidFill>
              <a:prstDash val="solid"/>
              <a:bevel/>
              <a:headEnd len="sm" w="sm" type="none"/>
              <a:tailEnd len="lg" w="lg" type="triangle"/>
            </a:ln>
          </p:spPr>
        </p:cxnSp>
        <p:cxnSp>
          <p:nvCxnSpPr>
            <p:cNvPr id="151" name="Google Shape;151;p13"/>
            <p:cNvCxnSpPr/>
            <p:nvPr/>
          </p:nvCxnSpPr>
          <p:spPr>
            <a:xfrm rot="10800000">
              <a:off x="7293781" y="2162598"/>
              <a:ext cx="606" cy="355726"/>
            </a:xfrm>
            <a:prstGeom prst="straightConnector1">
              <a:avLst/>
            </a:prstGeom>
            <a:noFill/>
            <a:ln cap="flat" cmpd="sng" w="9525">
              <a:solidFill>
                <a:srgbClr val="1F497D"/>
              </a:solidFill>
              <a:prstDash val="solid"/>
              <a:bevel/>
              <a:headEnd len="sm" w="sm" type="none"/>
              <a:tailEnd len="sm" w="sm" type="none"/>
            </a:ln>
          </p:spPr>
        </p:cxnSp>
        <p:cxnSp>
          <p:nvCxnSpPr>
            <p:cNvPr id="152" name="Google Shape;152;p13"/>
            <p:cNvCxnSpPr/>
            <p:nvPr/>
          </p:nvCxnSpPr>
          <p:spPr>
            <a:xfrm rot="10800000">
              <a:off x="3415344" y="2078726"/>
              <a:ext cx="3892910" cy="83995"/>
            </a:xfrm>
            <a:prstGeom prst="straightConnector1">
              <a:avLst/>
            </a:prstGeom>
            <a:noFill/>
            <a:ln cap="flat" cmpd="sng" w="9525">
              <a:solidFill>
                <a:srgbClr val="1F497D"/>
              </a:solidFill>
              <a:prstDash val="solid"/>
              <a:bevel/>
              <a:headEnd len="sm" w="sm" type="none"/>
              <a:tailEnd len="lg" w="lg" type="triangle"/>
            </a:ln>
          </p:spPr>
        </p:cxnSp>
        <p:cxnSp>
          <p:nvCxnSpPr>
            <p:cNvPr id="153" name="Google Shape;153;p13"/>
            <p:cNvCxnSpPr/>
            <p:nvPr/>
          </p:nvCxnSpPr>
          <p:spPr>
            <a:xfrm>
              <a:off x="1771650" y="2092676"/>
              <a:ext cx="1614865" cy="1"/>
            </a:xfrm>
            <a:prstGeom prst="straightConnector1">
              <a:avLst/>
            </a:prstGeom>
            <a:noFill/>
            <a:ln cap="flat" cmpd="sng" w="9525">
              <a:solidFill>
                <a:srgbClr val="1F497D"/>
              </a:solidFill>
              <a:prstDash val="solid"/>
              <a:bevel/>
              <a:headEnd len="sm" w="sm" type="none"/>
              <a:tailEnd len="lg" w="lg" type="triangle"/>
            </a:ln>
          </p:spPr>
        </p:cxnSp>
        <p:cxnSp>
          <p:nvCxnSpPr>
            <p:cNvPr id="154" name="Google Shape;154;p13"/>
            <p:cNvCxnSpPr/>
            <p:nvPr/>
          </p:nvCxnSpPr>
          <p:spPr>
            <a:xfrm>
              <a:off x="1771650" y="2092676"/>
              <a:ext cx="28820" cy="3893832"/>
            </a:xfrm>
            <a:prstGeom prst="straightConnector1">
              <a:avLst/>
            </a:prstGeom>
            <a:noFill/>
            <a:ln cap="flat" cmpd="sng" w="9525">
              <a:solidFill>
                <a:srgbClr val="1F497D"/>
              </a:solidFill>
              <a:prstDash val="solid"/>
              <a:bevel/>
              <a:headEnd len="sm" w="sm" type="none"/>
              <a:tailEnd len="sm" w="sm" type="none"/>
            </a:ln>
          </p:spPr>
        </p:cxnSp>
        <p:cxnSp>
          <p:nvCxnSpPr>
            <p:cNvPr id="155" name="Google Shape;155;p13"/>
            <p:cNvCxnSpPr/>
            <p:nvPr/>
          </p:nvCxnSpPr>
          <p:spPr>
            <a:xfrm flipH="1">
              <a:off x="1814776" y="5967405"/>
              <a:ext cx="507546" cy="5305"/>
            </a:xfrm>
            <a:prstGeom prst="straightConnector1">
              <a:avLst/>
            </a:prstGeom>
            <a:noFill/>
            <a:ln cap="flat" cmpd="sng" w="9525">
              <a:solidFill>
                <a:srgbClr val="1F497D"/>
              </a:solidFill>
              <a:prstDash val="solid"/>
              <a:bevel/>
              <a:headEnd len="sm" w="sm" type="none"/>
              <a:tailEnd len="sm" w="sm" type="none"/>
            </a:ln>
          </p:spPr>
        </p:cxnSp>
        <p:sp>
          <p:nvSpPr>
            <p:cNvPr id="156" name="Google Shape;156;p13"/>
            <p:cNvSpPr/>
            <p:nvPr/>
          </p:nvSpPr>
          <p:spPr>
            <a:xfrm>
              <a:off x="5055618" y="4895753"/>
              <a:ext cx="1312401" cy="468898"/>
            </a:xfrm>
            <a:prstGeom prst="ellipse">
              <a:avLst/>
            </a:prstGeom>
            <a:solidFill>
              <a:srgbClr val="93C47D"/>
            </a:solidFill>
            <a:ln cap="flat" cmpd="sng" w="9525">
              <a:solidFill>
                <a:srgbClr val="1F497D"/>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Stop</a:t>
              </a:r>
              <a:endParaRPr/>
            </a:p>
          </p:txBody>
        </p:sp>
        <p:cxnSp>
          <p:nvCxnSpPr>
            <p:cNvPr id="157" name="Google Shape;157;p13"/>
            <p:cNvCxnSpPr/>
            <p:nvPr/>
          </p:nvCxnSpPr>
          <p:spPr>
            <a:xfrm>
              <a:off x="5711807" y="4342863"/>
              <a:ext cx="1" cy="552009"/>
            </a:xfrm>
            <a:prstGeom prst="straightConnector1">
              <a:avLst/>
            </a:prstGeom>
            <a:noFill/>
            <a:ln cap="flat" cmpd="sng" w="9525">
              <a:solidFill>
                <a:srgbClr val="1F497D"/>
              </a:solidFill>
              <a:prstDash val="solid"/>
              <a:bevel/>
              <a:headEnd len="sm" w="sm" type="none"/>
              <a:tailEnd len="lg" w="lg" type="triangle"/>
            </a:ln>
          </p:spPr>
        </p:cxnSp>
        <p:sp>
          <p:nvSpPr>
            <p:cNvPr id="158" name="Google Shape;158;p13"/>
            <p:cNvSpPr txBox="1"/>
            <p:nvPr/>
          </p:nvSpPr>
          <p:spPr>
            <a:xfrm>
              <a:off x="6798918" y="3554781"/>
              <a:ext cx="501176" cy="28381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Yes</a:t>
              </a:r>
              <a:endParaRPr/>
            </a:p>
          </p:txBody>
        </p:sp>
        <p:sp>
          <p:nvSpPr>
            <p:cNvPr id="159" name="Google Shape;159;p13"/>
            <p:cNvSpPr txBox="1"/>
            <p:nvPr/>
          </p:nvSpPr>
          <p:spPr>
            <a:xfrm>
              <a:off x="4619451" y="2446382"/>
              <a:ext cx="501176" cy="28381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No</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EEECE1"/>
      </a:dk2>
      <a:lt2>
        <a:srgbClr val="1F497D"/>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