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87" d="100"/>
          <a:sy n="87" d="100"/>
        </p:scale>
        <p:origin x="96" y="31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11-11-2024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769989"/>
          </a:xfrm>
          <a:prstGeom prst="rect">
            <a:avLst/>
          </a:prstGeom>
          <a:noFill/>
        </p:spPr>
        <p:txBody>
          <a:bodyPr wrap="square">
            <a:spAutoFit/>
          </a:bodyPr>
          <a:lstStyle/>
          <a:p>
            <a:pPr algn="ctr"/>
            <a:r>
              <a:rPr lang="en-IN" sz="1800" b="1" dirty="0">
                <a:effectLst/>
                <a:latin typeface="Calibri" panose="020F0502020204030204" pitchFamily="34" charset="0"/>
                <a:ea typeface="Calibri" panose="020F0502020204030204" pitchFamily="34" charset="0"/>
                <a:cs typeface="Calibri" panose="020F0502020204030204" pitchFamily="34" charset="0"/>
              </a:rPr>
              <a:t>COUSTOMER SEGMENTATION AND PERSONALIZATION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a:p>
            <a:endParaRPr lang="en-US" sz="1400" dirty="0"/>
          </a:p>
          <a:p>
            <a:r>
              <a:rPr lang="en-US" sz="1400" dirty="0"/>
              <a:t>Team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 KISHORE KUMAR,kishore995247@gmail.com.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		Guide: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 Raja, Master Trainer, Edu net Foundation)</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C4911B6-157F-A113-CE4F-9D4EF067EEC7}"/>
              </a:ext>
            </a:extLst>
          </p:cNvPr>
          <p:cNvSpPr txBox="1"/>
          <p:nvPr/>
        </p:nvSpPr>
        <p:spPr>
          <a:xfrm>
            <a:off x="311700" y="1059405"/>
            <a:ext cx="7989819" cy="1815882"/>
          </a:xfrm>
          <a:prstGeom prst="rect">
            <a:avLst/>
          </a:prstGeom>
          <a:noFill/>
        </p:spPr>
        <p:txBody>
          <a:bodyPr wrap="square">
            <a:spAutoFit/>
          </a:bodyPr>
          <a:lstStyle/>
          <a:p>
            <a:pPr algn="just"/>
            <a:r>
              <a:rPr lang="en-US" dirty="0"/>
              <a:t>The future scope of customer segmentation and personalization lies in the continued evolution of AI, machine learning, and data analytics. As technologies advance, businesses will gain even deeper insights into customer behavior, enabling more granular and real-time personalization. The integration of omnichannel data will allow for seamless, cross-platform experiences, while predictive analytics will enable hyper-targeted strategies to anticipate customer needs. Furthermore, with the growing importance of privacy and ethical data use, businesses will need to balance personalization with trust, ensuring data security and transparency. The future promises even more dynamic, tailored customer experiences, driving deeper engagement and loyalty.</a:t>
            </a:r>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A933FB0-B914-B320-0571-C862B6F87D00}"/>
              </a:ext>
            </a:extLst>
          </p:cNvPr>
          <p:cNvSpPr txBox="1"/>
          <p:nvPr/>
        </p:nvSpPr>
        <p:spPr>
          <a:xfrm>
            <a:off x="237493" y="1088619"/>
            <a:ext cx="8669013" cy="2966261"/>
          </a:xfrm>
          <a:prstGeom prst="rect">
            <a:avLst/>
          </a:prstGeom>
          <a:noFill/>
        </p:spPr>
        <p:txBody>
          <a:bodyPr wrap="square">
            <a:spAutoFit/>
          </a:bodyPr>
          <a:lstStyle/>
          <a:p>
            <a:pPr marL="0" marR="0" algn="just">
              <a:lnSpc>
                <a:spcPct val="150000"/>
              </a:lnSpc>
              <a:spcBef>
                <a:spcPts val="0"/>
              </a:spcBef>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paper explores the application of Artificial Intelligence (AI) techniques for customer segmentation and personalization to enhance customer engagement and optimize marketing strategies. By leveraging customer data, including preferences, behaviors, and purchase history, AI-driven models enable the segmentation of customers into distinct groups with shared characteristics. These segments allow for a more nuanced understanding of customer needs and enable personalized recommendations and targeted marketing campaigns, improving both customer satisfaction and business outcomes. Key AI techniques, such as machine learning algorithms, clustering, and recommendation systems, are discussed in the context of their role in creating dynamic and personalized customer experiences. The findings indicate that adopting AI for customer segmentation and personalization can lead to significant increases in customer engagement, conversion rates, and long-term brand loyalty.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3738B71-3AF1-1D5C-BF2E-7CAAF72A59D9}"/>
              </a:ext>
            </a:extLst>
          </p:cNvPr>
          <p:cNvSpPr txBox="1"/>
          <p:nvPr/>
        </p:nvSpPr>
        <p:spPr>
          <a:xfrm>
            <a:off x="215721" y="1325659"/>
            <a:ext cx="8712557" cy="1810945"/>
          </a:xfrm>
          <a:prstGeom prst="rect">
            <a:avLst/>
          </a:prstGeom>
          <a:noFill/>
        </p:spPr>
        <p:txBody>
          <a:bodyPr wrap="square">
            <a:spAutoFit/>
          </a:bodyPr>
          <a:lstStyle/>
          <a:p>
            <a:pPr marL="0" marR="0" algn="just">
              <a:lnSpc>
                <a:spcPct val="115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today’s competitive market, businesses struggle with delivering relevant marketing messages to individual customers. Traditional segmentation methods often fail to capture the full spectrum of customer behaviors, leading to ineffective marketing strategies and missed revenue opportunities. Without accurate and actionable insights, companies risk alienating customers with irrelevant or untimely messages. The challenge is to leverage vast and diverse customer data to create dynamic segments and develop personalized marketing strategies that resonate with each customer. This project aims to address these challenges by applying AI techniques to improve the accuracy of customer segmentation and personalization efforts, enabling businesses to target their audiences more effectively and efficiently.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93986" y="510339"/>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DAC8260-9726-91D6-0F21-577EF1CFF613}"/>
              </a:ext>
            </a:extLst>
          </p:cNvPr>
          <p:cNvSpPr txBox="1"/>
          <p:nvPr/>
        </p:nvSpPr>
        <p:spPr>
          <a:xfrm>
            <a:off x="111772" y="1083039"/>
            <a:ext cx="8938242" cy="3754874"/>
          </a:xfrm>
          <a:prstGeom prst="rect">
            <a:avLst/>
          </a:prstGeom>
          <a:noFill/>
        </p:spPr>
        <p:txBody>
          <a:bodyPr wrap="square">
            <a:spAutoFit/>
          </a:bodyPr>
          <a:lstStyle/>
          <a:p>
            <a:pPr algn="just"/>
            <a:r>
              <a:rPr lang="en-US" b="1" dirty="0"/>
              <a:t>1.Customer Segmentation Strategy:</a:t>
            </a:r>
            <a:r>
              <a:rPr lang="en-US" dirty="0"/>
              <a:t> Data Collection,</a:t>
            </a:r>
            <a:r>
              <a:rPr lang="en-US" b="1" dirty="0"/>
              <a:t> </a:t>
            </a:r>
            <a:r>
              <a:rPr lang="en-US" dirty="0"/>
              <a:t>Segmentation Techniques, Creating Segments.</a:t>
            </a:r>
          </a:p>
          <a:p>
            <a:pPr algn="just"/>
            <a:endParaRPr lang="en-US" dirty="0"/>
          </a:p>
          <a:p>
            <a:pPr algn="just"/>
            <a:r>
              <a:rPr lang="en-US" b="1" dirty="0"/>
              <a:t>2.Personalization Strategy:</a:t>
            </a:r>
            <a:r>
              <a:rPr lang="en-US" dirty="0"/>
              <a:t> Personalized Marketing Campaigns, Personalized Product Recommendations, Customized Offers and Discounts, Personalized Customer Support.</a:t>
            </a:r>
          </a:p>
          <a:p>
            <a:pPr algn="just"/>
            <a:endParaRPr lang="en-US" dirty="0"/>
          </a:p>
          <a:p>
            <a:r>
              <a:rPr lang="en-US" b="1" dirty="0"/>
              <a:t>3.Data-Driven Technology &amp; Tools: </a:t>
            </a:r>
            <a:r>
              <a:rPr lang="en-US" dirty="0"/>
              <a:t>CRM Software (e.g., Salesforce, HubSpot),Customer Data Platform (CDP),Marketing Automation Tools (e.g., Marketo, Mail chimp, Personalization Engines (e.g., Dynamic Yield, Optimizely),AI and Machine Learning Algorithms.</a:t>
            </a:r>
          </a:p>
          <a:p>
            <a:endParaRPr lang="en-US" dirty="0"/>
          </a:p>
          <a:p>
            <a:r>
              <a:rPr lang="en-US" b="1" dirty="0"/>
              <a:t>4. Testing &amp; Optimization: </a:t>
            </a:r>
            <a:r>
              <a:rPr lang="en-US" dirty="0"/>
              <a:t>A/B Testing, Multivariate Testing, Continuous Feedback Loop.</a:t>
            </a:r>
          </a:p>
          <a:p>
            <a:endParaRPr lang="en-US" dirty="0"/>
          </a:p>
          <a:p>
            <a:r>
              <a:rPr lang="en-US" b="1" dirty="0"/>
              <a:t>5. Monitoring &amp; Metrics:</a:t>
            </a:r>
          </a:p>
          <a:p>
            <a:pPr marL="285750" indent="-285750">
              <a:buFont typeface="Wingdings" panose="05000000000000000000" pitchFamily="2" charset="2"/>
              <a:buChar char="Ø"/>
            </a:pPr>
            <a:r>
              <a:rPr lang="en-US" dirty="0"/>
              <a:t>Customer Lifetime Value (CLV),</a:t>
            </a:r>
          </a:p>
          <a:p>
            <a:pPr marL="285750" indent="-285750">
              <a:buFont typeface="Wingdings" panose="05000000000000000000" pitchFamily="2" charset="2"/>
              <a:buChar char="Ø"/>
            </a:pPr>
            <a:r>
              <a:rPr lang="en-US" dirty="0"/>
              <a:t>Conversion Rate,</a:t>
            </a:r>
          </a:p>
          <a:p>
            <a:pPr marL="285750" indent="-285750">
              <a:buFont typeface="Wingdings" panose="05000000000000000000" pitchFamily="2" charset="2"/>
              <a:buChar char="Ø"/>
            </a:pPr>
            <a:r>
              <a:rPr lang="en-US" dirty="0"/>
              <a:t>Engagement Metrics,</a:t>
            </a:r>
          </a:p>
          <a:p>
            <a:pPr marL="285750" indent="-285750">
              <a:buFont typeface="Wingdings" panose="05000000000000000000" pitchFamily="2" charset="2"/>
              <a:buChar char="Ø"/>
            </a:pPr>
            <a:r>
              <a:rPr lang="en-US" dirty="0"/>
              <a:t>Customer Retention Rate,</a:t>
            </a:r>
          </a:p>
          <a:p>
            <a:pPr marL="285750" indent="-285750">
              <a:buFont typeface="Wingdings" panose="05000000000000000000" pitchFamily="2" charset="2"/>
              <a:buChar char="Ø"/>
            </a:pPr>
            <a:r>
              <a:rPr lang="en-US" dirty="0"/>
              <a:t>ROI.</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7" name="Picture 6">
            <a:extLst>
              <a:ext uri="{FF2B5EF4-FFF2-40B4-BE49-F238E27FC236}">
                <a16:creationId xmlns:a16="http://schemas.microsoft.com/office/drawing/2014/main" id="{E6BCF8FC-7F58-1975-133D-448C24B14754}"/>
              </a:ext>
            </a:extLst>
          </p:cNvPr>
          <p:cNvPicPr>
            <a:picLocks noChangeAspect="1"/>
          </p:cNvPicPr>
          <p:nvPr/>
        </p:nvPicPr>
        <p:blipFill>
          <a:blip r:embed="rId2"/>
          <a:stretch>
            <a:fillRect/>
          </a:stretch>
        </p:blipFill>
        <p:spPr>
          <a:xfrm>
            <a:off x="1581141" y="924674"/>
            <a:ext cx="6196395" cy="3774326"/>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4E6DF7C-DB28-CB1C-F009-0F54DEDC33C7}"/>
              </a:ext>
            </a:extLst>
          </p:cNvPr>
          <p:cNvSpPr txBox="1"/>
          <p:nvPr/>
        </p:nvSpPr>
        <p:spPr>
          <a:xfrm>
            <a:off x="311700" y="1197344"/>
            <a:ext cx="7931649" cy="1815882"/>
          </a:xfrm>
          <a:prstGeom prst="rect">
            <a:avLst/>
          </a:prstGeom>
          <a:noFill/>
        </p:spPr>
        <p:txBody>
          <a:bodyPr wrap="square">
            <a:spAutoFit/>
          </a:bodyPr>
          <a:lstStyle/>
          <a:p>
            <a:pPr algn="just"/>
            <a:r>
              <a:rPr lang="en-US" dirty="0"/>
              <a:t>In conclusion, customer segmentation and personalization are essential strategies for delivering targeted, relevant experiences that drive customer satisfaction, loyalty, and business growth. By understanding the unique needs and behaviors of different customer groups, companies can tailor their marketing efforts to resonate more effectively, boosting engagement and conversion rates. Leveraging advanced technologies like AI and machine learning enables real-time personalization, optimizing both customer experiences and marketing ROI. Ultimately, a well-executed segmentation and personalization strategy helps businesses build stronger customer relationships, improve retention, and stay competitive in today’s dynamic market.</a:t>
            </a: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2264</TotalTime>
  <Words>730</Words>
  <Application>Microsoft Office PowerPoint</Application>
  <PresentationFormat>On-screen Show (16:9)</PresentationFormat>
  <Paragraphs>50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kishore kumar</cp:lastModifiedBy>
  <cp:revision>6</cp:revision>
  <dcterms:modified xsi:type="dcterms:W3CDTF">2024-11-11T13:15:34Z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