
<file path=[Content_Types].xml><?xml version="1.0" encoding="utf-8"?>
<Types xmlns="http://schemas.openxmlformats.org/package/2006/content-types">
  <Default Extension="xml" ContentType="application/xml"/>
  <Default Extension="png" ContentType="image/png"/>
  <Default Extension="gif" ContentType="image/gif"/>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6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319"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910EB08-7BB3-4500-A5A6-CC44A4625865}">
  <a:tblStyle styleId="{4910EB08-7BB3-4500-A5A6-CC44A4625865}"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8D2F3E18-8C8E-49B6-86DD-55FF1A768D6E}"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8ECF4"/>
          </a:solidFill>
        </a:fill>
      </a:tcStyle>
    </a:wholeTbl>
    <a:band1H>
      <a:tcStyle>
        <a:tcBdr/>
        <a:fill>
          <a:solidFill>
            <a:srgbClr val="CFD7E7"/>
          </a:solidFill>
        </a:fill>
      </a:tcStyle>
    </a:band1H>
    <a:band1V>
      <a:tcStyle>
        <a:tcBdr/>
        <a:fill>
          <a:solidFill>
            <a:srgbClr val="CFD7E7"/>
          </a:solidFill>
        </a:fill>
      </a:tcStyle>
    </a:band1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Calibri"/>
          <a:ea typeface="Calibri"/>
          <a:cs typeface="Calibri"/>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29"/>
  </p:normalViewPr>
  <p:slideViewPr>
    <p:cSldViewPr snapToGrid="0" snapToObjects="1">
      <p:cViewPr varScale="1">
        <p:scale>
          <a:sx n="144" d="100"/>
          <a:sy n="144" d="100"/>
        </p:scale>
        <p:origin x="72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notesMaster" Target="notesMasters/notesMaster1.xml"/><Relationship Id="rId67" Type="http://schemas.openxmlformats.org/officeDocument/2006/relationships/presProps" Target="presProps.xml"/><Relationship Id="rId68" Type="http://schemas.openxmlformats.org/officeDocument/2006/relationships/viewProps" Target="viewProps.xml"/><Relationship Id="rId69" Type="http://schemas.openxmlformats.org/officeDocument/2006/relationships/theme" Target="theme/theme1.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70" Type="http://schemas.openxmlformats.org/officeDocument/2006/relationships/tableStyles" Target="tableStyles.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99931940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 name="Shape 12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84547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2" name="Shape 20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7853552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9" name="Shape 20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238179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6" name="Shape 21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8736710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5" name="Shape 22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883310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2" name="Shape 23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668017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9" name="Shape 23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300698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Shape 2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0" name="Shape 25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5335238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Shape 2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6" name="Shape 25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1914904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Shape 2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3" name="Shape 26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954722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Shape 2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0" name="Shape 2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32292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 name="Shape 13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163978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Shape 2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7" name="Shape 2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5950880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Shape 2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4" name="Shape 28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8136467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Shape 2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1" name="Shape 29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9321602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8" name="Shape 29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7169273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6609294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Shape 31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6" name="Shape 31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4552052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Shape 3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7" name="Shape 32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0900243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Shape 3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3" name="Shape 33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6494717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Shape 33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0" name="Shape 34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26438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Shape 34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7" name="Shape 34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052327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0" name="Shape 14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508684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Shape 35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4" name="Shape 35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5837358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Shape 36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1" name="Shape 36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1433331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Shape 3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0" name="Shape 3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163770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Shape 3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6" name="Shape 37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88970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464202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Shape 3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9" name="Shape 38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2372753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Shape 3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6" name="Shape 39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8032586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Shape 4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3" name="Shape 4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28510196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Shape 40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9" name="Shape 40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4656878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Shape 41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6" name="Shape 41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1217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5532262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Shape 4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3" name="Shape 42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68138649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Shape 4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7" name="Shape 43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936713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Shape 4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7" name="Shape 43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4731741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Shape 4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46" name="Shape 4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29929212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Shape 4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52" name="Shape 452"/>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Thus, more frequently occurring words have shorter codes.</a:t>
            </a:r>
          </a:p>
        </p:txBody>
      </p:sp>
      <p:sp>
        <p:nvSpPr>
          <p:cNvPr id="453" name="Shape 453"/>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 sz="1200">
                <a:solidFill>
                  <a:schemeClr val="dk1"/>
                </a:solidFill>
                <a:latin typeface="Calibri"/>
                <a:ea typeface="Calibri"/>
                <a:cs typeface="Calibri"/>
                <a:sym typeface="Calibri"/>
              </a:rPr>
              <a:t>44</a:t>
            </a:fld>
            <a:endParaRPr lang="en"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8893814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Shape 4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61" name="Shape 461"/>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Thus, more frequently occurring words have shorter codes.</a:t>
            </a:r>
          </a:p>
        </p:txBody>
      </p:sp>
      <p:sp>
        <p:nvSpPr>
          <p:cNvPr id="462" name="Shape 462"/>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 sz="1200">
                <a:solidFill>
                  <a:schemeClr val="dk1"/>
                </a:solidFill>
                <a:latin typeface="Calibri"/>
                <a:ea typeface="Calibri"/>
                <a:cs typeface="Calibri"/>
                <a:sym typeface="Calibri"/>
              </a:rPr>
              <a:t>45</a:t>
            </a:fld>
            <a:endParaRPr lang="en"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2423576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Shape 4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69" name="Shape 469"/>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Thus, more frequently occurring words have shorter codes.</a:t>
            </a:r>
          </a:p>
        </p:txBody>
      </p:sp>
      <p:sp>
        <p:nvSpPr>
          <p:cNvPr id="470" name="Shape 470"/>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 sz="1200">
                <a:solidFill>
                  <a:schemeClr val="dk1"/>
                </a:solidFill>
                <a:latin typeface="Calibri"/>
                <a:ea typeface="Calibri"/>
                <a:cs typeface="Calibri"/>
                <a:sym typeface="Calibri"/>
              </a:rPr>
              <a:t>46</a:t>
            </a:fld>
            <a:endParaRPr lang="en"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5743488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Shape 4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77" name="Shape 477"/>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Thus, more frequently occurring words have shorter codes.</a:t>
            </a:r>
          </a:p>
        </p:txBody>
      </p:sp>
      <p:sp>
        <p:nvSpPr>
          <p:cNvPr id="478" name="Shape 478"/>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 sz="1200">
                <a:solidFill>
                  <a:schemeClr val="dk1"/>
                </a:solidFill>
                <a:latin typeface="Calibri"/>
                <a:ea typeface="Calibri"/>
                <a:cs typeface="Calibri"/>
                <a:sym typeface="Calibri"/>
              </a:rPr>
              <a:t>47</a:t>
            </a:fld>
            <a:endParaRPr lang="en"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2634416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Shape 4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5" name="Shape 48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78125596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Shape 4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91" name="Shape 491"/>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0"/>
              </a:spcBef>
              <a:buNone/>
            </a:pPr>
            <a:endParaRPr sz="1200" b="0" i="0" u="none" strike="noStrike" cap="none">
              <a:solidFill>
                <a:schemeClr val="dk1"/>
              </a:solidFill>
              <a:latin typeface="Calibri"/>
              <a:ea typeface="Calibri"/>
              <a:cs typeface="Calibri"/>
              <a:sym typeface="Calibri"/>
            </a:endParaRPr>
          </a:p>
        </p:txBody>
      </p:sp>
      <p:sp>
        <p:nvSpPr>
          <p:cNvPr id="492" name="Shape 492"/>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 sz="1200" b="0" i="0" u="none" strike="noStrike" cap="none">
                <a:solidFill>
                  <a:schemeClr val="dk1"/>
                </a:solidFill>
                <a:latin typeface="Calibri"/>
                <a:ea typeface="Calibri"/>
                <a:cs typeface="Calibri"/>
                <a:sym typeface="Calibri"/>
              </a:rPr>
              <a:t>49</a:t>
            </a:fld>
            <a:endParaRPr lang="e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54053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1" name="Shape 15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09449009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Shape 4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98" name="Shape 498"/>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228600" marR="0" lvl="0" indent="-228600" algn="l" rtl="0">
              <a:spcBef>
                <a:spcPts val="0"/>
              </a:spcBef>
              <a:buClr>
                <a:schemeClr val="dk1"/>
              </a:buClr>
              <a:buSzPct val="100000"/>
              <a:buFont typeface="Calibri"/>
              <a:buAutoNum type="arabicPeriod"/>
            </a:pPr>
            <a:r>
              <a:rPr lang="en" sz="1200" b="0" i="0" u="none" strike="noStrike" cap="none">
                <a:solidFill>
                  <a:schemeClr val="dk1"/>
                </a:solidFill>
                <a:latin typeface="Calibri"/>
                <a:ea typeface="Calibri"/>
                <a:cs typeface="Calibri"/>
                <a:sym typeface="Calibri"/>
              </a:rPr>
              <a:t>In NER, there are two goals. The first is to extract named entities. </a:t>
            </a:r>
          </a:p>
          <a:p>
            <a:pPr marL="228600" marR="0" lvl="0" indent="-228600" algn="l" rtl="0">
              <a:spcBef>
                <a:spcPts val="0"/>
              </a:spcBef>
              <a:buClr>
                <a:schemeClr val="dk1"/>
              </a:buClr>
              <a:buSzPct val="100000"/>
              <a:buFont typeface="Calibri"/>
              <a:buAutoNum type="arabicPeriod"/>
            </a:pPr>
            <a:r>
              <a:rPr lang="en" sz="1200" b="0" i="0" u="none" strike="noStrike" cap="none">
                <a:solidFill>
                  <a:schemeClr val="dk1"/>
                </a:solidFill>
                <a:latin typeface="Calibri"/>
                <a:ea typeface="Calibri"/>
                <a:cs typeface="Calibri"/>
                <a:sym typeface="Calibri"/>
              </a:rPr>
              <a:t>The text has been extracted from English Wikipedia page of Aam Aadmi Party.</a:t>
            </a:r>
          </a:p>
        </p:txBody>
      </p:sp>
      <p:sp>
        <p:nvSpPr>
          <p:cNvPr id="499" name="Shape 499"/>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 sz="1200" b="0" i="0" u="none" strike="noStrike" cap="none">
                <a:solidFill>
                  <a:schemeClr val="dk1"/>
                </a:solidFill>
                <a:latin typeface="Calibri"/>
                <a:ea typeface="Calibri"/>
                <a:cs typeface="Calibri"/>
                <a:sym typeface="Calibri"/>
              </a:rPr>
              <a:t>50</a:t>
            </a:fld>
            <a:endParaRPr lang="e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185602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Shape 5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05" name="Shape 505"/>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228600" marR="0" lvl="0" indent="-228600" algn="l" rtl="0">
              <a:spcBef>
                <a:spcPts val="0"/>
              </a:spcBef>
              <a:buClr>
                <a:schemeClr val="dk1"/>
              </a:buClr>
              <a:buSzPct val="100000"/>
              <a:buFont typeface="Calibri"/>
              <a:buAutoNum type="arabicPeriod"/>
            </a:pPr>
            <a:r>
              <a:rPr lang="en" sz="1200" b="0" i="0" u="none" strike="noStrike" cap="none">
                <a:solidFill>
                  <a:schemeClr val="dk1"/>
                </a:solidFill>
                <a:latin typeface="Calibri"/>
                <a:ea typeface="Calibri"/>
                <a:cs typeface="Calibri"/>
                <a:sym typeface="Calibri"/>
              </a:rPr>
              <a:t>For example, we want to find named entities such as Aam Aadmi Party, Arvind Kejriwal and Anna Hazare.</a:t>
            </a:r>
          </a:p>
          <a:p>
            <a:pPr marL="0" marR="0" lvl="0" indent="0" algn="l" rtl="0">
              <a:spcBef>
                <a:spcPts val="0"/>
              </a:spcBef>
              <a:buClr>
                <a:schemeClr val="dk1"/>
              </a:buClr>
              <a:buSzPct val="25000"/>
              <a:buFont typeface="Calibri"/>
              <a:buNone/>
            </a:pPr>
            <a:r>
              <a:rPr lang="en" sz="1200" b="0" i="0" u="none" strike="noStrike" cap="none">
                <a:solidFill>
                  <a:schemeClr val="dk1"/>
                </a:solidFill>
                <a:latin typeface="Calibri"/>
                <a:ea typeface="Calibri"/>
                <a:cs typeface="Calibri"/>
                <a:sym typeface="Calibri"/>
              </a:rPr>
              <a:t>2. This is not such a hard task, as there are enough clues such as Capitalization pattern.</a:t>
            </a:r>
          </a:p>
          <a:p>
            <a:pPr marL="0" marR="0" lvl="0" indent="0" algn="l" rtl="0">
              <a:spcBef>
                <a:spcPts val="0"/>
              </a:spcBef>
              <a:buClr>
                <a:schemeClr val="dk1"/>
              </a:buClr>
              <a:buSzPct val="25000"/>
              <a:buFont typeface="Calibri"/>
              <a:buNone/>
            </a:pPr>
            <a:r>
              <a:rPr lang="en" sz="1200" b="0" i="0" u="none" strike="noStrike" cap="none">
                <a:solidFill>
                  <a:schemeClr val="dk1"/>
                </a:solidFill>
                <a:latin typeface="Calibri"/>
                <a:ea typeface="Calibri"/>
                <a:cs typeface="Calibri"/>
                <a:sym typeface="Calibri"/>
              </a:rPr>
              <a:t>3. Next, we want to predict entity type such as Organization, Location, Person, etc..</a:t>
            </a:r>
          </a:p>
        </p:txBody>
      </p:sp>
      <p:sp>
        <p:nvSpPr>
          <p:cNvPr id="506" name="Shape 506"/>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 sz="1200" b="0" i="0" u="none" strike="noStrike" cap="none">
                <a:solidFill>
                  <a:schemeClr val="dk1"/>
                </a:solidFill>
                <a:latin typeface="Calibri"/>
                <a:ea typeface="Calibri"/>
                <a:cs typeface="Calibri"/>
                <a:sym typeface="Calibri"/>
              </a:rPr>
              <a:t>51</a:t>
            </a:fld>
            <a:endParaRPr lang="e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159604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Shape 5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12" name="Shape 512"/>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Identifying type of entity is important for some NLP pipelines.</a:t>
            </a:r>
          </a:p>
        </p:txBody>
      </p:sp>
      <p:sp>
        <p:nvSpPr>
          <p:cNvPr id="513" name="Shape 513"/>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 sz="1200" b="0" i="0" u="none" strike="noStrike" cap="none">
                <a:solidFill>
                  <a:schemeClr val="dk1"/>
                </a:solidFill>
                <a:latin typeface="Calibri"/>
                <a:ea typeface="Calibri"/>
                <a:cs typeface="Calibri"/>
                <a:sym typeface="Calibri"/>
              </a:rPr>
              <a:t>52</a:t>
            </a:fld>
            <a:endParaRPr lang="e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3221561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Shape 5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19" name="Shape 519"/>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228600" marR="0" lvl="0" indent="-228600" algn="l" rtl="0">
              <a:spcBef>
                <a:spcPts val="0"/>
              </a:spcBef>
              <a:buClr>
                <a:schemeClr val="dk1"/>
              </a:buClr>
              <a:buSzPct val="100000"/>
              <a:buFont typeface="Calibri"/>
              <a:buAutoNum type="arabicPeriod"/>
            </a:pPr>
            <a:r>
              <a:rPr lang="en" sz="1200" b="0" i="0" u="none" strike="noStrike" cap="none">
                <a:solidFill>
                  <a:schemeClr val="dk1"/>
                </a:solidFill>
                <a:latin typeface="Calibri"/>
                <a:ea typeface="Calibri"/>
                <a:cs typeface="Calibri"/>
                <a:sym typeface="Calibri"/>
              </a:rPr>
              <a:t>We tokenize text, and then add token based features such as token identity, token capitalization..</a:t>
            </a:r>
          </a:p>
          <a:p>
            <a:pPr marL="228600" marR="0" lvl="0" indent="-228600" algn="l" rtl="0">
              <a:spcBef>
                <a:spcPts val="0"/>
              </a:spcBef>
              <a:buClr>
                <a:schemeClr val="dk1"/>
              </a:buClr>
              <a:buSzPct val="100000"/>
              <a:buFont typeface="Calibri"/>
              <a:buAutoNum type="arabicPeriod"/>
            </a:pPr>
            <a:r>
              <a:rPr lang="en" sz="1200" b="0" i="0" u="none" strike="noStrike" cap="none">
                <a:solidFill>
                  <a:schemeClr val="dk1"/>
                </a:solidFill>
                <a:latin typeface="Calibri"/>
                <a:ea typeface="Calibri"/>
                <a:cs typeface="Calibri"/>
                <a:sym typeface="Calibri"/>
              </a:rPr>
              <a:t>Tokenization is done using a deterministic, regular-expression based method.</a:t>
            </a:r>
          </a:p>
        </p:txBody>
      </p:sp>
      <p:sp>
        <p:nvSpPr>
          <p:cNvPr id="520" name="Shape 520"/>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 sz="1200" b="0" i="0" u="none" strike="noStrike" cap="none">
                <a:solidFill>
                  <a:schemeClr val="dk1"/>
                </a:solidFill>
                <a:latin typeface="Calibri"/>
                <a:ea typeface="Calibri"/>
                <a:cs typeface="Calibri"/>
                <a:sym typeface="Calibri"/>
              </a:rPr>
              <a:t>53</a:t>
            </a:fld>
            <a:endParaRPr lang="e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7838432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Shape 5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26" name="Shape 526"/>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228600" marR="0" lvl="0" indent="-228600" algn="l" rtl="0">
              <a:spcBef>
                <a:spcPts val="0"/>
              </a:spcBef>
              <a:buClr>
                <a:schemeClr val="dk1"/>
              </a:buClr>
              <a:buSzPct val="100000"/>
              <a:buFont typeface="Calibri"/>
              <a:buAutoNum type="arabicPeriod"/>
            </a:pPr>
            <a:r>
              <a:rPr lang="en" sz="1200" b="0" i="0" u="none" strike="noStrike" cap="none">
                <a:solidFill>
                  <a:schemeClr val="dk1"/>
                </a:solidFill>
                <a:latin typeface="Calibri"/>
                <a:ea typeface="Calibri"/>
                <a:cs typeface="Calibri"/>
                <a:sym typeface="Calibri"/>
              </a:rPr>
              <a:t>We tokenize text, and then add token based features such as token identity, token capitalization..</a:t>
            </a:r>
          </a:p>
          <a:p>
            <a:pPr marL="228600" marR="0" lvl="0" indent="-228600" algn="l" rtl="0">
              <a:spcBef>
                <a:spcPts val="0"/>
              </a:spcBef>
              <a:buClr>
                <a:schemeClr val="dk1"/>
              </a:buClr>
              <a:buSzPct val="100000"/>
              <a:buFont typeface="Calibri"/>
              <a:buAutoNum type="arabicPeriod"/>
            </a:pPr>
            <a:r>
              <a:rPr lang="en" sz="1200" b="0" i="0" u="none" strike="noStrike" cap="none">
                <a:solidFill>
                  <a:schemeClr val="dk1"/>
                </a:solidFill>
                <a:latin typeface="Calibri"/>
                <a:ea typeface="Calibri"/>
                <a:cs typeface="Calibri"/>
                <a:sym typeface="Calibri"/>
              </a:rPr>
              <a:t>Tokenization is done using a deterministic, regular-expression based method.</a:t>
            </a:r>
          </a:p>
        </p:txBody>
      </p:sp>
      <p:sp>
        <p:nvSpPr>
          <p:cNvPr id="527" name="Shape 527"/>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 sz="1200" b="0" i="0" u="none" strike="noStrike" cap="none">
                <a:solidFill>
                  <a:schemeClr val="dk1"/>
                </a:solidFill>
                <a:latin typeface="Calibri"/>
                <a:ea typeface="Calibri"/>
                <a:cs typeface="Calibri"/>
                <a:sym typeface="Calibri"/>
              </a:rPr>
              <a:t>54</a:t>
            </a:fld>
            <a:endParaRPr lang="e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1461793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Shape 5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33" name="Shape 533"/>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228600" marR="0" lvl="0" indent="-228600" algn="l" rtl="0">
              <a:spcBef>
                <a:spcPts val="0"/>
              </a:spcBef>
              <a:buClr>
                <a:schemeClr val="dk1"/>
              </a:buClr>
              <a:buSzPct val="100000"/>
              <a:buFont typeface="Calibri"/>
              <a:buAutoNum type="arabicPeriod"/>
            </a:pPr>
            <a:r>
              <a:rPr lang="en" sz="1200" b="0" i="0" u="none" strike="noStrike" cap="none">
                <a:solidFill>
                  <a:schemeClr val="dk1"/>
                </a:solidFill>
                <a:latin typeface="Calibri"/>
                <a:ea typeface="Calibri"/>
                <a:cs typeface="Calibri"/>
                <a:sym typeface="Calibri"/>
              </a:rPr>
              <a:t>We tokenize text, and then add token based features such as token identity, token capitalization..</a:t>
            </a:r>
          </a:p>
          <a:p>
            <a:pPr marL="228600" marR="0" lvl="0" indent="-228600" algn="l" rtl="0">
              <a:spcBef>
                <a:spcPts val="0"/>
              </a:spcBef>
              <a:buClr>
                <a:schemeClr val="dk1"/>
              </a:buClr>
              <a:buSzPct val="100000"/>
              <a:buFont typeface="Calibri"/>
              <a:buAutoNum type="arabicPeriod"/>
            </a:pPr>
            <a:r>
              <a:rPr lang="en" sz="1200" b="0" i="0" u="none" strike="noStrike" cap="none">
                <a:solidFill>
                  <a:schemeClr val="dk1"/>
                </a:solidFill>
                <a:latin typeface="Calibri"/>
                <a:ea typeface="Calibri"/>
                <a:cs typeface="Calibri"/>
                <a:sym typeface="Calibri"/>
              </a:rPr>
              <a:t>Tokenization is done using a deterministic, regular-expression based method.</a:t>
            </a:r>
          </a:p>
        </p:txBody>
      </p:sp>
      <p:sp>
        <p:nvSpPr>
          <p:cNvPr id="534" name="Shape 534"/>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 sz="1200" b="0" i="0" u="none" strike="noStrike" cap="none">
                <a:solidFill>
                  <a:schemeClr val="dk1"/>
                </a:solidFill>
                <a:latin typeface="Calibri"/>
                <a:ea typeface="Calibri"/>
                <a:cs typeface="Calibri"/>
                <a:sym typeface="Calibri"/>
              </a:rPr>
              <a:t>55</a:t>
            </a:fld>
            <a:endParaRPr lang="e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8722424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Shape 5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40" name="Shape 540"/>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228600" marR="0" lvl="0" indent="-228600" algn="l" rtl="0">
              <a:spcBef>
                <a:spcPts val="0"/>
              </a:spcBef>
              <a:buClr>
                <a:schemeClr val="dk1"/>
              </a:buClr>
              <a:buSzPct val="100000"/>
              <a:buFont typeface="Calibri"/>
              <a:buAutoNum type="arabicPeriod"/>
            </a:pPr>
            <a:r>
              <a:rPr lang="en" sz="1200" b="0" i="0" u="none" strike="noStrike" cap="none">
                <a:solidFill>
                  <a:schemeClr val="dk1"/>
                </a:solidFill>
                <a:latin typeface="Calibri"/>
                <a:ea typeface="Calibri"/>
                <a:cs typeface="Calibri"/>
                <a:sym typeface="Calibri"/>
              </a:rPr>
              <a:t>We tokenize text, and then add token based features such as token identity, token capitalization..</a:t>
            </a:r>
          </a:p>
          <a:p>
            <a:pPr marL="228600" marR="0" lvl="0" indent="-228600" algn="l" rtl="0">
              <a:spcBef>
                <a:spcPts val="0"/>
              </a:spcBef>
              <a:buClr>
                <a:schemeClr val="dk1"/>
              </a:buClr>
              <a:buSzPct val="100000"/>
              <a:buFont typeface="Calibri"/>
              <a:buAutoNum type="arabicPeriod"/>
            </a:pPr>
            <a:r>
              <a:rPr lang="en" sz="1200" b="0" i="0" u="none" strike="noStrike" cap="none">
                <a:solidFill>
                  <a:schemeClr val="dk1"/>
                </a:solidFill>
                <a:latin typeface="Calibri"/>
                <a:ea typeface="Calibri"/>
                <a:cs typeface="Calibri"/>
                <a:sym typeface="Calibri"/>
              </a:rPr>
              <a:t>Tokenization is done using a deterministic, regular-expression based method.</a:t>
            </a:r>
          </a:p>
        </p:txBody>
      </p:sp>
      <p:sp>
        <p:nvSpPr>
          <p:cNvPr id="541" name="Shape 541"/>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 sz="1200" b="0" i="0" u="none" strike="noStrike" cap="none">
                <a:solidFill>
                  <a:schemeClr val="dk1"/>
                </a:solidFill>
                <a:latin typeface="Calibri"/>
                <a:ea typeface="Calibri"/>
                <a:cs typeface="Calibri"/>
                <a:sym typeface="Calibri"/>
              </a:rPr>
              <a:t>56</a:t>
            </a:fld>
            <a:endParaRPr lang="e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277331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Shape 546"/>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547" name="Shape 5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525135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Shape 552"/>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553" name="Shape 5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34363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Shape 5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59" name="Shape 559"/>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Now, we also add word vectors</a:t>
            </a:r>
          </a:p>
        </p:txBody>
      </p:sp>
      <p:sp>
        <p:nvSpPr>
          <p:cNvPr id="560" name="Shape 560"/>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 sz="1200" b="0" i="0" u="none" strike="noStrike" cap="none">
                <a:solidFill>
                  <a:schemeClr val="dk1"/>
                </a:solidFill>
                <a:latin typeface="Calibri"/>
                <a:ea typeface="Calibri"/>
                <a:cs typeface="Calibri"/>
                <a:sym typeface="Calibri"/>
              </a:rPr>
              <a:t>59</a:t>
            </a:fld>
            <a:endParaRPr lang="e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9724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54315226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Shape 5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66" name="Shape 566"/>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Notice the additional word vectors, and a factor between word vector and tag. In essence, word vector also predicts tag.</a:t>
            </a:r>
          </a:p>
        </p:txBody>
      </p:sp>
      <p:sp>
        <p:nvSpPr>
          <p:cNvPr id="567" name="Shape 567"/>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 sz="1200" b="0" i="0" u="none" strike="noStrike" cap="none">
                <a:solidFill>
                  <a:schemeClr val="dk1"/>
                </a:solidFill>
                <a:latin typeface="Calibri"/>
                <a:ea typeface="Calibri"/>
                <a:cs typeface="Calibri"/>
                <a:sym typeface="Calibri"/>
              </a:rPr>
              <a:t>60</a:t>
            </a:fld>
            <a:endParaRPr lang="e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980365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Shape 572"/>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573" name="Shape 5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552125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Shape 579"/>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580" name="Shape 5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2580214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Shape 585"/>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586" name="Shape 5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4620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7" name="Shape 1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546853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5" name="Shape 18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15599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3" name="Shape 19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696726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56"/>
        <p:cNvGrpSpPr/>
        <p:nvPr/>
      </p:nvGrpSpPr>
      <p:grpSpPr>
        <a:xfrm>
          <a:off x="0" y="0"/>
          <a:ext cx="0" cy="0"/>
          <a:chOff x="0" y="0"/>
          <a:chExt cx="0" cy="0"/>
        </a:xfrm>
      </p:grpSpPr>
      <p:sp>
        <p:nvSpPr>
          <p:cNvPr id="57" name="Shape 57"/>
          <p:cNvSpPr txBox="1">
            <a:spLocks noGrp="1"/>
          </p:cNvSpPr>
          <p:nvPr>
            <p:ph type="ctrTitle"/>
          </p:nvPr>
        </p:nvSpPr>
        <p:spPr>
          <a:xfrm>
            <a:off x="685800" y="1597818"/>
            <a:ext cx="7772400" cy="11025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58" name="Shape 58"/>
          <p:cNvSpPr txBox="1">
            <a:spLocks noGrp="1"/>
          </p:cNvSpPr>
          <p:nvPr>
            <p:ph type="subTitle" idx="1"/>
          </p:nvPr>
        </p:nvSpPr>
        <p:spPr>
          <a:xfrm>
            <a:off x="1371600" y="2914650"/>
            <a:ext cx="6400800" cy="1314600"/>
          </a:xfrm>
          <a:prstGeom prst="rect">
            <a:avLst/>
          </a:prstGeom>
          <a:noFill/>
          <a:ln>
            <a:noFill/>
          </a:ln>
        </p:spPr>
        <p:txBody>
          <a:bodyPr lIns="91425" tIns="91425" rIns="91425" bIns="91425" anchor="t" anchorCtr="0"/>
          <a:lstStyle>
            <a:lvl1pPr marL="0" marR="0" lvl="0" indent="0" algn="ctr" rtl="0">
              <a:spcBef>
                <a:spcPts val="640"/>
              </a:spcBef>
              <a:buClr>
                <a:srgbClr val="888888"/>
              </a:buClr>
              <a:buFont typeface="Arial"/>
              <a:buNone/>
              <a:defRPr sz="3200" b="0" i="0" u="none" strike="noStrike" cap="none">
                <a:solidFill>
                  <a:srgbClr val="888888"/>
                </a:solidFill>
                <a:latin typeface="Calibri"/>
                <a:ea typeface="Calibri"/>
                <a:cs typeface="Calibri"/>
                <a:sym typeface="Calibri"/>
              </a:defRPr>
            </a:lvl1pPr>
            <a:lvl2pPr marL="457200" marR="0" lvl="1" indent="0" algn="ctr" rtl="0">
              <a:spcBef>
                <a:spcPts val="560"/>
              </a:spcBef>
              <a:buClr>
                <a:srgbClr val="888888"/>
              </a:buClr>
              <a:buFont typeface="Arial"/>
              <a:buNone/>
              <a:defRPr sz="2800" b="0" i="0" u="none" strike="noStrike" cap="none">
                <a:solidFill>
                  <a:srgbClr val="888888"/>
                </a:solidFill>
                <a:latin typeface="Calibri"/>
                <a:ea typeface="Calibri"/>
                <a:cs typeface="Calibri"/>
                <a:sym typeface="Calibri"/>
              </a:defRPr>
            </a:lvl2pPr>
            <a:lvl3pPr marL="914400" marR="0" lvl="2" indent="0" algn="ctr" rtl="0">
              <a:spcBef>
                <a:spcPts val="480"/>
              </a:spcBef>
              <a:buClr>
                <a:srgbClr val="888888"/>
              </a:buClr>
              <a:buFont typeface="Arial"/>
              <a:buNone/>
              <a:defRPr sz="2400" b="0" i="0" u="none" strike="noStrike" cap="none">
                <a:solidFill>
                  <a:srgbClr val="888888"/>
                </a:solidFill>
                <a:latin typeface="Calibri"/>
                <a:ea typeface="Calibri"/>
                <a:cs typeface="Calibri"/>
                <a:sym typeface="Calibri"/>
              </a:defRPr>
            </a:lvl3pPr>
            <a:lvl4pPr marL="1371600" marR="0" lvl="3"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4pPr>
            <a:lvl5pPr marL="1828800" marR="0" lvl="4"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5pPr>
            <a:lvl6pPr marL="2286000" marR="0" lvl="5"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59" name="Shape 59"/>
          <p:cNvSpPr txBox="1">
            <a:spLocks noGrp="1"/>
          </p:cNvSpPr>
          <p:nvPr>
            <p:ph type="dt" idx="10"/>
          </p:nvPr>
        </p:nvSpPr>
        <p:spPr>
          <a:xfrm>
            <a:off x="457200" y="4767262"/>
            <a:ext cx="2133600" cy="273900"/>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ftr" idx="11"/>
          </p:nvPr>
        </p:nvSpPr>
        <p:spPr>
          <a:xfrm>
            <a:off x="3124200" y="4767262"/>
            <a:ext cx="2895600" cy="273900"/>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sldNum" idx="12"/>
          </p:nvPr>
        </p:nvSpPr>
        <p:spPr>
          <a:xfrm>
            <a:off x="6553200" y="4767262"/>
            <a:ext cx="2133600" cy="2739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1200" b="0" i="0" u="none" strike="noStrike" cap="none">
                <a:solidFill>
                  <a:srgbClr val="888888"/>
                </a:solidFill>
                <a:latin typeface="Calibri"/>
                <a:ea typeface="Calibri"/>
                <a:cs typeface="Calibri"/>
                <a:sym typeface="Calibri"/>
              </a:rPr>
              <a:t>‹#›</a:t>
            </a:fld>
            <a:endParaRPr lang="en"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457200" y="205978"/>
            <a:ext cx="8229600" cy="8574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64" name="Shape 64"/>
          <p:cNvSpPr txBox="1">
            <a:spLocks noGrp="1"/>
          </p:cNvSpPr>
          <p:nvPr>
            <p:ph type="body" idx="1"/>
          </p:nvPr>
        </p:nvSpPr>
        <p:spPr>
          <a:xfrm>
            <a:off x="457200" y="1200150"/>
            <a:ext cx="8229600" cy="3394500"/>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dt" idx="10"/>
          </p:nvPr>
        </p:nvSpPr>
        <p:spPr>
          <a:xfrm>
            <a:off x="457200" y="4767262"/>
            <a:ext cx="2133600" cy="273900"/>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ftr" idx="11"/>
          </p:nvPr>
        </p:nvSpPr>
        <p:spPr>
          <a:xfrm>
            <a:off x="3124200" y="4767262"/>
            <a:ext cx="2895600" cy="273900"/>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sldNum" idx="12"/>
          </p:nvPr>
        </p:nvSpPr>
        <p:spPr>
          <a:xfrm>
            <a:off x="6553200" y="4767262"/>
            <a:ext cx="2133600" cy="2739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1200" b="0" i="0" u="none" strike="noStrike" cap="none">
                <a:solidFill>
                  <a:srgbClr val="888888"/>
                </a:solidFill>
                <a:latin typeface="Calibri"/>
                <a:ea typeface="Calibri"/>
                <a:cs typeface="Calibri"/>
                <a:sym typeface="Calibri"/>
              </a:rPr>
              <a:t>‹#›</a:t>
            </a:fld>
            <a:endParaRPr lang="en"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722312" y="3305175"/>
            <a:ext cx="7772400" cy="1021500"/>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Calibri"/>
              <a:buNone/>
              <a:defRPr sz="4000" b="1"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70" name="Shape 70"/>
          <p:cNvSpPr txBox="1">
            <a:spLocks noGrp="1"/>
          </p:cNvSpPr>
          <p:nvPr>
            <p:ph type="body" idx="1"/>
          </p:nvPr>
        </p:nvSpPr>
        <p:spPr>
          <a:xfrm>
            <a:off x="722312" y="2180034"/>
            <a:ext cx="7772400" cy="1125300"/>
          </a:xfrm>
          <a:prstGeom prst="rect">
            <a:avLst/>
          </a:prstGeom>
          <a:noFill/>
          <a:ln>
            <a:noFill/>
          </a:ln>
        </p:spPr>
        <p:txBody>
          <a:bodyPr lIns="91425" tIns="91425" rIns="91425" bIns="91425" anchor="b" anchorCtr="0"/>
          <a:lstStyle>
            <a:lvl1pPr marL="0" marR="0" lvl="0" indent="0" algn="l"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1pPr>
            <a:lvl2pPr marL="457200" marR="0" lvl="1" indent="0" algn="l" rtl="0">
              <a:spcBef>
                <a:spcPts val="360"/>
              </a:spcBef>
              <a:buClr>
                <a:srgbClr val="888888"/>
              </a:buClr>
              <a:buFont typeface="Arial"/>
              <a:buNone/>
              <a:defRPr sz="1800" b="0" i="0" u="none" strike="noStrike" cap="none">
                <a:solidFill>
                  <a:srgbClr val="888888"/>
                </a:solidFill>
                <a:latin typeface="Calibri"/>
                <a:ea typeface="Calibri"/>
                <a:cs typeface="Calibri"/>
                <a:sym typeface="Calibri"/>
              </a:defRPr>
            </a:lvl2pPr>
            <a:lvl3pPr marL="914400" marR="0" lvl="2" indent="0" algn="l" rtl="0">
              <a:spcBef>
                <a:spcPts val="320"/>
              </a:spcBef>
              <a:buClr>
                <a:srgbClr val="888888"/>
              </a:buClr>
              <a:buFont typeface="Arial"/>
              <a:buNone/>
              <a:defRPr sz="1600" b="0" i="0" u="none" strike="noStrike" cap="none">
                <a:solidFill>
                  <a:srgbClr val="888888"/>
                </a:solidFill>
                <a:latin typeface="Calibri"/>
                <a:ea typeface="Calibri"/>
                <a:cs typeface="Calibri"/>
                <a:sym typeface="Calibri"/>
              </a:defRPr>
            </a:lvl3pPr>
            <a:lvl4pPr marL="1371600" marR="0" lvl="3"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4pPr>
            <a:lvl5pPr marL="1828800" marR="0" lvl="4"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5pPr>
            <a:lvl6pPr marL="2286000" marR="0" lvl="5"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6pPr>
            <a:lvl7pPr marL="2743200" marR="0" lvl="6"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7pPr>
            <a:lvl8pPr marL="3200400" marR="0" lvl="7"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8pPr>
            <a:lvl9pPr marL="3657600" marR="0" lvl="8" indent="0" algn="l" rtl="0">
              <a:spcBef>
                <a:spcPts val="280"/>
              </a:spcBef>
              <a:buClr>
                <a:srgbClr val="888888"/>
              </a:buClr>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71" name="Shape 71"/>
          <p:cNvSpPr txBox="1">
            <a:spLocks noGrp="1"/>
          </p:cNvSpPr>
          <p:nvPr>
            <p:ph type="dt" idx="10"/>
          </p:nvPr>
        </p:nvSpPr>
        <p:spPr>
          <a:xfrm>
            <a:off x="457200" y="4767262"/>
            <a:ext cx="2133600" cy="273900"/>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ftr" idx="11"/>
          </p:nvPr>
        </p:nvSpPr>
        <p:spPr>
          <a:xfrm>
            <a:off x="3124200" y="4767262"/>
            <a:ext cx="2895600" cy="273900"/>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sldNum" idx="12"/>
          </p:nvPr>
        </p:nvSpPr>
        <p:spPr>
          <a:xfrm>
            <a:off x="6553200" y="4767262"/>
            <a:ext cx="2133600" cy="2739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1200">
                <a:solidFill>
                  <a:srgbClr val="888888"/>
                </a:solidFill>
                <a:latin typeface="Calibri"/>
                <a:ea typeface="Calibri"/>
                <a:cs typeface="Calibri"/>
                <a:sym typeface="Calibri"/>
              </a:rPr>
              <a:t>‹#›</a:t>
            </a:fld>
            <a:endParaRPr lang="en" sz="1200">
              <a:solidFill>
                <a:srgbClr val="888888"/>
              </a:solidFill>
              <a:latin typeface="Calibri"/>
              <a:ea typeface="Calibri"/>
              <a:cs typeface="Calibri"/>
              <a:sym typeface="Calib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05978"/>
            <a:ext cx="8229600" cy="8574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76" name="Shape 76"/>
          <p:cNvSpPr txBox="1">
            <a:spLocks noGrp="1"/>
          </p:cNvSpPr>
          <p:nvPr>
            <p:ph type="body" idx="1"/>
          </p:nvPr>
        </p:nvSpPr>
        <p:spPr>
          <a:xfrm>
            <a:off x="457200" y="1200150"/>
            <a:ext cx="4038600" cy="3394500"/>
          </a:xfrm>
          <a:prstGeom prst="rect">
            <a:avLst/>
          </a:prstGeom>
          <a:noFill/>
          <a:ln>
            <a:noFill/>
          </a:ln>
        </p:spPr>
        <p:txBody>
          <a:bodyPr lIns="91425" tIns="91425" rIns="91425" bIns="91425" anchor="t" anchorCtr="0"/>
          <a:lstStyle>
            <a:lvl1pPr marL="342900" marR="0" lvl="0" indent="-16510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742950" marR="0" lvl="1" indent="-13335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body" idx="2"/>
          </p:nvPr>
        </p:nvSpPr>
        <p:spPr>
          <a:xfrm>
            <a:off x="4648200" y="1200150"/>
            <a:ext cx="4038600" cy="3394500"/>
          </a:xfrm>
          <a:prstGeom prst="rect">
            <a:avLst/>
          </a:prstGeom>
          <a:noFill/>
          <a:ln>
            <a:noFill/>
          </a:ln>
        </p:spPr>
        <p:txBody>
          <a:bodyPr lIns="91425" tIns="91425" rIns="91425" bIns="91425" anchor="t" anchorCtr="0"/>
          <a:lstStyle>
            <a:lvl1pPr marL="342900" marR="0" lvl="0" indent="-16510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742950" marR="0" lvl="1" indent="-13335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dt" idx="10"/>
          </p:nvPr>
        </p:nvSpPr>
        <p:spPr>
          <a:xfrm>
            <a:off x="457200" y="4767262"/>
            <a:ext cx="2133600" cy="273900"/>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9" name="Shape 79"/>
          <p:cNvSpPr txBox="1">
            <a:spLocks noGrp="1"/>
          </p:cNvSpPr>
          <p:nvPr>
            <p:ph type="ftr" idx="11"/>
          </p:nvPr>
        </p:nvSpPr>
        <p:spPr>
          <a:xfrm>
            <a:off x="3124200" y="4767262"/>
            <a:ext cx="2895600" cy="273900"/>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0" name="Shape 80"/>
          <p:cNvSpPr txBox="1">
            <a:spLocks noGrp="1"/>
          </p:cNvSpPr>
          <p:nvPr>
            <p:ph type="sldNum" idx="12"/>
          </p:nvPr>
        </p:nvSpPr>
        <p:spPr>
          <a:xfrm>
            <a:off x="6553200" y="4767262"/>
            <a:ext cx="2133600" cy="2739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1200">
                <a:solidFill>
                  <a:srgbClr val="888888"/>
                </a:solidFill>
                <a:latin typeface="Calibri"/>
                <a:ea typeface="Calibri"/>
                <a:cs typeface="Calibri"/>
                <a:sym typeface="Calibri"/>
              </a:rPr>
              <a:t>‹#›</a:t>
            </a:fld>
            <a:endParaRPr lang="en" sz="1200">
              <a:solidFill>
                <a:srgbClr val="888888"/>
              </a:solidFill>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457200" y="205978"/>
            <a:ext cx="8229600" cy="8574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83" name="Shape 83"/>
          <p:cNvSpPr txBox="1">
            <a:spLocks noGrp="1"/>
          </p:cNvSpPr>
          <p:nvPr>
            <p:ph type="body" idx="1"/>
          </p:nvPr>
        </p:nvSpPr>
        <p:spPr>
          <a:xfrm>
            <a:off x="457200" y="1151334"/>
            <a:ext cx="4040100" cy="480000"/>
          </a:xfrm>
          <a:prstGeom prst="rect">
            <a:avLst/>
          </a:prstGeom>
          <a:noFill/>
          <a:ln>
            <a:noFill/>
          </a:ln>
        </p:spPr>
        <p:txBody>
          <a:bodyPr lIns="91425" tIns="91425" rIns="91425" bIns="91425" anchor="b" anchorCtr="0"/>
          <a:lstStyle>
            <a:lvl1pPr marL="0" marR="0" lvl="0" indent="0" algn="l" rtl="0">
              <a:spcBef>
                <a:spcPts val="48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spcBef>
                <a:spcPts val="4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spcBef>
                <a:spcPts val="36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84" name="Shape 84"/>
          <p:cNvSpPr txBox="1">
            <a:spLocks noGrp="1"/>
          </p:cNvSpPr>
          <p:nvPr>
            <p:ph type="body" idx="2"/>
          </p:nvPr>
        </p:nvSpPr>
        <p:spPr>
          <a:xfrm>
            <a:off x="457200" y="1631156"/>
            <a:ext cx="4040100" cy="2963400"/>
          </a:xfrm>
          <a:prstGeom prst="rect">
            <a:avLst/>
          </a:prstGeom>
          <a:noFill/>
          <a:ln>
            <a:noFill/>
          </a:ln>
        </p:spPr>
        <p:txBody>
          <a:bodyPr lIns="91425" tIns="91425" rIns="91425" bIns="91425" anchor="t" anchorCtr="0"/>
          <a:lstStyle>
            <a:lvl1pPr marL="342900" marR="0" lvl="0" indent="-1905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742950" marR="0" lvl="1" indent="-15875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143000" marR="0" lvl="2"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85" name="Shape 85"/>
          <p:cNvSpPr txBox="1">
            <a:spLocks noGrp="1"/>
          </p:cNvSpPr>
          <p:nvPr>
            <p:ph type="body" idx="3"/>
          </p:nvPr>
        </p:nvSpPr>
        <p:spPr>
          <a:xfrm>
            <a:off x="4645025" y="1151334"/>
            <a:ext cx="4041900" cy="480000"/>
          </a:xfrm>
          <a:prstGeom prst="rect">
            <a:avLst/>
          </a:prstGeom>
          <a:noFill/>
          <a:ln>
            <a:noFill/>
          </a:ln>
        </p:spPr>
        <p:txBody>
          <a:bodyPr lIns="91425" tIns="91425" rIns="91425" bIns="91425" anchor="b" anchorCtr="0"/>
          <a:lstStyle>
            <a:lvl1pPr marL="0" marR="0" lvl="0" indent="0" algn="l" rtl="0">
              <a:spcBef>
                <a:spcPts val="48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spcBef>
                <a:spcPts val="4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spcBef>
                <a:spcPts val="36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86" name="Shape 86"/>
          <p:cNvSpPr txBox="1">
            <a:spLocks noGrp="1"/>
          </p:cNvSpPr>
          <p:nvPr>
            <p:ph type="body" idx="4"/>
          </p:nvPr>
        </p:nvSpPr>
        <p:spPr>
          <a:xfrm>
            <a:off x="4645025" y="1631156"/>
            <a:ext cx="4041900" cy="2963400"/>
          </a:xfrm>
          <a:prstGeom prst="rect">
            <a:avLst/>
          </a:prstGeom>
          <a:noFill/>
          <a:ln>
            <a:noFill/>
          </a:ln>
        </p:spPr>
        <p:txBody>
          <a:bodyPr lIns="91425" tIns="91425" rIns="91425" bIns="91425" anchor="t" anchorCtr="0"/>
          <a:lstStyle>
            <a:lvl1pPr marL="342900" marR="0" lvl="0" indent="-1905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742950" marR="0" lvl="1" indent="-15875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143000" marR="0" lvl="2"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87" name="Shape 87"/>
          <p:cNvSpPr txBox="1">
            <a:spLocks noGrp="1"/>
          </p:cNvSpPr>
          <p:nvPr>
            <p:ph type="dt" idx="10"/>
          </p:nvPr>
        </p:nvSpPr>
        <p:spPr>
          <a:xfrm>
            <a:off x="457200" y="4767262"/>
            <a:ext cx="2133600" cy="273900"/>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8" name="Shape 88"/>
          <p:cNvSpPr txBox="1">
            <a:spLocks noGrp="1"/>
          </p:cNvSpPr>
          <p:nvPr>
            <p:ph type="ftr" idx="11"/>
          </p:nvPr>
        </p:nvSpPr>
        <p:spPr>
          <a:xfrm>
            <a:off x="3124200" y="4767262"/>
            <a:ext cx="2895600" cy="273900"/>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9" name="Shape 89"/>
          <p:cNvSpPr txBox="1">
            <a:spLocks noGrp="1"/>
          </p:cNvSpPr>
          <p:nvPr>
            <p:ph type="sldNum" idx="12"/>
          </p:nvPr>
        </p:nvSpPr>
        <p:spPr>
          <a:xfrm>
            <a:off x="6553200" y="4767262"/>
            <a:ext cx="2133600" cy="2739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1200">
                <a:solidFill>
                  <a:srgbClr val="888888"/>
                </a:solidFill>
                <a:latin typeface="Calibri"/>
                <a:ea typeface="Calibri"/>
                <a:cs typeface="Calibri"/>
                <a:sym typeface="Calibri"/>
              </a:rPr>
              <a:t>‹#›</a:t>
            </a:fld>
            <a:endParaRPr lang="en" sz="1200">
              <a:solidFill>
                <a:srgbClr val="888888"/>
              </a:solidFill>
              <a:latin typeface="Calibri"/>
              <a:ea typeface="Calibri"/>
              <a:cs typeface="Calibri"/>
              <a:sym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457200" y="205978"/>
            <a:ext cx="8229600" cy="8574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92" name="Shape 92"/>
          <p:cNvSpPr txBox="1">
            <a:spLocks noGrp="1"/>
          </p:cNvSpPr>
          <p:nvPr>
            <p:ph type="dt" idx="10"/>
          </p:nvPr>
        </p:nvSpPr>
        <p:spPr>
          <a:xfrm>
            <a:off x="457200" y="4767262"/>
            <a:ext cx="2133600" cy="273900"/>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93" name="Shape 93"/>
          <p:cNvSpPr txBox="1">
            <a:spLocks noGrp="1"/>
          </p:cNvSpPr>
          <p:nvPr>
            <p:ph type="ftr" idx="11"/>
          </p:nvPr>
        </p:nvSpPr>
        <p:spPr>
          <a:xfrm>
            <a:off x="3124200" y="4767262"/>
            <a:ext cx="2895600" cy="273900"/>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94" name="Shape 94"/>
          <p:cNvSpPr txBox="1">
            <a:spLocks noGrp="1"/>
          </p:cNvSpPr>
          <p:nvPr>
            <p:ph type="sldNum" idx="12"/>
          </p:nvPr>
        </p:nvSpPr>
        <p:spPr>
          <a:xfrm>
            <a:off x="6553200" y="4767262"/>
            <a:ext cx="2133600" cy="2739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1200">
                <a:solidFill>
                  <a:srgbClr val="888888"/>
                </a:solidFill>
                <a:latin typeface="Calibri"/>
                <a:ea typeface="Calibri"/>
                <a:cs typeface="Calibri"/>
                <a:sym typeface="Calibri"/>
              </a:rPr>
              <a:t>‹#›</a:t>
            </a:fld>
            <a:endParaRPr lang="en" sz="1200">
              <a:solidFill>
                <a:srgbClr val="888888"/>
              </a:solidFill>
              <a:latin typeface="Calibri"/>
              <a:ea typeface="Calibri"/>
              <a:cs typeface="Calibri"/>
              <a:sym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95"/>
        <p:cNvGrpSpPr/>
        <p:nvPr/>
      </p:nvGrpSpPr>
      <p:grpSpPr>
        <a:xfrm>
          <a:off x="0" y="0"/>
          <a:ext cx="0" cy="0"/>
          <a:chOff x="0" y="0"/>
          <a:chExt cx="0" cy="0"/>
        </a:xfrm>
      </p:grpSpPr>
      <p:sp>
        <p:nvSpPr>
          <p:cNvPr id="96" name="Shape 96"/>
          <p:cNvSpPr txBox="1">
            <a:spLocks noGrp="1"/>
          </p:cNvSpPr>
          <p:nvPr>
            <p:ph type="dt" idx="10"/>
          </p:nvPr>
        </p:nvSpPr>
        <p:spPr>
          <a:xfrm>
            <a:off x="457200" y="4767262"/>
            <a:ext cx="2133600" cy="273900"/>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97" name="Shape 97"/>
          <p:cNvSpPr txBox="1">
            <a:spLocks noGrp="1"/>
          </p:cNvSpPr>
          <p:nvPr>
            <p:ph type="ftr" idx="11"/>
          </p:nvPr>
        </p:nvSpPr>
        <p:spPr>
          <a:xfrm>
            <a:off x="3124200" y="4767262"/>
            <a:ext cx="2895600" cy="273900"/>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98" name="Shape 98"/>
          <p:cNvSpPr txBox="1">
            <a:spLocks noGrp="1"/>
          </p:cNvSpPr>
          <p:nvPr>
            <p:ph type="sldNum" idx="12"/>
          </p:nvPr>
        </p:nvSpPr>
        <p:spPr>
          <a:xfrm>
            <a:off x="6553200" y="4767262"/>
            <a:ext cx="2133600" cy="2739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1200">
                <a:solidFill>
                  <a:srgbClr val="888888"/>
                </a:solidFill>
                <a:latin typeface="Calibri"/>
                <a:ea typeface="Calibri"/>
                <a:cs typeface="Calibri"/>
                <a:sym typeface="Calibri"/>
              </a:rPr>
              <a:t>‹#›</a:t>
            </a:fld>
            <a:endParaRPr lang="en" sz="1200">
              <a:solidFill>
                <a:srgbClr val="888888"/>
              </a:solidFill>
              <a:latin typeface="Calibri"/>
              <a:ea typeface="Calibri"/>
              <a:cs typeface="Calibri"/>
              <a:sym typeface="Calibri"/>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457200" y="204787"/>
            <a:ext cx="3008400" cy="871500"/>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Calibri"/>
              <a:buNone/>
              <a:defRPr sz="2000" b="1"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101" name="Shape 101"/>
          <p:cNvSpPr txBox="1">
            <a:spLocks noGrp="1"/>
          </p:cNvSpPr>
          <p:nvPr>
            <p:ph type="body" idx="1"/>
          </p:nvPr>
        </p:nvSpPr>
        <p:spPr>
          <a:xfrm>
            <a:off x="3575050" y="204787"/>
            <a:ext cx="5111700" cy="4389600"/>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02" name="Shape 102"/>
          <p:cNvSpPr txBox="1">
            <a:spLocks noGrp="1"/>
          </p:cNvSpPr>
          <p:nvPr>
            <p:ph type="body" idx="2"/>
          </p:nvPr>
        </p:nvSpPr>
        <p:spPr>
          <a:xfrm>
            <a:off x="457200" y="1076325"/>
            <a:ext cx="3008400" cy="3518400"/>
          </a:xfrm>
          <a:prstGeom prst="rect">
            <a:avLst/>
          </a:prstGeom>
          <a:noFill/>
          <a:ln>
            <a:noFill/>
          </a:ln>
        </p:spPr>
        <p:txBody>
          <a:bodyPr lIns="91425" tIns="91425" rIns="91425" bIns="91425" anchor="t" anchorCtr="0"/>
          <a:lstStyle>
            <a:lvl1pPr marL="0" marR="0" lvl="0" indent="0" algn="l" rtl="0">
              <a:spcBef>
                <a:spcPts val="280"/>
              </a:spcBef>
              <a:buClr>
                <a:schemeClr val="dk1"/>
              </a:buClr>
              <a:buFont typeface="Arial"/>
              <a:buNone/>
              <a:defRPr sz="1400" b="0" i="0" u="none" strike="noStrike" cap="none">
                <a:solidFill>
                  <a:schemeClr val="dk1"/>
                </a:solidFill>
                <a:latin typeface="Calibri"/>
                <a:ea typeface="Calibri"/>
                <a:cs typeface="Calibri"/>
                <a:sym typeface="Calibri"/>
              </a:defRPr>
            </a:lvl1pPr>
            <a:lvl2pPr marL="457200" marR="0" lvl="1" indent="0" algn="l" rtl="0">
              <a:spcBef>
                <a:spcPts val="240"/>
              </a:spcBef>
              <a:buClr>
                <a:schemeClr val="dk1"/>
              </a:buClr>
              <a:buFont typeface="Arial"/>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buClr>
                <a:schemeClr val="dk1"/>
              </a:buClr>
              <a:buFont typeface="Arial"/>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103" name="Shape 103"/>
          <p:cNvSpPr txBox="1">
            <a:spLocks noGrp="1"/>
          </p:cNvSpPr>
          <p:nvPr>
            <p:ph type="dt" idx="10"/>
          </p:nvPr>
        </p:nvSpPr>
        <p:spPr>
          <a:xfrm>
            <a:off x="457200" y="4767262"/>
            <a:ext cx="2133600" cy="273900"/>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04" name="Shape 104"/>
          <p:cNvSpPr txBox="1">
            <a:spLocks noGrp="1"/>
          </p:cNvSpPr>
          <p:nvPr>
            <p:ph type="ftr" idx="11"/>
          </p:nvPr>
        </p:nvSpPr>
        <p:spPr>
          <a:xfrm>
            <a:off x="3124200" y="4767262"/>
            <a:ext cx="2895600" cy="273900"/>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05" name="Shape 105"/>
          <p:cNvSpPr txBox="1">
            <a:spLocks noGrp="1"/>
          </p:cNvSpPr>
          <p:nvPr>
            <p:ph type="sldNum" idx="12"/>
          </p:nvPr>
        </p:nvSpPr>
        <p:spPr>
          <a:xfrm>
            <a:off x="6553200" y="4767262"/>
            <a:ext cx="2133600" cy="2739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1200">
                <a:solidFill>
                  <a:srgbClr val="888888"/>
                </a:solidFill>
                <a:latin typeface="Calibri"/>
                <a:ea typeface="Calibri"/>
                <a:cs typeface="Calibri"/>
                <a:sym typeface="Calibri"/>
              </a:rPr>
              <a:t>‹#›</a:t>
            </a:fld>
            <a:endParaRPr lang="en" sz="1200">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1792288" y="3600450"/>
            <a:ext cx="5486400" cy="425100"/>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Calibri"/>
              <a:buNone/>
              <a:defRPr sz="2000" b="1"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108" name="Shape 108"/>
          <p:cNvSpPr>
            <a:spLocks noGrp="1"/>
          </p:cNvSpPr>
          <p:nvPr>
            <p:ph type="pic" idx="2"/>
          </p:nvPr>
        </p:nvSpPr>
        <p:spPr>
          <a:xfrm>
            <a:off x="1792288" y="459581"/>
            <a:ext cx="5486400" cy="3086100"/>
          </a:xfrm>
          <a:prstGeom prst="rect">
            <a:avLst/>
          </a:prstGeom>
          <a:noFill/>
          <a:ln>
            <a:noFill/>
          </a:ln>
        </p:spPr>
        <p:txBody>
          <a:bodyPr lIns="91425" tIns="91425" rIns="91425" bIns="91425" anchor="t" anchorCtr="0"/>
          <a:lstStyle>
            <a:lvl1pPr marL="0" marR="0" lvl="0" indent="0" algn="l" rtl="0">
              <a:spcBef>
                <a:spcPts val="640"/>
              </a:spcBef>
              <a:buClr>
                <a:schemeClr val="dk1"/>
              </a:buClr>
              <a:buFont typeface="Arial"/>
              <a:buNone/>
              <a:defRPr sz="3200" b="0" i="0" u="none" strike="noStrike" cap="none">
                <a:solidFill>
                  <a:schemeClr val="dk1"/>
                </a:solidFill>
                <a:latin typeface="Calibri"/>
                <a:ea typeface="Calibri"/>
                <a:cs typeface="Calibri"/>
                <a:sym typeface="Calibri"/>
              </a:defRPr>
            </a:lvl1pPr>
            <a:lvl2pPr marL="457200" marR="0" lvl="1" indent="0" algn="l" rtl="0">
              <a:spcBef>
                <a:spcPts val="560"/>
              </a:spcBef>
              <a:buClr>
                <a:schemeClr val="dk1"/>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buClr>
                <a:schemeClr val="dk1"/>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5pPr>
            <a:lvl6pPr marL="2286000" marR="0" lvl="5"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6pPr>
            <a:lvl7pPr marL="2743200" marR="0" lvl="6"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7pPr>
            <a:lvl8pPr marL="3200400" marR="0" lvl="7"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8pPr>
            <a:lvl9pPr marL="3657600" marR="0" lvl="8"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09" name="Shape 109"/>
          <p:cNvSpPr txBox="1">
            <a:spLocks noGrp="1"/>
          </p:cNvSpPr>
          <p:nvPr>
            <p:ph type="body" idx="1"/>
          </p:nvPr>
        </p:nvSpPr>
        <p:spPr>
          <a:xfrm>
            <a:off x="1792288" y="4025503"/>
            <a:ext cx="5486400" cy="603600"/>
          </a:xfrm>
          <a:prstGeom prst="rect">
            <a:avLst/>
          </a:prstGeom>
          <a:noFill/>
          <a:ln>
            <a:noFill/>
          </a:ln>
        </p:spPr>
        <p:txBody>
          <a:bodyPr lIns="91425" tIns="91425" rIns="91425" bIns="91425" anchor="t" anchorCtr="0"/>
          <a:lstStyle>
            <a:lvl1pPr marL="0" marR="0" lvl="0" indent="0" algn="l" rtl="0">
              <a:spcBef>
                <a:spcPts val="280"/>
              </a:spcBef>
              <a:buClr>
                <a:schemeClr val="dk1"/>
              </a:buClr>
              <a:buFont typeface="Arial"/>
              <a:buNone/>
              <a:defRPr sz="1400" b="0" i="0" u="none" strike="noStrike" cap="none">
                <a:solidFill>
                  <a:schemeClr val="dk1"/>
                </a:solidFill>
                <a:latin typeface="Calibri"/>
                <a:ea typeface="Calibri"/>
                <a:cs typeface="Calibri"/>
                <a:sym typeface="Calibri"/>
              </a:defRPr>
            </a:lvl1pPr>
            <a:lvl2pPr marL="457200" marR="0" lvl="1" indent="0" algn="l" rtl="0">
              <a:spcBef>
                <a:spcPts val="240"/>
              </a:spcBef>
              <a:buClr>
                <a:schemeClr val="dk1"/>
              </a:buClr>
              <a:buFont typeface="Arial"/>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buClr>
                <a:schemeClr val="dk1"/>
              </a:buClr>
              <a:buFont typeface="Arial"/>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110" name="Shape 110"/>
          <p:cNvSpPr txBox="1">
            <a:spLocks noGrp="1"/>
          </p:cNvSpPr>
          <p:nvPr>
            <p:ph type="dt" idx="10"/>
          </p:nvPr>
        </p:nvSpPr>
        <p:spPr>
          <a:xfrm>
            <a:off x="457200" y="4767262"/>
            <a:ext cx="2133600" cy="273900"/>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11" name="Shape 111"/>
          <p:cNvSpPr txBox="1">
            <a:spLocks noGrp="1"/>
          </p:cNvSpPr>
          <p:nvPr>
            <p:ph type="ftr" idx="11"/>
          </p:nvPr>
        </p:nvSpPr>
        <p:spPr>
          <a:xfrm>
            <a:off x="3124200" y="4767262"/>
            <a:ext cx="2895600" cy="273900"/>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12" name="Shape 112"/>
          <p:cNvSpPr txBox="1">
            <a:spLocks noGrp="1"/>
          </p:cNvSpPr>
          <p:nvPr>
            <p:ph type="sldNum" idx="12"/>
          </p:nvPr>
        </p:nvSpPr>
        <p:spPr>
          <a:xfrm>
            <a:off x="6553200" y="4767262"/>
            <a:ext cx="2133600" cy="2739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1200">
                <a:solidFill>
                  <a:srgbClr val="888888"/>
                </a:solidFill>
                <a:latin typeface="Calibri"/>
                <a:ea typeface="Calibri"/>
                <a:cs typeface="Calibri"/>
                <a:sym typeface="Calibri"/>
              </a:rPr>
              <a:t>‹#›</a:t>
            </a:fld>
            <a:endParaRPr lang="en" sz="1200">
              <a:solidFill>
                <a:srgbClr val="888888"/>
              </a:solidFill>
              <a:latin typeface="Calibri"/>
              <a:ea typeface="Calibri"/>
              <a:cs typeface="Calibri"/>
              <a:sym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457200" y="205978"/>
            <a:ext cx="8229600" cy="8574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115" name="Shape 115"/>
          <p:cNvSpPr txBox="1">
            <a:spLocks noGrp="1"/>
          </p:cNvSpPr>
          <p:nvPr>
            <p:ph type="body" idx="1"/>
          </p:nvPr>
        </p:nvSpPr>
        <p:spPr>
          <a:xfrm rot="5400000">
            <a:off x="2874750" y="-1217400"/>
            <a:ext cx="3394500" cy="8229600"/>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16" name="Shape 116"/>
          <p:cNvSpPr txBox="1">
            <a:spLocks noGrp="1"/>
          </p:cNvSpPr>
          <p:nvPr>
            <p:ph type="dt" idx="10"/>
          </p:nvPr>
        </p:nvSpPr>
        <p:spPr>
          <a:xfrm>
            <a:off x="457200" y="4767262"/>
            <a:ext cx="2133600" cy="273900"/>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17" name="Shape 117"/>
          <p:cNvSpPr txBox="1">
            <a:spLocks noGrp="1"/>
          </p:cNvSpPr>
          <p:nvPr>
            <p:ph type="ftr" idx="11"/>
          </p:nvPr>
        </p:nvSpPr>
        <p:spPr>
          <a:xfrm>
            <a:off x="3124200" y="4767262"/>
            <a:ext cx="2895600" cy="273900"/>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18" name="Shape 118"/>
          <p:cNvSpPr txBox="1">
            <a:spLocks noGrp="1"/>
          </p:cNvSpPr>
          <p:nvPr>
            <p:ph type="sldNum" idx="12"/>
          </p:nvPr>
        </p:nvSpPr>
        <p:spPr>
          <a:xfrm>
            <a:off x="6553200" y="4767262"/>
            <a:ext cx="2133600" cy="2739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1200">
                <a:solidFill>
                  <a:srgbClr val="888888"/>
                </a:solidFill>
                <a:latin typeface="Calibri"/>
                <a:ea typeface="Calibri"/>
                <a:cs typeface="Calibri"/>
                <a:sym typeface="Calibri"/>
              </a:rPr>
              <a:t>‹#›</a:t>
            </a:fld>
            <a:endParaRPr lang="en" sz="1200">
              <a:solidFill>
                <a:srgbClr val="888888"/>
              </a:solidFill>
              <a:latin typeface="Calibri"/>
              <a:ea typeface="Calibri"/>
              <a:cs typeface="Calibri"/>
              <a:sym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rot="5400000">
            <a:off x="5463750" y="1371628"/>
            <a:ext cx="4388700" cy="20574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121" name="Shape 121"/>
          <p:cNvSpPr txBox="1">
            <a:spLocks noGrp="1"/>
          </p:cNvSpPr>
          <p:nvPr>
            <p:ph type="body" idx="1"/>
          </p:nvPr>
        </p:nvSpPr>
        <p:spPr>
          <a:xfrm rot="5400000">
            <a:off x="1272750" y="-609571"/>
            <a:ext cx="4388700" cy="6019800"/>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2" name="Shape 122"/>
          <p:cNvSpPr txBox="1">
            <a:spLocks noGrp="1"/>
          </p:cNvSpPr>
          <p:nvPr>
            <p:ph type="dt" idx="10"/>
          </p:nvPr>
        </p:nvSpPr>
        <p:spPr>
          <a:xfrm>
            <a:off x="457200" y="4767262"/>
            <a:ext cx="2133600" cy="273900"/>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23" name="Shape 123"/>
          <p:cNvSpPr txBox="1">
            <a:spLocks noGrp="1"/>
          </p:cNvSpPr>
          <p:nvPr>
            <p:ph type="ftr" idx="11"/>
          </p:nvPr>
        </p:nvSpPr>
        <p:spPr>
          <a:xfrm>
            <a:off x="3124200" y="4767262"/>
            <a:ext cx="2895600" cy="273900"/>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24" name="Shape 124"/>
          <p:cNvSpPr txBox="1">
            <a:spLocks noGrp="1"/>
          </p:cNvSpPr>
          <p:nvPr>
            <p:ph type="sldNum" idx="12"/>
          </p:nvPr>
        </p:nvSpPr>
        <p:spPr>
          <a:xfrm>
            <a:off x="6553200" y="4767262"/>
            <a:ext cx="2133600" cy="2739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1200">
                <a:solidFill>
                  <a:srgbClr val="888888"/>
                </a:solidFill>
                <a:latin typeface="Calibri"/>
                <a:ea typeface="Calibri"/>
                <a:cs typeface="Calibri"/>
                <a:sym typeface="Calibri"/>
              </a:rPr>
              <a:t>‹#›</a:t>
            </a:fld>
            <a:endParaRPr lang="en" sz="1200">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457200" y="205978"/>
            <a:ext cx="8229600" cy="8574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52" name="Shape 52"/>
          <p:cNvSpPr txBox="1">
            <a:spLocks noGrp="1"/>
          </p:cNvSpPr>
          <p:nvPr>
            <p:ph type="body" idx="1"/>
          </p:nvPr>
        </p:nvSpPr>
        <p:spPr>
          <a:xfrm>
            <a:off x="457200" y="1200150"/>
            <a:ext cx="8229600" cy="3394500"/>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dt" idx="10"/>
          </p:nvPr>
        </p:nvSpPr>
        <p:spPr>
          <a:xfrm>
            <a:off x="457200" y="4767262"/>
            <a:ext cx="2133600" cy="273900"/>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4" name="Shape 54"/>
          <p:cNvSpPr txBox="1">
            <a:spLocks noGrp="1"/>
          </p:cNvSpPr>
          <p:nvPr>
            <p:ph type="ftr" idx="11"/>
          </p:nvPr>
        </p:nvSpPr>
        <p:spPr>
          <a:xfrm>
            <a:off x="3124200" y="4767262"/>
            <a:ext cx="2895600" cy="273900"/>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5" name="Shape 55"/>
          <p:cNvSpPr txBox="1">
            <a:spLocks noGrp="1"/>
          </p:cNvSpPr>
          <p:nvPr>
            <p:ph type="sldNum" idx="12"/>
          </p:nvPr>
        </p:nvSpPr>
        <p:spPr>
          <a:xfrm>
            <a:off x="6553200" y="4767262"/>
            <a:ext cx="2133600" cy="2739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1200" b="0" i="0" u="none" strike="noStrike" cap="none">
                <a:solidFill>
                  <a:srgbClr val="888888"/>
                </a:solidFill>
                <a:latin typeface="Calibri"/>
                <a:ea typeface="Calibri"/>
                <a:cs typeface="Calibri"/>
                <a:sym typeface="Calibri"/>
              </a:rPr>
              <a:t>‹#›</a:t>
            </a:fld>
            <a:endParaRPr lang="en" sz="12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 Id="rId3" Type="http://schemas.openxmlformats.org/officeDocument/2006/relationships/image" Target="../media/image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Relationship Id="rId3" Type="http://schemas.openxmlformats.org/officeDocument/2006/relationships/image" Target="../media/image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6.xml"/><Relationship Id="rId3" Type="http://schemas.openxmlformats.org/officeDocument/2006/relationships/image" Target="../media/image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7.xml"/><Relationship Id="rId3" Type="http://schemas.openxmlformats.org/officeDocument/2006/relationships/image" Target="../media/image7.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0.xml"/><Relationship Id="rId3" Type="http://schemas.openxmlformats.org/officeDocument/2006/relationships/image" Target="../media/image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1.xml"/><Relationship Id="rId3" Type="http://schemas.openxmlformats.org/officeDocument/2006/relationships/image" Target="../media/image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2.xml"/><Relationship Id="rId3" Type="http://schemas.openxmlformats.org/officeDocument/2006/relationships/image" Target="../media/image1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3.xml"/><Relationship Id="rId3" Type="http://schemas.openxmlformats.org/officeDocument/2006/relationships/image" Target="../media/image1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4.xml"/><Relationship Id="rId3" Type="http://schemas.openxmlformats.org/officeDocument/2006/relationships/image" Target="../media/image1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5.xml"/><Relationship Id="rId3" Type="http://schemas.openxmlformats.org/officeDocument/2006/relationships/image" Target="../media/image1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6.xml"/><Relationship Id="rId3" Type="http://schemas.openxmlformats.org/officeDocument/2006/relationships/image" Target="../media/image1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7.xml"/><Relationship Id="rId3" Type="http://schemas.openxmlformats.org/officeDocument/2006/relationships/image" Target="../media/image1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8.xml"/><Relationship Id="rId3" Type="http://schemas.openxmlformats.org/officeDocument/2006/relationships/image" Target="../media/image16.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9.xml"/><Relationship Id="rId3"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0.xml"/><Relationship Id="rId3" Type="http://schemas.openxmlformats.org/officeDocument/2006/relationships/image" Target="../media/image18.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ctrTitle"/>
          </p:nvPr>
        </p:nvSpPr>
        <p:spPr>
          <a:xfrm>
            <a:off x="311708" y="744575"/>
            <a:ext cx="8520600" cy="2052600"/>
          </a:xfrm>
          <a:prstGeom prst="rect">
            <a:avLst/>
          </a:prstGeom>
        </p:spPr>
        <p:txBody>
          <a:bodyPr lIns="91425" tIns="91425" rIns="91425" bIns="91425" anchor="b" anchorCtr="0">
            <a:noAutofit/>
          </a:bodyPr>
          <a:lstStyle/>
          <a:p>
            <a:pPr lvl="0">
              <a:spcBef>
                <a:spcPts val="0"/>
              </a:spcBef>
              <a:buNone/>
            </a:pPr>
            <a:r>
              <a:rPr lang="en"/>
              <a:t>Natural Language Processing (NLP)</a:t>
            </a:r>
          </a:p>
        </p:txBody>
      </p:sp>
      <p:sp>
        <p:nvSpPr>
          <p:cNvPr id="130" name="Shape 130"/>
          <p:cNvSpPr txBox="1">
            <a:spLocks noGrp="1"/>
          </p:cNvSpPr>
          <p:nvPr>
            <p:ph type="subTitle" idx="1"/>
          </p:nvPr>
        </p:nvSpPr>
        <p:spPr>
          <a:xfrm>
            <a:off x="311700" y="3223700"/>
            <a:ext cx="8520600" cy="792600"/>
          </a:xfrm>
          <a:prstGeom prst="rect">
            <a:avLst/>
          </a:prstGeom>
        </p:spPr>
        <p:txBody>
          <a:bodyPr lIns="91425" tIns="91425" rIns="91425" bIns="91425" anchor="t" anchorCtr="0">
            <a:noAutofit/>
          </a:bodyPr>
          <a:lstStyle/>
          <a:p>
            <a:pPr lvl="0">
              <a:spcBef>
                <a:spcPts val="0"/>
              </a:spcBef>
              <a:buNone/>
            </a:pPr>
            <a:r>
              <a:rPr lang="en"/>
              <a:t>Vineet Kumar</a:t>
            </a:r>
          </a:p>
          <a:p>
            <a:pPr lvl="0">
              <a:spcBef>
                <a:spcPts val="0"/>
              </a:spcBef>
              <a:buNone/>
            </a:pPr>
            <a:r>
              <a:rPr lang="en"/>
              <a:t>IBM Research Labs</a:t>
            </a:r>
          </a:p>
          <a:p>
            <a:pPr lvl="0">
              <a:spcBef>
                <a:spcPts val="0"/>
              </a:spcBef>
              <a:buClr>
                <a:schemeClr val="dk1"/>
              </a:buClr>
              <a:buSzPct val="39285"/>
              <a:buFont typeface="Arial"/>
              <a:buNone/>
            </a:pPr>
            <a:r>
              <a:rPr lang="en"/>
              <a:t>vineeku6@in.ibm.com</a:t>
            </a:r>
          </a:p>
          <a:p>
            <a:pPr lvl="0">
              <a:spcBef>
                <a:spcPts val="0"/>
              </a:spcBef>
              <a:buNone/>
            </a:pPr>
            <a:r>
              <a:rPr lang="en"/>
              <a:t>@vineetmundhra</a:t>
            </a:r>
          </a:p>
          <a:p>
            <a:pPr lvl="0">
              <a:spcBef>
                <a:spcPts val="0"/>
              </a:spcBef>
              <a:buNone/>
            </a:pPr>
            <a:endParaRPr/>
          </a:p>
        </p:txBody>
      </p:sp>
      <p:pic>
        <p:nvPicPr>
          <p:cNvPr id="131" name="Shape 131" descr="icon-twitter.png"/>
          <p:cNvPicPr preferRelativeResize="0"/>
          <p:nvPr/>
        </p:nvPicPr>
        <p:blipFill>
          <a:blip r:embed="rId3">
            <a:alphaModFix/>
          </a:blip>
          <a:stretch>
            <a:fillRect/>
          </a:stretch>
        </p:blipFill>
        <p:spPr>
          <a:xfrm>
            <a:off x="2909887" y="4724400"/>
            <a:ext cx="276225" cy="266700"/>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t>Information Extraction ( 3 / 3)</a:t>
            </a:r>
          </a:p>
        </p:txBody>
      </p:sp>
      <p:sp>
        <p:nvSpPr>
          <p:cNvPr id="205" name="Shape 205"/>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pPr>
            <a:r>
              <a:rPr lang="en" dirty="0"/>
              <a:t>Goal: Map a document collection to </a:t>
            </a:r>
            <a:r>
              <a:rPr lang="en" b="1" dirty="0"/>
              <a:t>structured</a:t>
            </a:r>
            <a:r>
              <a:rPr lang="en" dirty="0"/>
              <a:t> database</a:t>
            </a:r>
          </a:p>
          <a:p>
            <a:pPr marL="457200" lvl="0" indent="-228600" rtl="0">
              <a:spcBef>
                <a:spcPts val="0"/>
              </a:spcBef>
            </a:pPr>
            <a:r>
              <a:rPr lang="en" dirty="0"/>
              <a:t>Motivation:</a:t>
            </a:r>
          </a:p>
          <a:p>
            <a:pPr marL="914400" lvl="1" indent="-228600" rtl="0">
              <a:spcBef>
                <a:spcPts val="0"/>
              </a:spcBef>
            </a:pPr>
            <a:r>
              <a:rPr lang="en" dirty="0"/>
              <a:t>Complex searches </a:t>
            </a:r>
          </a:p>
          <a:p>
            <a:pPr marL="1371600" lvl="2" indent="-228600" rtl="0">
              <a:spcBef>
                <a:spcPts val="0"/>
              </a:spcBef>
            </a:pPr>
            <a:r>
              <a:rPr lang="en" dirty="0"/>
              <a:t>“Find me all the jobs in advertising paying at least $50,000 in Boston"</a:t>
            </a:r>
          </a:p>
          <a:p>
            <a:pPr marL="914400" lvl="1" indent="-228600" rtl="0">
              <a:spcBef>
                <a:spcPts val="0"/>
              </a:spcBef>
            </a:pPr>
            <a:r>
              <a:rPr lang="en" dirty="0"/>
              <a:t>Statistical queries </a:t>
            </a:r>
          </a:p>
          <a:p>
            <a:pPr marL="1371600" lvl="2" indent="-228600" rtl="0">
              <a:spcBef>
                <a:spcPts val="0"/>
              </a:spcBef>
            </a:pPr>
            <a:r>
              <a:rPr lang="en" dirty="0"/>
              <a:t>“How has the number of jobs in accounting changed over the years?"</a:t>
            </a:r>
          </a:p>
          <a:p>
            <a:pPr marL="457200" lvl="0" indent="0" rtl="0">
              <a:spcBef>
                <a:spcPts val="0"/>
              </a:spcBef>
              <a:buNone/>
            </a:pPr>
            <a:endParaRPr dirty="0"/>
          </a:p>
          <a:p>
            <a:pPr marL="457200" lvl="0" indent="0" rtl="0">
              <a:spcBef>
                <a:spcPts val="0"/>
              </a:spcBef>
              <a:buNone/>
            </a:pPr>
            <a:endParaRPr dirty="0"/>
          </a:p>
          <a:p>
            <a:pPr marL="457200" lvl="0" indent="0" rtl="0">
              <a:spcBef>
                <a:spcPts val="0"/>
              </a:spcBef>
              <a:buNone/>
            </a:pPr>
            <a:endParaRPr dirty="0"/>
          </a:p>
        </p:txBody>
      </p:sp>
      <p:sp>
        <p:nvSpPr>
          <p:cNvPr id="206" name="Shape 206"/>
          <p:cNvSpPr txBox="1"/>
          <p:nvPr/>
        </p:nvSpPr>
        <p:spPr>
          <a:xfrm>
            <a:off x="2923225" y="4792025"/>
            <a:ext cx="3797700" cy="188700"/>
          </a:xfrm>
          <a:prstGeom prst="rect">
            <a:avLst/>
          </a:prstGeom>
          <a:noFill/>
          <a:ln>
            <a:noFill/>
          </a:ln>
        </p:spPr>
        <p:txBody>
          <a:bodyPr lIns="91425" tIns="91425" rIns="91425" bIns="91425" anchor="t" anchorCtr="0">
            <a:noAutofit/>
          </a:bodyPr>
          <a:lstStyle/>
          <a:p>
            <a:pPr lvl="0" rtl="0">
              <a:spcBef>
                <a:spcPts val="0"/>
              </a:spcBef>
              <a:buNone/>
            </a:pPr>
            <a:r>
              <a:rPr lang="en" sz="800"/>
              <a:t>Adapted from Michael Collins’ Coursera Course on NLP</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Dialogue Systems ( 1 / 5)</a:t>
            </a:r>
          </a:p>
        </p:txBody>
      </p:sp>
      <p:sp>
        <p:nvSpPr>
          <p:cNvPr id="212" name="Shape 212"/>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rtl="0">
              <a:spcBef>
                <a:spcPts val="0"/>
              </a:spcBef>
              <a:buNone/>
            </a:pPr>
            <a:r>
              <a:rPr lang="en">
                <a:solidFill>
                  <a:schemeClr val="accent5"/>
                </a:solidFill>
              </a:rPr>
              <a:t>User: I need a flight from Boston to Washington, arriving by 10 pm.</a:t>
            </a:r>
          </a:p>
        </p:txBody>
      </p:sp>
      <p:sp>
        <p:nvSpPr>
          <p:cNvPr id="213" name="Shape 213"/>
          <p:cNvSpPr txBox="1"/>
          <p:nvPr/>
        </p:nvSpPr>
        <p:spPr>
          <a:xfrm>
            <a:off x="2923225" y="4792025"/>
            <a:ext cx="3797700" cy="188700"/>
          </a:xfrm>
          <a:prstGeom prst="rect">
            <a:avLst/>
          </a:prstGeom>
          <a:noFill/>
          <a:ln>
            <a:noFill/>
          </a:ln>
        </p:spPr>
        <p:txBody>
          <a:bodyPr lIns="91425" tIns="91425" rIns="91425" bIns="91425" anchor="t" anchorCtr="0">
            <a:noAutofit/>
          </a:bodyPr>
          <a:lstStyle/>
          <a:p>
            <a:pPr lvl="0" rtl="0">
              <a:spcBef>
                <a:spcPts val="0"/>
              </a:spcBef>
              <a:buNone/>
            </a:pPr>
            <a:r>
              <a:rPr lang="en" sz="800"/>
              <a:t>Adapted from Michael Collins’ Coursera Course on NLP</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Shape 218"/>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t>Dialogue Systems ( 2 / 5 )</a:t>
            </a:r>
          </a:p>
        </p:txBody>
      </p:sp>
      <p:sp>
        <p:nvSpPr>
          <p:cNvPr id="219" name="Shape 219"/>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rtl="0">
              <a:spcBef>
                <a:spcPts val="0"/>
              </a:spcBef>
              <a:buNone/>
            </a:pPr>
            <a:r>
              <a:rPr lang="en">
                <a:solidFill>
                  <a:schemeClr val="accent5"/>
                </a:solidFill>
              </a:rPr>
              <a:t>User: I need a flight from Boston to Washington, arriving by 10 pm.</a:t>
            </a:r>
          </a:p>
          <a:p>
            <a:pPr lvl="0" rtl="0">
              <a:spcBef>
                <a:spcPts val="0"/>
              </a:spcBef>
              <a:buNone/>
            </a:pPr>
            <a:r>
              <a:rPr lang="en">
                <a:solidFill>
                  <a:schemeClr val="accent4"/>
                </a:solidFill>
              </a:rPr>
              <a:t>System: What day are you flying on?</a:t>
            </a:r>
          </a:p>
        </p:txBody>
      </p:sp>
      <p:sp>
        <p:nvSpPr>
          <p:cNvPr id="220" name="Shape 220"/>
          <p:cNvSpPr txBox="1"/>
          <p:nvPr/>
        </p:nvSpPr>
        <p:spPr>
          <a:xfrm>
            <a:off x="2923225" y="4792025"/>
            <a:ext cx="3797700" cy="188700"/>
          </a:xfrm>
          <a:prstGeom prst="rect">
            <a:avLst/>
          </a:prstGeom>
          <a:noFill/>
          <a:ln>
            <a:noFill/>
          </a:ln>
        </p:spPr>
        <p:txBody>
          <a:bodyPr lIns="91425" tIns="91425" rIns="91425" bIns="91425" anchor="t" anchorCtr="0">
            <a:noAutofit/>
          </a:bodyPr>
          <a:lstStyle/>
          <a:p>
            <a:pPr lvl="0" rtl="0">
              <a:spcBef>
                <a:spcPts val="0"/>
              </a:spcBef>
              <a:buNone/>
            </a:pPr>
            <a:r>
              <a:rPr lang="en" sz="800"/>
              <a:t>Adapted from Michael Collins’ Coursera Course on NLP</a:t>
            </a:r>
          </a:p>
        </p:txBody>
      </p:sp>
      <p:sp>
        <p:nvSpPr>
          <p:cNvPr id="221" name="Shape 221"/>
          <p:cNvSpPr/>
          <p:nvPr/>
        </p:nvSpPr>
        <p:spPr>
          <a:xfrm>
            <a:off x="3930975" y="1556008"/>
            <a:ext cx="554725" cy="684750"/>
          </a:xfrm>
          <a:custGeom>
            <a:avLst/>
            <a:gdLst/>
            <a:ahLst/>
            <a:cxnLst/>
            <a:rect l="0" t="0" r="0" b="0"/>
            <a:pathLst>
              <a:path w="22189" h="27390" extrusionOk="0">
                <a:moveTo>
                  <a:pt x="0" y="1654"/>
                </a:moveTo>
                <a:cubicBezTo>
                  <a:pt x="5373" y="1654"/>
                  <a:pt x="11644" y="-1668"/>
                  <a:pt x="16116" y="1311"/>
                </a:cubicBezTo>
                <a:cubicBezTo>
                  <a:pt x="19635" y="3655"/>
                  <a:pt x="19090" y="9239"/>
                  <a:pt x="20231" y="13312"/>
                </a:cubicBezTo>
                <a:cubicBezTo>
                  <a:pt x="21129" y="16520"/>
                  <a:pt x="23370" y="20677"/>
                  <a:pt x="21260" y="23256"/>
                </a:cubicBezTo>
                <a:cubicBezTo>
                  <a:pt x="16986" y="28477"/>
                  <a:pt x="8118" y="27028"/>
                  <a:pt x="1371" y="27028"/>
                </a:cubicBezTo>
              </a:path>
            </a:pathLst>
          </a:custGeom>
          <a:noFill/>
          <a:ln w="9525" cap="flat" cmpd="sng">
            <a:solidFill>
              <a:srgbClr val="CC0000"/>
            </a:solidFill>
            <a:prstDash val="solid"/>
            <a:round/>
            <a:headEnd type="none" w="lg" len="lg"/>
            <a:tailEnd type="none" w="lg" len="lg"/>
          </a:ln>
        </p:spPr>
      </p:sp>
      <p:sp>
        <p:nvSpPr>
          <p:cNvPr id="222" name="Shape 222"/>
          <p:cNvSpPr txBox="1"/>
          <p:nvPr/>
        </p:nvSpPr>
        <p:spPr>
          <a:xfrm>
            <a:off x="4380575" y="1610375"/>
            <a:ext cx="4937700" cy="576000"/>
          </a:xfrm>
          <a:prstGeom prst="rect">
            <a:avLst/>
          </a:prstGeom>
          <a:noFill/>
          <a:ln>
            <a:noFill/>
          </a:ln>
        </p:spPr>
        <p:txBody>
          <a:bodyPr lIns="91425" tIns="91425" rIns="91425" bIns="91425" anchor="t" anchorCtr="0">
            <a:noAutofit/>
          </a:bodyPr>
          <a:lstStyle/>
          <a:p>
            <a:pPr lvl="0">
              <a:spcBef>
                <a:spcPts val="0"/>
              </a:spcBef>
              <a:buNone/>
            </a:pPr>
            <a:r>
              <a:rPr lang="en">
                <a:solidFill>
                  <a:srgbClr val="CC0000"/>
                </a:solidFill>
              </a:rPr>
              <a:t>System asks a clarification question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Shape 227"/>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t>Dialogue Systems ( 3 / 5 )</a:t>
            </a:r>
          </a:p>
        </p:txBody>
      </p:sp>
      <p:sp>
        <p:nvSpPr>
          <p:cNvPr id="228" name="Shape 228"/>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rtl="0">
              <a:spcBef>
                <a:spcPts val="0"/>
              </a:spcBef>
              <a:buNone/>
            </a:pPr>
            <a:r>
              <a:rPr lang="en">
                <a:solidFill>
                  <a:schemeClr val="accent5"/>
                </a:solidFill>
              </a:rPr>
              <a:t>User: I need a flight from Boston to Washington, arriving by 10 pm.</a:t>
            </a:r>
          </a:p>
          <a:p>
            <a:pPr lvl="0" rtl="0">
              <a:spcBef>
                <a:spcPts val="0"/>
              </a:spcBef>
              <a:buNone/>
            </a:pPr>
            <a:r>
              <a:rPr lang="en">
                <a:solidFill>
                  <a:schemeClr val="accent4"/>
                </a:solidFill>
              </a:rPr>
              <a:t>System: What day are you flying on?</a:t>
            </a:r>
          </a:p>
          <a:p>
            <a:pPr lvl="0" rtl="0">
              <a:spcBef>
                <a:spcPts val="0"/>
              </a:spcBef>
              <a:buNone/>
            </a:pPr>
            <a:r>
              <a:rPr lang="en">
                <a:solidFill>
                  <a:schemeClr val="accent5"/>
                </a:solidFill>
              </a:rPr>
              <a:t>User: Tomorrow</a:t>
            </a:r>
          </a:p>
          <a:p>
            <a:pPr lvl="0" rtl="0">
              <a:spcBef>
                <a:spcPts val="0"/>
              </a:spcBef>
              <a:buNone/>
            </a:pPr>
            <a:endParaRPr/>
          </a:p>
        </p:txBody>
      </p:sp>
      <p:sp>
        <p:nvSpPr>
          <p:cNvPr id="229" name="Shape 229"/>
          <p:cNvSpPr txBox="1"/>
          <p:nvPr/>
        </p:nvSpPr>
        <p:spPr>
          <a:xfrm>
            <a:off x="2923225" y="4792025"/>
            <a:ext cx="3797700" cy="188700"/>
          </a:xfrm>
          <a:prstGeom prst="rect">
            <a:avLst/>
          </a:prstGeom>
          <a:noFill/>
          <a:ln>
            <a:noFill/>
          </a:ln>
        </p:spPr>
        <p:txBody>
          <a:bodyPr lIns="91425" tIns="91425" rIns="91425" bIns="91425" anchor="t" anchorCtr="0">
            <a:noAutofit/>
          </a:bodyPr>
          <a:lstStyle/>
          <a:p>
            <a:pPr lvl="0" rtl="0">
              <a:spcBef>
                <a:spcPts val="0"/>
              </a:spcBef>
              <a:buNone/>
            </a:pPr>
            <a:r>
              <a:rPr lang="en" sz="800"/>
              <a:t>Adapted from Michael Collins’ Coursera Course on NLP</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t>Dialogue Systems ( 4 / 5 )</a:t>
            </a:r>
          </a:p>
        </p:txBody>
      </p:sp>
      <p:sp>
        <p:nvSpPr>
          <p:cNvPr id="235" name="Shape 235"/>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rtl="0">
              <a:spcBef>
                <a:spcPts val="0"/>
              </a:spcBef>
              <a:buNone/>
            </a:pPr>
            <a:r>
              <a:rPr lang="en">
                <a:solidFill>
                  <a:schemeClr val="accent5"/>
                </a:solidFill>
              </a:rPr>
              <a:t>User: I need a flight from Boston to Washington, arriving by 10 pm.</a:t>
            </a:r>
          </a:p>
          <a:p>
            <a:pPr lvl="0" rtl="0">
              <a:spcBef>
                <a:spcPts val="0"/>
              </a:spcBef>
              <a:buNone/>
            </a:pPr>
            <a:r>
              <a:rPr lang="en">
                <a:solidFill>
                  <a:schemeClr val="accent4"/>
                </a:solidFill>
              </a:rPr>
              <a:t>System: What day are you flying on?</a:t>
            </a:r>
          </a:p>
          <a:p>
            <a:pPr lvl="0" rtl="0">
              <a:spcBef>
                <a:spcPts val="0"/>
              </a:spcBef>
              <a:buNone/>
            </a:pPr>
            <a:r>
              <a:rPr lang="en">
                <a:solidFill>
                  <a:schemeClr val="accent5"/>
                </a:solidFill>
              </a:rPr>
              <a:t>User: Tomorrow</a:t>
            </a:r>
          </a:p>
          <a:p>
            <a:pPr lvl="0" rtl="0">
              <a:spcBef>
                <a:spcPts val="0"/>
              </a:spcBef>
              <a:buNone/>
            </a:pPr>
            <a:r>
              <a:rPr lang="en">
                <a:solidFill>
                  <a:schemeClr val="accent1"/>
                </a:solidFill>
              </a:rPr>
              <a:t>System: &lt;Returns a list of flights&gt;</a:t>
            </a:r>
          </a:p>
          <a:p>
            <a:pPr lvl="0" rtl="0">
              <a:spcBef>
                <a:spcPts val="0"/>
              </a:spcBef>
              <a:buNone/>
            </a:pPr>
            <a:endParaRPr/>
          </a:p>
        </p:txBody>
      </p:sp>
      <p:sp>
        <p:nvSpPr>
          <p:cNvPr id="236" name="Shape 236"/>
          <p:cNvSpPr txBox="1"/>
          <p:nvPr/>
        </p:nvSpPr>
        <p:spPr>
          <a:xfrm>
            <a:off x="2923225" y="4792025"/>
            <a:ext cx="3797700" cy="188700"/>
          </a:xfrm>
          <a:prstGeom prst="rect">
            <a:avLst/>
          </a:prstGeom>
          <a:noFill/>
          <a:ln>
            <a:noFill/>
          </a:ln>
        </p:spPr>
        <p:txBody>
          <a:bodyPr lIns="91425" tIns="91425" rIns="91425" bIns="91425" anchor="t" anchorCtr="0">
            <a:noAutofit/>
          </a:bodyPr>
          <a:lstStyle/>
          <a:p>
            <a:pPr lvl="0" rtl="0">
              <a:spcBef>
                <a:spcPts val="0"/>
              </a:spcBef>
              <a:buNone/>
            </a:pPr>
            <a:r>
              <a:rPr lang="en" sz="800"/>
              <a:t>Adapted from Michael Collins’ Coursera Course on NLP</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Shape 241"/>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t>Dialogue Systems ( 5 / 5)</a:t>
            </a:r>
          </a:p>
        </p:txBody>
      </p:sp>
      <p:sp>
        <p:nvSpPr>
          <p:cNvPr id="242" name="Shape 242"/>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rtl="0">
              <a:spcBef>
                <a:spcPts val="0"/>
              </a:spcBef>
              <a:buNone/>
            </a:pPr>
            <a:r>
              <a:rPr lang="en">
                <a:solidFill>
                  <a:schemeClr val="accent5"/>
                </a:solidFill>
              </a:rPr>
              <a:t>User: I need a flight from Boston to Washington, arriving by 10 pm.</a:t>
            </a:r>
          </a:p>
          <a:p>
            <a:pPr lvl="0" rtl="0">
              <a:spcBef>
                <a:spcPts val="0"/>
              </a:spcBef>
              <a:buNone/>
            </a:pPr>
            <a:r>
              <a:rPr lang="en">
                <a:solidFill>
                  <a:schemeClr val="accent4"/>
                </a:solidFill>
              </a:rPr>
              <a:t>System: What day are you flying on?</a:t>
            </a:r>
          </a:p>
          <a:p>
            <a:pPr lvl="0" rtl="0">
              <a:spcBef>
                <a:spcPts val="0"/>
              </a:spcBef>
              <a:buNone/>
            </a:pPr>
            <a:r>
              <a:rPr lang="en">
                <a:solidFill>
                  <a:schemeClr val="accent5"/>
                </a:solidFill>
              </a:rPr>
              <a:t>User: Tomorrow</a:t>
            </a:r>
          </a:p>
          <a:p>
            <a:pPr lvl="0" rtl="0">
              <a:spcBef>
                <a:spcPts val="0"/>
              </a:spcBef>
              <a:buNone/>
            </a:pPr>
            <a:r>
              <a:rPr lang="en">
                <a:solidFill>
                  <a:schemeClr val="accent1"/>
                </a:solidFill>
              </a:rPr>
              <a:t>System: &lt;Returns a list of flights&gt;</a:t>
            </a:r>
          </a:p>
          <a:p>
            <a:pPr lvl="0" rtl="0">
              <a:spcBef>
                <a:spcPts val="0"/>
              </a:spcBef>
              <a:buNone/>
            </a:pPr>
            <a:endParaRPr/>
          </a:p>
        </p:txBody>
      </p:sp>
      <p:sp>
        <p:nvSpPr>
          <p:cNvPr id="243" name="Shape 243"/>
          <p:cNvSpPr txBox="1"/>
          <p:nvPr/>
        </p:nvSpPr>
        <p:spPr>
          <a:xfrm>
            <a:off x="2923225" y="4792025"/>
            <a:ext cx="3797700" cy="188700"/>
          </a:xfrm>
          <a:prstGeom prst="rect">
            <a:avLst/>
          </a:prstGeom>
          <a:noFill/>
          <a:ln>
            <a:noFill/>
          </a:ln>
        </p:spPr>
        <p:txBody>
          <a:bodyPr lIns="91425" tIns="91425" rIns="91425" bIns="91425" anchor="t" anchorCtr="0">
            <a:noAutofit/>
          </a:bodyPr>
          <a:lstStyle/>
          <a:p>
            <a:pPr lvl="0" rtl="0">
              <a:spcBef>
                <a:spcPts val="0"/>
              </a:spcBef>
              <a:buNone/>
            </a:pPr>
            <a:r>
              <a:rPr lang="en" sz="800"/>
              <a:t>Adapted from Michael Collins’ Coursera Course on NLP</a:t>
            </a:r>
          </a:p>
        </p:txBody>
      </p:sp>
      <p:sp>
        <p:nvSpPr>
          <p:cNvPr id="244" name="Shape 244"/>
          <p:cNvSpPr/>
          <p:nvPr/>
        </p:nvSpPr>
        <p:spPr>
          <a:xfrm>
            <a:off x="6978975" y="1098808"/>
            <a:ext cx="554725" cy="684750"/>
          </a:xfrm>
          <a:custGeom>
            <a:avLst/>
            <a:gdLst/>
            <a:ahLst/>
            <a:cxnLst/>
            <a:rect l="0" t="0" r="0" b="0"/>
            <a:pathLst>
              <a:path w="22189" h="27390" extrusionOk="0">
                <a:moveTo>
                  <a:pt x="0" y="1654"/>
                </a:moveTo>
                <a:cubicBezTo>
                  <a:pt x="5373" y="1654"/>
                  <a:pt x="11644" y="-1668"/>
                  <a:pt x="16116" y="1311"/>
                </a:cubicBezTo>
                <a:cubicBezTo>
                  <a:pt x="19635" y="3655"/>
                  <a:pt x="19090" y="9239"/>
                  <a:pt x="20231" y="13312"/>
                </a:cubicBezTo>
                <a:cubicBezTo>
                  <a:pt x="21129" y="16520"/>
                  <a:pt x="23370" y="20677"/>
                  <a:pt x="21260" y="23256"/>
                </a:cubicBezTo>
                <a:cubicBezTo>
                  <a:pt x="16986" y="28477"/>
                  <a:pt x="8118" y="27028"/>
                  <a:pt x="1371" y="27028"/>
                </a:cubicBezTo>
              </a:path>
            </a:pathLst>
          </a:custGeom>
          <a:noFill/>
          <a:ln w="9525" cap="flat" cmpd="sng">
            <a:solidFill>
              <a:srgbClr val="CC0000"/>
            </a:solidFill>
            <a:prstDash val="solid"/>
            <a:round/>
            <a:headEnd type="none" w="lg" len="lg"/>
            <a:tailEnd type="none" w="lg" len="lg"/>
          </a:ln>
        </p:spPr>
      </p:sp>
      <p:sp>
        <p:nvSpPr>
          <p:cNvPr id="245" name="Shape 245"/>
          <p:cNvSpPr txBox="1"/>
          <p:nvPr/>
        </p:nvSpPr>
        <p:spPr>
          <a:xfrm>
            <a:off x="7470450" y="1153175"/>
            <a:ext cx="4937700" cy="576000"/>
          </a:xfrm>
          <a:prstGeom prst="rect">
            <a:avLst/>
          </a:prstGeom>
          <a:noFill/>
          <a:ln>
            <a:noFill/>
          </a:ln>
        </p:spPr>
        <p:txBody>
          <a:bodyPr lIns="91425" tIns="91425" rIns="91425" bIns="91425" anchor="t" anchorCtr="0">
            <a:noAutofit/>
          </a:bodyPr>
          <a:lstStyle/>
          <a:p>
            <a:pPr lvl="0">
              <a:spcBef>
                <a:spcPts val="0"/>
              </a:spcBef>
              <a:buNone/>
            </a:pPr>
            <a:r>
              <a:rPr lang="en">
                <a:solidFill>
                  <a:srgbClr val="CC0000"/>
                </a:solidFill>
              </a:rPr>
              <a:t>Understanding</a:t>
            </a:r>
          </a:p>
        </p:txBody>
      </p:sp>
      <p:sp>
        <p:nvSpPr>
          <p:cNvPr id="246" name="Shape 246"/>
          <p:cNvSpPr/>
          <p:nvPr/>
        </p:nvSpPr>
        <p:spPr>
          <a:xfrm>
            <a:off x="3930975" y="1632208"/>
            <a:ext cx="554725" cy="684750"/>
          </a:xfrm>
          <a:custGeom>
            <a:avLst/>
            <a:gdLst/>
            <a:ahLst/>
            <a:cxnLst/>
            <a:rect l="0" t="0" r="0" b="0"/>
            <a:pathLst>
              <a:path w="22189" h="27390" extrusionOk="0">
                <a:moveTo>
                  <a:pt x="0" y="1654"/>
                </a:moveTo>
                <a:cubicBezTo>
                  <a:pt x="5373" y="1654"/>
                  <a:pt x="11644" y="-1668"/>
                  <a:pt x="16116" y="1311"/>
                </a:cubicBezTo>
                <a:cubicBezTo>
                  <a:pt x="19635" y="3655"/>
                  <a:pt x="19090" y="9239"/>
                  <a:pt x="20231" y="13312"/>
                </a:cubicBezTo>
                <a:cubicBezTo>
                  <a:pt x="21129" y="16520"/>
                  <a:pt x="23370" y="20677"/>
                  <a:pt x="21260" y="23256"/>
                </a:cubicBezTo>
                <a:cubicBezTo>
                  <a:pt x="16986" y="28477"/>
                  <a:pt x="8118" y="27028"/>
                  <a:pt x="1371" y="27028"/>
                </a:cubicBezTo>
              </a:path>
            </a:pathLst>
          </a:custGeom>
          <a:noFill/>
          <a:ln w="9525" cap="flat" cmpd="sng">
            <a:solidFill>
              <a:srgbClr val="3C78D8"/>
            </a:solidFill>
            <a:prstDash val="solid"/>
            <a:round/>
            <a:headEnd type="none" w="lg" len="lg"/>
            <a:tailEnd type="none" w="lg" len="lg"/>
          </a:ln>
        </p:spPr>
      </p:sp>
      <p:sp>
        <p:nvSpPr>
          <p:cNvPr id="247" name="Shape 247"/>
          <p:cNvSpPr txBox="1"/>
          <p:nvPr/>
        </p:nvSpPr>
        <p:spPr>
          <a:xfrm>
            <a:off x="4346250" y="1686575"/>
            <a:ext cx="4937700" cy="576000"/>
          </a:xfrm>
          <a:prstGeom prst="rect">
            <a:avLst/>
          </a:prstGeom>
          <a:noFill/>
          <a:ln>
            <a:noFill/>
          </a:ln>
        </p:spPr>
        <p:txBody>
          <a:bodyPr lIns="91425" tIns="91425" rIns="91425" bIns="91425" anchor="t" anchorCtr="0">
            <a:noAutofit/>
          </a:bodyPr>
          <a:lstStyle/>
          <a:p>
            <a:pPr lvl="0" rtl="0">
              <a:spcBef>
                <a:spcPts val="0"/>
              </a:spcBef>
              <a:buNone/>
            </a:pPr>
            <a:r>
              <a:rPr lang="en">
                <a:solidFill>
                  <a:srgbClr val="CC0000"/>
                </a:solidFill>
              </a:rPr>
              <a:t>Generation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Shape 252"/>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dirty="0"/>
              <a:t>Part 1: </a:t>
            </a:r>
            <a:r>
              <a:rPr lang="en-US" dirty="0" smtClean="0"/>
              <a:t>NLP </a:t>
            </a:r>
            <a:r>
              <a:rPr lang="en" dirty="0" smtClean="0"/>
              <a:t>Introduction</a:t>
            </a:r>
            <a:endParaRPr lang="en" dirty="0"/>
          </a:p>
          <a:p>
            <a:pPr lvl="0" rtl="0">
              <a:spcBef>
                <a:spcPts val="0"/>
              </a:spcBef>
              <a:buNone/>
            </a:pPr>
            <a:endParaRPr dirty="0"/>
          </a:p>
        </p:txBody>
      </p:sp>
      <p:sp>
        <p:nvSpPr>
          <p:cNvPr id="253" name="Shape 253"/>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514350" lvl="0" indent="-285750" rtl="0">
              <a:spcBef>
                <a:spcPts val="0"/>
              </a:spcBef>
              <a:buFont typeface="Arial" charset="0"/>
              <a:buChar char="•"/>
            </a:pPr>
            <a:r>
              <a:rPr lang="en" dirty="0"/>
              <a:t>What is NLP</a:t>
            </a:r>
          </a:p>
          <a:p>
            <a:pPr marL="285750" lvl="0" indent="-285750" rtl="0">
              <a:spcBef>
                <a:spcPts val="0"/>
              </a:spcBef>
              <a:buFont typeface="Arial" charset="0"/>
              <a:buChar char="•"/>
            </a:pPr>
            <a:endParaRPr dirty="0"/>
          </a:p>
          <a:p>
            <a:pPr marL="514350" lvl="0" indent="-285750" rtl="0">
              <a:spcBef>
                <a:spcPts val="0"/>
              </a:spcBef>
              <a:buFont typeface="Arial" charset="0"/>
              <a:buChar char="•"/>
            </a:pPr>
            <a:r>
              <a:rPr lang="en" dirty="0"/>
              <a:t>NLP Applications</a:t>
            </a:r>
          </a:p>
          <a:p>
            <a:pPr marL="285750" lvl="0" indent="-285750" rtl="0">
              <a:spcBef>
                <a:spcPts val="0"/>
              </a:spcBef>
              <a:buFont typeface="Arial" charset="0"/>
              <a:buChar char="•"/>
            </a:pPr>
            <a:endParaRPr dirty="0"/>
          </a:p>
          <a:p>
            <a:pPr marL="514350" lvl="0" indent="-285750" rtl="0">
              <a:spcBef>
                <a:spcPts val="0"/>
              </a:spcBef>
              <a:buClr>
                <a:schemeClr val="accent5"/>
              </a:buClr>
              <a:buFont typeface="Arial" charset="0"/>
              <a:buChar char="•"/>
            </a:pPr>
            <a:r>
              <a:rPr lang="en" dirty="0">
                <a:solidFill>
                  <a:schemeClr val="accent5"/>
                </a:solidFill>
              </a:rPr>
              <a:t>NLP Tasks</a:t>
            </a:r>
          </a:p>
          <a:p>
            <a:pPr marL="285750" lvl="0" indent="-285750" rtl="0">
              <a:spcBef>
                <a:spcPts val="0"/>
              </a:spcBef>
              <a:buClr>
                <a:srgbClr val="000000"/>
              </a:buClr>
              <a:buSzPct val="61111"/>
              <a:buFont typeface="Arial" charset="0"/>
              <a:buChar char="•"/>
            </a:pPr>
            <a:endParaRPr dirty="0"/>
          </a:p>
          <a:p>
            <a:pPr marL="514350" lvl="0" indent="-285750" rtl="0">
              <a:spcBef>
                <a:spcPts val="0"/>
              </a:spcBef>
              <a:buFont typeface="Arial" charset="0"/>
              <a:buChar char="•"/>
            </a:pPr>
            <a:r>
              <a:rPr lang="en" dirty="0"/>
              <a:t>Why is NLP hard?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Shape 258"/>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dirty="0"/>
              <a:t>Tagging </a:t>
            </a:r>
            <a:r>
              <a:rPr lang="en" dirty="0" smtClean="0"/>
              <a:t>(1 </a:t>
            </a:r>
            <a:r>
              <a:rPr lang="en" dirty="0"/>
              <a:t>/ 6)</a:t>
            </a:r>
          </a:p>
        </p:txBody>
      </p:sp>
      <p:sp>
        <p:nvSpPr>
          <p:cNvPr id="259" name="Shape 259"/>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rtl="0">
              <a:lnSpc>
                <a:spcPct val="100000"/>
              </a:lnSpc>
              <a:spcBef>
                <a:spcPts val="0"/>
              </a:spcBef>
              <a:buNone/>
            </a:pPr>
            <a:r>
              <a:rPr lang="en"/>
              <a:t>Strings to tagged sequences</a:t>
            </a:r>
          </a:p>
          <a:p>
            <a:pPr lvl="0" rtl="0">
              <a:lnSpc>
                <a:spcPct val="100000"/>
              </a:lnSpc>
              <a:spcBef>
                <a:spcPts val="0"/>
              </a:spcBef>
              <a:buNone/>
            </a:pPr>
            <a:r>
              <a:rPr lang="en" sz="1400"/>
              <a:t>a b e e a f h j </a:t>
            </a:r>
          </a:p>
        </p:txBody>
      </p:sp>
      <p:sp>
        <p:nvSpPr>
          <p:cNvPr id="260" name="Shape 260"/>
          <p:cNvSpPr txBox="1"/>
          <p:nvPr/>
        </p:nvSpPr>
        <p:spPr>
          <a:xfrm>
            <a:off x="2923225" y="4792025"/>
            <a:ext cx="3797700" cy="188700"/>
          </a:xfrm>
          <a:prstGeom prst="rect">
            <a:avLst/>
          </a:prstGeom>
          <a:noFill/>
          <a:ln>
            <a:noFill/>
          </a:ln>
        </p:spPr>
        <p:txBody>
          <a:bodyPr lIns="91425" tIns="91425" rIns="91425" bIns="91425" anchor="t" anchorCtr="0">
            <a:noAutofit/>
          </a:bodyPr>
          <a:lstStyle/>
          <a:p>
            <a:pPr lvl="0" rtl="0">
              <a:spcBef>
                <a:spcPts val="0"/>
              </a:spcBef>
              <a:buNone/>
            </a:pPr>
            <a:r>
              <a:rPr lang="en" sz="800"/>
              <a:t>Adapted from Michael Collins’ Coursera Course on NLP</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Shape 265"/>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dirty="0"/>
              <a:t>Tagging </a:t>
            </a:r>
            <a:r>
              <a:rPr lang="en" dirty="0" smtClean="0"/>
              <a:t>(2 </a:t>
            </a:r>
            <a:r>
              <a:rPr lang="en" dirty="0"/>
              <a:t>/ 6)</a:t>
            </a:r>
          </a:p>
        </p:txBody>
      </p:sp>
      <p:sp>
        <p:nvSpPr>
          <p:cNvPr id="266" name="Shape 266"/>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rtl="0">
              <a:lnSpc>
                <a:spcPct val="100000"/>
              </a:lnSpc>
              <a:spcBef>
                <a:spcPts val="0"/>
              </a:spcBef>
              <a:buNone/>
            </a:pPr>
            <a:r>
              <a:rPr lang="en"/>
              <a:t>Strings to tagged sequences</a:t>
            </a:r>
          </a:p>
          <a:p>
            <a:pPr lvl="0">
              <a:lnSpc>
                <a:spcPct val="100000"/>
              </a:lnSpc>
              <a:spcBef>
                <a:spcPts val="0"/>
              </a:spcBef>
              <a:buNone/>
            </a:pPr>
            <a:r>
              <a:rPr lang="en" sz="1400"/>
              <a:t>a b e e a f h j  =&gt; a</a:t>
            </a:r>
            <a:r>
              <a:rPr lang="en" sz="1400">
                <a:solidFill>
                  <a:srgbClr val="CC0000"/>
                </a:solidFill>
              </a:rPr>
              <a:t>/C</a:t>
            </a:r>
            <a:r>
              <a:rPr lang="en" sz="1400"/>
              <a:t> b</a:t>
            </a:r>
            <a:r>
              <a:rPr lang="en" sz="1400">
                <a:solidFill>
                  <a:srgbClr val="CC0000"/>
                </a:solidFill>
              </a:rPr>
              <a:t>/D</a:t>
            </a:r>
            <a:r>
              <a:rPr lang="en" sz="1400"/>
              <a:t> e</a:t>
            </a:r>
            <a:r>
              <a:rPr lang="en" sz="1400">
                <a:solidFill>
                  <a:srgbClr val="CC0000"/>
                </a:solidFill>
              </a:rPr>
              <a:t>/C</a:t>
            </a:r>
            <a:r>
              <a:rPr lang="en" sz="1400"/>
              <a:t> e</a:t>
            </a:r>
            <a:r>
              <a:rPr lang="en" sz="1400">
                <a:solidFill>
                  <a:srgbClr val="CC0000"/>
                </a:solidFill>
              </a:rPr>
              <a:t>/C</a:t>
            </a:r>
            <a:r>
              <a:rPr lang="en" sz="1400"/>
              <a:t> a</a:t>
            </a:r>
            <a:r>
              <a:rPr lang="en" sz="1400">
                <a:solidFill>
                  <a:srgbClr val="CC0000"/>
                </a:solidFill>
              </a:rPr>
              <a:t>/D</a:t>
            </a:r>
            <a:r>
              <a:rPr lang="en" sz="1400"/>
              <a:t> f</a:t>
            </a:r>
            <a:r>
              <a:rPr lang="en" sz="1400">
                <a:solidFill>
                  <a:srgbClr val="CC0000"/>
                </a:solidFill>
              </a:rPr>
              <a:t>/C</a:t>
            </a:r>
            <a:r>
              <a:rPr lang="en" sz="1400"/>
              <a:t> h</a:t>
            </a:r>
            <a:r>
              <a:rPr lang="en" sz="1400">
                <a:solidFill>
                  <a:srgbClr val="CC0000"/>
                </a:solidFill>
              </a:rPr>
              <a:t>/D</a:t>
            </a:r>
            <a:r>
              <a:rPr lang="en" sz="1400"/>
              <a:t> j</a:t>
            </a:r>
            <a:r>
              <a:rPr lang="en" sz="1400">
                <a:solidFill>
                  <a:srgbClr val="CC0000"/>
                </a:solidFill>
              </a:rPr>
              <a:t>/C</a:t>
            </a:r>
          </a:p>
          <a:p>
            <a:pPr lvl="0">
              <a:lnSpc>
                <a:spcPct val="100000"/>
              </a:lnSpc>
              <a:spcBef>
                <a:spcPts val="0"/>
              </a:spcBef>
              <a:buNone/>
            </a:pPr>
            <a:endParaRPr sz="1400">
              <a:solidFill>
                <a:srgbClr val="CC0000"/>
              </a:solidFill>
            </a:endParaRPr>
          </a:p>
          <a:p>
            <a:pPr lvl="0" rtl="0">
              <a:lnSpc>
                <a:spcPct val="100000"/>
              </a:lnSpc>
              <a:spcBef>
                <a:spcPts val="0"/>
              </a:spcBef>
              <a:buNone/>
            </a:pPr>
            <a:endParaRPr sz="1400">
              <a:solidFill>
                <a:schemeClr val="dk1"/>
              </a:solidFill>
            </a:endParaRPr>
          </a:p>
        </p:txBody>
      </p:sp>
      <p:sp>
        <p:nvSpPr>
          <p:cNvPr id="267" name="Shape 267"/>
          <p:cNvSpPr txBox="1"/>
          <p:nvPr/>
        </p:nvSpPr>
        <p:spPr>
          <a:xfrm>
            <a:off x="2923225" y="4792025"/>
            <a:ext cx="3797700" cy="188700"/>
          </a:xfrm>
          <a:prstGeom prst="rect">
            <a:avLst/>
          </a:prstGeom>
          <a:noFill/>
          <a:ln>
            <a:noFill/>
          </a:ln>
        </p:spPr>
        <p:txBody>
          <a:bodyPr lIns="91425" tIns="91425" rIns="91425" bIns="91425" anchor="t" anchorCtr="0">
            <a:noAutofit/>
          </a:bodyPr>
          <a:lstStyle/>
          <a:p>
            <a:pPr lvl="0" rtl="0">
              <a:spcBef>
                <a:spcPts val="0"/>
              </a:spcBef>
              <a:buNone/>
            </a:pPr>
            <a:r>
              <a:rPr lang="en" sz="800"/>
              <a:t>Adapted from Michael Collins’ Coursera Course on NLP</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Shape 272"/>
          <p:cNvSpPr txBox="1">
            <a:spLocks noGrp="1"/>
          </p:cNvSpPr>
          <p:nvPr>
            <p:ph type="title"/>
          </p:nvPr>
        </p:nvSpPr>
        <p:spPr>
          <a:xfrm>
            <a:off x="277400" y="445025"/>
            <a:ext cx="8520600" cy="572700"/>
          </a:xfrm>
          <a:prstGeom prst="rect">
            <a:avLst/>
          </a:prstGeom>
        </p:spPr>
        <p:txBody>
          <a:bodyPr lIns="91425" tIns="91425" rIns="91425" bIns="91425" anchor="t" anchorCtr="0">
            <a:noAutofit/>
          </a:bodyPr>
          <a:lstStyle/>
          <a:p>
            <a:pPr lvl="0" rtl="0">
              <a:spcBef>
                <a:spcPts val="0"/>
              </a:spcBef>
              <a:buNone/>
            </a:pPr>
            <a:r>
              <a:rPr lang="en" dirty="0"/>
              <a:t>Tagging </a:t>
            </a:r>
            <a:r>
              <a:rPr lang="en" dirty="0" smtClean="0"/>
              <a:t>(3 </a:t>
            </a:r>
            <a:r>
              <a:rPr lang="en" dirty="0"/>
              <a:t>/ 6)</a:t>
            </a:r>
          </a:p>
        </p:txBody>
      </p:sp>
      <p:sp>
        <p:nvSpPr>
          <p:cNvPr id="273" name="Shape 273"/>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rtl="0">
              <a:lnSpc>
                <a:spcPct val="100000"/>
              </a:lnSpc>
              <a:spcBef>
                <a:spcPts val="0"/>
              </a:spcBef>
              <a:buNone/>
            </a:pPr>
            <a:r>
              <a:rPr lang="en"/>
              <a:t>Strings to tagged sequences</a:t>
            </a:r>
          </a:p>
          <a:p>
            <a:pPr lvl="0" rtl="0">
              <a:lnSpc>
                <a:spcPct val="100000"/>
              </a:lnSpc>
              <a:spcBef>
                <a:spcPts val="0"/>
              </a:spcBef>
              <a:buNone/>
            </a:pPr>
            <a:r>
              <a:rPr lang="en" sz="1400"/>
              <a:t>a b e e a f h j  =&gt; a</a:t>
            </a:r>
            <a:r>
              <a:rPr lang="en" sz="1400">
                <a:solidFill>
                  <a:srgbClr val="CC0000"/>
                </a:solidFill>
              </a:rPr>
              <a:t>/C</a:t>
            </a:r>
            <a:r>
              <a:rPr lang="en" sz="1400"/>
              <a:t> b</a:t>
            </a:r>
            <a:r>
              <a:rPr lang="en" sz="1400">
                <a:solidFill>
                  <a:srgbClr val="CC0000"/>
                </a:solidFill>
              </a:rPr>
              <a:t>/D</a:t>
            </a:r>
            <a:r>
              <a:rPr lang="en" sz="1400"/>
              <a:t> e</a:t>
            </a:r>
            <a:r>
              <a:rPr lang="en" sz="1400">
                <a:solidFill>
                  <a:srgbClr val="CC0000"/>
                </a:solidFill>
              </a:rPr>
              <a:t>/C</a:t>
            </a:r>
            <a:r>
              <a:rPr lang="en" sz="1400"/>
              <a:t> e</a:t>
            </a:r>
            <a:r>
              <a:rPr lang="en" sz="1400">
                <a:solidFill>
                  <a:srgbClr val="CC0000"/>
                </a:solidFill>
              </a:rPr>
              <a:t>/C</a:t>
            </a:r>
            <a:r>
              <a:rPr lang="en" sz="1400"/>
              <a:t> a</a:t>
            </a:r>
            <a:r>
              <a:rPr lang="en" sz="1400">
                <a:solidFill>
                  <a:srgbClr val="CC0000"/>
                </a:solidFill>
              </a:rPr>
              <a:t>/D</a:t>
            </a:r>
            <a:r>
              <a:rPr lang="en" sz="1400"/>
              <a:t> f</a:t>
            </a:r>
            <a:r>
              <a:rPr lang="en" sz="1400">
                <a:solidFill>
                  <a:srgbClr val="CC0000"/>
                </a:solidFill>
              </a:rPr>
              <a:t>/C</a:t>
            </a:r>
            <a:r>
              <a:rPr lang="en" sz="1400"/>
              <a:t> h</a:t>
            </a:r>
            <a:r>
              <a:rPr lang="en" sz="1400">
                <a:solidFill>
                  <a:srgbClr val="CC0000"/>
                </a:solidFill>
              </a:rPr>
              <a:t>/D</a:t>
            </a:r>
            <a:r>
              <a:rPr lang="en" sz="1400"/>
              <a:t> j</a:t>
            </a:r>
            <a:r>
              <a:rPr lang="en" sz="1400">
                <a:solidFill>
                  <a:srgbClr val="CC0000"/>
                </a:solidFill>
              </a:rPr>
              <a:t>/C</a:t>
            </a:r>
          </a:p>
          <a:p>
            <a:pPr lvl="0" rtl="0">
              <a:lnSpc>
                <a:spcPct val="100000"/>
              </a:lnSpc>
              <a:spcBef>
                <a:spcPts val="0"/>
              </a:spcBef>
              <a:buNone/>
            </a:pPr>
            <a:endParaRPr sz="1400">
              <a:solidFill>
                <a:srgbClr val="CC0000"/>
              </a:solidFill>
            </a:endParaRPr>
          </a:p>
          <a:p>
            <a:pPr lvl="0" rtl="0">
              <a:lnSpc>
                <a:spcPct val="100000"/>
              </a:lnSpc>
              <a:spcBef>
                <a:spcPts val="0"/>
              </a:spcBef>
              <a:buNone/>
            </a:pPr>
            <a:r>
              <a:rPr lang="en" sz="1400">
                <a:solidFill>
                  <a:schemeClr val="accent5"/>
                </a:solidFill>
              </a:rPr>
              <a:t>Example1: Part of Speech (POS) Tagging</a:t>
            </a:r>
          </a:p>
          <a:p>
            <a:pPr lvl="0" rtl="0">
              <a:lnSpc>
                <a:spcPct val="100000"/>
              </a:lnSpc>
              <a:spcBef>
                <a:spcPts val="0"/>
              </a:spcBef>
              <a:buNone/>
            </a:pPr>
            <a:r>
              <a:rPr lang="en" sz="1400">
                <a:solidFill>
                  <a:schemeClr val="dk1"/>
                </a:solidFill>
              </a:rPr>
              <a:t>Profits soared at Boeing Co. , easily topping forecasts on Wall Street</a:t>
            </a:r>
          </a:p>
        </p:txBody>
      </p:sp>
      <p:sp>
        <p:nvSpPr>
          <p:cNvPr id="274" name="Shape 274"/>
          <p:cNvSpPr txBox="1"/>
          <p:nvPr/>
        </p:nvSpPr>
        <p:spPr>
          <a:xfrm>
            <a:off x="2923225" y="4792025"/>
            <a:ext cx="3797700" cy="188700"/>
          </a:xfrm>
          <a:prstGeom prst="rect">
            <a:avLst/>
          </a:prstGeom>
          <a:noFill/>
          <a:ln>
            <a:noFill/>
          </a:ln>
        </p:spPr>
        <p:txBody>
          <a:bodyPr lIns="91425" tIns="91425" rIns="91425" bIns="91425" anchor="t" anchorCtr="0">
            <a:noAutofit/>
          </a:bodyPr>
          <a:lstStyle/>
          <a:p>
            <a:pPr lvl="0" rtl="0">
              <a:spcBef>
                <a:spcPts val="0"/>
              </a:spcBef>
              <a:buNone/>
            </a:pPr>
            <a:r>
              <a:rPr lang="en" sz="800"/>
              <a:t>Adapted from Michael Collins’ Coursera Course on NLP</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dirty="0"/>
              <a:t>Outline</a:t>
            </a:r>
          </a:p>
        </p:txBody>
      </p:sp>
      <p:sp>
        <p:nvSpPr>
          <p:cNvPr id="137" name="Shape 137"/>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514350" lvl="0" indent="-285750" rtl="0">
              <a:spcBef>
                <a:spcPts val="0"/>
              </a:spcBef>
              <a:buClr>
                <a:schemeClr val="accent5"/>
              </a:buClr>
              <a:buFont typeface="Arial" charset="0"/>
              <a:buChar char="•"/>
            </a:pPr>
            <a:r>
              <a:rPr lang="en" dirty="0">
                <a:solidFill>
                  <a:schemeClr val="accent5"/>
                </a:solidFill>
              </a:rPr>
              <a:t>NLP </a:t>
            </a:r>
            <a:r>
              <a:rPr lang="en" dirty="0" smtClean="0">
                <a:solidFill>
                  <a:schemeClr val="accent5"/>
                </a:solidFill>
              </a:rPr>
              <a:t>Introduction</a:t>
            </a:r>
          </a:p>
          <a:p>
            <a:pPr marL="285750" lvl="0" indent="-285750" rtl="0">
              <a:spcBef>
                <a:spcPts val="0"/>
              </a:spcBef>
              <a:buFont typeface="Arial" charset="0"/>
              <a:buChar char="•"/>
            </a:pPr>
            <a:endParaRPr dirty="0" smtClean="0">
              <a:solidFill>
                <a:schemeClr val="accent5"/>
              </a:solidFill>
            </a:endParaRPr>
          </a:p>
          <a:p>
            <a:pPr marL="514350" lvl="0" indent="-285750" rtl="0">
              <a:spcBef>
                <a:spcPts val="0"/>
              </a:spcBef>
              <a:buFont typeface="Arial" charset="0"/>
              <a:buChar char="•"/>
            </a:pPr>
            <a:r>
              <a:rPr lang="en" dirty="0" smtClean="0"/>
              <a:t>Deep </a:t>
            </a:r>
            <a:r>
              <a:rPr lang="en" dirty="0"/>
              <a:t>Learning and NLP</a:t>
            </a:r>
          </a:p>
          <a:p>
            <a:pPr marL="285750" lvl="0" indent="-285750" rtl="0">
              <a:spcBef>
                <a:spcPts val="0"/>
              </a:spcBef>
              <a:buFont typeface="Arial" charset="0"/>
              <a:buChar char="•"/>
            </a:pPr>
            <a:endParaRPr dirty="0"/>
          </a:p>
          <a:p>
            <a:pPr marL="514350" lvl="0" indent="-285750">
              <a:spcBef>
                <a:spcPts val="0"/>
              </a:spcBef>
              <a:buFont typeface="Arial" charset="0"/>
              <a:buChar char="•"/>
            </a:pPr>
            <a:r>
              <a:rPr lang="en" dirty="0"/>
              <a:t>Improve Word Vectors and NER using supervision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Shape 279"/>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dirty="0"/>
              <a:t>Tagging </a:t>
            </a:r>
            <a:r>
              <a:rPr lang="en" dirty="0" smtClean="0"/>
              <a:t>(4 </a:t>
            </a:r>
            <a:r>
              <a:rPr lang="en" dirty="0"/>
              <a:t>/ 6)</a:t>
            </a:r>
          </a:p>
        </p:txBody>
      </p:sp>
      <p:sp>
        <p:nvSpPr>
          <p:cNvPr id="280" name="Shape 280"/>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rtl="0">
              <a:lnSpc>
                <a:spcPct val="100000"/>
              </a:lnSpc>
              <a:spcBef>
                <a:spcPts val="0"/>
              </a:spcBef>
              <a:buNone/>
            </a:pPr>
            <a:r>
              <a:rPr lang="en"/>
              <a:t>Strings to tagged sequences</a:t>
            </a:r>
          </a:p>
          <a:p>
            <a:pPr lvl="0" rtl="0">
              <a:lnSpc>
                <a:spcPct val="100000"/>
              </a:lnSpc>
              <a:spcBef>
                <a:spcPts val="0"/>
              </a:spcBef>
              <a:buNone/>
            </a:pPr>
            <a:r>
              <a:rPr lang="en" sz="1400"/>
              <a:t>a b e e a f h j  =&gt; a</a:t>
            </a:r>
            <a:r>
              <a:rPr lang="en" sz="1400">
                <a:solidFill>
                  <a:srgbClr val="CC0000"/>
                </a:solidFill>
              </a:rPr>
              <a:t>/C</a:t>
            </a:r>
            <a:r>
              <a:rPr lang="en" sz="1400"/>
              <a:t> b</a:t>
            </a:r>
            <a:r>
              <a:rPr lang="en" sz="1400">
                <a:solidFill>
                  <a:srgbClr val="CC0000"/>
                </a:solidFill>
              </a:rPr>
              <a:t>/D</a:t>
            </a:r>
            <a:r>
              <a:rPr lang="en" sz="1400"/>
              <a:t> e</a:t>
            </a:r>
            <a:r>
              <a:rPr lang="en" sz="1400">
                <a:solidFill>
                  <a:srgbClr val="CC0000"/>
                </a:solidFill>
              </a:rPr>
              <a:t>/C</a:t>
            </a:r>
            <a:r>
              <a:rPr lang="en" sz="1400"/>
              <a:t> e</a:t>
            </a:r>
            <a:r>
              <a:rPr lang="en" sz="1400">
                <a:solidFill>
                  <a:srgbClr val="CC0000"/>
                </a:solidFill>
              </a:rPr>
              <a:t>/C</a:t>
            </a:r>
            <a:r>
              <a:rPr lang="en" sz="1400"/>
              <a:t> a</a:t>
            </a:r>
            <a:r>
              <a:rPr lang="en" sz="1400">
                <a:solidFill>
                  <a:srgbClr val="CC0000"/>
                </a:solidFill>
              </a:rPr>
              <a:t>/D</a:t>
            </a:r>
            <a:r>
              <a:rPr lang="en" sz="1400"/>
              <a:t> f</a:t>
            </a:r>
            <a:r>
              <a:rPr lang="en" sz="1400">
                <a:solidFill>
                  <a:srgbClr val="CC0000"/>
                </a:solidFill>
              </a:rPr>
              <a:t>/C</a:t>
            </a:r>
            <a:r>
              <a:rPr lang="en" sz="1400"/>
              <a:t> h</a:t>
            </a:r>
            <a:r>
              <a:rPr lang="en" sz="1400">
                <a:solidFill>
                  <a:srgbClr val="CC0000"/>
                </a:solidFill>
              </a:rPr>
              <a:t>/D</a:t>
            </a:r>
            <a:r>
              <a:rPr lang="en" sz="1400"/>
              <a:t> j</a:t>
            </a:r>
            <a:r>
              <a:rPr lang="en" sz="1400">
                <a:solidFill>
                  <a:srgbClr val="CC0000"/>
                </a:solidFill>
              </a:rPr>
              <a:t>/C</a:t>
            </a:r>
          </a:p>
          <a:p>
            <a:pPr lvl="0" rtl="0">
              <a:lnSpc>
                <a:spcPct val="100000"/>
              </a:lnSpc>
              <a:spcBef>
                <a:spcPts val="0"/>
              </a:spcBef>
              <a:buNone/>
            </a:pPr>
            <a:endParaRPr sz="1400">
              <a:solidFill>
                <a:srgbClr val="CC0000"/>
              </a:solidFill>
            </a:endParaRPr>
          </a:p>
          <a:p>
            <a:pPr lvl="0" rtl="0">
              <a:lnSpc>
                <a:spcPct val="100000"/>
              </a:lnSpc>
              <a:spcBef>
                <a:spcPts val="0"/>
              </a:spcBef>
              <a:buNone/>
            </a:pPr>
            <a:r>
              <a:rPr lang="en" sz="1400">
                <a:solidFill>
                  <a:schemeClr val="accent5"/>
                </a:solidFill>
              </a:rPr>
              <a:t>Example1: Part of Speech (POS) Tagging</a:t>
            </a:r>
          </a:p>
          <a:p>
            <a:pPr lvl="0" rtl="0">
              <a:lnSpc>
                <a:spcPct val="100000"/>
              </a:lnSpc>
              <a:spcBef>
                <a:spcPts val="0"/>
              </a:spcBef>
              <a:buNone/>
            </a:pPr>
            <a:r>
              <a:rPr lang="en" sz="1400">
                <a:solidFill>
                  <a:schemeClr val="dk1"/>
                </a:solidFill>
              </a:rPr>
              <a:t>Profits</a:t>
            </a:r>
            <a:r>
              <a:rPr lang="en" sz="1400">
                <a:solidFill>
                  <a:srgbClr val="CC0000"/>
                </a:solidFill>
              </a:rPr>
              <a:t>/N</a:t>
            </a:r>
            <a:r>
              <a:rPr lang="en" sz="1400">
                <a:solidFill>
                  <a:schemeClr val="dk1"/>
                </a:solidFill>
              </a:rPr>
              <a:t> soared</a:t>
            </a:r>
            <a:r>
              <a:rPr lang="en" sz="1400">
                <a:solidFill>
                  <a:srgbClr val="CC0000"/>
                </a:solidFill>
              </a:rPr>
              <a:t>/V</a:t>
            </a:r>
            <a:r>
              <a:rPr lang="en" sz="1400">
                <a:solidFill>
                  <a:schemeClr val="dk1"/>
                </a:solidFill>
              </a:rPr>
              <a:t> at</a:t>
            </a:r>
            <a:r>
              <a:rPr lang="en" sz="1400">
                <a:solidFill>
                  <a:srgbClr val="CC0000"/>
                </a:solidFill>
              </a:rPr>
              <a:t>/P</a:t>
            </a:r>
            <a:r>
              <a:rPr lang="en" sz="1400">
                <a:solidFill>
                  <a:schemeClr val="dk1"/>
                </a:solidFill>
              </a:rPr>
              <a:t> Boeing</a:t>
            </a:r>
            <a:r>
              <a:rPr lang="en" sz="1400">
                <a:solidFill>
                  <a:srgbClr val="CC0000"/>
                </a:solidFill>
              </a:rPr>
              <a:t>/N</a:t>
            </a:r>
            <a:r>
              <a:rPr lang="en" sz="1400">
                <a:solidFill>
                  <a:schemeClr val="dk1"/>
                </a:solidFill>
              </a:rPr>
              <a:t> Co.</a:t>
            </a:r>
            <a:r>
              <a:rPr lang="en" sz="1400">
                <a:solidFill>
                  <a:srgbClr val="CC0000"/>
                </a:solidFill>
              </a:rPr>
              <a:t>/N</a:t>
            </a:r>
            <a:r>
              <a:rPr lang="en" sz="1400">
                <a:solidFill>
                  <a:schemeClr val="dk1"/>
                </a:solidFill>
              </a:rPr>
              <a:t> ,</a:t>
            </a:r>
            <a:r>
              <a:rPr lang="en" sz="1400">
                <a:solidFill>
                  <a:srgbClr val="CC0000"/>
                </a:solidFill>
              </a:rPr>
              <a:t>/,</a:t>
            </a:r>
            <a:r>
              <a:rPr lang="en" sz="1400">
                <a:solidFill>
                  <a:schemeClr val="dk1"/>
                </a:solidFill>
              </a:rPr>
              <a:t> easily</a:t>
            </a:r>
            <a:r>
              <a:rPr lang="en" sz="1400">
                <a:solidFill>
                  <a:srgbClr val="CC0000"/>
                </a:solidFill>
              </a:rPr>
              <a:t>/ADV </a:t>
            </a:r>
            <a:r>
              <a:rPr lang="en" sz="1400">
                <a:solidFill>
                  <a:schemeClr val="dk1"/>
                </a:solidFill>
              </a:rPr>
              <a:t>topping</a:t>
            </a:r>
            <a:r>
              <a:rPr lang="en" sz="1400">
                <a:solidFill>
                  <a:srgbClr val="CC0000"/>
                </a:solidFill>
              </a:rPr>
              <a:t>/V</a:t>
            </a:r>
            <a:r>
              <a:rPr lang="en" sz="1400">
                <a:solidFill>
                  <a:schemeClr val="dk1"/>
                </a:solidFill>
              </a:rPr>
              <a:t> forecasts</a:t>
            </a:r>
            <a:r>
              <a:rPr lang="en" sz="1400">
                <a:solidFill>
                  <a:srgbClr val="CC0000"/>
                </a:solidFill>
              </a:rPr>
              <a:t>/N</a:t>
            </a:r>
            <a:r>
              <a:rPr lang="en" sz="1400">
                <a:solidFill>
                  <a:schemeClr val="dk1"/>
                </a:solidFill>
              </a:rPr>
              <a:t> on</a:t>
            </a:r>
            <a:r>
              <a:rPr lang="en" sz="1400">
                <a:solidFill>
                  <a:srgbClr val="CC0000"/>
                </a:solidFill>
              </a:rPr>
              <a:t>/P</a:t>
            </a:r>
            <a:r>
              <a:rPr lang="en" sz="1400">
                <a:solidFill>
                  <a:schemeClr val="dk1"/>
                </a:solidFill>
              </a:rPr>
              <a:t> Wall</a:t>
            </a:r>
            <a:r>
              <a:rPr lang="en" sz="1400">
                <a:solidFill>
                  <a:srgbClr val="CC0000"/>
                </a:solidFill>
              </a:rPr>
              <a:t>/N</a:t>
            </a:r>
            <a:r>
              <a:rPr lang="en" sz="1400">
                <a:solidFill>
                  <a:schemeClr val="dk1"/>
                </a:solidFill>
              </a:rPr>
              <a:t> Street</a:t>
            </a:r>
            <a:r>
              <a:rPr lang="en" sz="1400">
                <a:solidFill>
                  <a:srgbClr val="CC0000"/>
                </a:solidFill>
              </a:rPr>
              <a:t>/N</a:t>
            </a:r>
          </a:p>
        </p:txBody>
      </p:sp>
      <p:sp>
        <p:nvSpPr>
          <p:cNvPr id="281" name="Shape 281"/>
          <p:cNvSpPr txBox="1"/>
          <p:nvPr/>
        </p:nvSpPr>
        <p:spPr>
          <a:xfrm>
            <a:off x="2923225" y="4792025"/>
            <a:ext cx="3797700" cy="188700"/>
          </a:xfrm>
          <a:prstGeom prst="rect">
            <a:avLst/>
          </a:prstGeom>
          <a:noFill/>
          <a:ln>
            <a:noFill/>
          </a:ln>
        </p:spPr>
        <p:txBody>
          <a:bodyPr lIns="91425" tIns="91425" rIns="91425" bIns="91425" anchor="t" anchorCtr="0">
            <a:noAutofit/>
          </a:bodyPr>
          <a:lstStyle/>
          <a:p>
            <a:pPr lvl="0" rtl="0">
              <a:spcBef>
                <a:spcPts val="0"/>
              </a:spcBef>
              <a:buNone/>
            </a:pPr>
            <a:r>
              <a:rPr lang="en" sz="800"/>
              <a:t>Adapted from Michael Collins’ Coursera Course on NLP</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Shape 28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dirty="0"/>
              <a:t>Tagging </a:t>
            </a:r>
            <a:r>
              <a:rPr lang="en" dirty="0" smtClean="0"/>
              <a:t>(5 </a:t>
            </a:r>
            <a:r>
              <a:rPr lang="en" dirty="0"/>
              <a:t>/ 6)</a:t>
            </a:r>
          </a:p>
        </p:txBody>
      </p:sp>
      <p:sp>
        <p:nvSpPr>
          <p:cNvPr id="287" name="Shape 287"/>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rtl="0">
              <a:lnSpc>
                <a:spcPct val="100000"/>
              </a:lnSpc>
              <a:spcBef>
                <a:spcPts val="0"/>
              </a:spcBef>
              <a:buNone/>
            </a:pPr>
            <a:r>
              <a:rPr lang="en"/>
              <a:t>Strings to tagged sequences</a:t>
            </a:r>
          </a:p>
          <a:p>
            <a:pPr lvl="0" rtl="0">
              <a:lnSpc>
                <a:spcPct val="100000"/>
              </a:lnSpc>
              <a:spcBef>
                <a:spcPts val="0"/>
              </a:spcBef>
              <a:buNone/>
            </a:pPr>
            <a:r>
              <a:rPr lang="en" sz="1400"/>
              <a:t>a b e e a f h j  =&gt; a</a:t>
            </a:r>
            <a:r>
              <a:rPr lang="en" sz="1400">
                <a:solidFill>
                  <a:srgbClr val="CC0000"/>
                </a:solidFill>
              </a:rPr>
              <a:t>/C</a:t>
            </a:r>
            <a:r>
              <a:rPr lang="en" sz="1400"/>
              <a:t> b</a:t>
            </a:r>
            <a:r>
              <a:rPr lang="en" sz="1400">
                <a:solidFill>
                  <a:srgbClr val="CC0000"/>
                </a:solidFill>
              </a:rPr>
              <a:t>/D</a:t>
            </a:r>
            <a:r>
              <a:rPr lang="en" sz="1400"/>
              <a:t> e</a:t>
            </a:r>
            <a:r>
              <a:rPr lang="en" sz="1400">
                <a:solidFill>
                  <a:srgbClr val="CC0000"/>
                </a:solidFill>
              </a:rPr>
              <a:t>/C</a:t>
            </a:r>
            <a:r>
              <a:rPr lang="en" sz="1400"/>
              <a:t> e</a:t>
            </a:r>
            <a:r>
              <a:rPr lang="en" sz="1400">
                <a:solidFill>
                  <a:srgbClr val="CC0000"/>
                </a:solidFill>
              </a:rPr>
              <a:t>/C</a:t>
            </a:r>
            <a:r>
              <a:rPr lang="en" sz="1400"/>
              <a:t> a</a:t>
            </a:r>
            <a:r>
              <a:rPr lang="en" sz="1400">
                <a:solidFill>
                  <a:srgbClr val="CC0000"/>
                </a:solidFill>
              </a:rPr>
              <a:t>/D</a:t>
            </a:r>
            <a:r>
              <a:rPr lang="en" sz="1400"/>
              <a:t> f</a:t>
            </a:r>
            <a:r>
              <a:rPr lang="en" sz="1400">
                <a:solidFill>
                  <a:srgbClr val="CC0000"/>
                </a:solidFill>
              </a:rPr>
              <a:t>/C</a:t>
            </a:r>
            <a:r>
              <a:rPr lang="en" sz="1400"/>
              <a:t> h</a:t>
            </a:r>
            <a:r>
              <a:rPr lang="en" sz="1400">
                <a:solidFill>
                  <a:srgbClr val="CC0000"/>
                </a:solidFill>
              </a:rPr>
              <a:t>/D</a:t>
            </a:r>
            <a:r>
              <a:rPr lang="en" sz="1400"/>
              <a:t> j</a:t>
            </a:r>
            <a:r>
              <a:rPr lang="en" sz="1400">
                <a:solidFill>
                  <a:srgbClr val="CC0000"/>
                </a:solidFill>
              </a:rPr>
              <a:t>/C</a:t>
            </a:r>
          </a:p>
          <a:p>
            <a:pPr lvl="0" rtl="0">
              <a:lnSpc>
                <a:spcPct val="100000"/>
              </a:lnSpc>
              <a:spcBef>
                <a:spcPts val="0"/>
              </a:spcBef>
              <a:buNone/>
            </a:pPr>
            <a:endParaRPr sz="1400">
              <a:solidFill>
                <a:srgbClr val="CC0000"/>
              </a:solidFill>
            </a:endParaRPr>
          </a:p>
          <a:p>
            <a:pPr lvl="0" rtl="0">
              <a:lnSpc>
                <a:spcPct val="100000"/>
              </a:lnSpc>
              <a:spcBef>
                <a:spcPts val="0"/>
              </a:spcBef>
              <a:buClr>
                <a:schemeClr val="dk1"/>
              </a:buClr>
              <a:buSzPct val="78571"/>
              <a:buFont typeface="Arial"/>
              <a:buNone/>
            </a:pPr>
            <a:r>
              <a:rPr lang="en" sz="1400">
                <a:solidFill>
                  <a:schemeClr val="accent5"/>
                </a:solidFill>
              </a:rPr>
              <a:t>Example2: Named Entity Recognition (NER)</a:t>
            </a:r>
          </a:p>
          <a:p>
            <a:pPr lvl="0" rtl="0">
              <a:lnSpc>
                <a:spcPct val="100000"/>
              </a:lnSpc>
              <a:spcBef>
                <a:spcPts val="0"/>
              </a:spcBef>
              <a:buNone/>
            </a:pPr>
            <a:r>
              <a:rPr lang="en" sz="1400">
                <a:solidFill>
                  <a:schemeClr val="dk1"/>
                </a:solidFill>
              </a:rPr>
              <a:t>Profits soared at Boeing Co. , easily topping forecasts on Wall Street</a:t>
            </a:r>
          </a:p>
        </p:txBody>
      </p:sp>
      <p:sp>
        <p:nvSpPr>
          <p:cNvPr id="288" name="Shape 288"/>
          <p:cNvSpPr txBox="1"/>
          <p:nvPr/>
        </p:nvSpPr>
        <p:spPr>
          <a:xfrm>
            <a:off x="2923225" y="4792025"/>
            <a:ext cx="3797700" cy="188700"/>
          </a:xfrm>
          <a:prstGeom prst="rect">
            <a:avLst/>
          </a:prstGeom>
          <a:noFill/>
          <a:ln>
            <a:noFill/>
          </a:ln>
        </p:spPr>
        <p:txBody>
          <a:bodyPr lIns="91425" tIns="91425" rIns="91425" bIns="91425" anchor="t" anchorCtr="0">
            <a:noAutofit/>
          </a:bodyPr>
          <a:lstStyle/>
          <a:p>
            <a:pPr lvl="0" rtl="0">
              <a:spcBef>
                <a:spcPts val="0"/>
              </a:spcBef>
              <a:buNone/>
            </a:pPr>
            <a:r>
              <a:rPr lang="en" sz="800"/>
              <a:t>Adapted from Michael Collins’ Coursera Course on NLP</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Shape 293"/>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dirty="0"/>
              <a:t>Tagging </a:t>
            </a:r>
            <a:r>
              <a:rPr lang="en" dirty="0" smtClean="0"/>
              <a:t>(6 </a:t>
            </a:r>
            <a:r>
              <a:rPr lang="en" dirty="0"/>
              <a:t>/ 6)</a:t>
            </a:r>
          </a:p>
        </p:txBody>
      </p:sp>
      <p:sp>
        <p:nvSpPr>
          <p:cNvPr id="294" name="Shape 294"/>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rtl="0">
              <a:lnSpc>
                <a:spcPct val="100000"/>
              </a:lnSpc>
              <a:spcBef>
                <a:spcPts val="0"/>
              </a:spcBef>
              <a:buNone/>
            </a:pPr>
            <a:r>
              <a:rPr lang="en"/>
              <a:t>Strings to tagged sequences</a:t>
            </a:r>
          </a:p>
          <a:p>
            <a:pPr lvl="0" rtl="0">
              <a:lnSpc>
                <a:spcPct val="100000"/>
              </a:lnSpc>
              <a:spcBef>
                <a:spcPts val="0"/>
              </a:spcBef>
              <a:buNone/>
            </a:pPr>
            <a:r>
              <a:rPr lang="en" sz="1400"/>
              <a:t>a b e e a f h j  =&gt; a</a:t>
            </a:r>
            <a:r>
              <a:rPr lang="en" sz="1400">
                <a:solidFill>
                  <a:srgbClr val="CC0000"/>
                </a:solidFill>
              </a:rPr>
              <a:t>/C</a:t>
            </a:r>
            <a:r>
              <a:rPr lang="en" sz="1400"/>
              <a:t> b</a:t>
            </a:r>
            <a:r>
              <a:rPr lang="en" sz="1400">
                <a:solidFill>
                  <a:srgbClr val="CC0000"/>
                </a:solidFill>
              </a:rPr>
              <a:t>/D</a:t>
            </a:r>
            <a:r>
              <a:rPr lang="en" sz="1400"/>
              <a:t> e</a:t>
            </a:r>
            <a:r>
              <a:rPr lang="en" sz="1400">
                <a:solidFill>
                  <a:srgbClr val="CC0000"/>
                </a:solidFill>
              </a:rPr>
              <a:t>/C</a:t>
            </a:r>
            <a:r>
              <a:rPr lang="en" sz="1400"/>
              <a:t> e</a:t>
            </a:r>
            <a:r>
              <a:rPr lang="en" sz="1400">
                <a:solidFill>
                  <a:srgbClr val="CC0000"/>
                </a:solidFill>
              </a:rPr>
              <a:t>/C</a:t>
            </a:r>
            <a:r>
              <a:rPr lang="en" sz="1400"/>
              <a:t> a</a:t>
            </a:r>
            <a:r>
              <a:rPr lang="en" sz="1400">
                <a:solidFill>
                  <a:srgbClr val="CC0000"/>
                </a:solidFill>
              </a:rPr>
              <a:t>/D</a:t>
            </a:r>
            <a:r>
              <a:rPr lang="en" sz="1400"/>
              <a:t> f</a:t>
            </a:r>
            <a:r>
              <a:rPr lang="en" sz="1400">
                <a:solidFill>
                  <a:srgbClr val="CC0000"/>
                </a:solidFill>
              </a:rPr>
              <a:t>/C</a:t>
            </a:r>
            <a:r>
              <a:rPr lang="en" sz="1400"/>
              <a:t> h</a:t>
            </a:r>
            <a:r>
              <a:rPr lang="en" sz="1400">
                <a:solidFill>
                  <a:srgbClr val="CC0000"/>
                </a:solidFill>
              </a:rPr>
              <a:t>/D</a:t>
            </a:r>
            <a:r>
              <a:rPr lang="en" sz="1400"/>
              <a:t> j</a:t>
            </a:r>
            <a:r>
              <a:rPr lang="en" sz="1400">
                <a:solidFill>
                  <a:srgbClr val="CC0000"/>
                </a:solidFill>
              </a:rPr>
              <a:t>/C</a:t>
            </a:r>
          </a:p>
          <a:p>
            <a:pPr lvl="0" rtl="0">
              <a:lnSpc>
                <a:spcPct val="100000"/>
              </a:lnSpc>
              <a:spcBef>
                <a:spcPts val="0"/>
              </a:spcBef>
              <a:buNone/>
            </a:pPr>
            <a:endParaRPr sz="1400">
              <a:solidFill>
                <a:srgbClr val="CC0000"/>
              </a:solidFill>
            </a:endParaRPr>
          </a:p>
          <a:p>
            <a:pPr lvl="0" rtl="0">
              <a:lnSpc>
                <a:spcPct val="100000"/>
              </a:lnSpc>
              <a:spcBef>
                <a:spcPts val="0"/>
              </a:spcBef>
              <a:buNone/>
            </a:pPr>
            <a:r>
              <a:rPr lang="en" sz="1400">
                <a:solidFill>
                  <a:schemeClr val="accent5"/>
                </a:solidFill>
              </a:rPr>
              <a:t>Example2: Named Entity Recognition (NER)</a:t>
            </a:r>
          </a:p>
          <a:p>
            <a:pPr lvl="0" rtl="0">
              <a:lnSpc>
                <a:spcPct val="100000"/>
              </a:lnSpc>
              <a:spcBef>
                <a:spcPts val="0"/>
              </a:spcBef>
              <a:buNone/>
            </a:pPr>
            <a:r>
              <a:rPr lang="en" sz="1400">
                <a:solidFill>
                  <a:schemeClr val="dk1"/>
                </a:solidFill>
              </a:rPr>
              <a:t>Profits</a:t>
            </a:r>
            <a:r>
              <a:rPr lang="en" sz="1400">
                <a:solidFill>
                  <a:srgbClr val="CC0000"/>
                </a:solidFill>
              </a:rPr>
              <a:t>/O</a:t>
            </a:r>
            <a:r>
              <a:rPr lang="en" sz="1400">
                <a:solidFill>
                  <a:schemeClr val="dk1"/>
                </a:solidFill>
              </a:rPr>
              <a:t> soared</a:t>
            </a:r>
            <a:r>
              <a:rPr lang="en" sz="1400">
                <a:solidFill>
                  <a:srgbClr val="CC0000"/>
                </a:solidFill>
              </a:rPr>
              <a:t>/O </a:t>
            </a:r>
            <a:r>
              <a:rPr lang="en" sz="1400">
                <a:solidFill>
                  <a:schemeClr val="dk1"/>
                </a:solidFill>
              </a:rPr>
              <a:t>at</a:t>
            </a:r>
            <a:r>
              <a:rPr lang="en" sz="1400">
                <a:solidFill>
                  <a:srgbClr val="CC0000"/>
                </a:solidFill>
              </a:rPr>
              <a:t>/O</a:t>
            </a:r>
            <a:r>
              <a:rPr lang="en" sz="1400">
                <a:solidFill>
                  <a:schemeClr val="dk1"/>
                </a:solidFill>
              </a:rPr>
              <a:t> Boeing</a:t>
            </a:r>
            <a:r>
              <a:rPr lang="en" sz="1400">
                <a:solidFill>
                  <a:srgbClr val="CC0000"/>
                </a:solidFill>
              </a:rPr>
              <a:t>/S_ORG</a:t>
            </a:r>
            <a:r>
              <a:rPr lang="en" sz="1400">
                <a:solidFill>
                  <a:schemeClr val="dk1"/>
                </a:solidFill>
              </a:rPr>
              <a:t> Co.</a:t>
            </a:r>
            <a:r>
              <a:rPr lang="en" sz="1400">
                <a:solidFill>
                  <a:srgbClr val="CC0000"/>
                </a:solidFill>
              </a:rPr>
              <a:t>/I_ORG</a:t>
            </a:r>
            <a:r>
              <a:rPr lang="en" sz="1400">
                <a:solidFill>
                  <a:schemeClr val="dk1"/>
                </a:solidFill>
              </a:rPr>
              <a:t> ,</a:t>
            </a:r>
            <a:r>
              <a:rPr lang="en" sz="1400">
                <a:solidFill>
                  <a:srgbClr val="CC0000"/>
                </a:solidFill>
              </a:rPr>
              <a:t>/,</a:t>
            </a:r>
            <a:r>
              <a:rPr lang="en" sz="1400">
                <a:solidFill>
                  <a:schemeClr val="dk1"/>
                </a:solidFill>
              </a:rPr>
              <a:t> easily</a:t>
            </a:r>
            <a:r>
              <a:rPr lang="en" sz="1400">
                <a:solidFill>
                  <a:srgbClr val="CC0000"/>
                </a:solidFill>
              </a:rPr>
              <a:t>/O </a:t>
            </a:r>
            <a:r>
              <a:rPr lang="en" sz="1400">
                <a:solidFill>
                  <a:schemeClr val="dk1"/>
                </a:solidFill>
              </a:rPr>
              <a:t>topping</a:t>
            </a:r>
            <a:r>
              <a:rPr lang="en" sz="1400">
                <a:solidFill>
                  <a:srgbClr val="CC0000"/>
                </a:solidFill>
              </a:rPr>
              <a:t>/O</a:t>
            </a:r>
            <a:r>
              <a:rPr lang="en" sz="1400">
                <a:solidFill>
                  <a:schemeClr val="dk1"/>
                </a:solidFill>
              </a:rPr>
              <a:t> forecasts</a:t>
            </a:r>
            <a:r>
              <a:rPr lang="en" sz="1400">
                <a:solidFill>
                  <a:srgbClr val="CC0000"/>
                </a:solidFill>
              </a:rPr>
              <a:t>/O</a:t>
            </a:r>
            <a:r>
              <a:rPr lang="en" sz="1400">
                <a:solidFill>
                  <a:schemeClr val="dk1"/>
                </a:solidFill>
              </a:rPr>
              <a:t> on</a:t>
            </a:r>
            <a:r>
              <a:rPr lang="en" sz="1400">
                <a:solidFill>
                  <a:srgbClr val="CC0000"/>
                </a:solidFill>
              </a:rPr>
              <a:t>/O</a:t>
            </a:r>
            <a:r>
              <a:rPr lang="en" sz="1400">
                <a:solidFill>
                  <a:schemeClr val="dk1"/>
                </a:solidFill>
              </a:rPr>
              <a:t> Wall</a:t>
            </a:r>
            <a:r>
              <a:rPr lang="en" sz="1400">
                <a:solidFill>
                  <a:srgbClr val="CC0000"/>
                </a:solidFill>
              </a:rPr>
              <a:t>/S_LOC</a:t>
            </a:r>
            <a:r>
              <a:rPr lang="en" sz="1400">
                <a:solidFill>
                  <a:schemeClr val="dk1"/>
                </a:solidFill>
              </a:rPr>
              <a:t> Street</a:t>
            </a:r>
            <a:r>
              <a:rPr lang="en" sz="1400">
                <a:solidFill>
                  <a:srgbClr val="CC0000"/>
                </a:solidFill>
              </a:rPr>
              <a:t>/I_LOC</a:t>
            </a:r>
          </a:p>
        </p:txBody>
      </p:sp>
      <p:sp>
        <p:nvSpPr>
          <p:cNvPr id="295" name="Shape 295"/>
          <p:cNvSpPr txBox="1"/>
          <p:nvPr/>
        </p:nvSpPr>
        <p:spPr>
          <a:xfrm>
            <a:off x="2923225" y="4792025"/>
            <a:ext cx="3797700" cy="188700"/>
          </a:xfrm>
          <a:prstGeom prst="rect">
            <a:avLst/>
          </a:prstGeom>
          <a:noFill/>
          <a:ln>
            <a:noFill/>
          </a:ln>
        </p:spPr>
        <p:txBody>
          <a:bodyPr lIns="91425" tIns="91425" rIns="91425" bIns="91425" anchor="t" anchorCtr="0">
            <a:noAutofit/>
          </a:bodyPr>
          <a:lstStyle/>
          <a:p>
            <a:pPr lvl="0" rtl="0">
              <a:spcBef>
                <a:spcPts val="0"/>
              </a:spcBef>
              <a:buNone/>
            </a:pPr>
            <a:r>
              <a:rPr lang="en" sz="800"/>
              <a:t>Adapted from Michael Collins’ Coursera Course on NLP</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dirty="0"/>
              <a:t>Parsing </a:t>
            </a:r>
            <a:r>
              <a:rPr lang="en" dirty="0" smtClean="0"/>
              <a:t>(1 </a:t>
            </a:r>
            <a:r>
              <a:rPr lang="en" dirty="0"/>
              <a:t>/ 3)</a:t>
            </a:r>
          </a:p>
        </p:txBody>
      </p:sp>
      <p:sp>
        <p:nvSpPr>
          <p:cNvPr id="301" name="Shape 301"/>
          <p:cNvSpPr txBox="1"/>
          <p:nvPr/>
        </p:nvSpPr>
        <p:spPr>
          <a:xfrm>
            <a:off x="2119825" y="4801250"/>
            <a:ext cx="5424600" cy="188700"/>
          </a:xfrm>
          <a:prstGeom prst="rect">
            <a:avLst/>
          </a:prstGeom>
          <a:noFill/>
          <a:ln>
            <a:noFill/>
          </a:ln>
        </p:spPr>
        <p:txBody>
          <a:bodyPr lIns="91425" tIns="91425" rIns="91425" bIns="91425" anchor="t" anchorCtr="0">
            <a:noAutofit/>
          </a:bodyPr>
          <a:lstStyle/>
          <a:p>
            <a:pPr lvl="0" rtl="0">
              <a:spcBef>
                <a:spcPts val="0"/>
              </a:spcBef>
              <a:buNone/>
            </a:pPr>
            <a:r>
              <a:rPr lang="en" sz="800" b="1"/>
              <a:t>Image Source: http://www.lancaster.ac.uk/fss/courses/ling/corpus/Corpus2/parse.jpg</a:t>
            </a:r>
          </a:p>
        </p:txBody>
      </p:sp>
      <p:pic>
        <p:nvPicPr>
          <p:cNvPr id="302" name="Shape 302" descr="parsing.png"/>
          <p:cNvPicPr preferRelativeResize="0"/>
          <p:nvPr/>
        </p:nvPicPr>
        <p:blipFill>
          <a:blip r:embed="rId3">
            <a:alphaModFix/>
          </a:blip>
          <a:stretch>
            <a:fillRect/>
          </a:stretch>
        </p:blipFill>
        <p:spPr>
          <a:xfrm>
            <a:off x="1606775" y="1724625"/>
            <a:ext cx="5549800" cy="3075025"/>
          </a:xfrm>
          <a:prstGeom prst="rect">
            <a:avLst/>
          </a:prstGeom>
          <a:noFill/>
          <a:ln>
            <a:noFill/>
          </a:ln>
        </p:spPr>
      </p:pic>
      <p:sp>
        <p:nvSpPr>
          <p:cNvPr id="303" name="Shape 303"/>
          <p:cNvSpPr txBox="1"/>
          <p:nvPr/>
        </p:nvSpPr>
        <p:spPr>
          <a:xfrm>
            <a:off x="572525" y="1060975"/>
            <a:ext cx="5319000" cy="620400"/>
          </a:xfrm>
          <a:prstGeom prst="rect">
            <a:avLst/>
          </a:prstGeom>
          <a:noFill/>
          <a:ln>
            <a:noFill/>
          </a:ln>
        </p:spPr>
        <p:txBody>
          <a:bodyPr lIns="91425" tIns="91425" rIns="91425" bIns="91425" anchor="t" anchorCtr="0">
            <a:noAutofit/>
          </a:bodyPr>
          <a:lstStyle/>
          <a:p>
            <a:pPr lvl="0">
              <a:spcBef>
                <a:spcPts val="0"/>
              </a:spcBef>
              <a:buNone/>
            </a:pPr>
            <a:r>
              <a:rPr lang="en" sz="1800" b="1">
                <a:solidFill>
                  <a:schemeClr val="accent5"/>
                </a:solidFill>
              </a:rPr>
              <a:t>Input:</a:t>
            </a:r>
            <a:r>
              <a:rPr lang="en" sz="1800"/>
              <a:t> Claudia sat on a stool</a:t>
            </a:r>
          </a:p>
        </p:txBody>
      </p:sp>
      <p:sp>
        <p:nvSpPr>
          <p:cNvPr id="304" name="Shape 304"/>
          <p:cNvSpPr txBox="1"/>
          <p:nvPr/>
        </p:nvSpPr>
        <p:spPr>
          <a:xfrm>
            <a:off x="572525" y="1724625"/>
            <a:ext cx="5319000" cy="620400"/>
          </a:xfrm>
          <a:prstGeom prst="rect">
            <a:avLst/>
          </a:prstGeom>
          <a:noFill/>
          <a:ln>
            <a:noFill/>
          </a:ln>
        </p:spPr>
        <p:txBody>
          <a:bodyPr lIns="91425" tIns="91425" rIns="91425" bIns="91425" anchor="t" anchorCtr="0">
            <a:noAutofit/>
          </a:bodyPr>
          <a:lstStyle/>
          <a:p>
            <a:pPr lvl="0">
              <a:spcBef>
                <a:spcPts val="0"/>
              </a:spcBef>
              <a:buNone/>
            </a:pPr>
            <a:r>
              <a:rPr lang="en" sz="1800" b="1">
                <a:solidFill>
                  <a:schemeClr val="accent5"/>
                </a:solidFill>
              </a:rPr>
              <a:t>Output: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dirty="0"/>
              <a:t>Parsing </a:t>
            </a:r>
            <a:r>
              <a:rPr lang="en" dirty="0" smtClean="0"/>
              <a:t>(2 </a:t>
            </a:r>
            <a:r>
              <a:rPr lang="en" dirty="0"/>
              <a:t>/ 3)</a:t>
            </a:r>
          </a:p>
        </p:txBody>
      </p:sp>
      <p:sp>
        <p:nvSpPr>
          <p:cNvPr id="310" name="Shape 310"/>
          <p:cNvSpPr txBox="1"/>
          <p:nvPr/>
        </p:nvSpPr>
        <p:spPr>
          <a:xfrm>
            <a:off x="2119825" y="4801250"/>
            <a:ext cx="5424600" cy="188700"/>
          </a:xfrm>
          <a:prstGeom prst="rect">
            <a:avLst/>
          </a:prstGeom>
          <a:noFill/>
          <a:ln>
            <a:noFill/>
          </a:ln>
        </p:spPr>
        <p:txBody>
          <a:bodyPr lIns="91425" tIns="91425" rIns="91425" bIns="91425" anchor="t" anchorCtr="0">
            <a:noAutofit/>
          </a:bodyPr>
          <a:lstStyle/>
          <a:p>
            <a:pPr lvl="0" rtl="0">
              <a:spcBef>
                <a:spcPts val="0"/>
              </a:spcBef>
              <a:buNone/>
            </a:pPr>
            <a:r>
              <a:rPr lang="en" sz="800" b="1"/>
              <a:t>Image Source: http://www.lancaster.ac.uk/fss/courses/ling/corpus/Corpus2/parse.jpg</a:t>
            </a:r>
          </a:p>
        </p:txBody>
      </p:sp>
      <p:pic>
        <p:nvPicPr>
          <p:cNvPr id="311" name="Shape 311" descr="parsing.png"/>
          <p:cNvPicPr preferRelativeResize="0"/>
          <p:nvPr/>
        </p:nvPicPr>
        <p:blipFill>
          <a:blip r:embed="rId3">
            <a:alphaModFix/>
          </a:blip>
          <a:stretch>
            <a:fillRect/>
          </a:stretch>
        </p:blipFill>
        <p:spPr>
          <a:xfrm>
            <a:off x="1606775" y="1724625"/>
            <a:ext cx="5549800" cy="3075025"/>
          </a:xfrm>
          <a:prstGeom prst="rect">
            <a:avLst/>
          </a:prstGeom>
          <a:noFill/>
          <a:ln>
            <a:noFill/>
          </a:ln>
        </p:spPr>
      </p:pic>
      <p:sp>
        <p:nvSpPr>
          <p:cNvPr id="312" name="Shape 312"/>
          <p:cNvSpPr txBox="1"/>
          <p:nvPr/>
        </p:nvSpPr>
        <p:spPr>
          <a:xfrm>
            <a:off x="572525" y="1060975"/>
            <a:ext cx="5319000" cy="620400"/>
          </a:xfrm>
          <a:prstGeom prst="rect">
            <a:avLst/>
          </a:prstGeom>
          <a:noFill/>
          <a:ln>
            <a:noFill/>
          </a:ln>
        </p:spPr>
        <p:txBody>
          <a:bodyPr lIns="91425" tIns="91425" rIns="91425" bIns="91425" anchor="t" anchorCtr="0">
            <a:noAutofit/>
          </a:bodyPr>
          <a:lstStyle/>
          <a:p>
            <a:pPr lvl="0" rtl="0">
              <a:spcBef>
                <a:spcPts val="0"/>
              </a:spcBef>
              <a:buNone/>
            </a:pPr>
            <a:r>
              <a:rPr lang="en" sz="1800" b="1">
                <a:solidFill>
                  <a:schemeClr val="accent5"/>
                </a:solidFill>
              </a:rPr>
              <a:t>Input:</a:t>
            </a:r>
            <a:r>
              <a:rPr lang="en" sz="1800"/>
              <a:t> Claudia sat on a stool</a:t>
            </a:r>
          </a:p>
        </p:txBody>
      </p:sp>
      <p:sp>
        <p:nvSpPr>
          <p:cNvPr id="313" name="Shape 313"/>
          <p:cNvSpPr txBox="1"/>
          <p:nvPr/>
        </p:nvSpPr>
        <p:spPr>
          <a:xfrm>
            <a:off x="572525" y="1724625"/>
            <a:ext cx="5319000" cy="620400"/>
          </a:xfrm>
          <a:prstGeom prst="rect">
            <a:avLst/>
          </a:prstGeom>
          <a:noFill/>
          <a:ln>
            <a:noFill/>
          </a:ln>
        </p:spPr>
        <p:txBody>
          <a:bodyPr lIns="91425" tIns="91425" rIns="91425" bIns="91425" anchor="t" anchorCtr="0">
            <a:noAutofit/>
          </a:bodyPr>
          <a:lstStyle/>
          <a:p>
            <a:pPr lvl="0" rtl="0">
              <a:spcBef>
                <a:spcPts val="0"/>
              </a:spcBef>
              <a:buNone/>
            </a:pPr>
            <a:r>
              <a:rPr lang="en" sz="1800" b="1">
                <a:solidFill>
                  <a:schemeClr val="accent5"/>
                </a:solidFill>
              </a:rPr>
              <a:t>Output: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Shape 318"/>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t>Parsing (3 / 3)</a:t>
            </a:r>
          </a:p>
        </p:txBody>
      </p:sp>
      <p:sp>
        <p:nvSpPr>
          <p:cNvPr id="319" name="Shape 319"/>
          <p:cNvSpPr txBox="1"/>
          <p:nvPr/>
        </p:nvSpPr>
        <p:spPr>
          <a:xfrm>
            <a:off x="2119825" y="4801250"/>
            <a:ext cx="5424600" cy="188700"/>
          </a:xfrm>
          <a:prstGeom prst="rect">
            <a:avLst/>
          </a:prstGeom>
          <a:noFill/>
          <a:ln>
            <a:noFill/>
          </a:ln>
        </p:spPr>
        <p:txBody>
          <a:bodyPr lIns="91425" tIns="91425" rIns="91425" bIns="91425" anchor="t" anchorCtr="0">
            <a:noAutofit/>
          </a:bodyPr>
          <a:lstStyle/>
          <a:p>
            <a:pPr lvl="0" rtl="0">
              <a:spcBef>
                <a:spcPts val="0"/>
              </a:spcBef>
              <a:buNone/>
            </a:pPr>
            <a:r>
              <a:rPr lang="en" sz="800" b="1"/>
              <a:t>Image Source: http://www.lancaster.ac.uk/fss/courses/ling/corpus/Corpus2/parse.jpg</a:t>
            </a:r>
          </a:p>
        </p:txBody>
      </p:sp>
      <p:pic>
        <p:nvPicPr>
          <p:cNvPr id="320" name="Shape 320" descr="parsing.png"/>
          <p:cNvPicPr preferRelativeResize="0"/>
          <p:nvPr/>
        </p:nvPicPr>
        <p:blipFill>
          <a:blip r:embed="rId3">
            <a:alphaModFix/>
          </a:blip>
          <a:stretch>
            <a:fillRect/>
          </a:stretch>
        </p:blipFill>
        <p:spPr>
          <a:xfrm>
            <a:off x="1606775" y="1724625"/>
            <a:ext cx="5549800" cy="3075025"/>
          </a:xfrm>
          <a:prstGeom prst="rect">
            <a:avLst/>
          </a:prstGeom>
          <a:noFill/>
          <a:ln>
            <a:noFill/>
          </a:ln>
        </p:spPr>
      </p:pic>
      <p:sp>
        <p:nvSpPr>
          <p:cNvPr id="321" name="Shape 321"/>
          <p:cNvSpPr txBox="1"/>
          <p:nvPr/>
        </p:nvSpPr>
        <p:spPr>
          <a:xfrm>
            <a:off x="572525" y="1060975"/>
            <a:ext cx="5319000" cy="620400"/>
          </a:xfrm>
          <a:prstGeom prst="rect">
            <a:avLst/>
          </a:prstGeom>
          <a:noFill/>
          <a:ln>
            <a:noFill/>
          </a:ln>
        </p:spPr>
        <p:txBody>
          <a:bodyPr lIns="91425" tIns="91425" rIns="91425" bIns="91425" anchor="t" anchorCtr="0">
            <a:noAutofit/>
          </a:bodyPr>
          <a:lstStyle/>
          <a:p>
            <a:pPr lvl="0" rtl="0">
              <a:spcBef>
                <a:spcPts val="0"/>
              </a:spcBef>
              <a:buNone/>
            </a:pPr>
            <a:r>
              <a:rPr lang="en" sz="1800" b="1">
                <a:solidFill>
                  <a:schemeClr val="accent5"/>
                </a:solidFill>
              </a:rPr>
              <a:t>Input:</a:t>
            </a:r>
            <a:r>
              <a:rPr lang="en" sz="1800"/>
              <a:t> Claudia sat on a stool</a:t>
            </a:r>
          </a:p>
        </p:txBody>
      </p:sp>
      <p:sp>
        <p:nvSpPr>
          <p:cNvPr id="322" name="Shape 322"/>
          <p:cNvSpPr txBox="1"/>
          <p:nvPr/>
        </p:nvSpPr>
        <p:spPr>
          <a:xfrm>
            <a:off x="572525" y="1724625"/>
            <a:ext cx="5319000" cy="620400"/>
          </a:xfrm>
          <a:prstGeom prst="rect">
            <a:avLst/>
          </a:prstGeom>
          <a:noFill/>
          <a:ln>
            <a:noFill/>
          </a:ln>
        </p:spPr>
        <p:txBody>
          <a:bodyPr lIns="91425" tIns="91425" rIns="91425" bIns="91425" anchor="t" anchorCtr="0">
            <a:noAutofit/>
          </a:bodyPr>
          <a:lstStyle/>
          <a:p>
            <a:pPr lvl="0" rtl="0">
              <a:spcBef>
                <a:spcPts val="0"/>
              </a:spcBef>
              <a:buNone/>
            </a:pPr>
            <a:r>
              <a:rPr lang="en" sz="1800" b="1">
                <a:solidFill>
                  <a:schemeClr val="accent5"/>
                </a:solidFill>
              </a:rPr>
              <a:t>Output:</a:t>
            </a:r>
          </a:p>
        </p:txBody>
      </p:sp>
      <p:sp>
        <p:nvSpPr>
          <p:cNvPr id="323" name="Shape 323"/>
          <p:cNvSpPr/>
          <p:nvPr/>
        </p:nvSpPr>
        <p:spPr>
          <a:xfrm>
            <a:off x="1814625" y="1560950"/>
            <a:ext cx="5249821" cy="3277933"/>
          </a:xfrm>
          <a:custGeom>
            <a:avLst/>
            <a:gdLst/>
            <a:ahLst/>
            <a:cxnLst/>
            <a:rect l="0" t="0" r="0" b="0"/>
            <a:pathLst>
              <a:path w="232576" h="136880" extrusionOk="0">
                <a:moveTo>
                  <a:pt x="8549" y="54653"/>
                </a:moveTo>
                <a:cubicBezTo>
                  <a:pt x="11870" y="39702"/>
                  <a:pt x="14270" y="20173"/>
                  <a:pt x="27756" y="12914"/>
                </a:cubicBezTo>
                <a:cubicBezTo>
                  <a:pt x="44089" y="4121"/>
                  <a:pt x="63574" y="2332"/>
                  <a:pt x="82054" y="725"/>
                </a:cubicBezTo>
                <a:cubicBezTo>
                  <a:pt x="111898" y="-1871"/>
                  <a:pt x="143555" y="2831"/>
                  <a:pt x="170703" y="15499"/>
                </a:cubicBezTo>
                <a:cubicBezTo>
                  <a:pt x="190279" y="24633"/>
                  <a:pt x="204811" y="42701"/>
                  <a:pt x="217983" y="59824"/>
                </a:cubicBezTo>
                <a:cubicBezTo>
                  <a:pt x="224164" y="67860"/>
                  <a:pt x="227928" y="77730"/>
                  <a:pt x="230541" y="87527"/>
                </a:cubicBezTo>
                <a:cubicBezTo>
                  <a:pt x="231318" y="90443"/>
                  <a:pt x="233066" y="93450"/>
                  <a:pt x="232388" y="96392"/>
                </a:cubicBezTo>
                <a:cubicBezTo>
                  <a:pt x="231159" y="101716"/>
                  <a:pt x="228054" y="106429"/>
                  <a:pt x="226109" y="111536"/>
                </a:cubicBezTo>
                <a:cubicBezTo>
                  <a:pt x="224790" y="114997"/>
                  <a:pt x="224665" y="119258"/>
                  <a:pt x="222046" y="121878"/>
                </a:cubicBezTo>
                <a:cubicBezTo>
                  <a:pt x="211337" y="132586"/>
                  <a:pt x="192846" y="131093"/>
                  <a:pt x="177721" y="131851"/>
                </a:cubicBezTo>
                <a:cubicBezTo>
                  <a:pt x="158032" y="132837"/>
                  <a:pt x="138335" y="134068"/>
                  <a:pt x="118622" y="134068"/>
                </a:cubicBezTo>
                <a:cubicBezTo>
                  <a:pt x="100272" y="134068"/>
                  <a:pt x="81887" y="133869"/>
                  <a:pt x="63585" y="135176"/>
                </a:cubicBezTo>
                <a:cubicBezTo>
                  <a:pt x="46305" y="136409"/>
                  <a:pt x="26066" y="139937"/>
                  <a:pt x="11873" y="130005"/>
                </a:cubicBezTo>
                <a:cubicBezTo>
                  <a:pt x="1089" y="122458"/>
                  <a:pt x="53" y="105491"/>
                  <a:pt x="53" y="92329"/>
                </a:cubicBezTo>
                <a:cubicBezTo>
                  <a:pt x="53" y="78586"/>
                  <a:pt x="-792" y="61790"/>
                  <a:pt x="8918" y="52067"/>
                </a:cubicBezTo>
              </a:path>
            </a:pathLst>
          </a:custGeom>
          <a:noFill/>
          <a:ln w="9525" cap="flat" cmpd="sng">
            <a:solidFill>
              <a:srgbClr val="CC0000"/>
            </a:solidFill>
            <a:prstDash val="solid"/>
            <a:round/>
            <a:headEnd type="none" w="lg" len="lg"/>
            <a:tailEnd type="none" w="lg" len="lg"/>
          </a:ln>
        </p:spPr>
      </p:sp>
      <p:sp>
        <p:nvSpPr>
          <p:cNvPr id="324" name="Shape 324"/>
          <p:cNvSpPr txBox="1"/>
          <p:nvPr/>
        </p:nvSpPr>
        <p:spPr>
          <a:xfrm>
            <a:off x="6034450" y="1729150"/>
            <a:ext cx="1431300" cy="572700"/>
          </a:xfrm>
          <a:prstGeom prst="rect">
            <a:avLst/>
          </a:prstGeom>
          <a:noFill/>
          <a:ln>
            <a:noFill/>
          </a:ln>
        </p:spPr>
        <p:txBody>
          <a:bodyPr lIns="91425" tIns="91425" rIns="91425" bIns="91425" anchor="t" anchorCtr="0">
            <a:noAutofit/>
          </a:bodyPr>
          <a:lstStyle/>
          <a:p>
            <a:pPr lvl="0">
              <a:spcBef>
                <a:spcPts val="0"/>
              </a:spcBef>
              <a:buNone/>
            </a:pPr>
            <a:r>
              <a:rPr lang="en">
                <a:solidFill>
                  <a:srgbClr val="CC0000"/>
                </a:solidFill>
              </a:rPr>
              <a:t>Parse Tree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Shape 329"/>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dirty="0"/>
              <a:t>Part 1: </a:t>
            </a:r>
            <a:r>
              <a:rPr lang="en-US" dirty="0" smtClean="0"/>
              <a:t>NLP </a:t>
            </a:r>
            <a:r>
              <a:rPr lang="en" dirty="0" smtClean="0"/>
              <a:t>Introduction</a:t>
            </a:r>
            <a:endParaRPr lang="en" dirty="0"/>
          </a:p>
          <a:p>
            <a:pPr lvl="0" rtl="0">
              <a:spcBef>
                <a:spcPts val="0"/>
              </a:spcBef>
              <a:buNone/>
            </a:pPr>
            <a:endParaRPr dirty="0"/>
          </a:p>
        </p:txBody>
      </p:sp>
      <p:sp>
        <p:nvSpPr>
          <p:cNvPr id="330" name="Shape 330"/>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514350" lvl="0" indent="-285750" rtl="0">
              <a:spcBef>
                <a:spcPts val="0"/>
              </a:spcBef>
              <a:buFont typeface="Arial" charset="0"/>
              <a:buChar char="•"/>
            </a:pPr>
            <a:r>
              <a:rPr lang="en" dirty="0"/>
              <a:t>What is NLP</a:t>
            </a:r>
          </a:p>
          <a:p>
            <a:pPr marL="285750" lvl="0" indent="-285750" rtl="0">
              <a:spcBef>
                <a:spcPts val="0"/>
              </a:spcBef>
              <a:buFont typeface="Arial" charset="0"/>
              <a:buChar char="•"/>
            </a:pPr>
            <a:endParaRPr dirty="0"/>
          </a:p>
          <a:p>
            <a:pPr marL="514350" lvl="0" indent="-285750" rtl="0">
              <a:spcBef>
                <a:spcPts val="0"/>
              </a:spcBef>
              <a:buFont typeface="Arial" charset="0"/>
              <a:buChar char="•"/>
            </a:pPr>
            <a:r>
              <a:rPr lang="en" dirty="0"/>
              <a:t>NLP Applications</a:t>
            </a:r>
          </a:p>
          <a:p>
            <a:pPr marL="285750" lvl="0" indent="-285750" rtl="0">
              <a:spcBef>
                <a:spcPts val="0"/>
              </a:spcBef>
              <a:buFont typeface="Arial" charset="0"/>
              <a:buChar char="•"/>
            </a:pPr>
            <a:endParaRPr dirty="0"/>
          </a:p>
          <a:p>
            <a:pPr marL="514350" lvl="0" indent="-285750" rtl="0">
              <a:spcBef>
                <a:spcPts val="0"/>
              </a:spcBef>
              <a:buFont typeface="Arial" charset="0"/>
              <a:buChar char="•"/>
            </a:pPr>
            <a:r>
              <a:rPr lang="en" dirty="0"/>
              <a:t>NLP Tasks</a:t>
            </a:r>
          </a:p>
          <a:p>
            <a:pPr marL="285750" lvl="0" indent="-285750" rtl="0">
              <a:spcBef>
                <a:spcPts val="0"/>
              </a:spcBef>
              <a:buClr>
                <a:srgbClr val="000000"/>
              </a:buClr>
              <a:buSzPct val="61111"/>
              <a:buFont typeface="Arial" charset="0"/>
              <a:buChar char="•"/>
            </a:pPr>
            <a:endParaRPr dirty="0"/>
          </a:p>
          <a:p>
            <a:pPr marL="514350" lvl="0" indent="-285750" rtl="0">
              <a:spcBef>
                <a:spcPts val="0"/>
              </a:spcBef>
              <a:buClr>
                <a:schemeClr val="accent5"/>
              </a:buClr>
              <a:buFont typeface="Arial" charset="0"/>
              <a:buChar char="•"/>
            </a:pPr>
            <a:r>
              <a:rPr lang="en" dirty="0">
                <a:solidFill>
                  <a:schemeClr val="accent5"/>
                </a:solidFill>
              </a:rPr>
              <a:t>Why is NLP hard?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Shape 335"/>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dirty="0"/>
              <a:t>Problem of Ambiguity </a:t>
            </a:r>
            <a:r>
              <a:rPr lang="en" dirty="0" smtClean="0"/>
              <a:t>(1 </a:t>
            </a:r>
            <a:r>
              <a:rPr lang="en" dirty="0"/>
              <a:t>/ 3)</a:t>
            </a:r>
          </a:p>
          <a:p>
            <a:pPr lvl="0" rtl="0">
              <a:spcBef>
                <a:spcPts val="0"/>
              </a:spcBef>
              <a:buNone/>
            </a:pPr>
            <a:endParaRPr sz="1800" dirty="0">
              <a:solidFill>
                <a:schemeClr val="dk2"/>
              </a:solidFill>
            </a:endParaRPr>
          </a:p>
        </p:txBody>
      </p:sp>
      <p:sp>
        <p:nvSpPr>
          <p:cNvPr id="336" name="Shape 336"/>
          <p:cNvSpPr txBox="1">
            <a:spLocks noGrp="1"/>
          </p:cNvSpPr>
          <p:nvPr>
            <p:ph type="body" idx="1"/>
          </p:nvPr>
        </p:nvSpPr>
        <p:spPr>
          <a:xfrm>
            <a:off x="311700" y="1161050"/>
            <a:ext cx="8520600" cy="3416400"/>
          </a:xfrm>
          <a:prstGeom prst="rect">
            <a:avLst/>
          </a:prstGeom>
        </p:spPr>
        <p:txBody>
          <a:bodyPr lIns="91425" tIns="91425" rIns="91425" bIns="91425" anchor="t" anchorCtr="0">
            <a:noAutofit/>
          </a:bodyPr>
          <a:lstStyle/>
          <a:p>
            <a:pPr lvl="0" rtl="0">
              <a:lnSpc>
                <a:spcPct val="100000"/>
              </a:lnSpc>
              <a:spcBef>
                <a:spcPts val="0"/>
              </a:spcBef>
              <a:buNone/>
            </a:pPr>
            <a:endParaRPr sz="1400">
              <a:solidFill>
                <a:schemeClr val="dk1"/>
              </a:solidFill>
            </a:endParaRPr>
          </a:p>
          <a:p>
            <a:pPr lvl="0" rtl="0">
              <a:lnSpc>
                <a:spcPct val="100000"/>
              </a:lnSpc>
              <a:spcBef>
                <a:spcPts val="0"/>
              </a:spcBef>
              <a:buNone/>
            </a:pPr>
            <a:endParaRPr sz="1400">
              <a:solidFill>
                <a:schemeClr val="dk1"/>
              </a:solidFill>
            </a:endParaRPr>
          </a:p>
          <a:p>
            <a:pPr lvl="0" rtl="0">
              <a:lnSpc>
                <a:spcPct val="100000"/>
              </a:lnSpc>
              <a:spcBef>
                <a:spcPts val="0"/>
              </a:spcBef>
              <a:buNone/>
            </a:pPr>
            <a:r>
              <a:rPr lang="en" sz="1400">
                <a:solidFill>
                  <a:schemeClr val="accent5"/>
                </a:solidFill>
              </a:rPr>
              <a:t>“At last, a computer that understands you like your mother”</a:t>
            </a:r>
          </a:p>
        </p:txBody>
      </p:sp>
      <p:sp>
        <p:nvSpPr>
          <p:cNvPr id="337" name="Shape 337"/>
          <p:cNvSpPr txBox="1"/>
          <p:nvPr/>
        </p:nvSpPr>
        <p:spPr>
          <a:xfrm>
            <a:off x="2923225" y="4792025"/>
            <a:ext cx="3797700" cy="188700"/>
          </a:xfrm>
          <a:prstGeom prst="rect">
            <a:avLst/>
          </a:prstGeom>
          <a:noFill/>
          <a:ln>
            <a:noFill/>
          </a:ln>
        </p:spPr>
        <p:txBody>
          <a:bodyPr lIns="91425" tIns="91425" rIns="91425" bIns="91425" anchor="t" anchorCtr="0">
            <a:noAutofit/>
          </a:bodyPr>
          <a:lstStyle/>
          <a:p>
            <a:pPr lvl="0" rtl="0">
              <a:spcBef>
                <a:spcPts val="0"/>
              </a:spcBef>
              <a:buNone/>
            </a:pPr>
            <a:r>
              <a:rPr lang="en" sz="800"/>
              <a:t>Adapted from Michael Collins’ Coursera Course on NLP</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Shape 342"/>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Problem of Ambiguity (2 / 3)</a:t>
            </a:r>
          </a:p>
          <a:p>
            <a:pPr lvl="0" rtl="0">
              <a:spcBef>
                <a:spcPts val="0"/>
              </a:spcBef>
              <a:buNone/>
            </a:pPr>
            <a:endParaRPr sz="1800">
              <a:solidFill>
                <a:schemeClr val="dk2"/>
              </a:solidFill>
            </a:endParaRPr>
          </a:p>
        </p:txBody>
      </p:sp>
      <p:sp>
        <p:nvSpPr>
          <p:cNvPr id="343" name="Shape 343"/>
          <p:cNvSpPr txBox="1">
            <a:spLocks noGrp="1"/>
          </p:cNvSpPr>
          <p:nvPr>
            <p:ph type="body" idx="1"/>
          </p:nvPr>
        </p:nvSpPr>
        <p:spPr>
          <a:xfrm>
            <a:off x="311700" y="1161050"/>
            <a:ext cx="8520600" cy="3416400"/>
          </a:xfrm>
          <a:prstGeom prst="rect">
            <a:avLst/>
          </a:prstGeom>
        </p:spPr>
        <p:txBody>
          <a:bodyPr lIns="91425" tIns="91425" rIns="91425" bIns="91425" anchor="t" anchorCtr="0">
            <a:noAutofit/>
          </a:bodyPr>
          <a:lstStyle/>
          <a:p>
            <a:pPr lvl="0" rtl="0">
              <a:lnSpc>
                <a:spcPct val="100000"/>
              </a:lnSpc>
              <a:spcBef>
                <a:spcPts val="0"/>
              </a:spcBef>
              <a:buNone/>
            </a:pPr>
            <a:endParaRPr sz="1400">
              <a:solidFill>
                <a:schemeClr val="dk1"/>
              </a:solidFill>
            </a:endParaRPr>
          </a:p>
          <a:p>
            <a:pPr lvl="0" rtl="0">
              <a:lnSpc>
                <a:spcPct val="100000"/>
              </a:lnSpc>
              <a:spcBef>
                <a:spcPts val="0"/>
              </a:spcBef>
              <a:buNone/>
            </a:pPr>
            <a:endParaRPr sz="1400">
              <a:solidFill>
                <a:schemeClr val="dk1"/>
              </a:solidFill>
            </a:endParaRPr>
          </a:p>
          <a:p>
            <a:pPr lvl="0" rtl="0">
              <a:lnSpc>
                <a:spcPct val="100000"/>
              </a:lnSpc>
              <a:spcBef>
                <a:spcPts val="0"/>
              </a:spcBef>
              <a:buNone/>
            </a:pPr>
            <a:r>
              <a:rPr lang="en" sz="1400">
                <a:solidFill>
                  <a:schemeClr val="accent5"/>
                </a:solidFill>
              </a:rPr>
              <a:t>“At last, a computer that understands you like your mother”</a:t>
            </a:r>
          </a:p>
          <a:p>
            <a:pPr marL="457200" lvl="0" indent="-317500" rtl="0">
              <a:lnSpc>
                <a:spcPct val="200000"/>
              </a:lnSpc>
              <a:spcBef>
                <a:spcPts val="0"/>
              </a:spcBef>
              <a:buClr>
                <a:schemeClr val="dk1"/>
              </a:buClr>
              <a:buSzPct val="100000"/>
              <a:buAutoNum type="arabicPeriod"/>
            </a:pPr>
            <a:r>
              <a:rPr lang="en" sz="1400">
                <a:solidFill>
                  <a:schemeClr val="dk1"/>
                </a:solidFill>
              </a:rPr>
              <a:t>It understands you as well as your mother understands you</a:t>
            </a:r>
          </a:p>
          <a:p>
            <a:pPr marL="457200" lvl="0" indent="-317500" rtl="0">
              <a:lnSpc>
                <a:spcPct val="200000"/>
              </a:lnSpc>
              <a:spcBef>
                <a:spcPts val="0"/>
              </a:spcBef>
              <a:buClr>
                <a:schemeClr val="dk1"/>
              </a:buClr>
              <a:buSzPct val="100000"/>
              <a:buAutoNum type="arabicPeriod"/>
            </a:pPr>
            <a:r>
              <a:rPr lang="en" sz="1400">
                <a:solidFill>
                  <a:schemeClr val="dk1"/>
                </a:solidFill>
              </a:rPr>
              <a:t>It understands (that) you like your mother</a:t>
            </a:r>
          </a:p>
          <a:p>
            <a:pPr marL="457200" lvl="0" indent="-317500" rtl="0">
              <a:lnSpc>
                <a:spcPct val="200000"/>
              </a:lnSpc>
              <a:spcBef>
                <a:spcPts val="0"/>
              </a:spcBef>
              <a:buClr>
                <a:schemeClr val="dk1"/>
              </a:buClr>
              <a:buSzPct val="100000"/>
              <a:buAutoNum type="arabicPeriod"/>
            </a:pPr>
            <a:r>
              <a:rPr lang="en" sz="1400">
                <a:solidFill>
                  <a:schemeClr val="dk1"/>
                </a:solidFill>
              </a:rPr>
              <a:t>It understands you as well as it understands your mother</a:t>
            </a:r>
          </a:p>
        </p:txBody>
      </p:sp>
      <p:sp>
        <p:nvSpPr>
          <p:cNvPr id="344" name="Shape 344"/>
          <p:cNvSpPr txBox="1"/>
          <p:nvPr/>
        </p:nvSpPr>
        <p:spPr>
          <a:xfrm>
            <a:off x="2923225" y="4792025"/>
            <a:ext cx="3797700" cy="188700"/>
          </a:xfrm>
          <a:prstGeom prst="rect">
            <a:avLst/>
          </a:prstGeom>
          <a:noFill/>
          <a:ln>
            <a:noFill/>
          </a:ln>
        </p:spPr>
        <p:txBody>
          <a:bodyPr lIns="91425" tIns="91425" rIns="91425" bIns="91425" anchor="t" anchorCtr="0">
            <a:noAutofit/>
          </a:bodyPr>
          <a:lstStyle/>
          <a:p>
            <a:pPr lvl="0" rtl="0">
              <a:spcBef>
                <a:spcPts val="0"/>
              </a:spcBef>
              <a:buNone/>
            </a:pPr>
            <a:r>
              <a:rPr lang="en" sz="800"/>
              <a:t>Adapted from Michael Collins’ Coursera Course on NLP</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Shape 349"/>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Problem of Ambiguity ( 3 / 3)</a:t>
            </a:r>
          </a:p>
          <a:p>
            <a:pPr lvl="0" rtl="0">
              <a:spcBef>
                <a:spcPts val="0"/>
              </a:spcBef>
              <a:buNone/>
            </a:pPr>
            <a:endParaRPr sz="1800">
              <a:solidFill>
                <a:schemeClr val="dk2"/>
              </a:solidFill>
            </a:endParaRPr>
          </a:p>
        </p:txBody>
      </p:sp>
      <p:sp>
        <p:nvSpPr>
          <p:cNvPr id="350" name="Shape 350"/>
          <p:cNvSpPr txBox="1">
            <a:spLocks noGrp="1"/>
          </p:cNvSpPr>
          <p:nvPr>
            <p:ph type="body" idx="1"/>
          </p:nvPr>
        </p:nvSpPr>
        <p:spPr>
          <a:xfrm>
            <a:off x="311700" y="1161050"/>
            <a:ext cx="8520600" cy="3416400"/>
          </a:xfrm>
          <a:prstGeom prst="rect">
            <a:avLst/>
          </a:prstGeom>
        </p:spPr>
        <p:txBody>
          <a:bodyPr lIns="91425" tIns="91425" rIns="91425" bIns="91425" anchor="t" anchorCtr="0">
            <a:noAutofit/>
          </a:bodyPr>
          <a:lstStyle/>
          <a:p>
            <a:pPr lvl="0" rtl="0">
              <a:lnSpc>
                <a:spcPct val="100000"/>
              </a:lnSpc>
              <a:spcBef>
                <a:spcPts val="0"/>
              </a:spcBef>
              <a:buNone/>
            </a:pPr>
            <a:endParaRPr sz="1400">
              <a:solidFill>
                <a:schemeClr val="dk1"/>
              </a:solidFill>
            </a:endParaRPr>
          </a:p>
          <a:p>
            <a:pPr lvl="0" rtl="0">
              <a:lnSpc>
                <a:spcPct val="100000"/>
              </a:lnSpc>
              <a:spcBef>
                <a:spcPts val="0"/>
              </a:spcBef>
              <a:buNone/>
            </a:pPr>
            <a:endParaRPr sz="1400">
              <a:solidFill>
                <a:schemeClr val="dk1"/>
              </a:solidFill>
            </a:endParaRPr>
          </a:p>
          <a:p>
            <a:pPr lvl="0" rtl="0">
              <a:lnSpc>
                <a:spcPct val="100000"/>
              </a:lnSpc>
              <a:spcBef>
                <a:spcPts val="0"/>
              </a:spcBef>
              <a:buNone/>
            </a:pPr>
            <a:r>
              <a:rPr lang="en" sz="1400">
                <a:solidFill>
                  <a:schemeClr val="accent5"/>
                </a:solidFill>
              </a:rPr>
              <a:t>“At last, a computer that understands you like your mother”</a:t>
            </a:r>
          </a:p>
          <a:p>
            <a:pPr marL="457200" lvl="0" indent="-317500" rtl="0">
              <a:lnSpc>
                <a:spcPct val="200000"/>
              </a:lnSpc>
              <a:spcBef>
                <a:spcPts val="0"/>
              </a:spcBef>
              <a:buClr>
                <a:srgbClr val="CC0000"/>
              </a:buClr>
              <a:buSzPct val="100000"/>
              <a:buAutoNum type="arabicPeriod"/>
            </a:pPr>
            <a:r>
              <a:rPr lang="en" sz="1400">
                <a:solidFill>
                  <a:srgbClr val="CC0000"/>
                </a:solidFill>
              </a:rPr>
              <a:t>It understands you as well as your mother understands you</a:t>
            </a:r>
          </a:p>
          <a:p>
            <a:pPr marL="457200" lvl="0" indent="-317500" rtl="0">
              <a:lnSpc>
                <a:spcPct val="200000"/>
              </a:lnSpc>
              <a:spcBef>
                <a:spcPts val="0"/>
              </a:spcBef>
              <a:buClr>
                <a:schemeClr val="dk1"/>
              </a:buClr>
              <a:buSzPct val="100000"/>
              <a:buAutoNum type="arabicPeriod"/>
            </a:pPr>
            <a:r>
              <a:rPr lang="en" sz="1400">
                <a:solidFill>
                  <a:schemeClr val="dk1"/>
                </a:solidFill>
              </a:rPr>
              <a:t>It understands (that) you like your mother</a:t>
            </a:r>
          </a:p>
          <a:p>
            <a:pPr marL="457200" lvl="0" indent="-317500" rtl="0">
              <a:lnSpc>
                <a:spcPct val="200000"/>
              </a:lnSpc>
              <a:spcBef>
                <a:spcPts val="0"/>
              </a:spcBef>
              <a:buClr>
                <a:schemeClr val="dk1"/>
              </a:buClr>
              <a:buSzPct val="100000"/>
              <a:buAutoNum type="arabicPeriod"/>
            </a:pPr>
            <a:r>
              <a:rPr lang="en" sz="1400">
                <a:solidFill>
                  <a:schemeClr val="dk1"/>
                </a:solidFill>
              </a:rPr>
              <a:t>It understands you as well as it understands your mother</a:t>
            </a:r>
          </a:p>
        </p:txBody>
      </p:sp>
      <p:sp>
        <p:nvSpPr>
          <p:cNvPr id="351" name="Shape 351"/>
          <p:cNvSpPr txBox="1"/>
          <p:nvPr/>
        </p:nvSpPr>
        <p:spPr>
          <a:xfrm>
            <a:off x="2923225" y="4792025"/>
            <a:ext cx="3797700" cy="188700"/>
          </a:xfrm>
          <a:prstGeom prst="rect">
            <a:avLst/>
          </a:prstGeom>
          <a:noFill/>
          <a:ln>
            <a:noFill/>
          </a:ln>
        </p:spPr>
        <p:txBody>
          <a:bodyPr lIns="91425" tIns="91425" rIns="91425" bIns="91425" anchor="t" anchorCtr="0">
            <a:noAutofit/>
          </a:bodyPr>
          <a:lstStyle/>
          <a:p>
            <a:pPr lvl="0" rtl="0">
              <a:spcBef>
                <a:spcPts val="0"/>
              </a:spcBef>
              <a:buNone/>
            </a:pPr>
            <a:r>
              <a:rPr lang="en" sz="800"/>
              <a:t>Adapted from Michael Collins’ Coursera Course on NLP</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dirty="0"/>
              <a:t>Part 1: </a:t>
            </a:r>
            <a:r>
              <a:rPr lang="en-US" dirty="0" smtClean="0"/>
              <a:t>NLP </a:t>
            </a:r>
            <a:r>
              <a:rPr lang="en" dirty="0" smtClean="0"/>
              <a:t>Introduction</a:t>
            </a:r>
            <a:endParaRPr lang="en" dirty="0"/>
          </a:p>
        </p:txBody>
      </p:sp>
      <p:sp>
        <p:nvSpPr>
          <p:cNvPr id="143" name="Shape 143"/>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514350" lvl="0" indent="-285750" rtl="0">
              <a:spcBef>
                <a:spcPts val="0"/>
              </a:spcBef>
              <a:buClr>
                <a:schemeClr val="accent5"/>
              </a:buClr>
              <a:buFont typeface="Arial" charset="0"/>
              <a:buChar char="•"/>
            </a:pPr>
            <a:r>
              <a:rPr lang="en" dirty="0">
                <a:solidFill>
                  <a:schemeClr val="accent5"/>
                </a:solidFill>
              </a:rPr>
              <a:t>What is NLP</a:t>
            </a:r>
          </a:p>
          <a:p>
            <a:pPr marL="285750" lvl="0" indent="-285750" rtl="0">
              <a:spcBef>
                <a:spcPts val="0"/>
              </a:spcBef>
              <a:buFont typeface="Arial" charset="0"/>
              <a:buChar char="•"/>
            </a:pPr>
            <a:endParaRPr dirty="0"/>
          </a:p>
          <a:p>
            <a:pPr marL="514350" lvl="0" indent="-285750" rtl="0">
              <a:spcBef>
                <a:spcPts val="0"/>
              </a:spcBef>
              <a:buFont typeface="Arial" charset="0"/>
              <a:buChar char="•"/>
            </a:pPr>
            <a:r>
              <a:rPr lang="en" dirty="0"/>
              <a:t>NLP Applications</a:t>
            </a:r>
          </a:p>
          <a:p>
            <a:pPr marL="285750" lvl="0" indent="-285750" rtl="0">
              <a:spcBef>
                <a:spcPts val="0"/>
              </a:spcBef>
              <a:buFont typeface="Arial" charset="0"/>
              <a:buChar char="•"/>
            </a:pPr>
            <a:endParaRPr dirty="0"/>
          </a:p>
          <a:p>
            <a:pPr marL="514350" lvl="0" indent="-285750" rtl="0">
              <a:spcBef>
                <a:spcPts val="0"/>
              </a:spcBef>
              <a:buFont typeface="Arial" charset="0"/>
              <a:buChar char="•"/>
            </a:pPr>
            <a:r>
              <a:rPr lang="en" dirty="0"/>
              <a:t>NLP Tasks</a:t>
            </a:r>
          </a:p>
          <a:p>
            <a:pPr marL="285750" lvl="0" indent="-285750" rtl="0">
              <a:spcBef>
                <a:spcPts val="0"/>
              </a:spcBef>
              <a:buFont typeface="Arial" charset="0"/>
              <a:buChar char="•"/>
            </a:pPr>
            <a:endParaRPr dirty="0"/>
          </a:p>
          <a:p>
            <a:pPr marL="514350" lvl="0" indent="-285750" rtl="0">
              <a:spcBef>
                <a:spcPts val="0"/>
              </a:spcBef>
              <a:buFont typeface="Arial" charset="0"/>
              <a:buChar char="•"/>
            </a:pPr>
            <a:r>
              <a:rPr lang="en" dirty="0"/>
              <a:t>Why is NLP hard?</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Shape 35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Ambiguity at many levels (1 / 2)</a:t>
            </a:r>
          </a:p>
          <a:p>
            <a:pPr lvl="0" rtl="0">
              <a:spcBef>
                <a:spcPts val="0"/>
              </a:spcBef>
              <a:buNone/>
            </a:pPr>
            <a:endParaRPr sz="1800">
              <a:solidFill>
                <a:schemeClr val="dk2"/>
              </a:solidFill>
            </a:endParaRPr>
          </a:p>
        </p:txBody>
      </p:sp>
      <p:sp>
        <p:nvSpPr>
          <p:cNvPr id="357" name="Shape 357"/>
          <p:cNvSpPr txBox="1">
            <a:spLocks noGrp="1"/>
          </p:cNvSpPr>
          <p:nvPr>
            <p:ph type="body" idx="1"/>
          </p:nvPr>
        </p:nvSpPr>
        <p:spPr>
          <a:xfrm>
            <a:off x="311700" y="1161050"/>
            <a:ext cx="8520600" cy="3416400"/>
          </a:xfrm>
          <a:prstGeom prst="rect">
            <a:avLst/>
          </a:prstGeom>
        </p:spPr>
        <p:txBody>
          <a:bodyPr lIns="91425" tIns="91425" rIns="91425" bIns="91425" anchor="t" anchorCtr="0">
            <a:noAutofit/>
          </a:bodyPr>
          <a:lstStyle/>
          <a:p>
            <a:pPr lvl="0" rtl="0">
              <a:lnSpc>
                <a:spcPct val="100000"/>
              </a:lnSpc>
              <a:spcBef>
                <a:spcPts val="0"/>
              </a:spcBef>
              <a:buNone/>
            </a:pPr>
            <a:endParaRPr sz="1400">
              <a:solidFill>
                <a:schemeClr val="dk1"/>
              </a:solidFill>
            </a:endParaRPr>
          </a:p>
          <a:p>
            <a:pPr lvl="0" rtl="0">
              <a:lnSpc>
                <a:spcPct val="100000"/>
              </a:lnSpc>
              <a:spcBef>
                <a:spcPts val="0"/>
              </a:spcBef>
              <a:buNone/>
            </a:pPr>
            <a:r>
              <a:rPr lang="en" sz="1400">
                <a:solidFill>
                  <a:schemeClr val="dk1"/>
                </a:solidFill>
              </a:rPr>
              <a:t>At the acoustic level (speech recognition)</a:t>
            </a:r>
          </a:p>
          <a:p>
            <a:pPr lvl="0" rtl="0">
              <a:lnSpc>
                <a:spcPct val="100000"/>
              </a:lnSpc>
              <a:spcBef>
                <a:spcPts val="0"/>
              </a:spcBef>
              <a:buNone/>
            </a:pPr>
            <a:r>
              <a:rPr lang="en" sz="1400">
                <a:solidFill>
                  <a:schemeClr val="dk1"/>
                </a:solidFill>
              </a:rPr>
              <a:t>“..., a computer that understands you </a:t>
            </a:r>
            <a:r>
              <a:rPr lang="en" sz="1400">
                <a:solidFill>
                  <a:schemeClr val="accent5"/>
                </a:solidFill>
              </a:rPr>
              <a:t>like your</a:t>
            </a:r>
            <a:r>
              <a:rPr lang="en" sz="1400">
                <a:solidFill>
                  <a:schemeClr val="dk1"/>
                </a:solidFill>
              </a:rPr>
              <a:t> mother”</a:t>
            </a:r>
          </a:p>
          <a:p>
            <a:pPr lvl="0" rtl="0">
              <a:lnSpc>
                <a:spcPct val="100000"/>
              </a:lnSpc>
              <a:spcBef>
                <a:spcPts val="0"/>
              </a:spcBef>
              <a:buClr>
                <a:schemeClr val="dk1"/>
              </a:buClr>
              <a:buSzPct val="78571"/>
              <a:buFont typeface="Arial"/>
              <a:buNone/>
            </a:pPr>
            <a:r>
              <a:rPr lang="en" sz="1400">
                <a:solidFill>
                  <a:schemeClr val="dk1"/>
                </a:solidFill>
              </a:rPr>
              <a:t>“..., a computer that understands you </a:t>
            </a:r>
            <a:r>
              <a:rPr lang="en" sz="1400">
                <a:solidFill>
                  <a:schemeClr val="accent5"/>
                </a:solidFill>
              </a:rPr>
              <a:t>lie cured</a:t>
            </a:r>
            <a:r>
              <a:rPr lang="en" sz="1400">
                <a:solidFill>
                  <a:schemeClr val="dk1"/>
                </a:solidFill>
              </a:rPr>
              <a:t> mother”</a:t>
            </a:r>
          </a:p>
        </p:txBody>
      </p:sp>
      <p:sp>
        <p:nvSpPr>
          <p:cNvPr id="358" name="Shape 358"/>
          <p:cNvSpPr txBox="1"/>
          <p:nvPr/>
        </p:nvSpPr>
        <p:spPr>
          <a:xfrm>
            <a:off x="2923225" y="4792025"/>
            <a:ext cx="3797700" cy="188700"/>
          </a:xfrm>
          <a:prstGeom prst="rect">
            <a:avLst/>
          </a:prstGeom>
          <a:noFill/>
          <a:ln>
            <a:noFill/>
          </a:ln>
        </p:spPr>
        <p:txBody>
          <a:bodyPr lIns="91425" tIns="91425" rIns="91425" bIns="91425" anchor="t" anchorCtr="0">
            <a:noAutofit/>
          </a:bodyPr>
          <a:lstStyle/>
          <a:p>
            <a:pPr lvl="0" rtl="0">
              <a:spcBef>
                <a:spcPts val="0"/>
              </a:spcBef>
              <a:buNone/>
            </a:pPr>
            <a:r>
              <a:rPr lang="en" sz="800"/>
              <a:t>Adapted from Michael Collins’ Coursera Course on NLP</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Shape 363"/>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Ambiguity at many levels (2 / 2)</a:t>
            </a:r>
          </a:p>
          <a:p>
            <a:pPr lvl="0" rtl="0">
              <a:spcBef>
                <a:spcPts val="0"/>
              </a:spcBef>
              <a:buNone/>
            </a:pPr>
            <a:endParaRPr sz="1800">
              <a:solidFill>
                <a:schemeClr val="dk2"/>
              </a:solidFill>
            </a:endParaRPr>
          </a:p>
        </p:txBody>
      </p:sp>
      <p:sp>
        <p:nvSpPr>
          <p:cNvPr id="364" name="Shape 364"/>
          <p:cNvSpPr txBox="1">
            <a:spLocks noGrp="1"/>
          </p:cNvSpPr>
          <p:nvPr>
            <p:ph type="body" idx="1"/>
          </p:nvPr>
        </p:nvSpPr>
        <p:spPr>
          <a:xfrm>
            <a:off x="311700" y="1161050"/>
            <a:ext cx="8520600" cy="3416400"/>
          </a:xfrm>
          <a:prstGeom prst="rect">
            <a:avLst/>
          </a:prstGeom>
        </p:spPr>
        <p:txBody>
          <a:bodyPr lIns="91425" tIns="91425" rIns="91425" bIns="91425" anchor="t" anchorCtr="0">
            <a:noAutofit/>
          </a:bodyPr>
          <a:lstStyle/>
          <a:p>
            <a:pPr lvl="0" rtl="0">
              <a:lnSpc>
                <a:spcPct val="100000"/>
              </a:lnSpc>
              <a:spcBef>
                <a:spcPts val="0"/>
              </a:spcBef>
              <a:buNone/>
            </a:pPr>
            <a:endParaRPr sz="1400" dirty="0">
              <a:solidFill>
                <a:schemeClr val="dk1"/>
              </a:solidFill>
            </a:endParaRPr>
          </a:p>
          <a:p>
            <a:pPr lvl="0" rtl="0">
              <a:lnSpc>
                <a:spcPct val="100000"/>
              </a:lnSpc>
              <a:spcBef>
                <a:spcPts val="0"/>
              </a:spcBef>
              <a:buNone/>
            </a:pPr>
            <a:r>
              <a:rPr lang="en" sz="1400" dirty="0">
                <a:solidFill>
                  <a:schemeClr val="dk1"/>
                </a:solidFill>
              </a:rPr>
              <a:t>At the acoustic level (speech recognition)</a:t>
            </a:r>
          </a:p>
          <a:p>
            <a:pPr lvl="0" rtl="0">
              <a:lnSpc>
                <a:spcPct val="100000"/>
              </a:lnSpc>
              <a:spcBef>
                <a:spcPts val="0"/>
              </a:spcBef>
              <a:buNone/>
            </a:pPr>
            <a:r>
              <a:rPr lang="en" sz="1400" dirty="0">
                <a:solidFill>
                  <a:schemeClr val="dk1"/>
                </a:solidFill>
              </a:rPr>
              <a:t>“..., a computer that understands you </a:t>
            </a:r>
            <a:r>
              <a:rPr lang="en" sz="1400" dirty="0">
                <a:solidFill>
                  <a:schemeClr val="accent5"/>
                </a:solidFill>
              </a:rPr>
              <a:t>like your</a:t>
            </a:r>
            <a:r>
              <a:rPr lang="en" sz="1400" dirty="0">
                <a:solidFill>
                  <a:schemeClr val="dk1"/>
                </a:solidFill>
              </a:rPr>
              <a:t> mother”</a:t>
            </a:r>
          </a:p>
          <a:p>
            <a:pPr lvl="0" rtl="0">
              <a:lnSpc>
                <a:spcPct val="100000"/>
              </a:lnSpc>
              <a:spcBef>
                <a:spcPts val="0"/>
              </a:spcBef>
              <a:buNone/>
            </a:pPr>
            <a:r>
              <a:rPr lang="en" sz="1400" dirty="0">
                <a:solidFill>
                  <a:schemeClr val="dk1"/>
                </a:solidFill>
              </a:rPr>
              <a:t>“..., a computer that understands you </a:t>
            </a:r>
            <a:r>
              <a:rPr lang="en" sz="1400" dirty="0">
                <a:solidFill>
                  <a:schemeClr val="accent5"/>
                </a:solidFill>
              </a:rPr>
              <a:t>lie cured</a:t>
            </a:r>
            <a:r>
              <a:rPr lang="en" sz="1400" dirty="0">
                <a:solidFill>
                  <a:schemeClr val="dk1"/>
                </a:solidFill>
              </a:rPr>
              <a:t> mother”</a:t>
            </a:r>
          </a:p>
        </p:txBody>
      </p:sp>
      <p:sp>
        <p:nvSpPr>
          <p:cNvPr id="365" name="Shape 365"/>
          <p:cNvSpPr txBox="1"/>
          <p:nvPr/>
        </p:nvSpPr>
        <p:spPr>
          <a:xfrm>
            <a:off x="2923225" y="4792025"/>
            <a:ext cx="3797700" cy="188700"/>
          </a:xfrm>
          <a:prstGeom prst="rect">
            <a:avLst/>
          </a:prstGeom>
          <a:noFill/>
          <a:ln>
            <a:noFill/>
          </a:ln>
        </p:spPr>
        <p:txBody>
          <a:bodyPr lIns="91425" tIns="91425" rIns="91425" bIns="91425" anchor="t" anchorCtr="0">
            <a:noAutofit/>
          </a:bodyPr>
          <a:lstStyle/>
          <a:p>
            <a:pPr lvl="0" rtl="0">
              <a:spcBef>
                <a:spcPts val="0"/>
              </a:spcBef>
              <a:buNone/>
            </a:pPr>
            <a:r>
              <a:rPr lang="en" sz="800"/>
              <a:t>Adapted from Michael Collins’ Coursera Course on NLP</a:t>
            </a:r>
          </a:p>
        </p:txBody>
      </p:sp>
      <p:sp>
        <p:nvSpPr>
          <p:cNvPr id="366" name="Shape 366"/>
          <p:cNvSpPr/>
          <p:nvPr/>
        </p:nvSpPr>
        <p:spPr>
          <a:xfrm>
            <a:off x="4443425" y="1950929"/>
            <a:ext cx="493400" cy="466525"/>
          </a:xfrm>
          <a:custGeom>
            <a:avLst/>
            <a:gdLst/>
            <a:ahLst/>
            <a:cxnLst/>
            <a:rect l="0" t="0" r="0" b="0"/>
            <a:pathLst>
              <a:path w="19736" h="18661" extrusionOk="0">
                <a:moveTo>
                  <a:pt x="2743" y="1516"/>
                </a:moveTo>
                <a:cubicBezTo>
                  <a:pt x="7193" y="1237"/>
                  <a:pt x="13558" y="-1793"/>
                  <a:pt x="16116" y="1859"/>
                </a:cubicBezTo>
                <a:cubicBezTo>
                  <a:pt x="18790" y="5678"/>
                  <a:pt x="20944" y="11405"/>
                  <a:pt x="18859" y="15575"/>
                </a:cubicBezTo>
                <a:cubicBezTo>
                  <a:pt x="17715" y="17860"/>
                  <a:pt x="13858" y="16691"/>
                  <a:pt x="11315" y="16946"/>
                </a:cubicBezTo>
                <a:cubicBezTo>
                  <a:pt x="7519" y="17325"/>
                  <a:pt x="3791" y="18239"/>
                  <a:pt x="0" y="18661"/>
                </a:cubicBezTo>
              </a:path>
            </a:pathLst>
          </a:custGeom>
          <a:noFill/>
          <a:ln w="9525" cap="flat" cmpd="sng">
            <a:solidFill>
              <a:srgbClr val="CC0000"/>
            </a:solidFill>
            <a:prstDash val="solid"/>
            <a:round/>
            <a:headEnd type="none" w="lg" len="lg"/>
            <a:tailEnd type="none" w="lg" len="lg"/>
          </a:ln>
        </p:spPr>
      </p:sp>
      <p:sp>
        <p:nvSpPr>
          <p:cNvPr id="367" name="Shape 367"/>
          <p:cNvSpPr txBox="1"/>
          <p:nvPr/>
        </p:nvSpPr>
        <p:spPr>
          <a:xfrm>
            <a:off x="4936825" y="1896175"/>
            <a:ext cx="4937700" cy="576000"/>
          </a:xfrm>
          <a:prstGeom prst="rect">
            <a:avLst/>
          </a:prstGeom>
          <a:noFill/>
          <a:ln>
            <a:noFill/>
          </a:ln>
        </p:spPr>
        <p:txBody>
          <a:bodyPr lIns="91425" tIns="91425" rIns="91425" bIns="91425" anchor="t" anchorCtr="0">
            <a:noAutofit/>
          </a:bodyPr>
          <a:lstStyle/>
          <a:p>
            <a:pPr lvl="0">
              <a:spcBef>
                <a:spcPts val="0"/>
              </a:spcBef>
              <a:buNone/>
            </a:pPr>
            <a:r>
              <a:rPr lang="en" sz="1200" dirty="0">
                <a:solidFill>
                  <a:srgbClr val="CC0000"/>
                </a:solidFill>
              </a:rPr>
              <a:t>Much more likely!</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Shape 372"/>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t>Outline</a:t>
            </a:r>
          </a:p>
        </p:txBody>
      </p:sp>
      <p:sp>
        <p:nvSpPr>
          <p:cNvPr id="373" name="Shape 373"/>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514350" lvl="0" indent="-285750" rtl="0">
              <a:spcBef>
                <a:spcPts val="0"/>
              </a:spcBef>
              <a:buClr>
                <a:schemeClr val="dk1"/>
              </a:buClr>
              <a:buFont typeface="Arial" charset="0"/>
              <a:buChar char="•"/>
            </a:pPr>
            <a:r>
              <a:rPr lang="en" dirty="0">
                <a:solidFill>
                  <a:schemeClr val="dk1"/>
                </a:solidFill>
              </a:rPr>
              <a:t>NLP Introduction</a:t>
            </a:r>
          </a:p>
          <a:p>
            <a:pPr marL="285750" lvl="0" indent="-285750" rtl="0">
              <a:spcBef>
                <a:spcPts val="0"/>
              </a:spcBef>
              <a:buFont typeface="Arial" charset="0"/>
              <a:buChar char="•"/>
            </a:pPr>
            <a:endParaRPr dirty="0">
              <a:solidFill>
                <a:schemeClr val="accent5"/>
              </a:solidFill>
            </a:endParaRPr>
          </a:p>
          <a:p>
            <a:pPr marL="514350" lvl="0" indent="-285750" rtl="0">
              <a:spcBef>
                <a:spcPts val="0"/>
              </a:spcBef>
              <a:buClr>
                <a:schemeClr val="accent5"/>
              </a:buClr>
              <a:buFont typeface="Arial" charset="0"/>
              <a:buChar char="•"/>
            </a:pPr>
            <a:r>
              <a:rPr lang="en" dirty="0">
                <a:solidFill>
                  <a:schemeClr val="accent5"/>
                </a:solidFill>
              </a:rPr>
              <a:t>Deep Learning and NLP</a:t>
            </a:r>
          </a:p>
          <a:p>
            <a:pPr marL="285750" lvl="0" indent="-285750" rtl="0">
              <a:spcBef>
                <a:spcPts val="0"/>
              </a:spcBef>
              <a:buFont typeface="Arial" charset="0"/>
              <a:buChar char="•"/>
            </a:pPr>
            <a:endParaRPr dirty="0"/>
          </a:p>
          <a:p>
            <a:pPr marL="514350" lvl="0" indent="-285750" rtl="0">
              <a:spcBef>
                <a:spcPts val="0"/>
              </a:spcBef>
              <a:buFont typeface="Arial" charset="0"/>
              <a:buChar char="•"/>
            </a:pPr>
            <a:r>
              <a:rPr lang="en" dirty="0"/>
              <a:t>Improve Word Vectors and NER using supervision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Shape 378"/>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Part 2: Deep Learning and NLP</a:t>
            </a:r>
          </a:p>
        </p:txBody>
      </p:sp>
      <p:sp>
        <p:nvSpPr>
          <p:cNvPr id="379" name="Shape 379"/>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514350" lvl="0" indent="-285750" rtl="0">
              <a:spcBef>
                <a:spcPts val="0"/>
              </a:spcBef>
              <a:buClr>
                <a:schemeClr val="accent5"/>
              </a:buClr>
              <a:buFont typeface="Arial" charset="0"/>
              <a:buChar char="•"/>
            </a:pPr>
            <a:r>
              <a:rPr lang="en" dirty="0">
                <a:solidFill>
                  <a:schemeClr val="accent5"/>
                </a:solidFill>
              </a:rPr>
              <a:t>Deep Learning Overview</a:t>
            </a:r>
          </a:p>
          <a:p>
            <a:pPr marL="285750" lvl="0" indent="-285750" rtl="0">
              <a:spcBef>
                <a:spcPts val="0"/>
              </a:spcBef>
              <a:buFont typeface="Arial" charset="0"/>
              <a:buChar char="•"/>
            </a:pPr>
            <a:endParaRPr dirty="0"/>
          </a:p>
          <a:p>
            <a:pPr marL="514350" lvl="0" indent="-285750" rtl="0">
              <a:spcBef>
                <a:spcPts val="0"/>
              </a:spcBef>
              <a:buFont typeface="Arial" charset="0"/>
              <a:buChar char="•"/>
            </a:pPr>
            <a:r>
              <a:rPr lang="en" dirty="0"/>
              <a:t>Word Representations Overview</a:t>
            </a:r>
          </a:p>
          <a:p>
            <a:pPr marL="285750" lvl="0" indent="-285750" rtl="0">
              <a:spcBef>
                <a:spcPts val="0"/>
              </a:spcBef>
              <a:buFont typeface="Arial" charset="0"/>
              <a:buChar char="•"/>
            </a:pPr>
            <a:endParaRPr dirty="0"/>
          </a:p>
          <a:p>
            <a:pPr marL="514350" lvl="0" indent="-285750">
              <a:spcBef>
                <a:spcPts val="0"/>
              </a:spcBef>
              <a:buFont typeface="Arial" charset="0"/>
              <a:buChar char="•"/>
            </a:pPr>
            <a:r>
              <a:rPr lang="en" dirty="0"/>
              <a:t>Word2Vec Model</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Shape 384"/>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Deep Learning ( 1 / 3)</a:t>
            </a:r>
          </a:p>
        </p:txBody>
      </p:sp>
      <p:sp>
        <p:nvSpPr>
          <p:cNvPr id="385" name="Shape 385"/>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pPr>
            <a:r>
              <a:rPr lang="en"/>
              <a:t>Most current Machine Learning (ML) works well because of human designed features</a:t>
            </a:r>
          </a:p>
        </p:txBody>
      </p:sp>
      <p:sp>
        <p:nvSpPr>
          <p:cNvPr id="386" name="Shape 386"/>
          <p:cNvSpPr txBox="1"/>
          <p:nvPr/>
        </p:nvSpPr>
        <p:spPr>
          <a:xfrm>
            <a:off x="2923225" y="4792025"/>
            <a:ext cx="3797700" cy="188700"/>
          </a:xfrm>
          <a:prstGeom prst="rect">
            <a:avLst/>
          </a:prstGeom>
          <a:noFill/>
          <a:ln>
            <a:noFill/>
          </a:ln>
        </p:spPr>
        <p:txBody>
          <a:bodyPr lIns="91425" tIns="91425" rIns="91425" bIns="91425" anchor="t" anchorCtr="0">
            <a:noAutofit/>
          </a:bodyPr>
          <a:lstStyle/>
          <a:p>
            <a:pPr lvl="0" rtl="0">
              <a:spcBef>
                <a:spcPts val="0"/>
              </a:spcBef>
              <a:buNone/>
            </a:pPr>
            <a:r>
              <a:rPr lang="en" sz="800"/>
              <a:t>Adapted from Deep Learning for NLP Tutorial Socher et al.  NAACL 2013</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Shape 391"/>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t>Deep Learning (2 / 3)</a:t>
            </a:r>
          </a:p>
        </p:txBody>
      </p:sp>
      <p:sp>
        <p:nvSpPr>
          <p:cNvPr id="392" name="Shape 392"/>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pPr>
            <a:r>
              <a:rPr lang="en" dirty="0"/>
              <a:t>Most current Machine Learning (ML) works well because of human designed features</a:t>
            </a:r>
          </a:p>
          <a:p>
            <a:pPr marL="457200" lvl="0" indent="-228600"/>
            <a:r>
              <a:rPr lang="en" dirty="0"/>
              <a:t>ML </a:t>
            </a:r>
            <a:r>
              <a:rPr lang="en-US" dirty="0"/>
              <a:t>then </a:t>
            </a:r>
            <a:r>
              <a:rPr lang="en" dirty="0"/>
              <a:t>becomes optimizing weights to make a best final prediction</a:t>
            </a:r>
          </a:p>
        </p:txBody>
      </p:sp>
      <p:sp>
        <p:nvSpPr>
          <p:cNvPr id="393" name="Shape 393"/>
          <p:cNvSpPr txBox="1"/>
          <p:nvPr/>
        </p:nvSpPr>
        <p:spPr>
          <a:xfrm>
            <a:off x="2923225" y="4792025"/>
            <a:ext cx="3797700" cy="188700"/>
          </a:xfrm>
          <a:prstGeom prst="rect">
            <a:avLst/>
          </a:prstGeom>
          <a:noFill/>
          <a:ln>
            <a:noFill/>
          </a:ln>
        </p:spPr>
        <p:txBody>
          <a:bodyPr lIns="91425" tIns="91425" rIns="91425" bIns="91425" anchor="t" anchorCtr="0">
            <a:noAutofit/>
          </a:bodyPr>
          <a:lstStyle/>
          <a:p>
            <a:pPr lvl="0" rtl="0">
              <a:spcBef>
                <a:spcPts val="0"/>
              </a:spcBef>
              <a:buNone/>
            </a:pPr>
            <a:r>
              <a:rPr lang="en" sz="800"/>
              <a:t>Adapted from Deep Learning for NLP Tutorial Socher et al.  NAACL 2013</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Shape 398"/>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t>Deep Learning (3 / 3)</a:t>
            </a:r>
          </a:p>
        </p:txBody>
      </p:sp>
      <p:sp>
        <p:nvSpPr>
          <p:cNvPr id="399" name="Shape 399"/>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pPr>
            <a:r>
              <a:rPr lang="en" dirty="0"/>
              <a:t>Most current Machine Learning (ML) works well because of human designed features</a:t>
            </a:r>
          </a:p>
          <a:p>
            <a:pPr marL="457200" lvl="0" indent="-228600" rtl="0">
              <a:spcBef>
                <a:spcPts val="0"/>
              </a:spcBef>
            </a:pPr>
            <a:r>
              <a:rPr lang="en" dirty="0"/>
              <a:t>ML </a:t>
            </a:r>
            <a:r>
              <a:rPr lang="en-US" dirty="0" smtClean="0"/>
              <a:t>then </a:t>
            </a:r>
            <a:r>
              <a:rPr lang="en" dirty="0" smtClean="0"/>
              <a:t>becomes optimizing </a:t>
            </a:r>
            <a:r>
              <a:rPr lang="en" dirty="0"/>
              <a:t>weights to make a best final prediction</a:t>
            </a:r>
          </a:p>
          <a:p>
            <a:pPr marL="457200" lvl="0" indent="-228600" rtl="0">
              <a:spcBef>
                <a:spcPts val="0"/>
              </a:spcBef>
            </a:pPr>
            <a:r>
              <a:rPr lang="en" dirty="0"/>
              <a:t>Deep learning attempts to </a:t>
            </a:r>
            <a:r>
              <a:rPr lang="en" b="1" dirty="0"/>
              <a:t>automatically learn good features </a:t>
            </a:r>
            <a:r>
              <a:rPr lang="en" dirty="0"/>
              <a:t>or representations</a:t>
            </a:r>
          </a:p>
        </p:txBody>
      </p:sp>
      <p:sp>
        <p:nvSpPr>
          <p:cNvPr id="400" name="Shape 400"/>
          <p:cNvSpPr txBox="1"/>
          <p:nvPr/>
        </p:nvSpPr>
        <p:spPr>
          <a:xfrm>
            <a:off x="2923225" y="4792025"/>
            <a:ext cx="3797700" cy="188700"/>
          </a:xfrm>
          <a:prstGeom prst="rect">
            <a:avLst/>
          </a:prstGeom>
          <a:noFill/>
          <a:ln>
            <a:noFill/>
          </a:ln>
        </p:spPr>
        <p:txBody>
          <a:bodyPr lIns="91425" tIns="91425" rIns="91425" bIns="91425" anchor="t" anchorCtr="0">
            <a:noAutofit/>
          </a:bodyPr>
          <a:lstStyle/>
          <a:p>
            <a:pPr lvl="0" rtl="0">
              <a:spcBef>
                <a:spcPts val="0"/>
              </a:spcBef>
              <a:buNone/>
            </a:pPr>
            <a:r>
              <a:rPr lang="en" sz="800"/>
              <a:t>Adapted from Deep Learning for NLP Tutorial Socher et al.  NAACL 2013</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Shape 405"/>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Part 2: Deep Learning and NLP</a:t>
            </a:r>
          </a:p>
          <a:p>
            <a:pPr lvl="0" rtl="0">
              <a:spcBef>
                <a:spcPts val="0"/>
              </a:spcBef>
              <a:buNone/>
            </a:pPr>
            <a:endParaRPr/>
          </a:p>
        </p:txBody>
      </p:sp>
      <p:sp>
        <p:nvSpPr>
          <p:cNvPr id="406" name="Shape 406"/>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514350" lvl="0" indent="-285750" rtl="0">
              <a:spcBef>
                <a:spcPts val="0"/>
              </a:spcBef>
              <a:buFont typeface="Arial" charset="0"/>
              <a:buChar char="•"/>
            </a:pPr>
            <a:r>
              <a:rPr lang="en" dirty="0"/>
              <a:t>Deep Learning Overview</a:t>
            </a:r>
          </a:p>
          <a:p>
            <a:pPr marL="285750" lvl="0" indent="-285750" rtl="0">
              <a:spcBef>
                <a:spcPts val="0"/>
              </a:spcBef>
              <a:buFont typeface="Arial" charset="0"/>
              <a:buChar char="•"/>
            </a:pPr>
            <a:endParaRPr dirty="0"/>
          </a:p>
          <a:p>
            <a:pPr marL="514350" lvl="0" indent="-285750" rtl="0">
              <a:spcBef>
                <a:spcPts val="0"/>
              </a:spcBef>
              <a:buClr>
                <a:schemeClr val="accent5"/>
              </a:buClr>
              <a:buFont typeface="Arial" charset="0"/>
              <a:buChar char="•"/>
            </a:pPr>
            <a:r>
              <a:rPr lang="en" dirty="0">
                <a:solidFill>
                  <a:schemeClr val="accent5"/>
                </a:solidFill>
              </a:rPr>
              <a:t>Word Representations Overview</a:t>
            </a:r>
          </a:p>
          <a:p>
            <a:pPr marL="285750" lvl="0" indent="-285750" rtl="0">
              <a:spcBef>
                <a:spcPts val="0"/>
              </a:spcBef>
              <a:buFont typeface="Arial" charset="0"/>
              <a:buChar char="•"/>
            </a:pPr>
            <a:endParaRPr dirty="0"/>
          </a:p>
          <a:p>
            <a:pPr marL="514350" lvl="0" indent="-285750" rtl="0">
              <a:spcBef>
                <a:spcPts val="0"/>
              </a:spcBef>
              <a:buFont typeface="Arial" charset="0"/>
              <a:buChar char="•"/>
            </a:pPr>
            <a:r>
              <a:rPr lang="en" dirty="0"/>
              <a:t>Word2Vec Model</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Shape 411"/>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t>Word Representations (1 / 5)</a:t>
            </a:r>
          </a:p>
        </p:txBody>
      </p:sp>
      <p:sp>
        <p:nvSpPr>
          <p:cNvPr id="412" name="Shape 412"/>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pPr>
            <a:r>
              <a:rPr lang="en"/>
              <a:t>Vast majority of NLP work regards words as atomic symbols</a:t>
            </a:r>
          </a:p>
          <a:p>
            <a:pPr lvl="0" rtl="0">
              <a:spcBef>
                <a:spcPts val="0"/>
              </a:spcBef>
              <a:buNone/>
            </a:pPr>
            <a:endParaRPr/>
          </a:p>
        </p:txBody>
      </p:sp>
      <p:sp>
        <p:nvSpPr>
          <p:cNvPr id="413" name="Shape 413"/>
          <p:cNvSpPr txBox="1"/>
          <p:nvPr/>
        </p:nvSpPr>
        <p:spPr>
          <a:xfrm>
            <a:off x="2923225" y="4792025"/>
            <a:ext cx="3797700" cy="188700"/>
          </a:xfrm>
          <a:prstGeom prst="rect">
            <a:avLst/>
          </a:prstGeom>
          <a:noFill/>
          <a:ln>
            <a:noFill/>
          </a:ln>
        </p:spPr>
        <p:txBody>
          <a:bodyPr lIns="91425" tIns="91425" rIns="91425" bIns="91425" anchor="t" anchorCtr="0">
            <a:noAutofit/>
          </a:bodyPr>
          <a:lstStyle/>
          <a:p>
            <a:pPr lvl="0" rtl="0">
              <a:spcBef>
                <a:spcPts val="0"/>
              </a:spcBef>
              <a:buNone/>
            </a:pPr>
            <a:r>
              <a:rPr lang="en" sz="800"/>
              <a:t>Adapted from Deep Learning for NLP Tutorial Socher et al.  NAACL 2013</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Shape 418"/>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t>Word Representations (2 / 5)</a:t>
            </a:r>
          </a:p>
        </p:txBody>
      </p:sp>
      <p:sp>
        <p:nvSpPr>
          <p:cNvPr id="419" name="Shape 419"/>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pPr>
            <a:r>
              <a:rPr lang="en"/>
              <a:t>Vast majority of NLP work regards words as atomic symbols</a:t>
            </a:r>
          </a:p>
          <a:p>
            <a:pPr marL="457200" lvl="0" indent="-228600" rtl="0">
              <a:spcBef>
                <a:spcPts val="0"/>
              </a:spcBef>
            </a:pPr>
            <a:r>
              <a:rPr lang="en"/>
              <a:t>In terms of vectors, a word is represented by a vector with a </a:t>
            </a:r>
            <a:r>
              <a:rPr lang="en" b="1"/>
              <a:t>single</a:t>
            </a:r>
            <a:r>
              <a:rPr lang="en"/>
              <a:t> 1 and rest zeroes. Also known as one-hot encoding</a:t>
            </a:r>
          </a:p>
          <a:p>
            <a:pPr marL="457200" lvl="0" indent="0" rtl="0">
              <a:spcBef>
                <a:spcPts val="0"/>
              </a:spcBef>
              <a:buNone/>
            </a:pPr>
            <a:r>
              <a:rPr lang="en">
                <a:solidFill>
                  <a:schemeClr val="accent5"/>
                </a:solidFill>
              </a:rPr>
              <a:t>[0 0 0 0 0 1 0 0 ……. ]</a:t>
            </a:r>
          </a:p>
        </p:txBody>
      </p:sp>
      <p:sp>
        <p:nvSpPr>
          <p:cNvPr id="420" name="Shape 420"/>
          <p:cNvSpPr txBox="1"/>
          <p:nvPr/>
        </p:nvSpPr>
        <p:spPr>
          <a:xfrm>
            <a:off x="2923225" y="4792025"/>
            <a:ext cx="3797700" cy="188700"/>
          </a:xfrm>
          <a:prstGeom prst="rect">
            <a:avLst/>
          </a:prstGeom>
          <a:noFill/>
          <a:ln>
            <a:noFill/>
          </a:ln>
        </p:spPr>
        <p:txBody>
          <a:bodyPr lIns="91425" tIns="91425" rIns="91425" bIns="91425" anchor="t" anchorCtr="0">
            <a:noAutofit/>
          </a:bodyPr>
          <a:lstStyle/>
          <a:p>
            <a:pPr lvl="0" rtl="0">
              <a:spcBef>
                <a:spcPts val="0"/>
              </a:spcBef>
              <a:buNone/>
            </a:pPr>
            <a:r>
              <a:rPr lang="en" sz="800"/>
              <a:t>Adapted from Deep Learning for NLP Tutorial Socher et al.  NAACL 2013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t>What is NLP? (1 / 2)</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Shape 425"/>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t>Word Representations (3 / 5)</a:t>
            </a:r>
          </a:p>
        </p:txBody>
      </p:sp>
      <p:sp>
        <p:nvSpPr>
          <p:cNvPr id="426" name="Shape 426"/>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pPr>
            <a:r>
              <a:rPr lang="en" dirty="0"/>
              <a:t>Vast majority of NLP work regards words as atomic symbols</a:t>
            </a:r>
          </a:p>
          <a:p>
            <a:pPr marL="457200" lvl="0" indent="-228600" rtl="0">
              <a:spcBef>
                <a:spcPts val="0"/>
              </a:spcBef>
            </a:pPr>
            <a:r>
              <a:rPr lang="en" dirty="0"/>
              <a:t>In terms of vectors, a word is represented by a vector with a </a:t>
            </a:r>
            <a:r>
              <a:rPr lang="en" b="1" dirty="0"/>
              <a:t>single</a:t>
            </a:r>
            <a:r>
              <a:rPr lang="en" dirty="0"/>
              <a:t> 1 and rest zeroes. Also known as one-hot encoding</a:t>
            </a:r>
          </a:p>
          <a:p>
            <a:pPr marL="457200" lvl="0" indent="0" rtl="0">
              <a:spcBef>
                <a:spcPts val="0"/>
              </a:spcBef>
              <a:buNone/>
            </a:pPr>
            <a:endParaRPr dirty="0">
              <a:solidFill>
                <a:schemeClr val="accent5"/>
              </a:solidFill>
            </a:endParaRPr>
          </a:p>
          <a:p>
            <a:pPr marL="457200" lvl="0" indent="-228600" rtl="0">
              <a:spcBef>
                <a:spcPts val="0"/>
              </a:spcBef>
            </a:pPr>
            <a:r>
              <a:rPr lang="en" dirty="0"/>
              <a:t>Problem with one-hot representation</a:t>
            </a:r>
          </a:p>
          <a:p>
            <a:pPr marL="1371600" lvl="1" indent="-228600" rtl="0">
              <a:spcBef>
                <a:spcPts val="0"/>
              </a:spcBef>
              <a:buClr>
                <a:schemeClr val="accent5"/>
              </a:buClr>
            </a:pPr>
            <a:r>
              <a:rPr lang="en" dirty="0">
                <a:solidFill>
                  <a:srgbClr val="CC0000"/>
                </a:solidFill>
              </a:rPr>
              <a:t>Hotel = [0 0 0 0 0 1 0 0 ……. ]</a:t>
            </a:r>
            <a:r>
              <a:rPr lang="en" dirty="0">
                <a:solidFill>
                  <a:schemeClr val="accent5"/>
                </a:solidFill>
              </a:rPr>
              <a:t>	</a:t>
            </a:r>
            <a:r>
              <a:rPr lang="en" dirty="0" smtClean="0">
                <a:solidFill>
                  <a:schemeClr val="accent5"/>
                </a:solidFill>
              </a:rPr>
              <a:t>AND</a:t>
            </a:r>
            <a:r>
              <a:rPr lang="en-US" dirty="0" smtClean="0">
                <a:solidFill>
                  <a:schemeClr val="accent5"/>
                </a:solidFill>
              </a:rPr>
              <a:t> </a:t>
            </a:r>
          </a:p>
          <a:p>
            <a:pPr marL="1371600" lvl="1" indent="-228600" rtl="0">
              <a:spcBef>
                <a:spcPts val="0"/>
              </a:spcBef>
              <a:buClr>
                <a:schemeClr val="accent5"/>
              </a:buClr>
            </a:pPr>
            <a:r>
              <a:rPr lang="en" dirty="0" smtClean="0">
                <a:solidFill>
                  <a:schemeClr val="accent1"/>
                </a:solidFill>
              </a:rPr>
              <a:t>Motel </a:t>
            </a:r>
            <a:r>
              <a:rPr lang="en" dirty="0">
                <a:solidFill>
                  <a:schemeClr val="accent1"/>
                </a:solidFill>
              </a:rPr>
              <a:t>= [0 0 0 0 0 0 1 0 ……. ]</a:t>
            </a:r>
            <a:r>
              <a:rPr lang="en" dirty="0">
                <a:solidFill>
                  <a:schemeClr val="accent5"/>
                </a:solidFill>
              </a:rPr>
              <a:t>	= 0</a:t>
            </a:r>
          </a:p>
        </p:txBody>
      </p:sp>
      <p:sp>
        <p:nvSpPr>
          <p:cNvPr id="427" name="Shape 427"/>
          <p:cNvSpPr txBox="1"/>
          <p:nvPr/>
        </p:nvSpPr>
        <p:spPr>
          <a:xfrm>
            <a:off x="2923225" y="4792025"/>
            <a:ext cx="3797700" cy="188700"/>
          </a:xfrm>
          <a:prstGeom prst="rect">
            <a:avLst/>
          </a:prstGeom>
          <a:noFill/>
          <a:ln>
            <a:noFill/>
          </a:ln>
        </p:spPr>
        <p:txBody>
          <a:bodyPr lIns="91425" tIns="91425" rIns="91425" bIns="91425" anchor="t" anchorCtr="0">
            <a:noAutofit/>
          </a:bodyPr>
          <a:lstStyle/>
          <a:p>
            <a:pPr lvl="0" rtl="0">
              <a:spcBef>
                <a:spcPts val="0"/>
              </a:spcBef>
              <a:buNone/>
            </a:pPr>
            <a:r>
              <a:rPr lang="en" sz="800"/>
              <a:t>Adapted from Deep Learning for NLP Tutorial Socher et al.  NAACL 2013</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Shape 439"/>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dirty="0"/>
              <a:t>Word Representations </a:t>
            </a:r>
            <a:r>
              <a:rPr lang="en" dirty="0" smtClean="0"/>
              <a:t>(</a:t>
            </a:r>
            <a:r>
              <a:rPr lang="en-US" dirty="0" smtClean="0"/>
              <a:t>4</a:t>
            </a:r>
            <a:r>
              <a:rPr lang="en" dirty="0" smtClean="0"/>
              <a:t> </a:t>
            </a:r>
            <a:r>
              <a:rPr lang="en" dirty="0"/>
              <a:t>/ 5)</a:t>
            </a:r>
          </a:p>
        </p:txBody>
      </p:sp>
      <p:sp>
        <p:nvSpPr>
          <p:cNvPr id="440" name="Shape 440"/>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R="0" lvl="0" algn="l" rtl="0">
              <a:lnSpc>
                <a:spcPct val="100000"/>
              </a:lnSpc>
              <a:spcBef>
                <a:spcPts val="0"/>
              </a:spcBef>
              <a:spcAft>
                <a:spcPts val="1600"/>
              </a:spcAft>
            </a:pPr>
            <a:r>
              <a:rPr lang="en" dirty="0">
                <a:solidFill>
                  <a:schemeClr val="tx1"/>
                </a:solidFill>
              </a:rPr>
              <a:t>“You shall know a word by the company it keeps</a:t>
            </a:r>
            <a:r>
              <a:rPr lang="en" dirty="0">
                <a:solidFill>
                  <a:schemeClr val="accent5"/>
                </a:solidFill>
              </a:rPr>
              <a:t>” </a:t>
            </a:r>
            <a:r>
              <a:rPr lang="en" dirty="0"/>
              <a:t>(JR Firth 1957)</a:t>
            </a:r>
          </a:p>
          <a:p>
            <a:pPr marL="400050" marR="0" lvl="0" indent="-285750" algn="l" rtl="0">
              <a:lnSpc>
                <a:spcPct val="115000"/>
              </a:lnSpc>
              <a:spcBef>
                <a:spcPts val="0"/>
              </a:spcBef>
              <a:spcAft>
                <a:spcPts val="1600"/>
              </a:spcAft>
              <a:buClr>
                <a:schemeClr val="dk2"/>
              </a:buClr>
              <a:buSzPct val="100000"/>
              <a:buFont typeface="Arial" charset="0"/>
              <a:buChar char="•"/>
            </a:pPr>
            <a:r>
              <a:rPr lang="en" sz="1400" dirty="0"/>
              <a:t>You can get a lot of value by representing a word by means of its </a:t>
            </a:r>
            <a:r>
              <a:rPr lang="en" sz="1400" dirty="0" smtClean="0"/>
              <a:t>neighbors</a:t>
            </a:r>
            <a:endParaRPr lang="en-US" sz="1400" dirty="0" smtClean="0"/>
          </a:p>
          <a:p>
            <a:pPr marL="400050" marR="0" lvl="0" indent="-285750" algn="l" rtl="0">
              <a:lnSpc>
                <a:spcPct val="115000"/>
              </a:lnSpc>
              <a:spcBef>
                <a:spcPts val="0"/>
              </a:spcBef>
              <a:spcAft>
                <a:spcPts val="1600"/>
              </a:spcAft>
              <a:buClr>
                <a:schemeClr val="dk2"/>
              </a:buClr>
              <a:buSzPct val="100000"/>
              <a:buFont typeface="Arial" charset="0"/>
              <a:buChar char="•"/>
            </a:pPr>
            <a:r>
              <a:rPr lang="en" sz="1400" dirty="0" smtClean="0"/>
              <a:t>One </a:t>
            </a:r>
            <a:r>
              <a:rPr lang="en" sz="1400" dirty="0"/>
              <a:t>of the most successful ideas of modern statistical NLP</a:t>
            </a:r>
          </a:p>
          <a:p>
            <a:pPr marL="971550" marR="0" lvl="1" indent="-285750" algn="l" rtl="0">
              <a:lnSpc>
                <a:spcPct val="115000"/>
              </a:lnSpc>
              <a:spcBef>
                <a:spcPts val="0"/>
              </a:spcBef>
              <a:spcAft>
                <a:spcPts val="1600"/>
              </a:spcAft>
              <a:buFont typeface="Arial" charset="0"/>
              <a:buChar char="•"/>
            </a:pPr>
            <a:r>
              <a:rPr lang="en" dirty="0">
                <a:solidFill>
                  <a:srgbClr val="FF0000"/>
                </a:solidFill>
              </a:rPr>
              <a:t>government debt problems turning </a:t>
            </a:r>
            <a:r>
              <a:rPr lang="en" dirty="0"/>
              <a:t>into banking </a:t>
            </a:r>
            <a:r>
              <a:rPr lang="en" dirty="0">
                <a:solidFill>
                  <a:srgbClr val="FF0000"/>
                </a:solidFill>
              </a:rPr>
              <a:t>crises as has happened in</a:t>
            </a:r>
          </a:p>
          <a:p>
            <a:pPr marL="971550" marR="0" lvl="1" indent="-285750" algn="l" rtl="0">
              <a:lnSpc>
                <a:spcPct val="115000"/>
              </a:lnSpc>
              <a:spcBef>
                <a:spcPts val="0"/>
              </a:spcBef>
              <a:spcAft>
                <a:spcPts val="1600"/>
              </a:spcAft>
              <a:buFont typeface="Arial" charset="0"/>
              <a:buChar char="•"/>
            </a:pPr>
            <a:r>
              <a:rPr lang="en" dirty="0">
                <a:solidFill>
                  <a:srgbClr val="FF0000"/>
                </a:solidFill>
              </a:rPr>
              <a:t>saying that Europe needs unified </a:t>
            </a:r>
            <a:r>
              <a:rPr lang="en" dirty="0"/>
              <a:t>banking </a:t>
            </a:r>
            <a:r>
              <a:rPr lang="en" dirty="0">
                <a:solidFill>
                  <a:srgbClr val="FF0000"/>
                </a:solidFill>
              </a:rPr>
              <a:t>regulation to replace the hodgepodge</a:t>
            </a:r>
          </a:p>
        </p:txBody>
      </p:sp>
      <p:sp>
        <p:nvSpPr>
          <p:cNvPr id="441" name="Shape 441"/>
          <p:cNvSpPr txBox="1"/>
          <p:nvPr/>
        </p:nvSpPr>
        <p:spPr>
          <a:xfrm>
            <a:off x="2923225" y="4792025"/>
            <a:ext cx="3797700" cy="188700"/>
          </a:xfrm>
          <a:prstGeom prst="rect">
            <a:avLst/>
          </a:prstGeom>
          <a:noFill/>
          <a:ln>
            <a:noFill/>
          </a:ln>
        </p:spPr>
        <p:txBody>
          <a:bodyPr lIns="91425" tIns="91425" rIns="91425" bIns="91425" anchor="t" anchorCtr="0">
            <a:noAutofit/>
          </a:bodyPr>
          <a:lstStyle/>
          <a:p>
            <a:pPr lvl="0" rtl="0">
              <a:spcBef>
                <a:spcPts val="0"/>
              </a:spcBef>
              <a:buNone/>
            </a:pPr>
            <a:r>
              <a:rPr lang="en" sz="800"/>
              <a:t>Adapted from Deep Learning for NLP Tutorial Socher et al.  NAACL 2013</a:t>
            </a:r>
          </a:p>
        </p:txBody>
      </p:sp>
    </p:spTree>
    <p:extLst>
      <p:ext uri="{BB962C8B-B14F-4D97-AF65-F5344CB8AC3E}">
        <p14:creationId xmlns:p14="http://schemas.microsoft.com/office/powerpoint/2010/main" val="15930933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Shape 439"/>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t>Word Representations (5 / 5)</a:t>
            </a:r>
          </a:p>
        </p:txBody>
      </p:sp>
      <p:sp>
        <p:nvSpPr>
          <p:cNvPr id="440" name="Shape 440"/>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R="0" lvl="0" algn="l" rtl="0">
              <a:lnSpc>
                <a:spcPct val="100000"/>
              </a:lnSpc>
              <a:spcBef>
                <a:spcPts val="0"/>
              </a:spcBef>
              <a:spcAft>
                <a:spcPts val="1600"/>
              </a:spcAft>
            </a:pPr>
            <a:r>
              <a:rPr lang="en" dirty="0">
                <a:solidFill>
                  <a:schemeClr val="tx1"/>
                </a:solidFill>
              </a:rPr>
              <a:t>“You shall know a word by the company it keeps</a:t>
            </a:r>
            <a:r>
              <a:rPr lang="en" dirty="0">
                <a:solidFill>
                  <a:schemeClr val="accent5"/>
                </a:solidFill>
              </a:rPr>
              <a:t>” </a:t>
            </a:r>
            <a:r>
              <a:rPr lang="en" dirty="0"/>
              <a:t>(JR Firth 1957)</a:t>
            </a:r>
          </a:p>
          <a:p>
            <a:pPr marL="400050" marR="0" lvl="0" indent="-285750" algn="l" rtl="0">
              <a:lnSpc>
                <a:spcPct val="115000"/>
              </a:lnSpc>
              <a:spcBef>
                <a:spcPts val="0"/>
              </a:spcBef>
              <a:spcAft>
                <a:spcPts val="1600"/>
              </a:spcAft>
              <a:buClr>
                <a:schemeClr val="dk2"/>
              </a:buClr>
              <a:buSzPct val="100000"/>
              <a:buFont typeface="Arial" charset="0"/>
              <a:buChar char="•"/>
            </a:pPr>
            <a:r>
              <a:rPr lang="en" sz="1400" dirty="0"/>
              <a:t>You can get a lot of value by representing a word by means of its </a:t>
            </a:r>
            <a:r>
              <a:rPr lang="en" sz="1400" dirty="0" smtClean="0"/>
              <a:t>neighbors</a:t>
            </a:r>
            <a:endParaRPr lang="en-US" sz="1400" dirty="0" smtClean="0"/>
          </a:p>
          <a:p>
            <a:pPr marL="400050" marR="0" lvl="0" indent="-285750" algn="l" rtl="0">
              <a:lnSpc>
                <a:spcPct val="115000"/>
              </a:lnSpc>
              <a:spcBef>
                <a:spcPts val="0"/>
              </a:spcBef>
              <a:spcAft>
                <a:spcPts val="1600"/>
              </a:spcAft>
              <a:buClr>
                <a:schemeClr val="dk2"/>
              </a:buClr>
              <a:buSzPct val="100000"/>
              <a:buFont typeface="Arial" charset="0"/>
              <a:buChar char="•"/>
            </a:pPr>
            <a:r>
              <a:rPr lang="en" sz="1400" dirty="0" smtClean="0"/>
              <a:t>One </a:t>
            </a:r>
            <a:r>
              <a:rPr lang="en" sz="1400" dirty="0"/>
              <a:t>of the most successful ideas of modern statistical NLP</a:t>
            </a:r>
          </a:p>
          <a:p>
            <a:pPr marL="971550" marR="0" lvl="1" indent="-285750" algn="l" rtl="0">
              <a:lnSpc>
                <a:spcPct val="115000"/>
              </a:lnSpc>
              <a:spcBef>
                <a:spcPts val="0"/>
              </a:spcBef>
              <a:spcAft>
                <a:spcPts val="1600"/>
              </a:spcAft>
              <a:buFont typeface="Arial" charset="0"/>
              <a:buChar char="•"/>
            </a:pPr>
            <a:r>
              <a:rPr lang="en" dirty="0">
                <a:solidFill>
                  <a:srgbClr val="FF0000"/>
                </a:solidFill>
              </a:rPr>
              <a:t>government debt problems turning </a:t>
            </a:r>
            <a:r>
              <a:rPr lang="en" dirty="0"/>
              <a:t>into banking </a:t>
            </a:r>
            <a:r>
              <a:rPr lang="en" dirty="0">
                <a:solidFill>
                  <a:srgbClr val="FF0000"/>
                </a:solidFill>
              </a:rPr>
              <a:t>crises as has happened in</a:t>
            </a:r>
          </a:p>
          <a:p>
            <a:pPr marL="971550" marR="0" lvl="1" indent="-285750" algn="l" rtl="0">
              <a:lnSpc>
                <a:spcPct val="115000"/>
              </a:lnSpc>
              <a:spcBef>
                <a:spcPts val="0"/>
              </a:spcBef>
              <a:spcAft>
                <a:spcPts val="1600"/>
              </a:spcAft>
              <a:buFont typeface="Arial" charset="0"/>
              <a:buChar char="•"/>
            </a:pPr>
            <a:r>
              <a:rPr lang="en" dirty="0">
                <a:solidFill>
                  <a:srgbClr val="FF0000"/>
                </a:solidFill>
              </a:rPr>
              <a:t>saying that Europe needs unified </a:t>
            </a:r>
            <a:r>
              <a:rPr lang="en" dirty="0"/>
              <a:t>banking </a:t>
            </a:r>
            <a:r>
              <a:rPr lang="en" dirty="0">
                <a:solidFill>
                  <a:srgbClr val="FF0000"/>
                </a:solidFill>
              </a:rPr>
              <a:t>regulation to replace the hodgepodge</a:t>
            </a:r>
          </a:p>
        </p:txBody>
      </p:sp>
      <p:sp>
        <p:nvSpPr>
          <p:cNvPr id="441" name="Shape 441"/>
          <p:cNvSpPr txBox="1"/>
          <p:nvPr/>
        </p:nvSpPr>
        <p:spPr>
          <a:xfrm>
            <a:off x="2923225" y="4792025"/>
            <a:ext cx="3797700" cy="188700"/>
          </a:xfrm>
          <a:prstGeom prst="rect">
            <a:avLst/>
          </a:prstGeom>
          <a:noFill/>
          <a:ln>
            <a:noFill/>
          </a:ln>
        </p:spPr>
        <p:txBody>
          <a:bodyPr lIns="91425" tIns="91425" rIns="91425" bIns="91425" anchor="t" anchorCtr="0">
            <a:noAutofit/>
          </a:bodyPr>
          <a:lstStyle/>
          <a:p>
            <a:pPr lvl="0" rtl="0">
              <a:spcBef>
                <a:spcPts val="0"/>
              </a:spcBef>
              <a:buNone/>
            </a:pPr>
            <a:r>
              <a:rPr lang="en" sz="800"/>
              <a:t>Adapted from Deep Learning for NLP Tutorial Socher et al.  NAACL 2013</a:t>
            </a:r>
          </a:p>
        </p:txBody>
      </p:sp>
      <p:sp>
        <p:nvSpPr>
          <p:cNvPr id="442" name="Shape 442"/>
          <p:cNvSpPr/>
          <p:nvPr/>
        </p:nvSpPr>
        <p:spPr>
          <a:xfrm>
            <a:off x="1102797" y="3174552"/>
            <a:ext cx="6703700" cy="750025"/>
          </a:xfrm>
          <a:custGeom>
            <a:avLst/>
            <a:gdLst/>
            <a:ahLst/>
            <a:cxnLst/>
            <a:rect l="0" t="0" r="0" b="0"/>
            <a:pathLst>
              <a:path w="268148" h="30001" extrusionOk="0">
                <a:moveTo>
                  <a:pt x="0" y="8229"/>
                </a:moveTo>
                <a:cubicBezTo>
                  <a:pt x="2461" y="12538"/>
                  <a:pt x="4536" y="17072"/>
                  <a:pt x="7201" y="21260"/>
                </a:cubicBezTo>
                <a:cubicBezTo>
                  <a:pt x="7916" y="22384"/>
                  <a:pt x="7939" y="24491"/>
                  <a:pt x="9258" y="24689"/>
                </a:cubicBezTo>
                <a:cubicBezTo>
                  <a:pt x="12483" y="25173"/>
                  <a:pt x="12524" y="24736"/>
                  <a:pt x="15773" y="25032"/>
                </a:cubicBezTo>
                <a:cubicBezTo>
                  <a:pt x="37044" y="26965"/>
                  <a:pt x="36955" y="28176"/>
                  <a:pt x="58293" y="29146"/>
                </a:cubicBezTo>
                <a:cubicBezTo>
                  <a:pt x="82271" y="30235"/>
                  <a:pt x="82296" y="28945"/>
                  <a:pt x="106299" y="29146"/>
                </a:cubicBezTo>
                <a:cubicBezTo>
                  <a:pt x="123446" y="29288"/>
                  <a:pt x="123441" y="29617"/>
                  <a:pt x="140589" y="29832"/>
                </a:cubicBezTo>
                <a:cubicBezTo>
                  <a:pt x="167565" y="30169"/>
                  <a:pt x="194541" y="29058"/>
                  <a:pt x="221514" y="28461"/>
                </a:cubicBezTo>
                <a:cubicBezTo>
                  <a:pt x="234337" y="28176"/>
                  <a:pt x="248624" y="32140"/>
                  <a:pt x="259918" y="26060"/>
                </a:cubicBezTo>
                <a:cubicBezTo>
                  <a:pt x="263805" y="23967"/>
                  <a:pt x="263480" y="17953"/>
                  <a:pt x="264719" y="13716"/>
                </a:cubicBezTo>
                <a:cubicBezTo>
                  <a:pt x="266041" y="9192"/>
                  <a:pt x="267372" y="4648"/>
                  <a:pt x="268148" y="0"/>
                </a:cubicBezTo>
              </a:path>
            </a:pathLst>
          </a:custGeom>
          <a:noFill/>
          <a:ln w="9525" cap="flat" cmpd="sng">
            <a:solidFill>
              <a:schemeClr val="dk2"/>
            </a:solidFill>
            <a:prstDash val="solid"/>
            <a:round/>
            <a:headEnd type="none" w="lg" len="lg"/>
            <a:tailEnd type="none" w="lg" len="lg"/>
          </a:ln>
        </p:spPr>
        <p:txBody>
          <a:bodyPr/>
          <a:lstStyle/>
          <a:p>
            <a:endParaRPr lang="en-US" dirty="0"/>
          </a:p>
        </p:txBody>
      </p:sp>
      <p:sp>
        <p:nvSpPr>
          <p:cNvPr id="443" name="Shape 443"/>
          <p:cNvSpPr txBox="1"/>
          <p:nvPr/>
        </p:nvSpPr>
        <p:spPr>
          <a:xfrm>
            <a:off x="2073600" y="3509975"/>
            <a:ext cx="4937700" cy="576000"/>
          </a:xfrm>
          <a:prstGeom prst="rect">
            <a:avLst/>
          </a:prstGeom>
          <a:noFill/>
          <a:ln>
            <a:noFill/>
          </a:ln>
        </p:spPr>
        <p:txBody>
          <a:bodyPr lIns="91425" tIns="91425" rIns="91425" bIns="91425" anchor="t" anchorCtr="0">
            <a:noAutofit/>
          </a:bodyPr>
          <a:lstStyle/>
          <a:p>
            <a:pPr lvl="0">
              <a:spcBef>
                <a:spcPts val="0"/>
              </a:spcBef>
              <a:buNone/>
            </a:pPr>
            <a:r>
              <a:rPr lang="en"/>
              <a:t>Context words can be used to represent </a:t>
            </a:r>
            <a:r>
              <a:rPr lang="en" i="1"/>
              <a:t>banking</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Shape 448"/>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Part 2: Deep Learning and NLP</a:t>
            </a:r>
          </a:p>
          <a:p>
            <a:pPr lvl="0" rtl="0">
              <a:spcBef>
                <a:spcPts val="0"/>
              </a:spcBef>
              <a:buNone/>
            </a:pPr>
            <a:endParaRPr/>
          </a:p>
        </p:txBody>
      </p:sp>
      <p:sp>
        <p:nvSpPr>
          <p:cNvPr id="449" name="Shape 449"/>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514350" lvl="0" indent="-285750" rtl="0">
              <a:spcBef>
                <a:spcPts val="0"/>
              </a:spcBef>
              <a:buFont typeface="Arial" charset="0"/>
              <a:buChar char="•"/>
            </a:pPr>
            <a:r>
              <a:rPr lang="en" dirty="0"/>
              <a:t>Deep Learning Overview</a:t>
            </a:r>
          </a:p>
          <a:p>
            <a:pPr marL="285750" lvl="0" indent="-285750" rtl="0">
              <a:spcBef>
                <a:spcPts val="0"/>
              </a:spcBef>
              <a:buFont typeface="Arial" charset="0"/>
              <a:buChar char="•"/>
            </a:pPr>
            <a:endParaRPr dirty="0"/>
          </a:p>
          <a:p>
            <a:pPr marL="514350" lvl="0" indent="-285750" rtl="0">
              <a:spcBef>
                <a:spcPts val="0"/>
              </a:spcBef>
              <a:buFont typeface="Arial" charset="0"/>
              <a:buChar char="•"/>
            </a:pPr>
            <a:r>
              <a:rPr lang="en" dirty="0"/>
              <a:t>Word Representations Overview</a:t>
            </a:r>
          </a:p>
          <a:p>
            <a:pPr marL="285750" lvl="0" indent="-285750" rtl="0">
              <a:spcBef>
                <a:spcPts val="0"/>
              </a:spcBef>
              <a:buFont typeface="Arial" charset="0"/>
              <a:buChar char="•"/>
            </a:pPr>
            <a:endParaRPr dirty="0"/>
          </a:p>
          <a:p>
            <a:pPr marL="514350" lvl="0" indent="-285750" rtl="0">
              <a:spcBef>
                <a:spcPts val="0"/>
              </a:spcBef>
              <a:buClr>
                <a:schemeClr val="accent5"/>
              </a:buClr>
              <a:buFont typeface="Arial" charset="0"/>
              <a:buChar char="•"/>
            </a:pPr>
            <a:r>
              <a:rPr lang="en" dirty="0">
                <a:solidFill>
                  <a:schemeClr val="accent5"/>
                </a:solidFill>
              </a:rPr>
              <a:t>Word2Vec Model</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Shape 455"/>
          <p:cNvSpPr txBox="1">
            <a:spLocks noGrp="1"/>
          </p:cNvSpPr>
          <p:nvPr>
            <p:ph type="title"/>
          </p:nvPr>
        </p:nvSpPr>
        <p:spPr>
          <a:xfrm>
            <a:off x="457200" y="205978"/>
            <a:ext cx="8229600" cy="8574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 sz="2800">
                <a:latin typeface="Arial"/>
                <a:ea typeface="Arial"/>
                <a:cs typeface="Arial"/>
                <a:sym typeface="Arial"/>
              </a:rPr>
              <a:t>Word2Vec Model (1 / 4)</a:t>
            </a:r>
          </a:p>
        </p:txBody>
      </p:sp>
      <p:sp>
        <p:nvSpPr>
          <p:cNvPr id="456" name="Shape 456"/>
          <p:cNvSpPr txBox="1">
            <a:spLocks noGrp="1"/>
          </p:cNvSpPr>
          <p:nvPr>
            <p:ph type="body" idx="1"/>
          </p:nvPr>
        </p:nvSpPr>
        <p:spPr>
          <a:xfrm>
            <a:off x="388625" y="977275"/>
            <a:ext cx="8229600" cy="33945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dk1"/>
              </a:buClr>
              <a:buSzPct val="25000"/>
              <a:buFont typeface="Arial"/>
              <a:buNone/>
            </a:pPr>
            <a:r>
              <a:rPr lang="en" sz="1800" b="0" i="0" u="none" strike="noStrike" cap="none">
                <a:solidFill>
                  <a:schemeClr val="dk1"/>
                </a:solidFill>
                <a:latin typeface="Arial"/>
                <a:ea typeface="Arial"/>
                <a:cs typeface="Arial"/>
                <a:sym typeface="Arial"/>
              </a:rPr>
              <a:t>Put words in a Binary Huffman tree</a:t>
            </a:r>
          </a:p>
          <a:p>
            <a:pPr marL="0" marR="0" lvl="0" indent="0" algn="l" rtl="0">
              <a:spcBef>
                <a:spcPts val="640"/>
              </a:spcBef>
              <a:buClr>
                <a:schemeClr val="dk1"/>
              </a:buClr>
              <a:buSzPct val="25000"/>
              <a:buFont typeface="Arial"/>
              <a:buNone/>
            </a:pPr>
            <a:endParaRPr sz="3200" b="0" i="0" u="none" strike="noStrike" cap="none">
              <a:solidFill>
                <a:schemeClr val="dk1"/>
              </a:solidFill>
              <a:latin typeface="Calibri"/>
              <a:ea typeface="Calibri"/>
              <a:cs typeface="Calibri"/>
              <a:sym typeface="Calibri"/>
            </a:endParaRPr>
          </a:p>
        </p:txBody>
      </p:sp>
      <p:sp>
        <p:nvSpPr>
          <p:cNvPr id="457" name="Shape 457"/>
          <p:cNvSpPr txBox="1"/>
          <p:nvPr/>
        </p:nvSpPr>
        <p:spPr>
          <a:xfrm>
            <a:off x="3488528" y="4807867"/>
            <a:ext cx="2499300" cy="2541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000" b="0" i="0" u="none" strike="noStrike" cap="none">
                <a:solidFill>
                  <a:schemeClr val="dk1"/>
                </a:solidFill>
              </a:rPr>
              <a:t>Mikolov et al. 2013a, 2013b</a:t>
            </a:r>
          </a:p>
        </p:txBody>
      </p:sp>
      <p:pic>
        <p:nvPicPr>
          <p:cNvPr id="458" name="Shape 458" descr="BinaryHuffmanTree.pdf"/>
          <p:cNvPicPr preferRelativeResize="0"/>
          <p:nvPr/>
        </p:nvPicPr>
        <p:blipFill rotWithShape="1">
          <a:blip r:embed="rId3">
            <a:alphaModFix/>
          </a:blip>
          <a:srcRect/>
          <a:stretch/>
        </p:blipFill>
        <p:spPr>
          <a:xfrm>
            <a:off x="1729373" y="1359573"/>
            <a:ext cx="5270400" cy="35052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Shape 464"/>
          <p:cNvSpPr txBox="1">
            <a:spLocks noGrp="1"/>
          </p:cNvSpPr>
          <p:nvPr>
            <p:ph type="title"/>
          </p:nvPr>
        </p:nvSpPr>
        <p:spPr>
          <a:xfrm>
            <a:off x="457200" y="205978"/>
            <a:ext cx="8229600" cy="8574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 sz="2800">
                <a:latin typeface="Arial"/>
                <a:ea typeface="Arial"/>
                <a:cs typeface="Arial"/>
                <a:sym typeface="Arial"/>
              </a:rPr>
              <a:t>Word2Vec Model (2 / 4)</a:t>
            </a:r>
          </a:p>
        </p:txBody>
      </p:sp>
      <p:sp>
        <p:nvSpPr>
          <p:cNvPr id="465" name="Shape 465"/>
          <p:cNvSpPr txBox="1"/>
          <p:nvPr/>
        </p:nvSpPr>
        <p:spPr>
          <a:xfrm>
            <a:off x="3488528" y="4807867"/>
            <a:ext cx="2499300" cy="2541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000" b="0" i="0" u="none" strike="noStrike" cap="none">
                <a:solidFill>
                  <a:schemeClr val="dk1"/>
                </a:solidFill>
              </a:rPr>
              <a:t>Mikolov et al. 2013a, 2013b</a:t>
            </a:r>
          </a:p>
        </p:txBody>
      </p:sp>
      <p:pic>
        <p:nvPicPr>
          <p:cNvPr id="466" name="Shape 466" descr="SkipGramModel.pdf"/>
          <p:cNvPicPr preferRelativeResize="0"/>
          <p:nvPr/>
        </p:nvPicPr>
        <p:blipFill rotWithShape="1">
          <a:blip r:embed="rId3">
            <a:alphaModFix/>
          </a:blip>
          <a:srcRect l="-19835" r="-19849"/>
          <a:stretch/>
        </p:blipFill>
        <p:spPr>
          <a:xfrm>
            <a:off x="622800" y="968700"/>
            <a:ext cx="8064000" cy="37893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Shape 472"/>
          <p:cNvSpPr txBox="1">
            <a:spLocks noGrp="1"/>
          </p:cNvSpPr>
          <p:nvPr>
            <p:ph type="title"/>
          </p:nvPr>
        </p:nvSpPr>
        <p:spPr>
          <a:xfrm>
            <a:off x="457200" y="205978"/>
            <a:ext cx="8229600" cy="8574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 sz="2800">
                <a:latin typeface="Arial"/>
                <a:ea typeface="Arial"/>
                <a:cs typeface="Arial"/>
                <a:sym typeface="Arial"/>
              </a:rPr>
              <a:t>Word2Vec Model (3 / 4)</a:t>
            </a:r>
          </a:p>
        </p:txBody>
      </p:sp>
      <p:sp>
        <p:nvSpPr>
          <p:cNvPr id="473" name="Shape 473"/>
          <p:cNvSpPr txBox="1"/>
          <p:nvPr/>
        </p:nvSpPr>
        <p:spPr>
          <a:xfrm>
            <a:off x="3488528" y="4807867"/>
            <a:ext cx="2499300" cy="2541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000" b="0" i="0" u="none" strike="noStrike" cap="none">
                <a:solidFill>
                  <a:schemeClr val="dk1"/>
                </a:solidFill>
              </a:rPr>
              <a:t>Mikolov et al. 2013a, 2013b</a:t>
            </a:r>
          </a:p>
        </p:txBody>
      </p:sp>
      <p:pic>
        <p:nvPicPr>
          <p:cNvPr id="474" name="Shape 474" descr="SkipGramModel2.pdf"/>
          <p:cNvPicPr preferRelativeResize="0"/>
          <p:nvPr/>
        </p:nvPicPr>
        <p:blipFill rotWithShape="1">
          <a:blip r:embed="rId3">
            <a:alphaModFix/>
          </a:blip>
          <a:srcRect l="-19835" r="-19849"/>
          <a:stretch/>
        </p:blipFill>
        <p:spPr>
          <a:xfrm>
            <a:off x="457200" y="1063375"/>
            <a:ext cx="8003700" cy="36516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Shape 480"/>
          <p:cNvSpPr txBox="1">
            <a:spLocks noGrp="1"/>
          </p:cNvSpPr>
          <p:nvPr>
            <p:ph type="title"/>
          </p:nvPr>
        </p:nvSpPr>
        <p:spPr>
          <a:xfrm>
            <a:off x="457200" y="205978"/>
            <a:ext cx="8229600" cy="8574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 sz="2800" dirty="0">
                <a:latin typeface="Arial"/>
                <a:ea typeface="Arial"/>
                <a:cs typeface="Arial"/>
                <a:sym typeface="Arial"/>
              </a:rPr>
              <a:t>Word2Vec Model </a:t>
            </a:r>
            <a:r>
              <a:rPr lang="en" sz="2800" dirty="0" smtClean="0">
                <a:latin typeface="Arial"/>
                <a:ea typeface="Arial"/>
                <a:cs typeface="Arial"/>
                <a:sym typeface="Arial"/>
              </a:rPr>
              <a:t>(4 </a:t>
            </a:r>
            <a:r>
              <a:rPr lang="en" sz="2800" dirty="0">
                <a:latin typeface="Arial"/>
                <a:ea typeface="Arial"/>
                <a:cs typeface="Arial"/>
                <a:sym typeface="Arial"/>
              </a:rPr>
              <a:t>/ 4)</a:t>
            </a:r>
          </a:p>
        </p:txBody>
      </p:sp>
      <p:sp>
        <p:nvSpPr>
          <p:cNvPr id="481" name="Shape 481"/>
          <p:cNvSpPr txBox="1"/>
          <p:nvPr/>
        </p:nvSpPr>
        <p:spPr>
          <a:xfrm>
            <a:off x="2539425" y="4807875"/>
            <a:ext cx="4801800" cy="2541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000" b="1">
                <a:solidFill>
                  <a:schemeClr val="dk1"/>
                </a:solidFill>
              </a:rPr>
              <a:t>Image Source: </a:t>
            </a:r>
            <a:r>
              <a:rPr lang="en" sz="1000">
                <a:solidFill>
                  <a:schemeClr val="dk1"/>
                </a:solidFill>
              </a:rPr>
              <a:t>https://www.distilled.net/uploads/word2vec_chart.jpg</a:t>
            </a:r>
          </a:p>
        </p:txBody>
      </p:sp>
      <p:pic>
        <p:nvPicPr>
          <p:cNvPr id="482" name="Shape 482" descr="word2vec_chart.jpg"/>
          <p:cNvPicPr preferRelativeResize="0"/>
          <p:nvPr/>
        </p:nvPicPr>
        <p:blipFill>
          <a:blip r:embed="rId3">
            <a:alphaModFix/>
          </a:blip>
          <a:stretch>
            <a:fillRect/>
          </a:stretch>
        </p:blipFill>
        <p:spPr>
          <a:xfrm>
            <a:off x="0" y="970790"/>
            <a:ext cx="9143999" cy="3201918"/>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Shape 487"/>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t>Outline</a:t>
            </a:r>
          </a:p>
        </p:txBody>
      </p:sp>
      <p:sp>
        <p:nvSpPr>
          <p:cNvPr id="488" name="Shape 488"/>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514350" lvl="0" indent="-285750" rtl="0">
              <a:spcBef>
                <a:spcPts val="0"/>
              </a:spcBef>
              <a:buClr>
                <a:schemeClr val="dk1"/>
              </a:buClr>
              <a:buFont typeface="Arial" charset="0"/>
              <a:buChar char="•"/>
            </a:pPr>
            <a:r>
              <a:rPr lang="en" dirty="0">
                <a:solidFill>
                  <a:schemeClr val="dk1"/>
                </a:solidFill>
              </a:rPr>
              <a:t>NLP Introduction</a:t>
            </a:r>
          </a:p>
          <a:p>
            <a:pPr marL="285750" lvl="0" indent="-285750" rtl="0">
              <a:spcBef>
                <a:spcPts val="0"/>
              </a:spcBef>
              <a:buFont typeface="Arial" charset="0"/>
              <a:buChar char="•"/>
            </a:pPr>
            <a:endParaRPr dirty="0">
              <a:solidFill>
                <a:schemeClr val="accent5"/>
              </a:solidFill>
            </a:endParaRPr>
          </a:p>
          <a:p>
            <a:pPr marL="514350" lvl="0" indent="-285750" rtl="0">
              <a:spcBef>
                <a:spcPts val="0"/>
              </a:spcBef>
              <a:buFont typeface="Arial" charset="0"/>
              <a:buChar char="•"/>
            </a:pPr>
            <a:r>
              <a:rPr lang="en" dirty="0"/>
              <a:t>Deep Learning and NLP</a:t>
            </a:r>
          </a:p>
          <a:p>
            <a:pPr marL="285750" lvl="0" indent="-285750" rtl="0">
              <a:spcBef>
                <a:spcPts val="0"/>
              </a:spcBef>
              <a:buFont typeface="Arial" charset="0"/>
              <a:buChar char="•"/>
            </a:pPr>
            <a:endParaRPr dirty="0"/>
          </a:p>
          <a:p>
            <a:pPr marL="514350" lvl="0" indent="-285750" rtl="0">
              <a:spcBef>
                <a:spcPts val="0"/>
              </a:spcBef>
              <a:buClr>
                <a:schemeClr val="accent5"/>
              </a:buClr>
              <a:buFont typeface="Arial" charset="0"/>
              <a:buChar char="•"/>
            </a:pPr>
            <a:r>
              <a:rPr lang="en" dirty="0">
                <a:solidFill>
                  <a:schemeClr val="accent5"/>
                </a:solidFill>
              </a:rPr>
              <a:t>Improve Word Vectors and NER using supervision</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Shape 494"/>
          <p:cNvSpPr txBox="1">
            <a:spLocks noGrp="1"/>
          </p:cNvSpPr>
          <p:nvPr>
            <p:ph type="ctrTitle"/>
          </p:nvPr>
        </p:nvSpPr>
        <p:spPr>
          <a:xfrm>
            <a:off x="533400" y="1046550"/>
            <a:ext cx="7996200" cy="11025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 sz="2400" b="0" i="0" u="none" strike="noStrike" cap="none">
                <a:solidFill>
                  <a:schemeClr val="dk1"/>
                </a:solidFill>
                <a:latin typeface="Arial"/>
                <a:ea typeface="Arial"/>
                <a:cs typeface="Arial"/>
                <a:sym typeface="Arial"/>
              </a:rPr>
              <a:t>Lexicon-Infused Phrase Embeddings for Named Entity Re</a:t>
            </a:r>
            <a:r>
              <a:rPr lang="en" sz="2400">
                <a:latin typeface="Arial"/>
                <a:ea typeface="Arial"/>
                <a:cs typeface="Arial"/>
                <a:sym typeface="Arial"/>
              </a:rPr>
              <a:t>cognition</a:t>
            </a:r>
            <a:r>
              <a:rPr lang="en" sz="2400" b="0" i="0" u="none" strike="noStrike" cap="none">
                <a:solidFill>
                  <a:schemeClr val="dk1"/>
                </a:solidFill>
                <a:latin typeface="Arial"/>
                <a:ea typeface="Arial"/>
                <a:cs typeface="Arial"/>
                <a:sym typeface="Arial"/>
              </a:rPr>
              <a:t> (NER)</a:t>
            </a:r>
            <a:br>
              <a:rPr lang="en" sz="2400" b="0" i="0" u="none" strike="noStrike" cap="none">
                <a:solidFill>
                  <a:schemeClr val="dk1"/>
                </a:solidFill>
                <a:latin typeface="Arial"/>
                <a:ea typeface="Arial"/>
                <a:cs typeface="Arial"/>
                <a:sym typeface="Arial"/>
              </a:rPr>
            </a:br>
            <a:r>
              <a:rPr lang="en" sz="2400" b="0" i="0" u="none" strike="noStrike" cap="none">
                <a:solidFill>
                  <a:schemeClr val="dk1"/>
                </a:solidFill>
                <a:latin typeface="Arial"/>
                <a:ea typeface="Arial"/>
                <a:cs typeface="Arial"/>
                <a:sym typeface="Arial"/>
              </a:rPr>
              <a:t/>
            </a:r>
            <a:br>
              <a:rPr lang="en" sz="2400" b="0" i="0" u="none" strike="noStrike" cap="none">
                <a:solidFill>
                  <a:schemeClr val="dk1"/>
                </a:solidFill>
                <a:latin typeface="Arial"/>
                <a:ea typeface="Arial"/>
                <a:cs typeface="Arial"/>
                <a:sym typeface="Arial"/>
              </a:rPr>
            </a:br>
            <a:r>
              <a:rPr lang="en" sz="1800" b="0" i="0" u="none" strike="noStrike" cap="none">
                <a:solidFill>
                  <a:srgbClr val="7F7F7F"/>
                </a:solidFill>
                <a:latin typeface="Arial"/>
                <a:ea typeface="Arial"/>
                <a:cs typeface="Arial"/>
                <a:sym typeface="Arial"/>
              </a:rPr>
              <a:t>Conference on Computational Natural Language Learning (CoNLL 2014)</a:t>
            </a:r>
          </a:p>
        </p:txBody>
      </p:sp>
      <p:sp>
        <p:nvSpPr>
          <p:cNvPr id="495" name="Shape 495"/>
          <p:cNvSpPr txBox="1">
            <a:spLocks noGrp="1"/>
          </p:cNvSpPr>
          <p:nvPr>
            <p:ph type="subTitle" idx="1"/>
          </p:nvPr>
        </p:nvSpPr>
        <p:spPr>
          <a:xfrm>
            <a:off x="1009837" y="2914650"/>
            <a:ext cx="7554600" cy="1314600"/>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Clr>
                <a:srgbClr val="888888"/>
              </a:buClr>
              <a:buSzPct val="25000"/>
              <a:buFont typeface="Arial"/>
              <a:buNone/>
            </a:pPr>
            <a:r>
              <a:rPr lang="en" sz="1800" b="0" i="0" u="none" strike="noStrike" cap="none">
                <a:solidFill>
                  <a:srgbClr val="888888"/>
                </a:solidFill>
                <a:latin typeface="Arial"/>
                <a:ea typeface="Arial"/>
                <a:cs typeface="Arial"/>
                <a:sym typeface="Arial"/>
              </a:rPr>
              <a:t>Vineet Kumar </a:t>
            </a:r>
          </a:p>
          <a:p>
            <a:pPr marL="0" marR="0" lvl="0" indent="0" algn="ctr" rtl="0">
              <a:spcBef>
                <a:spcPts val="480"/>
              </a:spcBef>
              <a:spcAft>
                <a:spcPts val="0"/>
              </a:spcAft>
              <a:buClr>
                <a:srgbClr val="888888"/>
              </a:buClr>
              <a:buSzPct val="25000"/>
              <a:buFont typeface="Arial"/>
              <a:buNone/>
            </a:pPr>
            <a:r>
              <a:rPr lang="en" sz="1800" b="0" i="0" u="none" strike="noStrike" cap="none">
                <a:solidFill>
                  <a:srgbClr val="888888"/>
                </a:solidFill>
                <a:latin typeface="Arial"/>
                <a:ea typeface="Arial"/>
                <a:cs typeface="Arial"/>
                <a:sym typeface="Arial"/>
              </a:rPr>
              <a:t>Joint work with Alexandre Passos and Andrew McCallum</a:t>
            </a:r>
          </a:p>
          <a:p>
            <a:pPr marL="0" marR="0" lvl="0" indent="0" algn="ctr" rtl="0">
              <a:spcBef>
                <a:spcPts val="480"/>
              </a:spcBef>
              <a:spcAft>
                <a:spcPts val="0"/>
              </a:spcAft>
              <a:buClr>
                <a:srgbClr val="888888"/>
              </a:buClr>
              <a:buSzPct val="25000"/>
              <a:buFont typeface="Arial"/>
              <a:buNone/>
            </a:pPr>
            <a:endParaRPr sz="1800" b="0" i="0" u="none" strike="noStrike" cap="none">
              <a:solidFill>
                <a:srgbClr val="888888"/>
              </a:solidFill>
              <a:latin typeface="Arial"/>
              <a:ea typeface="Arial"/>
              <a:cs typeface="Arial"/>
              <a:sym typeface="Arial"/>
            </a:endParaRPr>
          </a:p>
          <a:p>
            <a:pPr marL="0" marR="0" lvl="0" indent="0" algn="ctr" rtl="0">
              <a:spcBef>
                <a:spcPts val="480"/>
              </a:spcBef>
              <a:spcAft>
                <a:spcPts val="0"/>
              </a:spcAft>
              <a:buClr>
                <a:srgbClr val="888888"/>
              </a:buClr>
              <a:buSzPct val="25000"/>
              <a:buFont typeface="Arial"/>
              <a:buNone/>
            </a:pPr>
            <a:r>
              <a:rPr lang="en" sz="1800" b="0" i="0" u="none" strike="noStrike" cap="none">
                <a:solidFill>
                  <a:srgbClr val="888888"/>
                </a:solidFill>
                <a:latin typeface="Arial"/>
                <a:ea typeface="Arial"/>
                <a:cs typeface="Arial"/>
                <a:sym typeface="Arial"/>
              </a:rPr>
              <a:t>Information Extraction and Synthesis Lab (IESL)</a:t>
            </a:r>
          </a:p>
          <a:p>
            <a:pPr marL="0" marR="0" lvl="0" indent="0" algn="ctr" rtl="0">
              <a:spcBef>
                <a:spcPts val="480"/>
              </a:spcBef>
              <a:spcAft>
                <a:spcPts val="0"/>
              </a:spcAft>
              <a:buClr>
                <a:srgbClr val="888888"/>
              </a:buClr>
              <a:buSzPct val="25000"/>
              <a:buFont typeface="Arial"/>
              <a:buNone/>
            </a:pPr>
            <a:r>
              <a:rPr lang="en" sz="1800" b="0" i="0" u="none" strike="noStrike" cap="none">
                <a:solidFill>
                  <a:srgbClr val="888888"/>
                </a:solidFill>
                <a:latin typeface="Arial"/>
                <a:ea typeface="Arial"/>
                <a:cs typeface="Arial"/>
                <a:sym typeface="Arial"/>
              </a:rPr>
              <a:t>School of Computer Science, </a:t>
            </a:r>
          </a:p>
          <a:p>
            <a:pPr marL="0" marR="0" lvl="0" indent="0" algn="ctr" rtl="0">
              <a:spcBef>
                <a:spcPts val="480"/>
              </a:spcBef>
              <a:buClr>
                <a:srgbClr val="888888"/>
              </a:buClr>
              <a:buSzPct val="25000"/>
              <a:buFont typeface="Arial"/>
              <a:buNone/>
            </a:pPr>
            <a:r>
              <a:rPr lang="en" sz="1800" b="0" i="0" u="none" strike="noStrike" cap="none">
                <a:solidFill>
                  <a:srgbClr val="888888"/>
                </a:solidFill>
                <a:latin typeface="Arial"/>
                <a:ea typeface="Arial"/>
                <a:cs typeface="Arial"/>
                <a:sym typeface="Arial"/>
              </a:rPr>
              <a:t>University of Massachusetts, Amherst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What is NLP? (2 / 2)</a:t>
            </a:r>
          </a:p>
          <a:p>
            <a:pPr lvl="0" rtl="0">
              <a:spcBef>
                <a:spcPts val="0"/>
              </a:spcBef>
              <a:buNone/>
            </a:pPr>
            <a:endParaRPr/>
          </a:p>
        </p:txBody>
      </p:sp>
      <p:sp>
        <p:nvSpPr>
          <p:cNvPr id="154" name="Shape 154"/>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rtl="0">
              <a:spcBef>
                <a:spcPts val="0"/>
              </a:spcBef>
              <a:buNone/>
            </a:pPr>
            <a:r>
              <a:rPr lang="en"/>
              <a:t>Using computers to process human or natural languages</a:t>
            </a:r>
          </a:p>
        </p:txBody>
      </p:sp>
      <p:sp>
        <p:nvSpPr>
          <p:cNvPr id="155" name="Shape 155"/>
          <p:cNvSpPr txBox="1"/>
          <p:nvPr/>
        </p:nvSpPr>
        <p:spPr>
          <a:xfrm>
            <a:off x="2923225" y="4792025"/>
            <a:ext cx="3797700" cy="188700"/>
          </a:xfrm>
          <a:prstGeom prst="rect">
            <a:avLst/>
          </a:prstGeom>
          <a:noFill/>
          <a:ln>
            <a:noFill/>
          </a:ln>
        </p:spPr>
        <p:txBody>
          <a:bodyPr lIns="91425" tIns="91425" rIns="91425" bIns="91425" anchor="t" anchorCtr="0">
            <a:noAutofit/>
          </a:bodyPr>
          <a:lstStyle/>
          <a:p>
            <a:pPr lvl="0" rtl="0">
              <a:spcBef>
                <a:spcPts val="0"/>
              </a:spcBef>
              <a:buNone/>
            </a:pPr>
            <a:r>
              <a:rPr lang="en" sz="800"/>
              <a:t>Adapted from Michael Collins’ Coursera Course on NLP</a:t>
            </a:r>
          </a:p>
        </p:txBody>
      </p:sp>
      <p:sp>
        <p:nvSpPr>
          <p:cNvPr id="156" name="Shape 156"/>
          <p:cNvSpPr/>
          <p:nvPr/>
        </p:nvSpPr>
        <p:spPr>
          <a:xfrm>
            <a:off x="3351850" y="1834525"/>
            <a:ext cx="985800" cy="7116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sz="1200"/>
              <a:t>Computer</a:t>
            </a:r>
          </a:p>
        </p:txBody>
      </p:sp>
      <p:cxnSp>
        <p:nvCxnSpPr>
          <p:cNvPr id="157" name="Shape 157"/>
          <p:cNvCxnSpPr/>
          <p:nvPr/>
        </p:nvCxnSpPr>
        <p:spPr>
          <a:xfrm rot="10800000" flipH="1">
            <a:off x="1997400" y="2194425"/>
            <a:ext cx="1234500" cy="8700"/>
          </a:xfrm>
          <a:prstGeom prst="straightConnector1">
            <a:avLst/>
          </a:prstGeom>
          <a:noFill/>
          <a:ln w="9525" cap="flat" cmpd="sng">
            <a:solidFill>
              <a:schemeClr val="dk2"/>
            </a:solidFill>
            <a:prstDash val="solid"/>
            <a:round/>
            <a:headEnd type="none" w="lg" len="lg"/>
            <a:tailEnd type="triangle" w="lg" len="lg"/>
          </a:ln>
        </p:spPr>
      </p:cxnSp>
      <p:cxnSp>
        <p:nvCxnSpPr>
          <p:cNvPr id="158" name="Shape 158"/>
          <p:cNvCxnSpPr/>
          <p:nvPr/>
        </p:nvCxnSpPr>
        <p:spPr>
          <a:xfrm rot="10800000" flipH="1">
            <a:off x="4435800" y="2194425"/>
            <a:ext cx="1234500" cy="8700"/>
          </a:xfrm>
          <a:prstGeom prst="straightConnector1">
            <a:avLst/>
          </a:prstGeom>
          <a:noFill/>
          <a:ln w="9525" cap="flat" cmpd="sng">
            <a:solidFill>
              <a:schemeClr val="dk2"/>
            </a:solidFill>
            <a:prstDash val="solid"/>
            <a:round/>
            <a:headEnd type="none" w="lg" len="lg"/>
            <a:tailEnd type="triangle" w="lg" len="lg"/>
          </a:ln>
        </p:spPr>
      </p:cxnSp>
      <p:cxnSp>
        <p:nvCxnSpPr>
          <p:cNvPr id="159" name="Shape 159"/>
          <p:cNvCxnSpPr/>
          <p:nvPr/>
        </p:nvCxnSpPr>
        <p:spPr>
          <a:xfrm>
            <a:off x="1723075" y="2898450"/>
            <a:ext cx="2640300" cy="0"/>
          </a:xfrm>
          <a:prstGeom prst="straightConnector1">
            <a:avLst/>
          </a:prstGeom>
          <a:noFill/>
          <a:ln w="9525" cap="flat" cmpd="sng">
            <a:solidFill>
              <a:schemeClr val="dk2"/>
            </a:solidFill>
            <a:prstDash val="solid"/>
            <a:round/>
            <a:headEnd type="none" w="lg" len="lg"/>
            <a:tailEnd type="triangle" w="lg" len="lg"/>
          </a:ln>
        </p:spPr>
      </p:cxnSp>
      <p:cxnSp>
        <p:nvCxnSpPr>
          <p:cNvPr id="160" name="Shape 160"/>
          <p:cNvCxnSpPr/>
          <p:nvPr/>
        </p:nvCxnSpPr>
        <p:spPr>
          <a:xfrm>
            <a:off x="3551875" y="3203250"/>
            <a:ext cx="2640300" cy="0"/>
          </a:xfrm>
          <a:prstGeom prst="straightConnector1">
            <a:avLst/>
          </a:prstGeom>
          <a:noFill/>
          <a:ln w="9525" cap="flat" cmpd="sng">
            <a:solidFill>
              <a:schemeClr val="dk2"/>
            </a:solidFill>
            <a:prstDash val="solid"/>
            <a:round/>
            <a:headEnd type="none" w="lg" len="lg"/>
            <a:tailEnd type="triangle" w="lg" len="lg"/>
          </a:ln>
        </p:spPr>
      </p:cxnSp>
      <p:sp>
        <p:nvSpPr>
          <p:cNvPr id="161" name="Shape 161"/>
          <p:cNvSpPr txBox="1"/>
          <p:nvPr/>
        </p:nvSpPr>
        <p:spPr>
          <a:xfrm>
            <a:off x="2203200" y="1877400"/>
            <a:ext cx="1028700" cy="137100"/>
          </a:xfrm>
          <a:prstGeom prst="rect">
            <a:avLst/>
          </a:prstGeom>
          <a:noFill/>
          <a:ln>
            <a:noFill/>
          </a:ln>
        </p:spPr>
        <p:txBody>
          <a:bodyPr lIns="91425" tIns="91425" rIns="91425" bIns="91425" anchor="t" anchorCtr="0">
            <a:noAutofit/>
          </a:bodyPr>
          <a:lstStyle/>
          <a:p>
            <a:pPr lvl="0" rtl="0">
              <a:spcBef>
                <a:spcPts val="0"/>
              </a:spcBef>
              <a:buNone/>
            </a:pPr>
            <a:r>
              <a:rPr lang="en" sz="1200"/>
              <a:t>language</a:t>
            </a:r>
          </a:p>
        </p:txBody>
      </p:sp>
      <p:sp>
        <p:nvSpPr>
          <p:cNvPr id="162" name="Shape 162"/>
          <p:cNvSpPr txBox="1"/>
          <p:nvPr/>
        </p:nvSpPr>
        <p:spPr>
          <a:xfrm>
            <a:off x="4565400" y="1877400"/>
            <a:ext cx="1028700" cy="137100"/>
          </a:xfrm>
          <a:prstGeom prst="rect">
            <a:avLst/>
          </a:prstGeom>
          <a:noFill/>
          <a:ln>
            <a:noFill/>
          </a:ln>
        </p:spPr>
        <p:txBody>
          <a:bodyPr lIns="91425" tIns="91425" rIns="91425" bIns="91425" anchor="t" anchorCtr="0">
            <a:noAutofit/>
          </a:bodyPr>
          <a:lstStyle/>
          <a:p>
            <a:pPr lvl="0" rtl="0">
              <a:spcBef>
                <a:spcPts val="0"/>
              </a:spcBef>
              <a:buNone/>
            </a:pPr>
            <a:r>
              <a:rPr lang="en" sz="1200"/>
              <a:t>language</a:t>
            </a:r>
          </a:p>
        </p:txBody>
      </p:sp>
      <p:cxnSp>
        <p:nvCxnSpPr>
          <p:cNvPr id="163" name="Shape 163"/>
          <p:cNvCxnSpPr/>
          <p:nvPr/>
        </p:nvCxnSpPr>
        <p:spPr>
          <a:xfrm rot="10800000">
            <a:off x="1698025" y="2898325"/>
            <a:ext cx="2596800" cy="8700"/>
          </a:xfrm>
          <a:prstGeom prst="straightConnector1">
            <a:avLst/>
          </a:prstGeom>
          <a:noFill/>
          <a:ln w="9525" cap="flat" cmpd="sng">
            <a:solidFill>
              <a:schemeClr val="dk2"/>
            </a:solidFill>
            <a:prstDash val="solid"/>
            <a:round/>
            <a:headEnd type="none" w="lg" len="lg"/>
            <a:tailEnd type="triangle" w="lg" len="lg"/>
          </a:ln>
        </p:spPr>
      </p:cxnSp>
      <p:cxnSp>
        <p:nvCxnSpPr>
          <p:cNvPr id="164" name="Shape 164"/>
          <p:cNvCxnSpPr/>
          <p:nvPr/>
        </p:nvCxnSpPr>
        <p:spPr>
          <a:xfrm rot="10800000">
            <a:off x="3526825" y="3203125"/>
            <a:ext cx="2596800" cy="8700"/>
          </a:xfrm>
          <a:prstGeom prst="straightConnector1">
            <a:avLst/>
          </a:prstGeom>
          <a:noFill/>
          <a:ln w="9525" cap="flat" cmpd="sng">
            <a:solidFill>
              <a:schemeClr val="dk2"/>
            </a:solidFill>
            <a:prstDash val="solid"/>
            <a:round/>
            <a:headEnd type="none" w="lg" len="lg"/>
            <a:tailEnd type="triangle" w="lg" len="lg"/>
          </a:ln>
        </p:spPr>
      </p:cxnSp>
      <p:sp>
        <p:nvSpPr>
          <p:cNvPr id="165" name="Shape 165"/>
          <p:cNvSpPr txBox="1"/>
          <p:nvPr/>
        </p:nvSpPr>
        <p:spPr>
          <a:xfrm>
            <a:off x="2355600" y="2639400"/>
            <a:ext cx="1234500" cy="137100"/>
          </a:xfrm>
          <a:prstGeom prst="rect">
            <a:avLst/>
          </a:prstGeom>
          <a:noFill/>
          <a:ln>
            <a:noFill/>
          </a:ln>
        </p:spPr>
        <p:txBody>
          <a:bodyPr lIns="91425" tIns="91425" rIns="91425" bIns="91425" anchor="t" anchorCtr="0">
            <a:noAutofit/>
          </a:bodyPr>
          <a:lstStyle/>
          <a:p>
            <a:pPr lvl="0" rtl="0">
              <a:spcBef>
                <a:spcPts val="0"/>
              </a:spcBef>
              <a:buNone/>
            </a:pPr>
            <a:r>
              <a:rPr lang="en" sz="1200"/>
              <a:t>understanding</a:t>
            </a:r>
          </a:p>
        </p:txBody>
      </p:sp>
      <p:sp>
        <p:nvSpPr>
          <p:cNvPr id="166" name="Shape 166"/>
          <p:cNvSpPr txBox="1"/>
          <p:nvPr/>
        </p:nvSpPr>
        <p:spPr>
          <a:xfrm>
            <a:off x="4489200" y="2944200"/>
            <a:ext cx="1028700" cy="137100"/>
          </a:xfrm>
          <a:prstGeom prst="rect">
            <a:avLst/>
          </a:prstGeom>
          <a:noFill/>
          <a:ln>
            <a:noFill/>
          </a:ln>
        </p:spPr>
        <p:txBody>
          <a:bodyPr lIns="91425" tIns="91425" rIns="91425" bIns="91425" anchor="t" anchorCtr="0">
            <a:noAutofit/>
          </a:bodyPr>
          <a:lstStyle/>
          <a:p>
            <a:pPr lvl="0" rtl="0">
              <a:spcBef>
                <a:spcPts val="0"/>
              </a:spcBef>
              <a:buNone/>
            </a:pPr>
            <a:r>
              <a:rPr lang="en" sz="1200"/>
              <a:t>generation</a:t>
            </a:r>
          </a:p>
        </p:txBody>
      </p:sp>
      <p:sp>
        <p:nvSpPr>
          <p:cNvPr id="167" name="Shape 167"/>
          <p:cNvSpPr txBox="1"/>
          <p:nvPr/>
        </p:nvSpPr>
        <p:spPr>
          <a:xfrm>
            <a:off x="2511750" y="2874175"/>
            <a:ext cx="685800" cy="188700"/>
          </a:xfrm>
          <a:prstGeom prst="rect">
            <a:avLst/>
          </a:prstGeom>
          <a:noFill/>
          <a:ln>
            <a:noFill/>
          </a:ln>
        </p:spPr>
        <p:txBody>
          <a:bodyPr lIns="91425" tIns="91425" rIns="91425" bIns="91425" anchor="t" anchorCtr="0">
            <a:noAutofit/>
          </a:bodyPr>
          <a:lstStyle/>
          <a:p>
            <a:pPr lvl="0" rtl="0">
              <a:spcBef>
                <a:spcPts val="0"/>
              </a:spcBef>
              <a:buNone/>
            </a:pPr>
            <a:r>
              <a:rPr lang="en" sz="1200"/>
              <a:t>NLU</a:t>
            </a:r>
          </a:p>
        </p:txBody>
      </p:sp>
      <p:sp>
        <p:nvSpPr>
          <p:cNvPr id="168" name="Shape 168"/>
          <p:cNvSpPr txBox="1"/>
          <p:nvPr/>
        </p:nvSpPr>
        <p:spPr>
          <a:xfrm>
            <a:off x="4645350" y="3178975"/>
            <a:ext cx="685800" cy="188700"/>
          </a:xfrm>
          <a:prstGeom prst="rect">
            <a:avLst/>
          </a:prstGeom>
          <a:noFill/>
          <a:ln>
            <a:noFill/>
          </a:ln>
        </p:spPr>
        <p:txBody>
          <a:bodyPr lIns="91425" tIns="91425" rIns="91425" bIns="91425" anchor="t" anchorCtr="0">
            <a:noAutofit/>
          </a:bodyPr>
          <a:lstStyle/>
          <a:p>
            <a:pPr lvl="0" rtl="0">
              <a:spcBef>
                <a:spcPts val="0"/>
              </a:spcBef>
              <a:buNone/>
            </a:pPr>
            <a:r>
              <a:rPr lang="en" sz="1200"/>
              <a:t>NLG</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Shape 501"/>
          <p:cNvSpPr txBox="1">
            <a:spLocks noGrp="1"/>
          </p:cNvSpPr>
          <p:nvPr>
            <p:ph type="title"/>
          </p:nvPr>
        </p:nvSpPr>
        <p:spPr>
          <a:xfrm>
            <a:off x="457200" y="205978"/>
            <a:ext cx="8229600" cy="8574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 sz="2800" b="0" i="0" u="none" strike="noStrike" cap="none">
                <a:solidFill>
                  <a:schemeClr val="dk1"/>
                </a:solidFill>
                <a:latin typeface="Arial"/>
                <a:ea typeface="Arial"/>
                <a:cs typeface="Arial"/>
                <a:sym typeface="Arial"/>
              </a:rPr>
              <a:t>Named Entity Recognition (NER) (1 / 3)</a:t>
            </a:r>
          </a:p>
        </p:txBody>
      </p:sp>
      <p:pic>
        <p:nvPicPr>
          <p:cNvPr id="502" name="Shape 502"/>
          <p:cNvPicPr preferRelativeResize="0">
            <a:picLocks noGrp="1"/>
          </p:cNvPicPr>
          <p:nvPr>
            <p:ph type="body" idx="1"/>
          </p:nvPr>
        </p:nvPicPr>
        <p:blipFill rotWithShape="1">
          <a:blip r:embed="rId3">
            <a:alphaModFix/>
          </a:blip>
          <a:srcRect/>
          <a:stretch/>
        </p:blipFill>
        <p:spPr>
          <a:xfrm>
            <a:off x="457200" y="2708138"/>
            <a:ext cx="8229600" cy="1198199"/>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Shape 508"/>
          <p:cNvSpPr txBox="1">
            <a:spLocks noGrp="1"/>
          </p:cNvSpPr>
          <p:nvPr>
            <p:ph type="title"/>
          </p:nvPr>
        </p:nvSpPr>
        <p:spPr>
          <a:xfrm>
            <a:off x="457200" y="205978"/>
            <a:ext cx="8229600" cy="857400"/>
          </a:xfrm>
          <a:prstGeom prst="rect">
            <a:avLst/>
          </a:prstGeom>
          <a:noFill/>
          <a:ln>
            <a:noFill/>
          </a:ln>
        </p:spPr>
        <p:txBody>
          <a:bodyPr lIns="91425" tIns="45700" rIns="91425" bIns="45700" anchor="ctr" anchorCtr="0">
            <a:noAutofit/>
          </a:bodyPr>
          <a:lstStyle/>
          <a:p>
            <a:pPr lvl="0" rtl="0">
              <a:spcBef>
                <a:spcPts val="0"/>
              </a:spcBef>
              <a:buClr>
                <a:schemeClr val="dk1"/>
              </a:buClr>
              <a:buSzPct val="25000"/>
              <a:buFont typeface="Calibri"/>
              <a:buNone/>
            </a:pPr>
            <a:r>
              <a:rPr lang="en" sz="2800">
                <a:latin typeface="Arial"/>
                <a:ea typeface="Arial"/>
                <a:cs typeface="Arial"/>
                <a:sym typeface="Arial"/>
              </a:rPr>
              <a:t>Named Entity Recognition (NER) (2 / 3)</a:t>
            </a:r>
          </a:p>
        </p:txBody>
      </p:sp>
      <p:pic>
        <p:nvPicPr>
          <p:cNvPr id="509" name="Shape 509"/>
          <p:cNvPicPr preferRelativeResize="0">
            <a:picLocks noGrp="1"/>
          </p:cNvPicPr>
          <p:nvPr>
            <p:ph type="body" idx="1"/>
          </p:nvPr>
        </p:nvPicPr>
        <p:blipFill rotWithShape="1">
          <a:blip r:embed="rId3">
            <a:alphaModFix/>
          </a:blip>
          <a:srcRect/>
          <a:stretch/>
        </p:blipFill>
        <p:spPr>
          <a:xfrm>
            <a:off x="457200" y="2709660"/>
            <a:ext cx="8229600" cy="12417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Shape 515"/>
          <p:cNvSpPr txBox="1">
            <a:spLocks noGrp="1"/>
          </p:cNvSpPr>
          <p:nvPr>
            <p:ph type="title"/>
          </p:nvPr>
        </p:nvSpPr>
        <p:spPr>
          <a:xfrm>
            <a:off x="457200" y="205978"/>
            <a:ext cx="8229600" cy="857400"/>
          </a:xfrm>
          <a:prstGeom prst="rect">
            <a:avLst/>
          </a:prstGeom>
          <a:noFill/>
          <a:ln>
            <a:noFill/>
          </a:ln>
        </p:spPr>
        <p:txBody>
          <a:bodyPr lIns="91425" tIns="45700" rIns="91425" bIns="45700" anchor="ctr" anchorCtr="0">
            <a:noAutofit/>
          </a:bodyPr>
          <a:lstStyle/>
          <a:p>
            <a:pPr lvl="0" rtl="0">
              <a:spcBef>
                <a:spcPts val="0"/>
              </a:spcBef>
              <a:buClr>
                <a:schemeClr val="dk1"/>
              </a:buClr>
              <a:buSzPct val="25000"/>
              <a:buFont typeface="Calibri"/>
              <a:buNone/>
            </a:pPr>
            <a:r>
              <a:rPr lang="en" sz="2800">
                <a:latin typeface="Arial"/>
                <a:ea typeface="Arial"/>
                <a:cs typeface="Arial"/>
                <a:sym typeface="Arial"/>
              </a:rPr>
              <a:t>Named Entity Recognition (NER) (3 / 3)</a:t>
            </a:r>
          </a:p>
        </p:txBody>
      </p:sp>
      <p:pic>
        <p:nvPicPr>
          <p:cNvPr id="516" name="Shape 516"/>
          <p:cNvPicPr preferRelativeResize="0">
            <a:picLocks noGrp="1"/>
          </p:cNvPicPr>
          <p:nvPr>
            <p:ph type="body" idx="1"/>
          </p:nvPr>
        </p:nvPicPr>
        <p:blipFill rotWithShape="1">
          <a:blip r:embed="rId3">
            <a:alphaModFix/>
          </a:blip>
          <a:srcRect/>
          <a:stretch/>
        </p:blipFill>
        <p:spPr>
          <a:xfrm>
            <a:off x="785572" y="1366292"/>
            <a:ext cx="7572900" cy="33945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Shape 522"/>
          <p:cNvSpPr txBox="1">
            <a:spLocks noGrp="1"/>
          </p:cNvSpPr>
          <p:nvPr>
            <p:ph type="title"/>
          </p:nvPr>
        </p:nvSpPr>
        <p:spPr>
          <a:xfrm>
            <a:off x="457200" y="205978"/>
            <a:ext cx="8229600" cy="8574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 sz="2800" b="0" i="0" u="none" strike="noStrike" cap="none">
                <a:solidFill>
                  <a:schemeClr val="dk1"/>
                </a:solidFill>
                <a:latin typeface="Arial"/>
                <a:ea typeface="Arial"/>
                <a:cs typeface="Arial"/>
                <a:sym typeface="Arial"/>
              </a:rPr>
              <a:t>Building a NER System (1 / 4)</a:t>
            </a:r>
          </a:p>
        </p:txBody>
      </p:sp>
      <p:pic>
        <p:nvPicPr>
          <p:cNvPr id="523" name="Shape 523"/>
          <p:cNvPicPr preferRelativeResize="0">
            <a:picLocks noGrp="1"/>
          </p:cNvPicPr>
          <p:nvPr>
            <p:ph type="body" idx="1"/>
          </p:nvPr>
        </p:nvPicPr>
        <p:blipFill rotWithShape="1">
          <a:blip r:embed="rId3">
            <a:alphaModFix/>
          </a:blip>
          <a:srcRect/>
          <a:stretch/>
        </p:blipFill>
        <p:spPr>
          <a:xfrm>
            <a:off x="265238" y="3677054"/>
            <a:ext cx="8229600" cy="74460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Shape 529"/>
          <p:cNvSpPr txBox="1">
            <a:spLocks noGrp="1"/>
          </p:cNvSpPr>
          <p:nvPr>
            <p:ph type="title"/>
          </p:nvPr>
        </p:nvSpPr>
        <p:spPr>
          <a:xfrm>
            <a:off x="457200" y="205978"/>
            <a:ext cx="8229600" cy="8574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 sz="2800" b="0" i="0" u="none" strike="noStrike" cap="none">
                <a:solidFill>
                  <a:schemeClr val="dk1"/>
                </a:solidFill>
                <a:latin typeface="Arial"/>
                <a:ea typeface="Arial"/>
                <a:cs typeface="Arial"/>
                <a:sym typeface="Arial"/>
              </a:rPr>
              <a:t>Building a NER System (2 / 4)</a:t>
            </a:r>
          </a:p>
        </p:txBody>
      </p:sp>
      <p:pic>
        <p:nvPicPr>
          <p:cNvPr id="530" name="Shape 530"/>
          <p:cNvPicPr preferRelativeResize="0"/>
          <p:nvPr/>
        </p:nvPicPr>
        <p:blipFill rotWithShape="1">
          <a:blip r:embed="rId3">
            <a:alphaModFix/>
          </a:blip>
          <a:srcRect/>
          <a:stretch/>
        </p:blipFill>
        <p:spPr>
          <a:xfrm>
            <a:off x="533400" y="2752367"/>
            <a:ext cx="8229600" cy="20574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Shape 536"/>
          <p:cNvSpPr txBox="1">
            <a:spLocks noGrp="1"/>
          </p:cNvSpPr>
          <p:nvPr>
            <p:ph type="title"/>
          </p:nvPr>
        </p:nvSpPr>
        <p:spPr>
          <a:xfrm>
            <a:off x="457200" y="205978"/>
            <a:ext cx="8229600" cy="8574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 sz="2800" b="0" i="0" u="none" strike="noStrike" cap="none">
                <a:solidFill>
                  <a:schemeClr val="dk1"/>
                </a:solidFill>
                <a:latin typeface="Arial"/>
                <a:ea typeface="Arial"/>
                <a:cs typeface="Arial"/>
                <a:sym typeface="Arial"/>
              </a:rPr>
              <a:t>Building a NER System ( 3 / 4)</a:t>
            </a:r>
          </a:p>
        </p:txBody>
      </p:sp>
      <p:pic>
        <p:nvPicPr>
          <p:cNvPr id="537" name="Shape 537"/>
          <p:cNvPicPr preferRelativeResize="0"/>
          <p:nvPr/>
        </p:nvPicPr>
        <p:blipFill rotWithShape="1">
          <a:blip r:embed="rId3">
            <a:alphaModFix/>
          </a:blip>
          <a:srcRect/>
          <a:stretch/>
        </p:blipFill>
        <p:spPr>
          <a:xfrm>
            <a:off x="457200" y="858343"/>
            <a:ext cx="8229600" cy="40284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Shape 543"/>
          <p:cNvSpPr txBox="1">
            <a:spLocks noGrp="1"/>
          </p:cNvSpPr>
          <p:nvPr>
            <p:ph type="title"/>
          </p:nvPr>
        </p:nvSpPr>
        <p:spPr>
          <a:xfrm>
            <a:off x="457200" y="205978"/>
            <a:ext cx="8229600" cy="8574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 sz="2800" b="0" i="0" u="none" strike="noStrike" cap="none">
                <a:solidFill>
                  <a:schemeClr val="dk1"/>
                </a:solidFill>
                <a:latin typeface="Arial"/>
                <a:ea typeface="Arial"/>
                <a:cs typeface="Arial"/>
                <a:sym typeface="Arial"/>
              </a:rPr>
              <a:t>Building a NER System ( 4 / 4)</a:t>
            </a:r>
          </a:p>
        </p:txBody>
      </p:sp>
      <p:pic>
        <p:nvPicPr>
          <p:cNvPr id="544" name="Shape 544"/>
          <p:cNvPicPr preferRelativeResize="0"/>
          <p:nvPr/>
        </p:nvPicPr>
        <p:blipFill rotWithShape="1">
          <a:blip r:embed="rId3">
            <a:alphaModFix/>
          </a:blip>
          <a:srcRect/>
          <a:stretch/>
        </p:blipFill>
        <p:spPr>
          <a:xfrm>
            <a:off x="457200" y="858343"/>
            <a:ext cx="8229600" cy="402840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Shape 549"/>
          <p:cNvSpPr txBox="1">
            <a:spLocks noGrp="1"/>
          </p:cNvSpPr>
          <p:nvPr>
            <p:ph type="title"/>
          </p:nvPr>
        </p:nvSpPr>
        <p:spPr>
          <a:xfrm>
            <a:off x="457200" y="205978"/>
            <a:ext cx="8229600" cy="8574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 sz="2800" b="0" i="0" u="none" strike="noStrike" cap="none">
                <a:solidFill>
                  <a:schemeClr val="dk1"/>
                </a:solidFill>
                <a:latin typeface="Arial"/>
                <a:ea typeface="Arial"/>
                <a:cs typeface="Arial"/>
                <a:sym typeface="Arial"/>
              </a:rPr>
              <a:t>Lexicon infused Skip-gram ( 1 / 2)</a:t>
            </a:r>
          </a:p>
        </p:txBody>
      </p:sp>
      <p:pic>
        <p:nvPicPr>
          <p:cNvPr id="550" name="Shape 550" descr="LexiconModel.pdf"/>
          <p:cNvPicPr preferRelativeResize="0">
            <a:picLocks noGrp="1"/>
          </p:cNvPicPr>
          <p:nvPr>
            <p:ph type="body" idx="1"/>
          </p:nvPr>
        </p:nvPicPr>
        <p:blipFill rotWithShape="1">
          <a:blip r:embed="rId3">
            <a:alphaModFix/>
          </a:blip>
          <a:srcRect l="-19835" r="-19849"/>
          <a:stretch/>
        </p:blipFill>
        <p:spPr>
          <a:xfrm>
            <a:off x="457200" y="1200150"/>
            <a:ext cx="8229600" cy="339450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Shape 555"/>
          <p:cNvSpPr txBox="1">
            <a:spLocks noGrp="1"/>
          </p:cNvSpPr>
          <p:nvPr>
            <p:ph type="title"/>
          </p:nvPr>
        </p:nvSpPr>
        <p:spPr>
          <a:xfrm>
            <a:off x="457200" y="205978"/>
            <a:ext cx="8229600" cy="8574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 sz="2800" b="0" i="0" u="none" strike="noStrike" cap="none">
                <a:solidFill>
                  <a:schemeClr val="dk1"/>
                </a:solidFill>
                <a:latin typeface="Arial"/>
                <a:ea typeface="Arial"/>
                <a:cs typeface="Arial"/>
                <a:sym typeface="Arial"/>
              </a:rPr>
              <a:t>Lexicon infused Skip-gram (2 / 2)</a:t>
            </a:r>
          </a:p>
        </p:txBody>
      </p:sp>
      <p:pic>
        <p:nvPicPr>
          <p:cNvPr id="556" name="Shape 556" descr="LexiconModel2.pdf"/>
          <p:cNvPicPr preferRelativeResize="0"/>
          <p:nvPr/>
        </p:nvPicPr>
        <p:blipFill rotWithShape="1">
          <a:blip r:embed="rId3">
            <a:alphaModFix/>
          </a:blip>
          <a:srcRect l="-12780" r="-12768"/>
          <a:stretch/>
        </p:blipFill>
        <p:spPr>
          <a:xfrm>
            <a:off x="533400" y="990600"/>
            <a:ext cx="8012400" cy="414330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Shape 562"/>
          <p:cNvSpPr txBox="1">
            <a:spLocks noGrp="1"/>
          </p:cNvSpPr>
          <p:nvPr>
            <p:ph type="title"/>
          </p:nvPr>
        </p:nvSpPr>
        <p:spPr>
          <a:xfrm>
            <a:off x="457200" y="205978"/>
            <a:ext cx="8229600" cy="8574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 sz="2800" b="0" i="0" u="none" strike="noStrike" cap="none">
                <a:solidFill>
                  <a:schemeClr val="dk1"/>
                </a:solidFill>
                <a:latin typeface="Arial"/>
                <a:ea typeface="Arial"/>
                <a:cs typeface="Arial"/>
                <a:sym typeface="Arial"/>
              </a:rPr>
              <a:t>Adding Word Vectors to NER ( 1 / </a:t>
            </a:r>
            <a:r>
              <a:rPr lang="en" sz="2800">
                <a:latin typeface="Arial"/>
                <a:ea typeface="Arial"/>
                <a:cs typeface="Arial"/>
                <a:sym typeface="Arial"/>
              </a:rPr>
              <a:t>2)</a:t>
            </a:r>
          </a:p>
        </p:txBody>
      </p:sp>
      <p:pic>
        <p:nvPicPr>
          <p:cNvPr id="563" name="Shape 563" descr="NER_word_system2.pdf"/>
          <p:cNvPicPr preferRelativeResize="0"/>
          <p:nvPr/>
        </p:nvPicPr>
        <p:blipFill rotWithShape="1">
          <a:blip r:embed="rId3">
            <a:alphaModFix/>
          </a:blip>
          <a:srcRect/>
          <a:stretch/>
        </p:blipFill>
        <p:spPr>
          <a:xfrm>
            <a:off x="876300" y="1885669"/>
            <a:ext cx="7378800" cy="1952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dirty="0"/>
              <a:t>Part 1: </a:t>
            </a:r>
            <a:r>
              <a:rPr lang="en-US" dirty="0" smtClean="0"/>
              <a:t>NLP </a:t>
            </a:r>
            <a:r>
              <a:rPr lang="en" dirty="0" smtClean="0"/>
              <a:t>Introduction</a:t>
            </a:r>
            <a:endParaRPr lang="en" dirty="0"/>
          </a:p>
          <a:p>
            <a:pPr lvl="0" rtl="0">
              <a:spcBef>
                <a:spcPts val="0"/>
              </a:spcBef>
              <a:buNone/>
            </a:pPr>
            <a:endParaRPr dirty="0"/>
          </a:p>
        </p:txBody>
      </p:sp>
      <p:sp>
        <p:nvSpPr>
          <p:cNvPr id="174" name="Shape 174"/>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514350" lvl="0" indent="-285750" rtl="0">
              <a:spcBef>
                <a:spcPts val="0"/>
              </a:spcBef>
              <a:buFont typeface="Arial" charset="0"/>
              <a:buChar char="•"/>
            </a:pPr>
            <a:r>
              <a:rPr lang="en" dirty="0"/>
              <a:t>What is NLP</a:t>
            </a:r>
          </a:p>
          <a:p>
            <a:pPr marL="285750" lvl="0" indent="-285750" rtl="0">
              <a:spcBef>
                <a:spcPts val="0"/>
              </a:spcBef>
              <a:buFont typeface="Arial" charset="0"/>
              <a:buChar char="•"/>
            </a:pPr>
            <a:endParaRPr dirty="0"/>
          </a:p>
          <a:p>
            <a:pPr marL="514350" lvl="0" indent="-285750" rtl="0">
              <a:spcBef>
                <a:spcPts val="0"/>
              </a:spcBef>
              <a:buClr>
                <a:schemeClr val="accent5"/>
              </a:buClr>
              <a:buFont typeface="Arial" charset="0"/>
              <a:buChar char="•"/>
            </a:pPr>
            <a:r>
              <a:rPr lang="en" dirty="0">
                <a:solidFill>
                  <a:schemeClr val="accent5"/>
                </a:solidFill>
              </a:rPr>
              <a:t>NLP Applications</a:t>
            </a:r>
          </a:p>
          <a:p>
            <a:pPr marL="285750" lvl="0" indent="-285750" rtl="0">
              <a:spcBef>
                <a:spcPts val="0"/>
              </a:spcBef>
              <a:buFont typeface="Arial" charset="0"/>
              <a:buChar char="•"/>
            </a:pPr>
            <a:endParaRPr dirty="0"/>
          </a:p>
          <a:p>
            <a:pPr marL="514350" lvl="0" indent="-285750" rtl="0">
              <a:spcBef>
                <a:spcPts val="0"/>
              </a:spcBef>
              <a:buFont typeface="Arial" charset="0"/>
              <a:buChar char="•"/>
            </a:pPr>
            <a:r>
              <a:rPr lang="en" dirty="0"/>
              <a:t>NLP Tasks</a:t>
            </a:r>
          </a:p>
          <a:p>
            <a:pPr marL="285750" lvl="0" indent="-285750" rtl="0">
              <a:spcBef>
                <a:spcPts val="0"/>
              </a:spcBef>
              <a:buClr>
                <a:srgbClr val="000000"/>
              </a:buClr>
              <a:buSzPct val="61111"/>
              <a:buFont typeface="Arial" charset="0"/>
              <a:buChar char="•"/>
            </a:pPr>
            <a:endParaRPr dirty="0"/>
          </a:p>
          <a:p>
            <a:pPr marL="514350" lvl="0" indent="-285750" rtl="0">
              <a:spcBef>
                <a:spcPts val="0"/>
              </a:spcBef>
              <a:buFont typeface="Arial" charset="0"/>
              <a:buChar char="•"/>
            </a:pPr>
            <a:r>
              <a:rPr lang="en" dirty="0"/>
              <a:t>Why is NLP hard?</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Shape 569"/>
          <p:cNvSpPr txBox="1">
            <a:spLocks noGrp="1"/>
          </p:cNvSpPr>
          <p:nvPr>
            <p:ph type="title"/>
          </p:nvPr>
        </p:nvSpPr>
        <p:spPr>
          <a:xfrm>
            <a:off x="457200" y="205978"/>
            <a:ext cx="8229600" cy="857400"/>
          </a:xfrm>
          <a:prstGeom prst="rect">
            <a:avLst/>
          </a:prstGeom>
          <a:noFill/>
          <a:ln>
            <a:noFill/>
          </a:ln>
        </p:spPr>
        <p:txBody>
          <a:bodyPr lIns="91425" tIns="45700" rIns="91425" bIns="45700" anchor="ctr" anchorCtr="0">
            <a:noAutofit/>
          </a:bodyPr>
          <a:lstStyle/>
          <a:p>
            <a:pPr lvl="0" rtl="0">
              <a:spcBef>
                <a:spcPts val="0"/>
              </a:spcBef>
              <a:buClr>
                <a:schemeClr val="dk1"/>
              </a:buClr>
              <a:buSzPct val="25000"/>
              <a:buFont typeface="Calibri"/>
              <a:buNone/>
            </a:pPr>
            <a:r>
              <a:rPr lang="en" sz="2800">
                <a:latin typeface="Arial"/>
                <a:ea typeface="Arial"/>
                <a:cs typeface="Arial"/>
                <a:sym typeface="Arial"/>
              </a:rPr>
              <a:t>Adding Word Vectors to NER (2 / 2)</a:t>
            </a:r>
          </a:p>
        </p:txBody>
      </p:sp>
      <p:pic>
        <p:nvPicPr>
          <p:cNvPr id="570" name="Shape 570"/>
          <p:cNvPicPr preferRelativeResize="0"/>
          <p:nvPr/>
        </p:nvPicPr>
        <p:blipFill rotWithShape="1">
          <a:blip r:embed="rId3">
            <a:alphaModFix/>
          </a:blip>
          <a:srcRect/>
          <a:stretch/>
        </p:blipFill>
        <p:spPr>
          <a:xfrm>
            <a:off x="876300" y="1333500"/>
            <a:ext cx="7378800" cy="247650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Shape 575"/>
          <p:cNvSpPr txBox="1">
            <a:spLocks noGrp="1"/>
          </p:cNvSpPr>
          <p:nvPr>
            <p:ph type="title"/>
          </p:nvPr>
        </p:nvSpPr>
        <p:spPr>
          <a:xfrm>
            <a:off x="457200" y="205978"/>
            <a:ext cx="8229600" cy="8574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 sz="2800" b="0" i="0" u="none" strike="noStrike" cap="none">
                <a:solidFill>
                  <a:schemeClr val="dk1"/>
                </a:solidFill>
                <a:latin typeface="Arial"/>
                <a:ea typeface="Arial"/>
                <a:cs typeface="Arial"/>
                <a:sym typeface="Arial"/>
              </a:rPr>
              <a:t>Results on NER</a:t>
            </a:r>
          </a:p>
        </p:txBody>
      </p:sp>
      <p:graphicFrame>
        <p:nvGraphicFramePr>
          <p:cNvPr id="576" name="Shape 576"/>
          <p:cNvGraphicFramePr/>
          <p:nvPr/>
        </p:nvGraphicFramePr>
        <p:xfrm>
          <a:off x="457200" y="1200150"/>
          <a:ext cx="8229575" cy="1691760"/>
        </p:xfrm>
        <a:graphic>
          <a:graphicData uri="http://schemas.openxmlformats.org/drawingml/2006/table">
            <a:tbl>
              <a:tblPr firstRow="1" bandRow="1">
                <a:noFill/>
                <a:tableStyleId>{8D2F3E18-8C8E-49B6-86DD-55FF1A768D6E}</a:tableStyleId>
              </a:tblPr>
              <a:tblGrid>
                <a:gridCol w="5265200"/>
                <a:gridCol w="1560650"/>
                <a:gridCol w="1403725"/>
              </a:tblGrid>
              <a:tr h="278150">
                <a:tc>
                  <a:txBody>
                    <a:bodyPr/>
                    <a:lstStyle/>
                    <a:p>
                      <a:pPr marL="0" marR="0" lvl="0" indent="0" algn="l" rtl="0">
                        <a:spcBef>
                          <a:spcPts val="0"/>
                        </a:spcBef>
                        <a:buSzPct val="25000"/>
                        <a:buNone/>
                      </a:pPr>
                      <a:r>
                        <a:rPr lang="en" sz="1400" u="none" strike="noStrike" cap="none"/>
                        <a:t>System</a:t>
                      </a:r>
                    </a:p>
                  </a:txBody>
                  <a:tcPr marL="91450" marR="91450" marT="34300" marB="34300"/>
                </a:tc>
                <a:tc>
                  <a:txBody>
                    <a:bodyPr/>
                    <a:lstStyle/>
                    <a:p>
                      <a:pPr marL="0" marR="0" lvl="0" indent="0" algn="l" rtl="0">
                        <a:spcBef>
                          <a:spcPts val="0"/>
                        </a:spcBef>
                        <a:buSzPct val="25000"/>
                        <a:buNone/>
                      </a:pPr>
                      <a:r>
                        <a:rPr lang="en" sz="1400"/>
                        <a:t>Dev</a:t>
                      </a:r>
                    </a:p>
                  </a:txBody>
                  <a:tcPr marL="91450" marR="91450" marT="34300" marB="34300"/>
                </a:tc>
                <a:tc>
                  <a:txBody>
                    <a:bodyPr/>
                    <a:lstStyle/>
                    <a:p>
                      <a:pPr marL="0" marR="0" lvl="0" indent="0" algn="l" rtl="0">
                        <a:spcBef>
                          <a:spcPts val="0"/>
                        </a:spcBef>
                        <a:buSzPct val="25000"/>
                        <a:buNone/>
                      </a:pPr>
                      <a:r>
                        <a:rPr lang="en" sz="1400"/>
                        <a:t>Test</a:t>
                      </a:r>
                    </a:p>
                  </a:txBody>
                  <a:tcPr marL="91450" marR="91450" marT="34300" marB="34300"/>
                </a:tc>
              </a:tr>
              <a:tr h="278150">
                <a:tc>
                  <a:txBody>
                    <a:bodyPr/>
                    <a:lstStyle/>
                    <a:p>
                      <a:pPr marL="0" marR="0" lvl="0" indent="0" algn="l" rtl="0">
                        <a:spcBef>
                          <a:spcPts val="0"/>
                        </a:spcBef>
                        <a:buSzPct val="25000"/>
                        <a:buNone/>
                      </a:pPr>
                      <a:r>
                        <a:rPr lang="en" sz="1400"/>
                        <a:t>Baseline</a:t>
                      </a:r>
                    </a:p>
                  </a:txBody>
                  <a:tcPr marL="91450" marR="91450" marT="34300" marB="34300"/>
                </a:tc>
                <a:tc>
                  <a:txBody>
                    <a:bodyPr/>
                    <a:lstStyle/>
                    <a:p>
                      <a:pPr marL="0" marR="0" lvl="0" indent="0" algn="l" rtl="0">
                        <a:spcBef>
                          <a:spcPts val="0"/>
                        </a:spcBef>
                        <a:buSzPct val="25000"/>
                        <a:buNone/>
                      </a:pPr>
                      <a:r>
                        <a:rPr lang="en" sz="1400"/>
                        <a:t>92.22</a:t>
                      </a:r>
                    </a:p>
                  </a:txBody>
                  <a:tcPr marL="91450" marR="91450" marT="34300" marB="34300"/>
                </a:tc>
                <a:tc>
                  <a:txBody>
                    <a:bodyPr/>
                    <a:lstStyle/>
                    <a:p>
                      <a:pPr marL="0" marR="0" lvl="0" indent="0" algn="l" rtl="0">
                        <a:spcBef>
                          <a:spcPts val="0"/>
                        </a:spcBef>
                        <a:buSzPct val="25000"/>
                        <a:buNone/>
                      </a:pPr>
                      <a:r>
                        <a:rPr lang="en" sz="1400"/>
                        <a:t>87.93</a:t>
                      </a:r>
                    </a:p>
                  </a:txBody>
                  <a:tcPr marL="91450" marR="91450" marT="34300" marB="34300"/>
                </a:tc>
              </a:tr>
              <a:tr h="278150">
                <a:tc>
                  <a:txBody>
                    <a:bodyPr/>
                    <a:lstStyle/>
                    <a:p>
                      <a:pPr marL="0" marR="0" lvl="0" indent="0" algn="l" rtl="0">
                        <a:spcBef>
                          <a:spcPts val="0"/>
                        </a:spcBef>
                        <a:buSzPct val="25000"/>
                        <a:buNone/>
                      </a:pPr>
                      <a:r>
                        <a:rPr lang="en" sz="1400"/>
                        <a:t>Baseline + Gazetteers</a:t>
                      </a:r>
                    </a:p>
                  </a:txBody>
                  <a:tcPr marL="91450" marR="91450" marT="34300" marB="34300"/>
                </a:tc>
                <a:tc>
                  <a:txBody>
                    <a:bodyPr/>
                    <a:lstStyle/>
                    <a:p>
                      <a:pPr marL="0" marR="0" lvl="0" indent="0" algn="l" rtl="0">
                        <a:spcBef>
                          <a:spcPts val="0"/>
                        </a:spcBef>
                        <a:buSzPct val="25000"/>
                        <a:buNone/>
                      </a:pPr>
                      <a:r>
                        <a:rPr lang="en" sz="1400"/>
                        <a:t>93.69</a:t>
                      </a:r>
                    </a:p>
                  </a:txBody>
                  <a:tcPr marL="91450" marR="91450" marT="34300" marB="34300"/>
                </a:tc>
                <a:tc>
                  <a:txBody>
                    <a:bodyPr/>
                    <a:lstStyle/>
                    <a:p>
                      <a:pPr marL="0" marR="0" lvl="0" indent="0" algn="l" rtl="0">
                        <a:spcBef>
                          <a:spcPts val="0"/>
                        </a:spcBef>
                        <a:buSzPct val="25000"/>
                        <a:buNone/>
                      </a:pPr>
                      <a:r>
                        <a:rPr lang="en" sz="1400"/>
                        <a:t>89.27</a:t>
                      </a:r>
                    </a:p>
                  </a:txBody>
                  <a:tcPr marL="91450" marR="91450" marT="34300" marB="34300"/>
                </a:tc>
              </a:tr>
              <a:tr h="278150">
                <a:tc>
                  <a:txBody>
                    <a:bodyPr/>
                    <a:lstStyle/>
                    <a:p>
                      <a:pPr marL="0" marR="0" lvl="0" indent="0" algn="l" rtl="0">
                        <a:lnSpc>
                          <a:spcPct val="100000"/>
                        </a:lnSpc>
                        <a:spcBef>
                          <a:spcPts val="0"/>
                        </a:spcBef>
                        <a:spcAft>
                          <a:spcPts val="0"/>
                        </a:spcAft>
                        <a:buClr>
                          <a:schemeClr val="dk1"/>
                        </a:buClr>
                        <a:buSzPct val="25000"/>
                        <a:buFont typeface="Calibri"/>
                        <a:buNone/>
                      </a:pPr>
                      <a:r>
                        <a:rPr lang="en" sz="1400"/>
                        <a:t>Baseline + Gazetteers + Brown Clusters</a:t>
                      </a:r>
                    </a:p>
                  </a:txBody>
                  <a:tcPr marL="91450" marR="91450" marT="34300" marB="34300"/>
                </a:tc>
                <a:tc>
                  <a:txBody>
                    <a:bodyPr/>
                    <a:lstStyle/>
                    <a:p>
                      <a:pPr marL="0" marR="0" lvl="0" indent="0" algn="l" rtl="0">
                        <a:spcBef>
                          <a:spcPts val="0"/>
                        </a:spcBef>
                        <a:buSzPct val="25000"/>
                        <a:buNone/>
                      </a:pPr>
                      <a:r>
                        <a:rPr lang="en" sz="1400"/>
                        <a:t>93.88</a:t>
                      </a:r>
                    </a:p>
                  </a:txBody>
                  <a:tcPr marL="91450" marR="91450" marT="34300" marB="34300"/>
                </a:tc>
                <a:tc>
                  <a:txBody>
                    <a:bodyPr/>
                    <a:lstStyle/>
                    <a:p>
                      <a:pPr marL="0" marR="0" lvl="0" indent="0" algn="l" rtl="0">
                        <a:spcBef>
                          <a:spcPts val="0"/>
                        </a:spcBef>
                        <a:buSzPct val="25000"/>
                        <a:buNone/>
                      </a:pPr>
                      <a:r>
                        <a:rPr lang="en" sz="1400"/>
                        <a:t>90.67</a:t>
                      </a:r>
                    </a:p>
                  </a:txBody>
                  <a:tcPr marL="91450" marR="91450" marT="34300" marB="34300"/>
                </a:tc>
              </a:tr>
              <a:tr h="278150">
                <a:tc>
                  <a:txBody>
                    <a:bodyPr/>
                    <a:lstStyle/>
                    <a:p>
                      <a:pPr marL="0" marR="0" lvl="0" indent="0" algn="l" rtl="0">
                        <a:lnSpc>
                          <a:spcPct val="100000"/>
                        </a:lnSpc>
                        <a:spcBef>
                          <a:spcPts val="0"/>
                        </a:spcBef>
                        <a:spcAft>
                          <a:spcPts val="0"/>
                        </a:spcAft>
                        <a:buClr>
                          <a:schemeClr val="dk1"/>
                        </a:buClr>
                        <a:buSzPct val="25000"/>
                        <a:buFont typeface="Calibri"/>
                        <a:buNone/>
                      </a:pPr>
                      <a:r>
                        <a:rPr lang="en" sz="1400"/>
                        <a:t>Baseline + Gazetteers + Skip-gram</a:t>
                      </a:r>
                    </a:p>
                  </a:txBody>
                  <a:tcPr marL="91450" marR="91450" marT="34300" marB="34300"/>
                </a:tc>
                <a:tc>
                  <a:txBody>
                    <a:bodyPr/>
                    <a:lstStyle/>
                    <a:p>
                      <a:pPr marL="0" marR="0" lvl="0" indent="0" algn="l" rtl="0">
                        <a:spcBef>
                          <a:spcPts val="0"/>
                        </a:spcBef>
                        <a:buSzPct val="25000"/>
                        <a:buNone/>
                      </a:pPr>
                      <a:r>
                        <a:rPr lang="en" sz="1400"/>
                        <a:t>94.23</a:t>
                      </a:r>
                    </a:p>
                  </a:txBody>
                  <a:tcPr marL="91450" marR="91450" marT="34300" marB="34300"/>
                </a:tc>
                <a:tc>
                  <a:txBody>
                    <a:bodyPr/>
                    <a:lstStyle/>
                    <a:p>
                      <a:pPr marL="0" marR="0" lvl="0" indent="0" algn="l" rtl="0">
                        <a:spcBef>
                          <a:spcPts val="0"/>
                        </a:spcBef>
                        <a:buSzPct val="25000"/>
                        <a:buNone/>
                      </a:pPr>
                      <a:r>
                        <a:rPr lang="en" sz="1400"/>
                        <a:t>90.33</a:t>
                      </a:r>
                    </a:p>
                  </a:txBody>
                  <a:tcPr marL="91450" marR="91450" marT="34300" marB="34300"/>
                </a:tc>
              </a:tr>
              <a:tr h="278150">
                <a:tc>
                  <a:txBody>
                    <a:bodyPr/>
                    <a:lstStyle/>
                    <a:p>
                      <a:pPr marL="0" marR="0" lvl="0" indent="0" algn="l" rtl="0">
                        <a:lnSpc>
                          <a:spcPct val="100000"/>
                        </a:lnSpc>
                        <a:spcBef>
                          <a:spcPts val="0"/>
                        </a:spcBef>
                        <a:spcAft>
                          <a:spcPts val="0"/>
                        </a:spcAft>
                        <a:buClr>
                          <a:schemeClr val="dk1"/>
                        </a:buClr>
                        <a:buSzPct val="25000"/>
                        <a:buFont typeface="Calibri"/>
                        <a:buNone/>
                      </a:pPr>
                      <a:r>
                        <a:rPr lang="en" sz="1400" b="1"/>
                        <a:t>Baseline + Gazetteers + Lexicon-Skip-gram</a:t>
                      </a:r>
                    </a:p>
                  </a:txBody>
                  <a:tcPr marL="91450" marR="91450" marT="34300" marB="34300"/>
                </a:tc>
                <a:tc>
                  <a:txBody>
                    <a:bodyPr/>
                    <a:lstStyle/>
                    <a:p>
                      <a:pPr marL="0" marR="0" lvl="0" indent="0" algn="l" rtl="0">
                        <a:spcBef>
                          <a:spcPts val="0"/>
                        </a:spcBef>
                        <a:buSzPct val="25000"/>
                        <a:buNone/>
                      </a:pPr>
                      <a:r>
                        <a:rPr lang="en" sz="1400" b="1"/>
                        <a:t>94.46</a:t>
                      </a:r>
                    </a:p>
                  </a:txBody>
                  <a:tcPr marL="91450" marR="91450" marT="34300" marB="34300"/>
                </a:tc>
                <a:tc>
                  <a:txBody>
                    <a:bodyPr/>
                    <a:lstStyle/>
                    <a:p>
                      <a:pPr marL="0" marR="0" lvl="0" indent="0" algn="l" rtl="0">
                        <a:spcBef>
                          <a:spcPts val="0"/>
                        </a:spcBef>
                        <a:buSzPct val="25000"/>
                        <a:buNone/>
                      </a:pPr>
                      <a:r>
                        <a:rPr lang="en" sz="1400" b="1"/>
                        <a:t>90.90</a:t>
                      </a:r>
                    </a:p>
                  </a:txBody>
                  <a:tcPr marL="91450" marR="91450" marT="34300" marB="34300"/>
                </a:tc>
              </a:tr>
            </a:tbl>
          </a:graphicData>
        </a:graphic>
      </p:graphicFrame>
      <p:sp>
        <p:nvSpPr>
          <p:cNvPr id="577" name="Shape 577"/>
          <p:cNvSpPr txBox="1"/>
          <p:nvPr/>
        </p:nvSpPr>
        <p:spPr>
          <a:xfrm>
            <a:off x="566120" y="3201420"/>
            <a:ext cx="8021100" cy="484499"/>
          </a:xfrm>
          <a:prstGeom prst="rect">
            <a:avLst/>
          </a:prstGeom>
          <a:noFill/>
          <a:ln>
            <a:noFill/>
          </a:ln>
        </p:spPr>
        <p:txBody>
          <a:bodyPr lIns="91425" tIns="45700" rIns="91425" bIns="45700" anchor="t" anchorCtr="0">
            <a:noAutofit/>
          </a:bodyPr>
          <a:lstStyle/>
          <a:p>
            <a:pPr marL="0" marR="0" lvl="0" indent="0" algn="l" rtl="0">
              <a:spcBef>
                <a:spcPts val="0"/>
              </a:spcBef>
              <a:buNone/>
            </a:pPr>
            <a:r>
              <a:rPr lang="en">
                <a:solidFill>
                  <a:schemeClr val="dk1"/>
                </a:solidFill>
              </a:rPr>
              <a:t>F1 Scores for CoNLL 2003 Shared NER Task. Task is to predict 4 Named Entity Types: </a:t>
            </a:r>
          </a:p>
          <a:p>
            <a:pPr marL="0" marR="0" lvl="0" indent="0" algn="l" rtl="0">
              <a:spcBef>
                <a:spcPts val="0"/>
              </a:spcBef>
              <a:buNone/>
            </a:pPr>
            <a:r>
              <a:rPr lang="en">
                <a:solidFill>
                  <a:schemeClr val="dk1"/>
                </a:solidFill>
              </a:rPr>
              <a:t>	PERSON, LOCATION, ORGANIZATION, MISC</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Shape 582"/>
          <p:cNvSpPr txBox="1">
            <a:spLocks noGrp="1"/>
          </p:cNvSpPr>
          <p:nvPr>
            <p:ph type="title"/>
          </p:nvPr>
        </p:nvSpPr>
        <p:spPr>
          <a:xfrm>
            <a:off x="457200" y="205978"/>
            <a:ext cx="8229600" cy="8574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 sz="2800" b="0" i="0" u="none" strike="noStrike" cap="none">
                <a:solidFill>
                  <a:schemeClr val="dk1"/>
                </a:solidFill>
                <a:latin typeface="Arial"/>
                <a:ea typeface="Arial"/>
                <a:cs typeface="Arial"/>
                <a:sym typeface="Arial"/>
              </a:rPr>
              <a:t>Conclusions</a:t>
            </a:r>
          </a:p>
        </p:txBody>
      </p:sp>
      <p:sp>
        <p:nvSpPr>
          <p:cNvPr id="583" name="Shape 583"/>
          <p:cNvSpPr txBox="1">
            <a:spLocks noGrp="1"/>
          </p:cNvSpPr>
          <p:nvPr>
            <p:ph type="body" idx="1"/>
          </p:nvPr>
        </p:nvSpPr>
        <p:spPr>
          <a:xfrm>
            <a:off x="457200" y="1200150"/>
            <a:ext cx="8229600" cy="3394500"/>
          </a:xfrm>
          <a:prstGeom prst="rect">
            <a:avLst/>
          </a:prstGeom>
          <a:noFill/>
          <a:ln>
            <a:noFill/>
          </a:ln>
        </p:spPr>
        <p:txBody>
          <a:bodyPr lIns="91425" tIns="45700" rIns="91425" bIns="45700" anchor="t" anchorCtr="0">
            <a:noAutofit/>
          </a:bodyPr>
          <a:lstStyle/>
          <a:p>
            <a:pPr marL="342900" marR="0" lvl="0" indent="-254000" algn="l" rtl="0">
              <a:spcBef>
                <a:spcPts val="0"/>
              </a:spcBef>
              <a:spcAft>
                <a:spcPts val="0"/>
              </a:spcAft>
              <a:buClr>
                <a:schemeClr val="dk1"/>
              </a:buClr>
              <a:buSzPct val="100000"/>
              <a:buFont typeface="Arial"/>
              <a:buChar char="•"/>
            </a:pPr>
            <a:r>
              <a:rPr lang="en" sz="1800" b="0" i="0" u="none" strike="noStrike" cap="none">
                <a:solidFill>
                  <a:schemeClr val="dk1"/>
                </a:solidFill>
                <a:latin typeface="Arial"/>
                <a:ea typeface="Arial"/>
                <a:cs typeface="Arial"/>
                <a:sym typeface="Arial"/>
              </a:rPr>
              <a:t>Word vectors can be learnt efficiently</a:t>
            </a:r>
          </a:p>
          <a:p>
            <a:pPr marL="342900" marR="0" lvl="0" indent="-342900" algn="l" rtl="0">
              <a:spcBef>
                <a:spcPts val="640"/>
              </a:spcBef>
              <a:spcAft>
                <a:spcPts val="0"/>
              </a:spcAft>
              <a:buClr>
                <a:schemeClr val="dk1"/>
              </a:buClr>
              <a:buSzPct val="177777"/>
              <a:buFont typeface="Arial"/>
              <a:buNone/>
            </a:pPr>
            <a:endParaRPr sz="1800" b="0" i="0" u="none" strike="noStrike" cap="none">
              <a:solidFill>
                <a:schemeClr val="dk1"/>
              </a:solidFill>
              <a:latin typeface="Arial"/>
              <a:ea typeface="Arial"/>
              <a:cs typeface="Arial"/>
              <a:sym typeface="Arial"/>
            </a:endParaRPr>
          </a:p>
          <a:p>
            <a:pPr marL="342900" marR="0" lvl="0" indent="-254000" algn="l" rtl="0">
              <a:spcBef>
                <a:spcPts val="640"/>
              </a:spcBef>
              <a:spcAft>
                <a:spcPts val="0"/>
              </a:spcAft>
              <a:buClr>
                <a:schemeClr val="dk1"/>
              </a:buClr>
              <a:buSzPct val="100000"/>
              <a:buFont typeface="Arial"/>
              <a:buChar char="•"/>
            </a:pPr>
            <a:r>
              <a:rPr lang="en" sz="1800" b="0" i="0" u="none" strike="noStrike" cap="none">
                <a:solidFill>
                  <a:schemeClr val="dk1"/>
                </a:solidFill>
                <a:latin typeface="Arial"/>
                <a:ea typeface="Arial"/>
                <a:cs typeface="Arial"/>
                <a:sym typeface="Arial"/>
              </a:rPr>
              <a:t>Word vectors can be improved by external supervision</a:t>
            </a:r>
          </a:p>
          <a:p>
            <a:pPr marL="342900" marR="0" lvl="0" indent="-342900" algn="l" rtl="0">
              <a:spcBef>
                <a:spcPts val="640"/>
              </a:spcBef>
              <a:spcAft>
                <a:spcPts val="0"/>
              </a:spcAft>
              <a:buClr>
                <a:schemeClr val="dk1"/>
              </a:buClr>
              <a:buSzPct val="177777"/>
              <a:buFont typeface="Arial"/>
              <a:buNone/>
            </a:pPr>
            <a:endParaRPr sz="1800" b="0" i="0" u="none" strike="noStrike" cap="none">
              <a:solidFill>
                <a:schemeClr val="dk1"/>
              </a:solidFill>
              <a:latin typeface="Arial"/>
              <a:ea typeface="Arial"/>
              <a:cs typeface="Arial"/>
              <a:sym typeface="Arial"/>
            </a:endParaRPr>
          </a:p>
          <a:p>
            <a:pPr marL="342900" marR="0" lvl="0" indent="-254000" algn="l" rtl="0">
              <a:spcBef>
                <a:spcPts val="640"/>
              </a:spcBef>
              <a:spcAft>
                <a:spcPts val="0"/>
              </a:spcAft>
              <a:buClr>
                <a:schemeClr val="dk1"/>
              </a:buClr>
              <a:buSzPct val="100000"/>
              <a:buFont typeface="Arial"/>
              <a:buChar char="•"/>
            </a:pPr>
            <a:r>
              <a:rPr lang="en" sz="1800" b="0" i="0" u="none" strike="noStrike" cap="none">
                <a:solidFill>
                  <a:schemeClr val="dk1"/>
                </a:solidFill>
                <a:latin typeface="Arial"/>
                <a:ea typeface="Arial"/>
                <a:cs typeface="Arial"/>
                <a:sym typeface="Arial"/>
              </a:rPr>
              <a:t>It is possible to build state-of-the-art NER system by using Word &amp; Phrase Vectors as Features</a:t>
            </a:r>
          </a:p>
          <a:p>
            <a:pPr marL="342900" marR="0" lvl="0" indent="-342900" algn="l" rtl="0">
              <a:spcBef>
                <a:spcPts val="640"/>
              </a:spcBef>
              <a:buClr>
                <a:schemeClr val="dk1"/>
              </a:buClr>
              <a:buSzPct val="133333"/>
              <a:buFont typeface="Arial"/>
              <a:buNone/>
            </a:pPr>
            <a:endParaRPr sz="2400" b="0" i="0" u="none" strike="noStrike" cap="none">
              <a:solidFill>
                <a:schemeClr val="dk1"/>
              </a:solidFill>
              <a:latin typeface="Arial"/>
              <a:ea typeface="Arial"/>
              <a:cs typeface="Arial"/>
              <a:sym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Shape 588"/>
          <p:cNvSpPr txBox="1">
            <a:spLocks noGrp="1"/>
          </p:cNvSpPr>
          <p:nvPr>
            <p:ph type="title"/>
          </p:nvPr>
        </p:nvSpPr>
        <p:spPr>
          <a:xfrm>
            <a:off x="457200" y="205978"/>
            <a:ext cx="8229600" cy="8574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 sz="2800" b="0" i="0" u="none" strike="noStrike" cap="none">
                <a:solidFill>
                  <a:schemeClr val="dk1"/>
                </a:solidFill>
                <a:latin typeface="Arial"/>
                <a:ea typeface="Arial"/>
                <a:cs typeface="Arial"/>
                <a:sym typeface="Arial"/>
              </a:rPr>
              <a:t>References</a:t>
            </a:r>
          </a:p>
        </p:txBody>
      </p:sp>
      <p:sp>
        <p:nvSpPr>
          <p:cNvPr id="589" name="Shape 589"/>
          <p:cNvSpPr txBox="1">
            <a:spLocks noGrp="1"/>
          </p:cNvSpPr>
          <p:nvPr>
            <p:ph type="body" idx="1"/>
          </p:nvPr>
        </p:nvSpPr>
        <p:spPr>
          <a:xfrm>
            <a:off x="457200" y="1200150"/>
            <a:ext cx="8229600" cy="3394500"/>
          </a:xfrm>
          <a:prstGeom prst="rect">
            <a:avLst/>
          </a:prstGeom>
          <a:noFill/>
          <a:ln>
            <a:noFill/>
          </a:ln>
        </p:spPr>
        <p:txBody>
          <a:bodyPr lIns="91425" tIns="45700" rIns="91425" bIns="45700" anchor="t" anchorCtr="0">
            <a:noAutofit/>
          </a:bodyPr>
          <a:lstStyle/>
          <a:p>
            <a:pPr marL="0" marR="0" lvl="0" indent="0" algn="l" rtl="0">
              <a:spcBef>
                <a:spcPts val="360"/>
              </a:spcBef>
              <a:spcAft>
                <a:spcPts val="0"/>
              </a:spcAft>
              <a:buClr>
                <a:schemeClr val="dk1"/>
              </a:buClr>
              <a:buSzPct val="25000"/>
              <a:buFont typeface="Arial"/>
              <a:buNone/>
            </a:pPr>
            <a:r>
              <a:rPr lang="en" sz="1400" b="0" i="0" u="none" strike="noStrike" cap="none">
                <a:solidFill>
                  <a:schemeClr val="dk1"/>
                </a:solidFill>
                <a:latin typeface="Arial"/>
                <a:ea typeface="Arial"/>
                <a:cs typeface="Arial"/>
                <a:sym typeface="Arial"/>
              </a:rPr>
              <a:t>Tomas Mikolov, Kai Chen, Greg Corrado, and Jeffrey Dean. 2013a. Efficient estimation of word representations in vector space. </a:t>
            </a:r>
            <a:r>
              <a:rPr lang="en" sz="1400" b="0" i="1" u="none" strike="noStrike" cap="none">
                <a:solidFill>
                  <a:schemeClr val="dk1"/>
                </a:solidFill>
                <a:latin typeface="Arial"/>
                <a:ea typeface="Arial"/>
                <a:cs typeface="Arial"/>
                <a:sym typeface="Arial"/>
              </a:rPr>
              <a:t>arXiv preprint arXiv:1301.3781</a:t>
            </a:r>
            <a:r>
              <a:rPr lang="en" sz="1400" b="0" i="0" u="none" strike="noStrike" cap="none">
                <a:solidFill>
                  <a:schemeClr val="dk1"/>
                </a:solidFill>
                <a:latin typeface="Arial"/>
                <a:ea typeface="Arial"/>
                <a:cs typeface="Arial"/>
                <a:sym typeface="Arial"/>
              </a:rPr>
              <a:t>. </a:t>
            </a:r>
          </a:p>
          <a:p>
            <a:pPr marL="0" marR="0" lvl="0" indent="0" algn="l" rtl="0">
              <a:spcBef>
                <a:spcPts val="360"/>
              </a:spcBef>
              <a:spcAft>
                <a:spcPts val="0"/>
              </a:spcAft>
              <a:buClr>
                <a:schemeClr val="dk1"/>
              </a:buClr>
              <a:buSzPct val="25000"/>
              <a:buFont typeface="Arial"/>
              <a:buNone/>
            </a:pPr>
            <a:endParaRPr sz="1400" b="0" i="0" u="none" strike="noStrike" cap="none">
              <a:solidFill>
                <a:schemeClr val="dk1"/>
              </a:solidFill>
              <a:latin typeface="Arial"/>
              <a:ea typeface="Arial"/>
              <a:cs typeface="Arial"/>
              <a:sym typeface="Arial"/>
            </a:endParaRPr>
          </a:p>
          <a:p>
            <a:pPr marL="0" marR="0" lvl="0" indent="0" algn="l" rtl="0">
              <a:spcBef>
                <a:spcPts val="360"/>
              </a:spcBef>
              <a:spcAft>
                <a:spcPts val="0"/>
              </a:spcAft>
              <a:buClr>
                <a:schemeClr val="dk1"/>
              </a:buClr>
              <a:buSzPct val="25000"/>
              <a:buFont typeface="Arial"/>
              <a:buNone/>
            </a:pPr>
            <a:r>
              <a:rPr lang="en" sz="1400" b="0" i="0" u="none" strike="noStrike" cap="none">
                <a:solidFill>
                  <a:schemeClr val="dk1"/>
                </a:solidFill>
                <a:latin typeface="Arial"/>
                <a:ea typeface="Arial"/>
                <a:cs typeface="Arial"/>
                <a:sym typeface="Arial"/>
              </a:rPr>
              <a:t>Tomas Mikolov, Ilya Sutskever, Kai Chen, Greg Corrado, and Jeffrey Dean. 2013b. Distributed representations of words and phrases and their compositionality. </a:t>
            </a:r>
            <a:r>
              <a:rPr lang="en" sz="1400" b="0" i="1" u="none" strike="noStrike" cap="none">
                <a:solidFill>
                  <a:schemeClr val="dk1"/>
                </a:solidFill>
                <a:latin typeface="Arial"/>
                <a:ea typeface="Arial"/>
                <a:cs typeface="Arial"/>
                <a:sym typeface="Arial"/>
              </a:rPr>
              <a:t>arXiv preprint arXiv:1310.4546</a:t>
            </a:r>
            <a:r>
              <a:rPr lang="en" sz="1400" b="0" i="0" u="none" strike="noStrike" cap="none">
                <a:solidFill>
                  <a:schemeClr val="dk1"/>
                </a:solidFill>
                <a:latin typeface="Arial"/>
                <a:ea typeface="Arial"/>
                <a:cs typeface="Arial"/>
                <a:sym typeface="Arial"/>
              </a:rPr>
              <a:t>. </a:t>
            </a:r>
          </a:p>
          <a:p>
            <a:pPr marL="0" marR="0" lvl="0" indent="0" algn="l" rtl="0">
              <a:spcBef>
                <a:spcPts val="360"/>
              </a:spcBef>
              <a:spcAft>
                <a:spcPts val="0"/>
              </a:spcAft>
              <a:buClr>
                <a:schemeClr val="dk1"/>
              </a:buClr>
              <a:buSzPct val="25000"/>
              <a:buFont typeface="Arial"/>
              <a:buNone/>
            </a:pPr>
            <a:endParaRPr sz="1400" b="0" i="0" u="none" strike="noStrike" cap="none">
              <a:solidFill>
                <a:schemeClr val="dk1"/>
              </a:solidFill>
              <a:latin typeface="Arial"/>
              <a:ea typeface="Arial"/>
              <a:cs typeface="Arial"/>
              <a:sym typeface="Arial"/>
            </a:endParaRPr>
          </a:p>
          <a:p>
            <a:pPr marL="0" marR="0" lvl="0" indent="0" algn="l" rtl="0">
              <a:spcBef>
                <a:spcPts val="360"/>
              </a:spcBef>
              <a:spcAft>
                <a:spcPts val="0"/>
              </a:spcAft>
              <a:buClr>
                <a:schemeClr val="dk1"/>
              </a:buClr>
              <a:buSzPct val="25000"/>
              <a:buFont typeface="Arial"/>
              <a:buNone/>
            </a:pPr>
            <a:endParaRPr sz="1800" b="0" i="0" u="none" strike="noStrike" cap="none">
              <a:solidFill>
                <a:schemeClr val="dk1"/>
              </a:solidFill>
              <a:latin typeface="Calibri"/>
              <a:ea typeface="Calibri"/>
              <a:cs typeface="Calibri"/>
              <a:sym typeface="Calibri"/>
            </a:endParaRPr>
          </a:p>
          <a:p>
            <a:pPr marL="342900" marR="0" lvl="0" indent="-342900" algn="l" rtl="0">
              <a:spcBef>
                <a:spcPts val="640"/>
              </a:spcBef>
              <a:buClr>
                <a:schemeClr val="dk1"/>
              </a:buClr>
              <a:buSzPct val="100000"/>
              <a:buFont typeface="Arial"/>
              <a:buNone/>
            </a:pPr>
            <a:endParaRPr sz="3200" b="0" i="0" u="none" strike="noStrike" cap="non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Shape 179"/>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Statistical Machine Translation</a:t>
            </a:r>
          </a:p>
        </p:txBody>
      </p:sp>
      <p:sp>
        <p:nvSpPr>
          <p:cNvPr id="180" name="Shape 180"/>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endParaRPr/>
          </a:p>
        </p:txBody>
      </p:sp>
      <p:pic>
        <p:nvPicPr>
          <p:cNvPr id="181" name="Shape 181" descr="smt.gif"/>
          <p:cNvPicPr preferRelativeResize="0"/>
          <p:nvPr/>
        </p:nvPicPr>
        <p:blipFill>
          <a:blip r:embed="rId3">
            <a:alphaModFix/>
          </a:blip>
          <a:stretch>
            <a:fillRect/>
          </a:stretch>
        </p:blipFill>
        <p:spPr>
          <a:xfrm>
            <a:off x="962025" y="1814512"/>
            <a:ext cx="7219950" cy="1514475"/>
          </a:xfrm>
          <a:prstGeom prst="rect">
            <a:avLst/>
          </a:prstGeom>
          <a:noFill/>
          <a:ln>
            <a:noFill/>
          </a:ln>
        </p:spPr>
      </p:pic>
      <p:sp>
        <p:nvSpPr>
          <p:cNvPr id="182" name="Shape 182"/>
          <p:cNvSpPr txBox="1"/>
          <p:nvPr/>
        </p:nvSpPr>
        <p:spPr>
          <a:xfrm>
            <a:off x="2923225" y="4792025"/>
            <a:ext cx="3797700" cy="188700"/>
          </a:xfrm>
          <a:prstGeom prst="rect">
            <a:avLst/>
          </a:prstGeom>
          <a:noFill/>
          <a:ln>
            <a:noFill/>
          </a:ln>
        </p:spPr>
        <p:txBody>
          <a:bodyPr lIns="91425" tIns="91425" rIns="91425" bIns="91425" anchor="t" anchorCtr="0">
            <a:noAutofit/>
          </a:bodyPr>
          <a:lstStyle/>
          <a:p>
            <a:pPr lvl="0" rtl="0">
              <a:spcBef>
                <a:spcPts val="0"/>
              </a:spcBef>
              <a:buNone/>
            </a:pPr>
            <a:r>
              <a:rPr lang="en" sz="800" b="1"/>
              <a:t>Image Source:</a:t>
            </a:r>
            <a:r>
              <a:rPr lang="en" sz="800"/>
              <a:t> http://www.statmt.org/wpt05/mt-shared-task/</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
              <a:t>Information Extraction ( 1 / 3)</a:t>
            </a:r>
          </a:p>
        </p:txBody>
      </p:sp>
      <p:sp>
        <p:nvSpPr>
          <p:cNvPr id="188" name="Shape 188"/>
          <p:cNvSpPr txBox="1"/>
          <p:nvPr/>
        </p:nvSpPr>
        <p:spPr>
          <a:xfrm>
            <a:off x="2923225" y="4792025"/>
            <a:ext cx="3797700" cy="188700"/>
          </a:xfrm>
          <a:prstGeom prst="rect">
            <a:avLst/>
          </a:prstGeom>
          <a:noFill/>
          <a:ln>
            <a:noFill/>
          </a:ln>
        </p:spPr>
        <p:txBody>
          <a:bodyPr lIns="91425" tIns="91425" rIns="91425" bIns="91425" anchor="t" anchorCtr="0">
            <a:noAutofit/>
          </a:bodyPr>
          <a:lstStyle/>
          <a:p>
            <a:pPr lvl="0">
              <a:spcBef>
                <a:spcPts val="0"/>
              </a:spcBef>
              <a:buNone/>
            </a:pPr>
            <a:r>
              <a:rPr lang="en" sz="800"/>
              <a:t>Adapted from Michael Collins’ Coursera Course on NLP</a:t>
            </a:r>
          </a:p>
        </p:txBody>
      </p:sp>
      <p:sp>
        <p:nvSpPr>
          <p:cNvPr id="189" name="Shape 189"/>
          <p:cNvSpPr txBox="1"/>
          <p:nvPr/>
        </p:nvSpPr>
        <p:spPr>
          <a:xfrm>
            <a:off x="310750" y="1118175"/>
            <a:ext cx="8306700" cy="1208700"/>
          </a:xfrm>
          <a:prstGeom prst="rect">
            <a:avLst/>
          </a:prstGeom>
          <a:noFill/>
          <a:ln w="9525" cap="flat" cmpd="sng">
            <a:solidFill>
              <a:schemeClr val="dk1"/>
            </a:solidFill>
            <a:prstDash val="solid"/>
            <a:round/>
            <a:headEnd type="none" w="med" len="med"/>
            <a:tailEnd type="none" w="med" len="med"/>
          </a:ln>
        </p:spPr>
        <p:txBody>
          <a:bodyPr lIns="91425" tIns="91425" rIns="91425" bIns="91425" anchor="t" anchorCtr="0">
            <a:noAutofit/>
          </a:bodyPr>
          <a:lstStyle/>
          <a:p>
            <a:pPr lvl="0">
              <a:spcBef>
                <a:spcPts val="0"/>
              </a:spcBef>
              <a:buNone/>
            </a:pPr>
            <a:r>
              <a:rPr lang="en" sz="1200"/>
              <a:t>10TH DEGREE is a full service advertising agency specializing in direct and interactive marketing. Located in Irvine CA, 10TH DEGREE is looking for an Assistant Account Manager to help manage and coordinate interactive marketing initiatives for a marquee automative account. Experience in online marketing, automative and/or the advertising eld is a plus. Assistant Account Manager Responsibilities Ensures smooth implementation of programs and initiatives Helps manage the delivery of projects and key client deliverables : : : Compensation: $50,000-$80,000 Hiring Organization: 10TH DEGREE</a:t>
            </a:r>
          </a:p>
        </p:txBody>
      </p:sp>
      <p:graphicFrame>
        <p:nvGraphicFramePr>
          <p:cNvPr id="190" name="Shape 190"/>
          <p:cNvGraphicFramePr/>
          <p:nvPr/>
        </p:nvGraphicFramePr>
        <p:xfrm>
          <a:off x="2238325" y="2971837"/>
          <a:ext cx="3587100" cy="1828650"/>
        </p:xfrm>
        <a:graphic>
          <a:graphicData uri="http://schemas.openxmlformats.org/drawingml/2006/table">
            <a:tbl>
              <a:tblPr>
                <a:noFill/>
                <a:tableStyleId>{4910EB08-7BB3-4500-A5A6-CC44A4625865}</a:tableStyleId>
              </a:tblPr>
              <a:tblGrid>
                <a:gridCol w="1159175"/>
                <a:gridCol w="2427925"/>
              </a:tblGrid>
              <a:tr h="332400">
                <a:tc>
                  <a:txBody>
                    <a:bodyPr/>
                    <a:lstStyle/>
                    <a:p>
                      <a:pPr lvl="0">
                        <a:spcBef>
                          <a:spcPts val="0"/>
                        </a:spcBef>
                        <a:buNone/>
                      </a:pPr>
                      <a:r>
                        <a:rPr lang="en" sz="1200"/>
                        <a:t>Industry</a:t>
                      </a:r>
                    </a:p>
                  </a:txBody>
                  <a:tcPr marL="91425" marR="91425" marT="91425" marB="91425"/>
                </a:tc>
                <a:tc>
                  <a:txBody>
                    <a:bodyPr/>
                    <a:lstStyle/>
                    <a:p>
                      <a:pPr lvl="0">
                        <a:spcBef>
                          <a:spcPts val="0"/>
                        </a:spcBef>
                        <a:buNone/>
                      </a:pPr>
                      <a:endParaRPr sz="1200"/>
                    </a:p>
                  </a:txBody>
                  <a:tcPr marL="91425" marR="91425" marT="91425" marB="91425"/>
                </a:tc>
              </a:tr>
              <a:tr h="263800">
                <a:tc>
                  <a:txBody>
                    <a:bodyPr/>
                    <a:lstStyle/>
                    <a:p>
                      <a:pPr lvl="0">
                        <a:spcBef>
                          <a:spcPts val="0"/>
                        </a:spcBef>
                        <a:buNone/>
                      </a:pPr>
                      <a:r>
                        <a:rPr lang="en" sz="1200"/>
                        <a:t>Position</a:t>
                      </a:r>
                    </a:p>
                  </a:txBody>
                  <a:tcPr marL="91425" marR="91425" marT="91425" marB="91425"/>
                </a:tc>
                <a:tc>
                  <a:txBody>
                    <a:bodyPr/>
                    <a:lstStyle/>
                    <a:p>
                      <a:pPr lvl="0">
                        <a:spcBef>
                          <a:spcPts val="0"/>
                        </a:spcBef>
                        <a:buNone/>
                      </a:pPr>
                      <a:endParaRPr sz="1200"/>
                    </a:p>
                  </a:txBody>
                  <a:tcPr marL="91425" marR="91425" marT="91425" marB="91425"/>
                </a:tc>
              </a:tr>
              <a:tr h="306675">
                <a:tc>
                  <a:txBody>
                    <a:bodyPr/>
                    <a:lstStyle/>
                    <a:p>
                      <a:pPr lvl="0">
                        <a:spcBef>
                          <a:spcPts val="0"/>
                        </a:spcBef>
                        <a:buNone/>
                      </a:pPr>
                      <a:r>
                        <a:rPr lang="en" sz="1200"/>
                        <a:t>Location</a:t>
                      </a:r>
                    </a:p>
                  </a:txBody>
                  <a:tcPr marL="91425" marR="91425" marT="91425" marB="91425"/>
                </a:tc>
                <a:tc>
                  <a:txBody>
                    <a:bodyPr/>
                    <a:lstStyle/>
                    <a:p>
                      <a:pPr lvl="0">
                        <a:spcBef>
                          <a:spcPts val="0"/>
                        </a:spcBef>
                        <a:buNone/>
                      </a:pPr>
                      <a:endParaRPr sz="1200"/>
                    </a:p>
                  </a:txBody>
                  <a:tcPr marL="91425" marR="91425" marT="91425" marB="91425"/>
                </a:tc>
              </a:tr>
              <a:tr h="298125">
                <a:tc>
                  <a:txBody>
                    <a:bodyPr/>
                    <a:lstStyle/>
                    <a:p>
                      <a:pPr lvl="0">
                        <a:spcBef>
                          <a:spcPts val="0"/>
                        </a:spcBef>
                        <a:buNone/>
                      </a:pPr>
                      <a:r>
                        <a:rPr lang="en" sz="1200"/>
                        <a:t>Company</a:t>
                      </a:r>
                    </a:p>
                  </a:txBody>
                  <a:tcPr marL="91425" marR="91425" marT="91425" marB="91425"/>
                </a:tc>
                <a:tc>
                  <a:txBody>
                    <a:bodyPr/>
                    <a:lstStyle/>
                    <a:p>
                      <a:pPr lvl="0">
                        <a:spcBef>
                          <a:spcPts val="0"/>
                        </a:spcBef>
                        <a:buNone/>
                      </a:pPr>
                      <a:endParaRPr sz="1200">
                        <a:highlight>
                          <a:srgbClr val="7F6000"/>
                        </a:highlight>
                      </a:endParaRPr>
                    </a:p>
                  </a:txBody>
                  <a:tcPr marL="91425" marR="91425" marT="91425" marB="91425"/>
                </a:tc>
              </a:tr>
              <a:tr h="298100">
                <a:tc>
                  <a:txBody>
                    <a:bodyPr/>
                    <a:lstStyle/>
                    <a:p>
                      <a:pPr lvl="0">
                        <a:spcBef>
                          <a:spcPts val="0"/>
                        </a:spcBef>
                        <a:buNone/>
                      </a:pPr>
                      <a:r>
                        <a:rPr lang="en" sz="1200"/>
                        <a:t>Salary</a:t>
                      </a:r>
                    </a:p>
                  </a:txBody>
                  <a:tcPr marL="91425" marR="91425" marT="91425" marB="91425"/>
                </a:tc>
                <a:tc>
                  <a:txBody>
                    <a:bodyPr/>
                    <a:lstStyle/>
                    <a:p>
                      <a:pPr lvl="0">
                        <a:spcBef>
                          <a:spcPts val="0"/>
                        </a:spcBef>
                        <a:buClr>
                          <a:schemeClr val="dk1"/>
                        </a:buClr>
                        <a:buSzPct val="91666"/>
                        <a:buFont typeface="Arial"/>
                        <a:buNone/>
                      </a:pPr>
                      <a:endParaRPr sz="1200">
                        <a:highlight>
                          <a:srgbClr val="3C78D8"/>
                        </a:highlight>
                      </a:endParaRPr>
                    </a:p>
                  </a:txBody>
                  <a:tcPr marL="91425" marR="91425" marT="91425" marB="91425"/>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dirty="0"/>
              <a:t>Information Extraction ( 2 / 3)</a:t>
            </a:r>
          </a:p>
        </p:txBody>
      </p:sp>
      <p:sp>
        <p:nvSpPr>
          <p:cNvPr id="196" name="Shape 196"/>
          <p:cNvSpPr txBox="1"/>
          <p:nvPr/>
        </p:nvSpPr>
        <p:spPr>
          <a:xfrm>
            <a:off x="2923225" y="4792025"/>
            <a:ext cx="3797700" cy="188700"/>
          </a:xfrm>
          <a:prstGeom prst="rect">
            <a:avLst/>
          </a:prstGeom>
          <a:noFill/>
          <a:ln>
            <a:noFill/>
          </a:ln>
        </p:spPr>
        <p:txBody>
          <a:bodyPr lIns="91425" tIns="91425" rIns="91425" bIns="91425" anchor="t" anchorCtr="0">
            <a:noAutofit/>
          </a:bodyPr>
          <a:lstStyle/>
          <a:p>
            <a:pPr lvl="0" rtl="0">
              <a:spcBef>
                <a:spcPts val="0"/>
              </a:spcBef>
              <a:buNone/>
            </a:pPr>
            <a:r>
              <a:rPr lang="en" sz="800"/>
              <a:t>Adapted from Michael Collins’ Coursera Course on NLP</a:t>
            </a:r>
          </a:p>
        </p:txBody>
      </p:sp>
      <p:sp>
        <p:nvSpPr>
          <p:cNvPr id="197" name="Shape 197"/>
          <p:cNvSpPr txBox="1"/>
          <p:nvPr/>
        </p:nvSpPr>
        <p:spPr>
          <a:xfrm>
            <a:off x="311700" y="1152475"/>
            <a:ext cx="8306700" cy="1208700"/>
          </a:xfrm>
          <a:prstGeom prst="rect">
            <a:avLst/>
          </a:prstGeom>
          <a:noFill/>
          <a:ln w="9525" cap="flat" cmpd="sng">
            <a:solidFill>
              <a:schemeClr val="dk1"/>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sz="1200" dirty="0"/>
              <a:t>10TH DEGREE is a full service </a:t>
            </a:r>
            <a:r>
              <a:rPr lang="en" sz="1200" dirty="0">
                <a:solidFill>
                  <a:srgbClr val="92D050"/>
                </a:solidFill>
              </a:rPr>
              <a:t>advertising</a:t>
            </a:r>
            <a:r>
              <a:rPr lang="en" sz="1200" dirty="0"/>
              <a:t> agency specializing in direct and interactive marketing. Located in </a:t>
            </a:r>
            <a:r>
              <a:rPr lang="en" sz="1200" dirty="0">
                <a:solidFill>
                  <a:srgbClr val="7030A0"/>
                </a:solidFill>
              </a:rPr>
              <a:t>Irvine CA</a:t>
            </a:r>
            <a:r>
              <a:rPr lang="en" sz="1200" dirty="0"/>
              <a:t>, </a:t>
            </a:r>
            <a:r>
              <a:rPr lang="en" sz="1200" dirty="0">
                <a:solidFill>
                  <a:srgbClr val="00B0F0"/>
                </a:solidFill>
              </a:rPr>
              <a:t>10TH DEGREE </a:t>
            </a:r>
            <a:r>
              <a:rPr lang="en" sz="1200" dirty="0"/>
              <a:t>is looking for an </a:t>
            </a:r>
            <a:r>
              <a:rPr lang="en" sz="1200" dirty="0">
                <a:solidFill>
                  <a:srgbClr val="C00000"/>
                </a:solidFill>
              </a:rPr>
              <a:t>Assistant Account Manager </a:t>
            </a:r>
            <a:r>
              <a:rPr lang="en" sz="1200" dirty="0"/>
              <a:t>to help manage and coordinate interactive marketing initiatives for a marquee </a:t>
            </a:r>
            <a:r>
              <a:rPr lang="en" sz="1200" dirty="0" err="1"/>
              <a:t>automative</a:t>
            </a:r>
            <a:r>
              <a:rPr lang="en" sz="1200" dirty="0"/>
              <a:t> account. Experience in online marketing, </a:t>
            </a:r>
            <a:r>
              <a:rPr lang="en" sz="1200" dirty="0" err="1"/>
              <a:t>automative</a:t>
            </a:r>
            <a:r>
              <a:rPr lang="en" sz="1200" dirty="0"/>
              <a:t> and/or the advertising </a:t>
            </a:r>
            <a:r>
              <a:rPr lang="en" sz="1200" dirty="0" err="1"/>
              <a:t>eld</a:t>
            </a:r>
            <a:r>
              <a:rPr lang="en" sz="1200" dirty="0"/>
              <a:t> is a plus. Assistant Account Manager Responsibilities Ensures smooth implementation of programs and initiatives Helps manage the delivery of projects and key client deliverables : : : Compensation: </a:t>
            </a:r>
            <a:r>
              <a:rPr lang="en" sz="1200" dirty="0">
                <a:solidFill>
                  <a:srgbClr val="0070C0"/>
                </a:solidFill>
              </a:rPr>
              <a:t>$50,000-$80,000 </a:t>
            </a:r>
            <a:r>
              <a:rPr lang="en" sz="1200" dirty="0"/>
              <a:t>Hiring Organization: 10TH DEGREE</a:t>
            </a:r>
          </a:p>
        </p:txBody>
      </p:sp>
      <p:graphicFrame>
        <p:nvGraphicFramePr>
          <p:cNvPr id="198" name="Shape 198"/>
          <p:cNvGraphicFramePr/>
          <p:nvPr>
            <p:extLst>
              <p:ext uri="{D42A27DB-BD31-4B8C-83A1-F6EECF244321}">
                <p14:modId xmlns:p14="http://schemas.microsoft.com/office/powerpoint/2010/main" val="1313037265"/>
              </p:ext>
            </p:extLst>
          </p:nvPr>
        </p:nvGraphicFramePr>
        <p:xfrm>
          <a:off x="2238325" y="2971837"/>
          <a:ext cx="3587100" cy="1828650"/>
        </p:xfrm>
        <a:graphic>
          <a:graphicData uri="http://schemas.openxmlformats.org/drawingml/2006/table">
            <a:tbl>
              <a:tblPr>
                <a:noFill/>
                <a:tableStyleId>{4910EB08-7BB3-4500-A5A6-CC44A4625865}</a:tableStyleId>
              </a:tblPr>
              <a:tblGrid>
                <a:gridCol w="1159175"/>
                <a:gridCol w="2427925"/>
              </a:tblGrid>
              <a:tr h="332400">
                <a:tc>
                  <a:txBody>
                    <a:bodyPr/>
                    <a:lstStyle/>
                    <a:p>
                      <a:pPr lvl="0" rtl="0">
                        <a:spcBef>
                          <a:spcPts val="0"/>
                        </a:spcBef>
                        <a:buNone/>
                      </a:pPr>
                      <a:r>
                        <a:rPr lang="en" sz="1200"/>
                        <a:t>Industry</a:t>
                      </a:r>
                    </a:p>
                  </a:txBody>
                  <a:tcPr marL="91425" marR="91425" marT="91425" marB="91425"/>
                </a:tc>
                <a:tc>
                  <a:txBody>
                    <a:bodyPr/>
                    <a:lstStyle/>
                    <a:p>
                      <a:pPr lvl="0" rtl="0">
                        <a:spcBef>
                          <a:spcPts val="0"/>
                        </a:spcBef>
                        <a:buNone/>
                      </a:pPr>
                      <a:r>
                        <a:rPr lang="en" sz="1200" dirty="0">
                          <a:solidFill>
                            <a:srgbClr val="92D050"/>
                          </a:solidFill>
                        </a:rPr>
                        <a:t>advertising</a:t>
                      </a:r>
                    </a:p>
                  </a:txBody>
                  <a:tcPr marL="91425" marR="91425" marT="91425" marB="91425"/>
                </a:tc>
              </a:tr>
              <a:tr h="263800">
                <a:tc>
                  <a:txBody>
                    <a:bodyPr/>
                    <a:lstStyle/>
                    <a:p>
                      <a:pPr lvl="0" rtl="0">
                        <a:spcBef>
                          <a:spcPts val="0"/>
                        </a:spcBef>
                        <a:buNone/>
                      </a:pPr>
                      <a:r>
                        <a:rPr lang="en" sz="1200"/>
                        <a:t>Position</a:t>
                      </a:r>
                    </a:p>
                  </a:txBody>
                  <a:tcPr marL="91425" marR="91425" marT="91425" marB="91425"/>
                </a:tc>
                <a:tc>
                  <a:txBody>
                    <a:bodyPr/>
                    <a:lstStyle/>
                    <a:p>
                      <a:pPr lvl="0" rtl="0">
                        <a:spcBef>
                          <a:spcPts val="0"/>
                        </a:spcBef>
                        <a:buNone/>
                      </a:pPr>
                      <a:r>
                        <a:rPr lang="en" sz="1200" dirty="0">
                          <a:solidFill>
                            <a:srgbClr val="C00000"/>
                          </a:solidFill>
                        </a:rPr>
                        <a:t>Assistant Account Manager</a:t>
                      </a:r>
                    </a:p>
                  </a:txBody>
                  <a:tcPr marL="91425" marR="91425" marT="91425" marB="91425"/>
                </a:tc>
              </a:tr>
              <a:tr h="306675">
                <a:tc>
                  <a:txBody>
                    <a:bodyPr/>
                    <a:lstStyle/>
                    <a:p>
                      <a:pPr lvl="0" rtl="0">
                        <a:spcBef>
                          <a:spcPts val="0"/>
                        </a:spcBef>
                        <a:buNone/>
                      </a:pPr>
                      <a:r>
                        <a:rPr lang="en" sz="1200"/>
                        <a:t>Location</a:t>
                      </a:r>
                    </a:p>
                  </a:txBody>
                  <a:tcPr marL="91425" marR="91425" marT="91425" marB="91425"/>
                </a:tc>
                <a:tc>
                  <a:txBody>
                    <a:bodyPr/>
                    <a:lstStyle/>
                    <a:p>
                      <a:pPr lvl="0" rtl="0">
                        <a:spcBef>
                          <a:spcPts val="0"/>
                        </a:spcBef>
                        <a:buNone/>
                      </a:pPr>
                      <a:r>
                        <a:rPr lang="en" sz="1200" dirty="0">
                          <a:solidFill>
                            <a:srgbClr val="7030A0"/>
                          </a:solidFill>
                        </a:rPr>
                        <a:t>Irvine CA</a:t>
                      </a:r>
                    </a:p>
                  </a:txBody>
                  <a:tcPr marL="91425" marR="91425" marT="91425" marB="91425"/>
                </a:tc>
              </a:tr>
              <a:tr h="298125">
                <a:tc>
                  <a:txBody>
                    <a:bodyPr/>
                    <a:lstStyle/>
                    <a:p>
                      <a:pPr lvl="0" rtl="0">
                        <a:spcBef>
                          <a:spcPts val="0"/>
                        </a:spcBef>
                        <a:buNone/>
                      </a:pPr>
                      <a:r>
                        <a:rPr lang="en" sz="1200"/>
                        <a:t>Company</a:t>
                      </a:r>
                    </a:p>
                  </a:txBody>
                  <a:tcPr marL="91425" marR="91425" marT="91425" marB="91425"/>
                </a:tc>
                <a:tc>
                  <a:txBody>
                    <a:bodyPr/>
                    <a:lstStyle/>
                    <a:p>
                      <a:pPr lvl="0" rtl="0">
                        <a:spcBef>
                          <a:spcPts val="0"/>
                        </a:spcBef>
                        <a:buNone/>
                      </a:pPr>
                      <a:r>
                        <a:rPr lang="en" sz="1200" dirty="0">
                          <a:solidFill>
                            <a:srgbClr val="00B0F0"/>
                          </a:solidFill>
                        </a:rPr>
                        <a:t>10th DEGREE</a:t>
                      </a:r>
                    </a:p>
                  </a:txBody>
                  <a:tcPr marL="91425" marR="91425" marT="91425" marB="91425"/>
                </a:tc>
              </a:tr>
              <a:tr h="298100">
                <a:tc>
                  <a:txBody>
                    <a:bodyPr/>
                    <a:lstStyle/>
                    <a:p>
                      <a:pPr lvl="0" rtl="0">
                        <a:spcBef>
                          <a:spcPts val="0"/>
                        </a:spcBef>
                        <a:buNone/>
                      </a:pPr>
                      <a:r>
                        <a:rPr lang="en" sz="1200"/>
                        <a:t>Salary</a:t>
                      </a:r>
                    </a:p>
                  </a:txBody>
                  <a:tcPr marL="91425" marR="91425" marT="91425" marB="91425"/>
                </a:tc>
                <a:tc>
                  <a:txBody>
                    <a:bodyPr/>
                    <a:lstStyle/>
                    <a:p>
                      <a:pPr lvl="0" rtl="0">
                        <a:spcBef>
                          <a:spcPts val="0"/>
                        </a:spcBef>
                        <a:buNone/>
                      </a:pPr>
                      <a:r>
                        <a:rPr lang="en" sz="1200" dirty="0">
                          <a:solidFill>
                            <a:srgbClr val="0070C0"/>
                          </a:solidFill>
                        </a:rPr>
                        <a:t>$50,000-$80,000</a:t>
                      </a:r>
                    </a:p>
                  </a:txBody>
                  <a:tcPr marL="91425" marR="91425" marT="91425" marB="91425"/>
                </a:tc>
              </a:tr>
            </a:tbl>
          </a:graphicData>
        </a:graphic>
      </p:graphicFrame>
      <p:cxnSp>
        <p:nvCxnSpPr>
          <p:cNvPr id="199" name="Shape 199"/>
          <p:cNvCxnSpPr/>
          <p:nvPr/>
        </p:nvCxnSpPr>
        <p:spPr>
          <a:xfrm>
            <a:off x="3917625" y="2383150"/>
            <a:ext cx="8700" cy="591600"/>
          </a:xfrm>
          <a:prstGeom prst="straightConnector1">
            <a:avLst/>
          </a:prstGeom>
          <a:noFill/>
          <a:ln w="38100" cap="flat" cmpd="sng">
            <a:solidFill>
              <a:schemeClr val="dk2"/>
            </a:solidFill>
            <a:prstDash val="solid"/>
            <a:round/>
            <a:headEnd type="none" w="lg" len="lg"/>
            <a:tailEnd type="triangle" w="lg" len="lg"/>
          </a:ln>
        </p:spPr>
      </p:cxn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TotalTime>
  <Words>2488</Words>
  <Application>Microsoft Macintosh PowerPoint</Application>
  <PresentationFormat>On-screen Show (16:9)</PresentationFormat>
  <Paragraphs>362</Paragraphs>
  <Slides>63</Slides>
  <Notes>63</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63</vt:i4>
      </vt:variant>
    </vt:vector>
  </HeadingPairs>
  <TitlesOfParts>
    <vt:vector size="67" baseType="lpstr">
      <vt:lpstr>Calibri</vt:lpstr>
      <vt:lpstr>Arial</vt:lpstr>
      <vt:lpstr>simple-light-2</vt:lpstr>
      <vt:lpstr>Office Theme</vt:lpstr>
      <vt:lpstr>Natural Language Processing (NLP)</vt:lpstr>
      <vt:lpstr>Outline</vt:lpstr>
      <vt:lpstr>Part 1: NLP Introduction</vt:lpstr>
      <vt:lpstr>What is NLP? (1 / 2)</vt:lpstr>
      <vt:lpstr>What is NLP? (2 / 2) </vt:lpstr>
      <vt:lpstr>Part 1: NLP Introduction </vt:lpstr>
      <vt:lpstr>Statistical Machine Translation</vt:lpstr>
      <vt:lpstr>Information Extraction ( 1 / 3)</vt:lpstr>
      <vt:lpstr>Information Extraction ( 2 / 3)</vt:lpstr>
      <vt:lpstr>Information Extraction ( 3 / 3)</vt:lpstr>
      <vt:lpstr>Dialogue Systems ( 1 / 5)</vt:lpstr>
      <vt:lpstr>Dialogue Systems ( 2 / 5 )</vt:lpstr>
      <vt:lpstr>Dialogue Systems ( 3 / 5 )</vt:lpstr>
      <vt:lpstr>Dialogue Systems ( 4 / 5 )</vt:lpstr>
      <vt:lpstr>Dialogue Systems ( 5 / 5)</vt:lpstr>
      <vt:lpstr>Part 1: NLP Introduction </vt:lpstr>
      <vt:lpstr>Tagging (1 / 6)</vt:lpstr>
      <vt:lpstr>Tagging (2 / 6)</vt:lpstr>
      <vt:lpstr>Tagging (3 / 6)</vt:lpstr>
      <vt:lpstr>Tagging (4 / 6)</vt:lpstr>
      <vt:lpstr>Tagging (5 / 6)</vt:lpstr>
      <vt:lpstr>Tagging (6 / 6)</vt:lpstr>
      <vt:lpstr>Parsing (1 / 3)</vt:lpstr>
      <vt:lpstr>Parsing (2 / 3)</vt:lpstr>
      <vt:lpstr>Parsing (3 / 3)</vt:lpstr>
      <vt:lpstr>Part 1: NLP Introduction </vt:lpstr>
      <vt:lpstr>Problem of Ambiguity (1 / 3) </vt:lpstr>
      <vt:lpstr>Problem of Ambiguity (2 / 3) </vt:lpstr>
      <vt:lpstr>Problem of Ambiguity ( 3 / 3) </vt:lpstr>
      <vt:lpstr>Ambiguity at many levels (1 / 2) </vt:lpstr>
      <vt:lpstr>Ambiguity at many levels (2 / 2) </vt:lpstr>
      <vt:lpstr>Outline</vt:lpstr>
      <vt:lpstr>Part 2: Deep Learning and NLP</vt:lpstr>
      <vt:lpstr>Deep Learning ( 1 / 3)</vt:lpstr>
      <vt:lpstr>Deep Learning (2 / 3)</vt:lpstr>
      <vt:lpstr>Deep Learning (3 / 3)</vt:lpstr>
      <vt:lpstr>Part 2: Deep Learning and NLP </vt:lpstr>
      <vt:lpstr>Word Representations (1 / 5)</vt:lpstr>
      <vt:lpstr>Word Representations (2 / 5)</vt:lpstr>
      <vt:lpstr>Word Representations (3 / 5)</vt:lpstr>
      <vt:lpstr>Word Representations (4 / 5)</vt:lpstr>
      <vt:lpstr>Word Representations (5 / 5)</vt:lpstr>
      <vt:lpstr>Part 2: Deep Learning and NLP </vt:lpstr>
      <vt:lpstr>Word2Vec Model (1 / 4)</vt:lpstr>
      <vt:lpstr>Word2Vec Model (2 / 4)</vt:lpstr>
      <vt:lpstr>Word2Vec Model (3 / 4)</vt:lpstr>
      <vt:lpstr>Word2Vec Model (4 / 4)</vt:lpstr>
      <vt:lpstr>Outline</vt:lpstr>
      <vt:lpstr>Lexicon-Infused Phrase Embeddings for Named Entity Recognition (NER)  Conference on Computational Natural Language Learning (CoNLL 2014)</vt:lpstr>
      <vt:lpstr>Named Entity Recognition (NER) (1 / 3)</vt:lpstr>
      <vt:lpstr>Named Entity Recognition (NER) (2 / 3)</vt:lpstr>
      <vt:lpstr>Named Entity Recognition (NER) (3 / 3)</vt:lpstr>
      <vt:lpstr>Building a NER System (1 / 4)</vt:lpstr>
      <vt:lpstr>Building a NER System (2 / 4)</vt:lpstr>
      <vt:lpstr>Building a NER System ( 3 / 4)</vt:lpstr>
      <vt:lpstr>Building a NER System ( 4 / 4)</vt:lpstr>
      <vt:lpstr>Lexicon infused Skip-gram ( 1 / 2)</vt:lpstr>
      <vt:lpstr>Lexicon infused Skip-gram (2 / 2)</vt:lpstr>
      <vt:lpstr>Adding Word Vectors to NER ( 1 / 2)</vt:lpstr>
      <vt:lpstr>Adding Word Vectors to NER (2 / 2)</vt:lpstr>
      <vt:lpstr>Results on NER</vt:lpstr>
      <vt:lpstr>Conclusions</vt:lpstr>
      <vt:lpstr>References</vt:lpstr>
    </vt:vector>
  </TitlesOfParts>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 (NLP)</dc:title>
  <cp:lastModifiedBy>Vineet Kumar</cp:lastModifiedBy>
  <cp:revision>32</cp:revision>
  <dcterms:modified xsi:type="dcterms:W3CDTF">2016-08-26T07:13:02Z</dcterms:modified>
</cp:coreProperties>
</file>