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6" r:id="rId4"/>
  </p:sldMasterIdLst>
  <p:notesMasterIdLst>
    <p:notesMasterId r:id="rId22"/>
  </p:notesMasterIdLst>
  <p:handoutMasterIdLst>
    <p:handoutMasterId r:id="rId23"/>
  </p:handoutMasterIdLst>
  <p:sldIdLst>
    <p:sldId id="257" r:id="rId5"/>
    <p:sldId id="309" r:id="rId6"/>
    <p:sldId id="277" r:id="rId7"/>
    <p:sldId id="312" r:id="rId8"/>
    <p:sldId id="313" r:id="rId9"/>
    <p:sldId id="314" r:id="rId10"/>
    <p:sldId id="300" r:id="rId11"/>
    <p:sldId id="310" r:id="rId12"/>
    <p:sldId id="286" r:id="rId13"/>
    <p:sldId id="279" r:id="rId14"/>
    <p:sldId id="301" r:id="rId15"/>
    <p:sldId id="307" r:id="rId16"/>
    <p:sldId id="302" r:id="rId17"/>
    <p:sldId id="311" r:id="rId18"/>
    <p:sldId id="305" r:id="rId19"/>
    <p:sldId id="306" r:id="rId20"/>
    <p:sldId id="282" r:id="rId21"/>
  </p:sldIdLst>
  <p:sldSz cx="9144000" cy="6858000" type="screen4x3"/>
  <p:notesSz cx="6858000" cy="9525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CCCCCC"/>
    <a:srgbClr val="182486"/>
    <a:srgbClr val="3F5CFF"/>
    <a:srgbClr val="808080"/>
    <a:srgbClr val="333333"/>
    <a:srgbClr val="0035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4624" autoAdjust="0"/>
  </p:normalViewPr>
  <p:slideViewPr>
    <p:cSldViewPr>
      <p:cViewPr varScale="1">
        <p:scale>
          <a:sx n="85" d="100"/>
          <a:sy n="85" d="100"/>
        </p:scale>
        <p:origin x="1464" y="96"/>
      </p:cViewPr>
      <p:guideLst>
        <p:guide orient="horz" pos="2160"/>
        <p:guide pos="2880"/>
      </p:guideLst>
    </p:cSldViewPr>
  </p:slideViewPr>
  <p:outlineViewPr>
    <p:cViewPr>
      <p:scale>
        <a:sx n="33" d="100"/>
        <a:sy n="33" d="100"/>
      </p:scale>
      <p:origin x="0" y="9687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2547" cy="476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pitchFamily="18" charset="0"/>
              </a:defRPr>
            </a:lvl1pPr>
          </a:lstStyle>
          <a:p>
            <a:pPr>
              <a:defRPr/>
            </a:pPr>
            <a:endParaRPr lang="en-US"/>
          </a:p>
        </p:txBody>
      </p:sp>
      <p:sp>
        <p:nvSpPr>
          <p:cNvPr id="28675" name="Rectangle 3"/>
          <p:cNvSpPr>
            <a:spLocks noGrp="1" noChangeArrowheads="1"/>
          </p:cNvSpPr>
          <p:nvPr>
            <p:ph type="dt" sz="quarter" idx="1"/>
          </p:nvPr>
        </p:nvSpPr>
        <p:spPr bwMode="auto">
          <a:xfrm>
            <a:off x="3885453" y="0"/>
            <a:ext cx="2970946" cy="476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pitchFamily="18" charset="0"/>
              </a:defRPr>
            </a:lvl1pPr>
          </a:lstStyle>
          <a:p>
            <a:pPr>
              <a:defRPr/>
            </a:pPr>
            <a:endParaRPr lang="en-US"/>
          </a:p>
        </p:txBody>
      </p:sp>
      <p:sp>
        <p:nvSpPr>
          <p:cNvPr id="28676" name="Rectangle 4"/>
          <p:cNvSpPr>
            <a:spLocks noGrp="1" noChangeArrowheads="1"/>
          </p:cNvSpPr>
          <p:nvPr>
            <p:ph type="ftr" sz="quarter" idx="2"/>
          </p:nvPr>
        </p:nvSpPr>
        <p:spPr bwMode="auto">
          <a:xfrm>
            <a:off x="0" y="9046694"/>
            <a:ext cx="2972547" cy="47678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pitchFamily="18" charset="0"/>
              </a:defRPr>
            </a:lvl1pPr>
          </a:lstStyle>
          <a:p>
            <a:pPr>
              <a:defRPr/>
            </a:pPr>
            <a:endParaRPr lang="en-US"/>
          </a:p>
        </p:txBody>
      </p:sp>
      <p:sp>
        <p:nvSpPr>
          <p:cNvPr id="28677" name="Rectangle 5"/>
          <p:cNvSpPr>
            <a:spLocks noGrp="1" noChangeArrowheads="1"/>
          </p:cNvSpPr>
          <p:nvPr>
            <p:ph type="sldNum" sz="quarter" idx="3"/>
          </p:nvPr>
        </p:nvSpPr>
        <p:spPr bwMode="auto">
          <a:xfrm>
            <a:off x="3885453" y="9046694"/>
            <a:ext cx="2970946" cy="47678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pitchFamily="18" charset="0"/>
              </a:defRPr>
            </a:lvl1pPr>
          </a:lstStyle>
          <a:p>
            <a:pPr>
              <a:defRPr/>
            </a:pPr>
            <a:fld id="{B3BD0484-FB71-4DB2-94B2-D812B6CD8025}" type="slidenum">
              <a:rPr lang="en-US"/>
              <a:pPr>
                <a:defRPr/>
              </a:pPr>
              <a:t>‹#›</a:t>
            </a:fld>
            <a:endParaRPr lang="en-US"/>
          </a:p>
        </p:txBody>
      </p:sp>
    </p:spTree>
    <p:extLst>
      <p:ext uri="{BB962C8B-B14F-4D97-AF65-F5344CB8AC3E}">
        <p14:creationId xmlns:p14="http://schemas.microsoft.com/office/powerpoint/2010/main" val="476094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2547" cy="476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pitchFamily="18" charset="0"/>
              </a:defRPr>
            </a:lvl1pPr>
          </a:lstStyle>
          <a:p>
            <a:pPr>
              <a:defRPr/>
            </a:pPr>
            <a:endParaRPr lang="en-US"/>
          </a:p>
        </p:txBody>
      </p:sp>
      <p:sp>
        <p:nvSpPr>
          <p:cNvPr id="41987" name="Rectangle 3"/>
          <p:cNvSpPr>
            <a:spLocks noGrp="1" noChangeArrowheads="1"/>
          </p:cNvSpPr>
          <p:nvPr>
            <p:ph type="dt" idx="1"/>
          </p:nvPr>
        </p:nvSpPr>
        <p:spPr bwMode="auto">
          <a:xfrm>
            <a:off x="3885453" y="0"/>
            <a:ext cx="2970946" cy="476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pitchFamily="18"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046163" y="714375"/>
            <a:ext cx="4764087" cy="3571875"/>
          </a:xfrm>
          <a:prstGeom prst="rect">
            <a:avLst/>
          </a:prstGeom>
          <a:noFill/>
          <a:ln w="9525">
            <a:solidFill>
              <a:srgbClr val="000000"/>
            </a:solidFill>
            <a:miter lim="800000"/>
            <a:headEnd/>
            <a:tailEnd/>
          </a:ln>
        </p:spPr>
      </p:sp>
      <p:sp>
        <p:nvSpPr>
          <p:cNvPr id="41989" name="Rectangle 5"/>
          <p:cNvSpPr>
            <a:spLocks noGrp="1" noChangeArrowheads="1"/>
          </p:cNvSpPr>
          <p:nvPr>
            <p:ph type="body" sz="quarter" idx="3"/>
          </p:nvPr>
        </p:nvSpPr>
        <p:spPr bwMode="auto">
          <a:xfrm>
            <a:off x="685480" y="4524109"/>
            <a:ext cx="5487041" cy="42864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990" name="Rectangle 6"/>
          <p:cNvSpPr>
            <a:spLocks noGrp="1" noChangeArrowheads="1"/>
          </p:cNvSpPr>
          <p:nvPr>
            <p:ph type="ftr" sz="quarter" idx="4"/>
          </p:nvPr>
        </p:nvSpPr>
        <p:spPr bwMode="auto">
          <a:xfrm>
            <a:off x="0" y="9046694"/>
            <a:ext cx="2972547" cy="47678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pitchFamily="18" charset="0"/>
              </a:defRPr>
            </a:lvl1pPr>
          </a:lstStyle>
          <a:p>
            <a:pPr>
              <a:defRPr/>
            </a:pPr>
            <a:endParaRPr lang="en-US"/>
          </a:p>
        </p:txBody>
      </p:sp>
      <p:sp>
        <p:nvSpPr>
          <p:cNvPr id="41991" name="Rectangle 7"/>
          <p:cNvSpPr>
            <a:spLocks noGrp="1" noChangeArrowheads="1"/>
          </p:cNvSpPr>
          <p:nvPr>
            <p:ph type="sldNum" sz="quarter" idx="5"/>
          </p:nvPr>
        </p:nvSpPr>
        <p:spPr bwMode="auto">
          <a:xfrm>
            <a:off x="3885453" y="9046694"/>
            <a:ext cx="2970946" cy="47678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pitchFamily="18" charset="0"/>
              </a:defRPr>
            </a:lvl1pPr>
          </a:lstStyle>
          <a:p>
            <a:pPr>
              <a:defRPr/>
            </a:pPr>
            <a:fld id="{2280F312-B30C-4FFE-9654-9945C62F0DED}" type="slidenum">
              <a:rPr lang="en-US"/>
              <a:pPr>
                <a:defRPr/>
              </a:pPr>
              <a:t>‹#›</a:t>
            </a:fld>
            <a:endParaRPr lang="en-US"/>
          </a:p>
        </p:txBody>
      </p:sp>
    </p:spTree>
    <p:extLst>
      <p:ext uri="{BB962C8B-B14F-4D97-AF65-F5344CB8AC3E}">
        <p14:creationId xmlns:p14="http://schemas.microsoft.com/office/powerpoint/2010/main" val="32147305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F2805D07-B321-4D92-8160-8EA3A5F176F3}" type="slidenum">
              <a:rPr lang="en-US"/>
              <a:pPr/>
              <a:t>1</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8258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280F312-B30C-4FFE-9654-9945C62F0DED}" type="slidenum">
              <a:rPr lang="en-US" smtClean="0"/>
              <a:pPr>
                <a:defRPr/>
              </a:pPr>
              <a:t>2</a:t>
            </a:fld>
            <a:endParaRPr lang="en-US"/>
          </a:p>
        </p:txBody>
      </p:sp>
    </p:spTree>
    <p:extLst>
      <p:ext uri="{BB962C8B-B14F-4D97-AF65-F5344CB8AC3E}">
        <p14:creationId xmlns:p14="http://schemas.microsoft.com/office/powerpoint/2010/main" val="2766669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2280F312-B30C-4FFE-9654-9945C62F0DED}" type="slidenum">
              <a:rPr lang="en-US" smtClean="0"/>
              <a:pPr>
                <a:defRPr/>
              </a:pPr>
              <a:t>6</a:t>
            </a:fld>
            <a:endParaRPr lang="en-US"/>
          </a:p>
        </p:txBody>
      </p:sp>
    </p:spTree>
    <p:extLst>
      <p:ext uri="{BB962C8B-B14F-4D97-AF65-F5344CB8AC3E}">
        <p14:creationId xmlns:p14="http://schemas.microsoft.com/office/powerpoint/2010/main" val="1162471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A7CDBB57-6DC8-44EC-8152-DBCA3E4C2B87}" type="slidenum">
              <a:rPr lang="en-US"/>
              <a:pPr/>
              <a:t>10</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54794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DFDC400-2615-4BF0-A13E-547C729BFD24}" type="slidenum">
              <a:rPr lang="en-US"/>
              <a:pPr/>
              <a:t>16</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37891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IN"/>
          </a:p>
        </p:txBody>
      </p:sp>
      <p:sp>
        <p:nvSpPr>
          <p:cNvPr id="24580" name="Slide Number Placeholder 3"/>
          <p:cNvSpPr>
            <a:spLocks noGrp="1"/>
          </p:cNvSpPr>
          <p:nvPr>
            <p:ph type="sldNum" sz="quarter" idx="5"/>
          </p:nvPr>
        </p:nvSpPr>
        <p:spPr>
          <a:noFill/>
        </p:spPr>
        <p:txBody>
          <a:bodyPr/>
          <a:lstStyle/>
          <a:p>
            <a:fld id="{47A90DAD-50B9-438B-8E40-0C441B43A211}" type="slidenum">
              <a:rPr lang="en-US"/>
              <a:pPr/>
              <a:t>17</a:t>
            </a:fld>
            <a:endParaRPr lang="en-US"/>
          </a:p>
        </p:txBody>
      </p:sp>
    </p:spTree>
    <p:extLst>
      <p:ext uri="{BB962C8B-B14F-4D97-AF65-F5344CB8AC3E}">
        <p14:creationId xmlns:p14="http://schemas.microsoft.com/office/powerpoint/2010/main" val="240362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8AE5AD-18C6-44CB-A81E-FD1F576C359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5222F6-7414-4F8A-9FCC-B94D894D3E2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CBE1872-78D0-415E-9E93-E294D646AD2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3744A3-FC98-44CB-A20B-34E7365870A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DB2EC4-6BAD-44F4-8A4F-3A4D3022D18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E51CE7-475C-4332-974F-38033B5DA95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BA2319E-1C8E-468A-B1FD-F8EAAFF84BA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3611CD5-5753-4FE6-AA68-DC417B3B73D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FEDB59-C327-4F54-9D4E-7088FBC9335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D0EDE4C-9606-4D26-82AF-F29B15688A5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3AC6CA-D98F-464A-AAFE-E4F326B16E5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9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29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29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FF79035E-1D29-4E43-8332-ADC47FB6358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101" name="Picture 4" descr="SRMIST.JPG"/>
          <p:cNvPicPr>
            <a:picLocks noChangeAspect="1"/>
          </p:cNvPicPr>
          <p:nvPr/>
        </p:nvPicPr>
        <p:blipFill>
          <a:blip r:embed="rId3" cstate="print"/>
          <a:srcRect/>
          <a:stretch>
            <a:fillRect/>
          </a:stretch>
        </p:blipFill>
        <p:spPr bwMode="auto">
          <a:xfrm>
            <a:off x="106131" y="212164"/>
            <a:ext cx="1624029" cy="549836"/>
          </a:xfrm>
          <a:prstGeom prst="rect">
            <a:avLst/>
          </a:prstGeom>
          <a:noFill/>
          <a:ln w="9525">
            <a:noFill/>
            <a:miter lim="800000"/>
            <a:headEnd/>
            <a:tailEnd/>
          </a:ln>
        </p:spPr>
      </p:pic>
      <p:sp>
        <p:nvSpPr>
          <p:cNvPr id="2" name="Slide Number Placeholder 1"/>
          <p:cNvSpPr>
            <a:spLocks noGrp="1"/>
          </p:cNvSpPr>
          <p:nvPr>
            <p:ph type="sldNum" sz="quarter" idx="12"/>
          </p:nvPr>
        </p:nvSpPr>
        <p:spPr>
          <a:xfrm>
            <a:off x="6851877" y="6381750"/>
            <a:ext cx="2133600" cy="476250"/>
          </a:xfrm>
        </p:spPr>
        <p:txBody>
          <a:bodyPr/>
          <a:lstStyle/>
          <a:p>
            <a:pPr>
              <a:defRPr/>
            </a:pPr>
            <a:fld id="{0C3744A3-FC98-44CB-A20B-34E7365870A3}" type="slidenum">
              <a:rPr lang="en-US" sz="1600" smtClean="0">
                <a:latin typeface="Bahnschrift" panose="020B0502040204020203" pitchFamily="34" charset="0"/>
                <a:cs typeface="Times New Roman" panose="02020603050405020304" pitchFamily="18" charset="0"/>
              </a:rPr>
              <a:pPr>
                <a:defRPr/>
              </a:pPr>
              <a:t>1</a:t>
            </a:fld>
            <a:endParaRPr lang="en-US" sz="1600" dirty="0">
              <a:latin typeface="Bahnschrift" panose="020B0502040204020203"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B2E24513-72D2-438C-8D90-73EA27ADA0CB}"/>
              </a:ext>
            </a:extLst>
          </p:cNvPr>
          <p:cNvSpPr txBox="1"/>
          <p:nvPr/>
        </p:nvSpPr>
        <p:spPr>
          <a:xfrm>
            <a:off x="520554" y="851948"/>
            <a:ext cx="8597474" cy="400110"/>
          </a:xfrm>
          <a:prstGeom prst="rect">
            <a:avLst/>
          </a:prstGeom>
          <a:noFill/>
        </p:spPr>
        <p:txBody>
          <a:bodyPr wrap="square" rtlCol="0">
            <a:spAutoFit/>
          </a:bodyPr>
          <a:lstStyle/>
          <a:p>
            <a:r>
              <a:rPr lang="en-US" sz="2000" b="1" dirty="0">
                <a:latin typeface="Bahnschrift" panose="020B0502040204020203" pitchFamily="34" charset="0"/>
                <a:cs typeface="Times New Roman" panose="02020603050405020304" pitchFamily="18" charset="0"/>
              </a:rPr>
              <a:t>                       SRM INSTITUTE OF SCIENCE AND TECHNOLOGY </a:t>
            </a:r>
          </a:p>
        </p:txBody>
      </p:sp>
      <p:sp>
        <p:nvSpPr>
          <p:cNvPr id="12" name="TextBox 11">
            <a:extLst>
              <a:ext uri="{FF2B5EF4-FFF2-40B4-BE49-F238E27FC236}">
                <a16:creationId xmlns:a16="http://schemas.microsoft.com/office/drawing/2014/main" id="{62FE91F8-36C5-43FA-8586-64BA8754F259}"/>
              </a:ext>
            </a:extLst>
          </p:cNvPr>
          <p:cNvSpPr txBox="1"/>
          <p:nvPr/>
        </p:nvSpPr>
        <p:spPr>
          <a:xfrm>
            <a:off x="2295727" y="1461671"/>
            <a:ext cx="5165197" cy="338554"/>
          </a:xfrm>
          <a:prstGeom prst="rect">
            <a:avLst/>
          </a:prstGeom>
          <a:noFill/>
        </p:spPr>
        <p:txBody>
          <a:bodyPr wrap="none" rtlCol="0">
            <a:spAutoFit/>
          </a:bodyPr>
          <a:lstStyle/>
          <a:p>
            <a:r>
              <a:rPr lang="en-US" sz="1600" b="1" dirty="0">
                <a:latin typeface="Bahnschrift" panose="020B0502040204020203" pitchFamily="34" charset="0"/>
                <a:cs typeface="Times New Roman" panose="02020603050405020304" pitchFamily="18" charset="0"/>
              </a:rPr>
              <a:t>DEPARTMENT OF COMPUTER SCIENCE ENGINEERING </a:t>
            </a:r>
            <a:endParaRPr lang="en-IN" sz="1600" b="1" dirty="0">
              <a:latin typeface="Bahnschrift" panose="020B0502040204020203"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BD066D83-068E-4AE9-AF73-0DCDFB764466}"/>
              </a:ext>
            </a:extLst>
          </p:cNvPr>
          <p:cNvSpPr txBox="1"/>
          <p:nvPr/>
        </p:nvSpPr>
        <p:spPr>
          <a:xfrm>
            <a:off x="2895600" y="1195398"/>
            <a:ext cx="4182107" cy="338554"/>
          </a:xfrm>
          <a:prstGeom prst="rect">
            <a:avLst/>
          </a:prstGeom>
          <a:noFill/>
        </p:spPr>
        <p:txBody>
          <a:bodyPr wrap="none" rtlCol="0">
            <a:spAutoFit/>
          </a:bodyPr>
          <a:lstStyle/>
          <a:p>
            <a:r>
              <a:rPr lang="en-US" sz="1600" b="1" dirty="0">
                <a:latin typeface="Bahnschrift" panose="020B0502040204020203" pitchFamily="34" charset="0"/>
                <a:cs typeface="Times New Roman" panose="02020603050405020304" pitchFamily="18" charset="0"/>
              </a:rPr>
              <a:t>VADAPALANI CAMPUS, CHENNAI - 600026</a:t>
            </a:r>
            <a:endParaRPr lang="en-IN" sz="1600" b="1" dirty="0">
              <a:latin typeface="Bahnschrift" panose="020B0502040204020203"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E98BDD78-BF94-4AB1-B702-BF74374F3625}"/>
              </a:ext>
            </a:extLst>
          </p:cNvPr>
          <p:cNvSpPr txBox="1"/>
          <p:nvPr/>
        </p:nvSpPr>
        <p:spPr>
          <a:xfrm>
            <a:off x="3319408" y="2015636"/>
            <a:ext cx="4610558" cy="646331"/>
          </a:xfrm>
          <a:prstGeom prst="rect">
            <a:avLst/>
          </a:prstGeom>
          <a:noFill/>
        </p:spPr>
        <p:txBody>
          <a:bodyPr wrap="none" rtlCol="0">
            <a:spAutoFit/>
          </a:bodyPr>
          <a:lstStyle/>
          <a:p>
            <a:pPr algn="ctr"/>
            <a:r>
              <a:rPr lang="en-US" dirty="0">
                <a:latin typeface="Bahnschrift" panose="020B0502040204020203" pitchFamily="34" charset="0"/>
                <a:cs typeface="Times New Roman" panose="02020603050405020304" pitchFamily="18" charset="0"/>
              </a:rPr>
              <a:t>IOT BASED SMART INDUSTRY MONITORING</a:t>
            </a:r>
          </a:p>
          <a:p>
            <a:pPr algn="ctr"/>
            <a:r>
              <a:rPr lang="en-US" dirty="0">
                <a:latin typeface="Bahnschrift" panose="020B0502040204020203" pitchFamily="34" charset="0"/>
                <a:cs typeface="Times New Roman" panose="02020603050405020304" pitchFamily="18" charset="0"/>
              </a:rPr>
              <a:t>AND ALERTING SYSTEM</a:t>
            </a:r>
            <a:endParaRPr lang="en-IN" dirty="0">
              <a:latin typeface="Bahnschrift" panose="020B0502040204020203"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BAA0E937-6972-48DF-990E-B802305D69B9}"/>
              </a:ext>
            </a:extLst>
          </p:cNvPr>
          <p:cNvSpPr txBox="1"/>
          <p:nvPr/>
        </p:nvSpPr>
        <p:spPr>
          <a:xfrm>
            <a:off x="3223456" y="5319384"/>
            <a:ext cx="5920544" cy="830997"/>
          </a:xfrm>
          <a:prstGeom prst="rect">
            <a:avLst/>
          </a:prstGeom>
          <a:noFill/>
        </p:spPr>
        <p:txBody>
          <a:bodyPr wrap="square" rtlCol="0">
            <a:spAutoFit/>
          </a:bodyPr>
          <a:lstStyle/>
          <a:p>
            <a:pPr algn="ctr"/>
            <a:r>
              <a:rPr lang="en-US" sz="1600" b="1" dirty="0">
                <a:latin typeface="Bahnschrift" panose="020B0502040204020203" pitchFamily="34" charset="0"/>
                <a:cs typeface="Times New Roman" panose="02020603050405020304" pitchFamily="18" charset="0"/>
              </a:rPr>
              <a:t>       Project Coordinators :   </a:t>
            </a:r>
            <a:r>
              <a:rPr lang="en-US" sz="1600" b="1" dirty="0" err="1">
                <a:latin typeface="Bahnschrift" panose="020B0502040204020203" pitchFamily="34" charset="0"/>
                <a:cs typeface="Times New Roman" panose="02020603050405020304" pitchFamily="18" charset="0"/>
              </a:rPr>
              <a:t>Mr</a:t>
            </a:r>
            <a:r>
              <a:rPr lang="en-US" sz="1600" b="1" dirty="0">
                <a:latin typeface="Bahnschrift" panose="020B0502040204020203" pitchFamily="34" charset="0"/>
                <a:cs typeface="Times New Roman" panose="02020603050405020304" pitchFamily="18" charset="0"/>
              </a:rPr>
              <a:t> .D </a:t>
            </a:r>
            <a:r>
              <a:rPr lang="en-US" sz="1600" b="1" dirty="0" err="1">
                <a:latin typeface="Bahnschrift" panose="020B0502040204020203" pitchFamily="34" charset="0"/>
                <a:cs typeface="Times New Roman" panose="02020603050405020304" pitchFamily="18" charset="0"/>
              </a:rPr>
              <a:t>Manikkannan</a:t>
            </a:r>
            <a:endParaRPr lang="en-US" sz="1600" b="1" dirty="0">
              <a:latin typeface="Bahnschrift" panose="020B0502040204020203" pitchFamily="34" charset="0"/>
              <a:cs typeface="Times New Roman" panose="02020603050405020304" pitchFamily="18" charset="0"/>
            </a:endParaRPr>
          </a:p>
          <a:p>
            <a:pPr algn="ctr"/>
            <a:r>
              <a:rPr lang="en-US" sz="1600" b="1" dirty="0">
                <a:latin typeface="Bahnschrift" panose="020B0502040204020203" pitchFamily="34" charset="0"/>
                <a:cs typeface="Times New Roman" panose="02020603050405020304" pitchFamily="18" charset="0"/>
              </a:rPr>
              <a:t>         	                                 Dr. P </a:t>
            </a:r>
            <a:r>
              <a:rPr lang="en-US" sz="1600" b="1" dirty="0" err="1">
                <a:latin typeface="Bahnschrift" panose="020B0502040204020203" pitchFamily="34" charset="0"/>
                <a:cs typeface="Times New Roman" panose="02020603050405020304" pitchFamily="18" charset="0"/>
              </a:rPr>
              <a:t>Mohd</a:t>
            </a:r>
            <a:r>
              <a:rPr lang="en-US" sz="1600" b="1" dirty="0">
                <a:latin typeface="Bahnschrift" panose="020B0502040204020203" pitchFamily="34" charset="0"/>
                <a:cs typeface="Times New Roman" panose="02020603050405020304" pitchFamily="18" charset="0"/>
              </a:rPr>
              <a:t> </a:t>
            </a:r>
            <a:r>
              <a:rPr lang="en-US" sz="1600" b="1" dirty="0" err="1">
                <a:latin typeface="Bahnschrift" panose="020B0502040204020203" pitchFamily="34" charset="0"/>
                <a:cs typeface="Times New Roman" panose="02020603050405020304" pitchFamily="18" charset="0"/>
              </a:rPr>
              <a:t>Fatimalal</a:t>
            </a:r>
            <a:endParaRPr lang="en-IN" sz="1600" b="1" dirty="0">
              <a:latin typeface="Bahnschrift" panose="020B0502040204020203" pitchFamily="34" charset="0"/>
              <a:cs typeface="Times New Roman" panose="02020603050405020304" pitchFamily="18" charset="0"/>
            </a:endParaRPr>
          </a:p>
          <a:p>
            <a:pPr algn="ctr"/>
            <a:endParaRPr lang="en-IN" sz="1600" b="1" dirty="0">
              <a:latin typeface="Bahnschrift" panose="020B0502040204020203"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9F8F4F8-710C-4E16-B579-A367B5242678}"/>
              </a:ext>
            </a:extLst>
          </p:cNvPr>
          <p:cNvSpPr txBox="1"/>
          <p:nvPr/>
        </p:nvSpPr>
        <p:spPr>
          <a:xfrm>
            <a:off x="1017026" y="5396329"/>
            <a:ext cx="2970685" cy="338554"/>
          </a:xfrm>
          <a:prstGeom prst="rect">
            <a:avLst/>
          </a:prstGeom>
          <a:noFill/>
        </p:spPr>
        <p:txBody>
          <a:bodyPr wrap="none" rtlCol="0">
            <a:spAutoFit/>
          </a:bodyPr>
          <a:lstStyle/>
          <a:p>
            <a:pPr algn="ctr"/>
            <a:r>
              <a:rPr lang="en-US" sz="1600" b="1" dirty="0">
                <a:latin typeface="Bahnschrift" panose="020B0502040204020203" pitchFamily="34" charset="0"/>
                <a:cs typeface="Times New Roman" panose="02020603050405020304" pitchFamily="18" charset="0"/>
              </a:rPr>
              <a:t>Project Guide : Dr. A. </a:t>
            </a:r>
            <a:r>
              <a:rPr lang="en-US" sz="1600" b="1" dirty="0" err="1">
                <a:latin typeface="Bahnschrift" panose="020B0502040204020203" pitchFamily="34" charset="0"/>
                <a:cs typeface="Times New Roman" panose="02020603050405020304" pitchFamily="18" charset="0"/>
              </a:rPr>
              <a:t>Kathirvel</a:t>
            </a:r>
            <a:endParaRPr lang="en-IN" sz="1600" b="1" dirty="0">
              <a:latin typeface="Bahnschrift" panose="020B0502040204020203"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87329B57-18FA-4BC4-AE66-EA0EA84FEFA6}"/>
              </a:ext>
            </a:extLst>
          </p:cNvPr>
          <p:cNvSpPr txBox="1"/>
          <p:nvPr/>
        </p:nvSpPr>
        <p:spPr>
          <a:xfrm>
            <a:off x="4476001" y="2669136"/>
            <a:ext cx="401072" cy="338554"/>
          </a:xfrm>
          <a:prstGeom prst="rect">
            <a:avLst/>
          </a:prstGeom>
          <a:noFill/>
        </p:spPr>
        <p:txBody>
          <a:bodyPr wrap="none" rtlCol="0">
            <a:spAutoFit/>
          </a:bodyPr>
          <a:lstStyle/>
          <a:p>
            <a:pPr marL="0" indent="0" algn="just">
              <a:buNone/>
            </a:pPr>
            <a:r>
              <a:rPr lang="en-US" sz="1600" dirty="0">
                <a:effectLst/>
                <a:latin typeface="Bahnschrift" panose="020B0502040204020203" pitchFamily="34" charset="0"/>
                <a:ea typeface="Calibri" panose="020F0502020204030204" pitchFamily="34" charset="0"/>
                <a:cs typeface="Times New Roman" panose="02020603050405020304" pitchFamily="18" charset="0"/>
              </a:rPr>
              <a:t>by</a:t>
            </a:r>
            <a:endParaRPr lang="en-US" sz="1600" dirty="0">
              <a:solidFill>
                <a:srgbClr val="000000"/>
              </a:solidFill>
              <a:latin typeface="Bahnschrift" panose="020B0502040204020203"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3E1B57E1-F860-48F8-B6C8-7D8AD08286BE}"/>
              </a:ext>
            </a:extLst>
          </p:cNvPr>
          <p:cNvSpPr txBox="1"/>
          <p:nvPr/>
        </p:nvSpPr>
        <p:spPr>
          <a:xfrm>
            <a:off x="3885787" y="3948769"/>
            <a:ext cx="1867007" cy="830997"/>
          </a:xfrm>
          <a:prstGeom prst="rect">
            <a:avLst/>
          </a:prstGeom>
          <a:noFill/>
        </p:spPr>
        <p:txBody>
          <a:bodyPr wrap="square" rtlCol="0">
            <a:spAutoFit/>
          </a:bodyPr>
          <a:lstStyle/>
          <a:p>
            <a:pPr algn="ctr"/>
            <a:r>
              <a:rPr lang="en-US" sz="1600" dirty="0">
                <a:latin typeface="Bahnschrift" panose="020B0502040204020203" pitchFamily="34" charset="0"/>
                <a:cs typeface="Times New Roman" panose="02020603050405020304" pitchFamily="18" charset="0"/>
              </a:rPr>
              <a:t>K Saivarun </a:t>
            </a:r>
          </a:p>
          <a:p>
            <a:pPr algn="ctr"/>
            <a:r>
              <a:rPr lang="en-US" sz="1600" dirty="0">
                <a:latin typeface="Bahnschrift" panose="020B0502040204020203" pitchFamily="34" charset="0"/>
                <a:cs typeface="Times New Roman" panose="02020603050405020304" pitchFamily="18" charset="0"/>
              </a:rPr>
              <a:t>IV CSE-C </a:t>
            </a:r>
          </a:p>
          <a:p>
            <a:pPr algn="ctr"/>
            <a:r>
              <a:rPr lang="en-US" sz="1600" dirty="0">
                <a:latin typeface="Bahnschrift" panose="020B0502040204020203" pitchFamily="34" charset="0"/>
                <a:cs typeface="Times New Roman" panose="02020603050405020304" pitchFamily="18" charset="0"/>
              </a:rPr>
              <a:t>RA1711003040117</a:t>
            </a:r>
            <a:endParaRPr lang="en-IN" sz="1600" dirty="0">
              <a:latin typeface="Bahnschrift" panose="020B0502040204020203"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E520E7F6-6136-4112-9987-C633A6AA5E0D}"/>
              </a:ext>
            </a:extLst>
          </p:cNvPr>
          <p:cNvSpPr txBox="1"/>
          <p:nvPr/>
        </p:nvSpPr>
        <p:spPr>
          <a:xfrm>
            <a:off x="600561" y="3983160"/>
            <a:ext cx="3051976" cy="830997"/>
          </a:xfrm>
          <a:prstGeom prst="rect">
            <a:avLst/>
          </a:prstGeom>
          <a:noFill/>
        </p:spPr>
        <p:txBody>
          <a:bodyPr wrap="square" rtlCol="0">
            <a:spAutoFit/>
          </a:bodyPr>
          <a:lstStyle/>
          <a:p>
            <a:pPr algn="ctr"/>
            <a:r>
              <a:rPr lang="en-US" sz="1600" dirty="0">
                <a:latin typeface="Bahnschrift" panose="020B0502040204020203" pitchFamily="34" charset="0"/>
                <a:cs typeface="Times New Roman" panose="02020603050405020304" pitchFamily="18" charset="0"/>
              </a:rPr>
              <a:t>Ramya Ramakrishnan</a:t>
            </a:r>
          </a:p>
          <a:p>
            <a:pPr algn="ctr"/>
            <a:r>
              <a:rPr lang="en-US" sz="1600" dirty="0">
                <a:latin typeface="Bahnschrift" panose="020B0502040204020203" pitchFamily="34" charset="0"/>
                <a:cs typeface="Times New Roman" panose="02020603050405020304" pitchFamily="18" charset="0"/>
              </a:rPr>
              <a:t>IV CSE-C </a:t>
            </a:r>
          </a:p>
          <a:p>
            <a:pPr algn="ctr"/>
            <a:r>
              <a:rPr lang="en-US" sz="1600" dirty="0">
                <a:latin typeface="Bahnschrift" panose="020B0502040204020203" pitchFamily="34" charset="0"/>
                <a:cs typeface="Times New Roman" panose="02020603050405020304" pitchFamily="18" charset="0"/>
              </a:rPr>
              <a:t>RA1711003040001</a:t>
            </a:r>
            <a:endParaRPr lang="en-IN" sz="1600" dirty="0">
              <a:latin typeface="Bahnschrift" panose="020B0502040204020203"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A61E6223-658D-4B70-B066-ACCC73EFE32B}"/>
              </a:ext>
            </a:extLst>
          </p:cNvPr>
          <p:cNvSpPr txBox="1"/>
          <p:nvPr/>
        </p:nvSpPr>
        <p:spPr>
          <a:xfrm>
            <a:off x="6183728" y="3896717"/>
            <a:ext cx="1867007" cy="830997"/>
          </a:xfrm>
          <a:prstGeom prst="rect">
            <a:avLst/>
          </a:prstGeom>
          <a:noFill/>
        </p:spPr>
        <p:txBody>
          <a:bodyPr wrap="square" rtlCol="0">
            <a:spAutoFit/>
          </a:bodyPr>
          <a:lstStyle/>
          <a:p>
            <a:pPr algn="ctr"/>
            <a:r>
              <a:rPr lang="en-US" sz="1600" dirty="0">
                <a:latin typeface="Bahnschrift" panose="020B0502040204020203" pitchFamily="34" charset="0"/>
                <a:cs typeface="Times New Roman" panose="02020603050405020304" pitchFamily="18" charset="0"/>
              </a:rPr>
              <a:t>M Kishore  </a:t>
            </a:r>
          </a:p>
          <a:p>
            <a:pPr algn="ctr"/>
            <a:r>
              <a:rPr lang="en-US" sz="1600" dirty="0">
                <a:latin typeface="Bahnschrift" panose="020B0502040204020203" pitchFamily="34" charset="0"/>
                <a:cs typeface="Times New Roman" panose="02020603050405020304" pitchFamily="18" charset="0"/>
              </a:rPr>
              <a:t>IV CSE-C </a:t>
            </a:r>
          </a:p>
          <a:p>
            <a:pPr algn="ctr"/>
            <a:r>
              <a:rPr lang="en-US" sz="1600" dirty="0">
                <a:latin typeface="Bahnschrift" panose="020B0502040204020203" pitchFamily="34" charset="0"/>
                <a:cs typeface="Times New Roman" panose="02020603050405020304" pitchFamily="18" charset="0"/>
              </a:rPr>
              <a:t>RA1711003040141</a:t>
            </a:r>
            <a:endParaRPr lang="en-IN" sz="1600" dirty="0">
              <a:latin typeface="Bahnschrift" panose="020B0502040204020203"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4DCB0C97-8CE3-4184-9993-4E7FB59F05EC}"/>
              </a:ext>
            </a:extLst>
          </p:cNvPr>
          <p:cNvSpPr txBox="1"/>
          <p:nvPr/>
        </p:nvSpPr>
        <p:spPr>
          <a:xfrm>
            <a:off x="1352202" y="2008467"/>
            <a:ext cx="2300335" cy="369332"/>
          </a:xfrm>
          <a:prstGeom prst="rect">
            <a:avLst/>
          </a:prstGeom>
          <a:noFill/>
        </p:spPr>
        <p:txBody>
          <a:bodyPr wrap="square" rtlCol="0">
            <a:spAutoFit/>
          </a:bodyPr>
          <a:lstStyle/>
          <a:p>
            <a:pPr algn="ctr"/>
            <a:r>
              <a:rPr lang="en-US" b="1" u="sng" dirty="0">
                <a:latin typeface="Bahnschrift" panose="020B0502040204020203" pitchFamily="34" charset="0"/>
                <a:cs typeface="Times New Roman" panose="02020603050405020304" pitchFamily="18" charset="0"/>
              </a:rPr>
              <a:t>PROJECT TITLE</a:t>
            </a:r>
            <a:r>
              <a:rPr lang="en-US" b="1" dirty="0">
                <a:latin typeface="Bahnschrift" panose="020B0502040204020203" pitchFamily="34" charset="0"/>
                <a:cs typeface="Times New Roman" panose="02020603050405020304" pitchFamily="18" charset="0"/>
              </a:rPr>
              <a:t> :</a:t>
            </a:r>
            <a:endParaRPr lang="en-IN" b="1" dirty="0">
              <a:latin typeface="Bahnschrift" panose="020B0502040204020203"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C7A27BE4-E03B-404D-924F-2BF4FE51C510}"/>
              </a:ext>
            </a:extLst>
          </p:cNvPr>
          <p:cNvSpPr txBox="1"/>
          <p:nvPr/>
        </p:nvSpPr>
        <p:spPr>
          <a:xfrm>
            <a:off x="3526369" y="3155017"/>
            <a:ext cx="2300335" cy="369332"/>
          </a:xfrm>
          <a:prstGeom prst="rect">
            <a:avLst/>
          </a:prstGeom>
          <a:noFill/>
        </p:spPr>
        <p:txBody>
          <a:bodyPr wrap="square" rtlCol="0">
            <a:spAutoFit/>
          </a:bodyPr>
          <a:lstStyle/>
          <a:p>
            <a:pPr algn="ctr"/>
            <a:r>
              <a:rPr lang="en-US" b="1" u="sng" dirty="0">
                <a:latin typeface="Bahnschrift" panose="020B0502040204020203" pitchFamily="34" charset="0"/>
                <a:cs typeface="Times New Roman" panose="02020603050405020304" pitchFamily="18" charset="0"/>
              </a:rPr>
              <a:t>TEAM MEMBERS</a:t>
            </a:r>
            <a:endParaRPr lang="en-IN" b="1" dirty="0">
              <a:latin typeface="Bahnschrift" panose="020B0502040204020203"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24933" y="210746"/>
            <a:ext cx="8458200" cy="1143000"/>
          </a:xfrm>
        </p:spPr>
        <p:txBody>
          <a:bodyPr/>
          <a:lstStyle/>
          <a:p>
            <a:pPr eaLnBrk="1" hangingPunct="1"/>
            <a:r>
              <a:rPr lang="en-US" sz="2800" b="1" dirty="0">
                <a:latin typeface="Bahnschrift" panose="020B0502040204020203" pitchFamily="34" charset="0"/>
                <a:cs typeface="Times New Roman" pitchFamily="18" charset="0"/>
              </a:rPr>
              <a:t> PROBLEM DEFINITION</a:t>
            </a:r>
          </a:p>
        </p:txBody>
      </p:sp>
      <p:sp>
        <p:nvSpPr>
          <p:cNvPr id="7171" name="Rectangle 3"/>
          <p:cNvSpPr>
            <a:spLocks noGrp="1" noChangeArrowheads="1"/>
          </p:cNvSpPr>
          <p:nvPr>
            <p:ph type="body" idx="1"/>
          </p:nvPr>
        </p:nvSpPr>
        <p:spPr>
          <a:xfrm>
            <a:off x="186267" y="1295400"/>
            <a:ext cx="8515350" cy="4953000"/>
          </a:xfrm>
          <a:noFill/>
        </p:spPr>
        <p:txBody>
          <a:bodyPr/>
          <a:lstStyle/>
          <a:p>
            <a:pPr marL="628650" indent="-285750" algn="just">
              <a:lnSpc>
                <a:spcPct val="107000"/>
              </a:lnSpc>
              <a:spcAft>
                <a:spcPts val="800"/>
              </a:spcAft>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Sensors are </a:t>
            </a:r>
            <a:r>
              <a:rPr lang="en-IN" sz="1700" dirty="0">
                <a:latin typeface="Times New Roman" panose="02020603050405020304" pitchFamily="18" charset="0"/>
                <a:ea typeface="Calibri" panose="020F0502020204030204" pitchFamily="34" charset="0"/>
                <a:cs typeface="Times New Roman" panose="02020603050405020304" pitchFamily="18" charset="0"/>
              </a:rPr>
              <a:t>the </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key components for any fault detection system. </a:t>
            </a:r>
          </a:p>
          <a:p>
            <a:pPr marL="628650" indent="-285750" algn="just">
              <a:lnSpc>
                <a:spcPct val="107000"/>
              </a:lnSpc>
              <a:spcAft>
                <a:spcPts val="800"/>
              </a:spcAft>
            </a:pPr>
            <a:r>
              <a:rPr lang="en-IN" sz="1700" dirty="0">
                <a:latin typeface="Times New Roman" panose="02020603050405020304" pitchFamily="18" charset="0"/>
                <a:ea typeface="Calibri" panose="020F0502020204030204" pitchFamily="34" charset="0"/>
                <a:cs typeface="Times New Roman" panose="02020603050405020304" pitchFamily="18" charset="0"/>
              </a:rPr>
              <a:t>P</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redictive maintenance is not taken into account during the design of and this leads to be a bottle neck in the plant due to their unexpected faults.</a:t>
            </a:r>
          </a:p>
          <a:p>
            <a:pPr marL="628650" indent="-285750" algn="just">
              <a:lnSpc>
                <a:spcPct val="107000"/>
              </a:lnSpc>
              <a:spcAft>
                <a:spcPts val="800"/>
              </a:spcAft>
            </a:pPr>
            <a:r>
              <a:rPr lang="en-IN" sz="1700" dirty="0">
                <a:latin typeface="Times New Roman" panose="02020603050405020304" pitchFamily="18" charset="0"/>
                <a:ea typeface="Calibri" panose="020F0502020204030204" pitchFamily="34" charset="0"/>
                <a:cs typeface="Times New Roman" panose="02020603050405020304" pitchFamily="18" charset="0"/>
              </a:rPr>
              <a:t>Nepalese industries to need develop and implement those as the increase in harmful gases concentration in the atmosphere leads to climate changes and other serious problems.</a:t>
            </a:r>
          </a:p>
          <a:p>
            <a:pPr indent="0" algn="just">
              <a:lnSpc>
                <a:spcPct val="107000"/>
              </a:lnSpc>
              <a:spcAft>
                <a:spcPts val="800"/>
              </a:spcAft>
              <a:buNone/>
            </a:pPr>
            <a:r>
              <a:rPr lang="en-IN" sz="17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285750" algn="just">
              <a:lnSpc>
                <a:spcPct val="107000"/>
              </a:lnSpc>
              <a:spcAft>
                <a:spcPts val="800"/>
              </a:spcAft>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To make the industrial pollution monitoring a wireless system. To protect the environment from industrial pollution. </a:t>
            </a:r>
          </a:p>
          <a:p>
            <a:pPr marL="628650" indent="-285750" algn="just">
              <a:lnSpc>
                <a:spcPct val="107000"/>
              </a:lnSpc>
              <a:spcAft>
                <a:spcPts val="800"/>
              </a:spcAft>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To build a robust system that evaluates the industrial pollution continuously and indicates when there is an increase in the emissions and takes action to control it using wireless technology that is IOT</a:t>
            </a:r>
            <a:r>
              <a:rPr lang="en-IN" sz="1700" dirty="0">
                <a:latin typeface="Times New Roman" panose="02020603050405020304" pitchFamily="18" charset="0"/>
                <a:ea typeface="Calibri" panose="020F0502020204030204" pitchFamily="34" charset="0"/>
                <a:cs typeface="Times New Roman" panose="02020603050405020304" pitchFamily="18" charset="0"/>
              </a:rPr>
              <a:t>-integrate with Private cloud and Govt cloud server.</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285750" algn="just">
              <a:lnSpc>
                <a:spcPct val="107000"/>
              </a:lnSpc>
              <a:spcAft>
                <a:spcPts val="800"/>
              </a:spcAft>
            </a:pPr>
            <a:r>
              <a:rPr lang="en-IN" sz="1700" dirty="0">
                <a:latin typeface="Times New Roman" panose="02020603050405020304" pitchFamily="18" charset="0"/>
                <a:ea typeface="Calibri" panose="020F0502020204030204" pitchFamily="34" charset="0"/>
                <a:cs typeface="Times New Roman" panose="02020603050405020304" pitchFamily="18" charset="0"/>
              </a:rPr>
              <a:t>Initiate warning message from Government server and if the pollution levels continues to remain the same , a relay achieves the outage of power supply.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173" name="Picture 4" descr="SRMIST.JPG"/>
          <p:cNvPicPr>
            <a:picLocks noChangeAspect="1"/>
          </p:cNvPicPr>
          <p:nvPr/>
        </p:nvPicPr>
        <p:blipFill>
          <a:blip r:embed="rId3" cstate="print"/>
          <a:srcRect/>
          <a:stretch>
            <a:fillRect/>
          </a:stretch>
        </p:blipFill>
        <p:spPr bwMode="auto">
          <a:xfrm>
            <a:off x="152400" y="152400"/>
            <a:ext cx="1219200" cy="412777"/>
          </a:xfrm>
          <a:prstGeom prst="rect">
            <a:avLst/>
          </a:prstGeom>
          <a:noFill/>
          <a:ln w="9525">
            <a:noFill/>
            <a:miter lim="800000"/>
            <a:headEnd/>
            <a:tailEnd/>
          </a:ln>
        </p:spPr>
      </p:pic>
      <p:sp>
        <p:nvSpPr>
          <p:cNvPr id="2" name="Slide Number Placeholder 1"/>
          <p:cNvSpPr>
            <a:spLocks noGrp="1"/>
          </p:cNvSpPr>
          <p:nvPr>
            <p:ph type="sldNum" sz="quarter" idx="12"/>
          </p:nvPr>
        </p:nvSpPr>
        <p:spPr>
          <a:xfrm>
            <a:off x="6858000" y="6465469"/>
            <a:ext cx="2133600" cy="476250"/>
          </a:xfrm>
        </p:spPr>
        <p:txBody>
          <a:bodyPr/>
          <a:lstStyle/>
          <a:p>
            <a:pPr>
              <a:defRPr/>
            </a:pPr>
            <a:fld id="{0C3744A3-FC98-44CB-A20B-34E7365870A3}"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3158"/>
            <a:ext cx="8229600" cy="1143000"/>
          </a:xfrm>
        </p:spPr>
        <p:txBody>
          <a:bodyPr/>
          <a:lstStyle/>
          <a:p>
            <a:r>
              <a:rPr lang="en-US" sz="2800" b="1" dirty="0">
                <a:latin typeface="Bahnschrift" panose="020B0502040204020203" pitchFamily="34" charset="0"/>
                <a:cs typeface="Times New Roman" pitchFamily="18" charset="0"/>
              </a:rPr>
              <a:t>PROPOSED PROJECT SUMMARY </a:t>
            </a:r>
          </a:p>
        </p:txBody>
      </p:sp>
      <p:sp>
        <p:nvSpPr>
          <p:cNvPr id="3" name="Content Placeholder 2"/>
          <p:cNvSpPr>
            <a:spLocks noGrp="1"/>
          </p:cNvSpPr>
          <p:nvPr>
            <p:ph idx="1"/>
          </p:nvPr>
        </p:nvSpPr>
        <p:spPr>
          <a:xfrm>
            <a:off x="364067" y="1924050"/>
            <a:ext cx="8475133" cy="4797425"/>
          </a:xfrm>
        </p:spPr>
        <p:txBody>
          <a:bodyPr/>
          <a:lstStyle/>
          <a:p>
            <a:pPr algn="just"/>
            <a:r>
              <a:rPr lang="en-US" sz="1800" dirty="0">
                <a:solidFill>
                  <a:srgbClr val="000000"/>
                </a:solidFill>
                <a:latin typeface="Times New Roman" panose="02020603050405020304" pitchFamily="18" charset="0"/>
                <a:cs typeface="Times New Roman" panose="02020603050405020304" pitchFamily="18" charset="0"/>
              </a:rPr>
              <a:t>A</a:t>
            </a:r>
            <a:r>
              <a:rPr lang="en-US" sz="1800" dirty="0">
                <a:solidFill>
                  <a:srgbClr val="000000"/>
                </a:solidFill>
                <a:effectLst/>
                <a:latin typeface="Times New Roman" panose="02020603050405020304" pitchFamily="18" charset="0"/>
                <a:cs typeface="Times New Roman" panose="02020603050405020304" pitchFamily="18" charset="0"/>
              </a:rPr>
              <a:t> prototype of IoT Based Smart Industry Monitoring and Alerting System to monitor, locate and successively alert gas leaks of a complex factory thus,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controlling the pollution.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model is having two server sections one is factory server and another one is TNPCB server. Sensors are used to monitor the pollution level and update to both factory and also TNPCB Server respectively.</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aims at analyzing the type of industry, studying the nature of processes involved and identifying the probability of gas leakage. In addition to gas leakage, fuel leakage can also be addressed.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Potential points can be identified and corresponding sensors can be installed which can monitor and record the data.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a:latin typeface="Times New Roman" panose="02020603050405020304" pitchFamily="18" charset="0"/>
                <a:ea typeface="Calibri" panose="020F0502020204030204" pitchFamily="34" charset="0"/>
                <a:cs typeface="Times New Roman" panose="02020603050405020304" pitchFamily="18" charset="0"/>
              </a:rPr>
              <a:t>obtained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is being sent to Cloud which facilitates monitoring by authorized personnel in TNPCB. Initiating preventive actions by alarms in case of any abnormalities found in the received data. Thus, by regulating their actions successively.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C3744A3-FC98-44CB-A20B-34E7365870A3}" type="slidenum">
              <a:rPr lang="en-US" smtClean="0"/>
              <a:pPr>
                <a:defRPr/>
              </a:pPr>
              <a:t>11</a:t>
            </a:fld>
            <a:endParaRPr lang="en-US"/>
          </a:p>
        </p:txBody>
      </p:sp>
      <p:pic>
        <p:nvPicPr>
          <p:cNvPr id="5" name="Picture 4" descr="SRMIST.JPG">
            <a:extLst>
              <a:ext uri="{FF2B5EF4-FFF2-40B4-BE49-F238E27FC236}">
                <a16:creationId xmlns:a16="http://schemas.microsoft.com/office/drawing/2014/main" id="{C38F74B3-37B8-4920-A09D-7AD26057826E}"/>
              </a:ext>
            </a:extLst>
          </p:cNvPr>
          <p:cNvPicPr>
            <a:picLocks noChangeAspect="1"/>
          </p:cNvPicPr>
          <p:nvPr/>
        </p:nvPicPr>
        <p:blipFill>
          <a:blip r:embed="rId2" cstate="print"/>
          <a:srcRect/>
          <a:stretch>
            <a:fillRect/>
          </a:stretch>
        </p:blipFill>
        <p:spPr bwMode="auto">
          <a:xfrm>
            <a:off x="152399" y="228600"/>
            <a:ext cx="1575481" cy="533400"/>
          </a:xfrm>
          <a:prstGeom prst="rect">
            <a:avLst/>
          </a:prstGeom>
          <a:noFill/>
          <a:ln w="9525">
            <a:noFill/>
            <a:miter lim="800000"/>
            <a:headEnd/>
            <a:tailEnd/>
          </a:ln>
        </p:spPr>
      </p:pic>
      <p:sp>
        <p:nvSpPr>
          <p:cNvPr id="6" name="TextBox 5">
            <a:extLst>
              <a:ext uri="{FF2B5EF4-FFF2-40B4-BE49-F238E27FC236}">
                <a16:creationId xmlns:a16="http://schemas.microsoft.com/office/drawing/2014/main" id="{21253920-46F3-46C9-A47D-9BE381D5A567}"/>
              </a:ext>
            </a:extLst>
          </p:cNvPr>
          <p:cNvSpPr txBox="1"/>
          <p:nvPr/>
        </p:nvSpPr>
        <p:spPr>
          <a:xfrm>
            <a:off x="386006" y="1422060"/>
            <a:ext cx="2683748" cy="369332"/>
          </a:xfrm>
          <a:prstGeom prst="rect">
            <a:avLst/>
          </a:prstGeom>
          <a:noFill/>
        </p:spPr>
        <p:txBody>
          <a:bodyPr wrap="none" rtlCol="0">
            <a:spAutoFit/>
          </a:bodyPr>
          <a:lstStyle/>
          <a:p>
            <a:pPr marL="0" indent="0" algn="just">
              <a:buNone/>
            </a:pPr>
            <a:r>
              <a:rPr lang="en-US" b="1" dirty="0">
                <a:effectLst/>
                <a:latin typeface="Bahnschrift" panose="020B0502040204020203" pitchFamily="34" charset="0"/>
                <a:ea typeface="Calibri" panose="020F0502020204030204" pitchFamily="34" charset="0"/>
                <a:cs typeface="Times New Roman" panose="02020603050405020304" pitchFamily="18" charset="0"/>
              </a:rPr>
              <a:t>In our proposed system</a:t>
            </a:r>
            <a:r>
              <a:rPr lang="en-US" b="1" dirty="0">
                <a:solidFill>
                  <a:srgbClr val="000000"/>
                </a:solidFill>
                <a:latin typeface="Bahnschrift" panose="020B0502040204020203" pitchFamily="34" charset="0"/>
                <a:ea typeface="Calibri" panose="020F0502020204030204" pitchFamily="34" charset="0"/>
                <a:cs typeface="Times New Roman" panose="02020603050405020304"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5859"/>
            <a:ext cx="8915400" cy="1143000"/>
          </a:xfrm>
        </p:spPr>
        <p:txBody>
          <a:bodyPr/>
          <a:lstStyle/>
          <a:p>
            <a:r>
              <a:rPr lang="en-US" sz="2800" b="1" dirty="0">
                <a:latin typeface="Bahnschrift" panose="020B0502040204020203" pitchFamily="34" charset="0"/>
                <a:cs typeface="Times New Roman" pitchFamily="18" charset="0"/>
              </a:rPr>
              <a:t>SOFTWARE AND HARDWARE </a:t>
            </a:r>
            <a:br>
              <a:rPr lang="en-US" sz="2800" b="1" dirty="0">
                <a:latin typeface="Bahnschrift" panose="020B0502040204020203" pitchFamily="34" charset="0"/>
                <a:cs typeface="Times New Roman" pitchFamily="18" charset="0"/>
              </a:rPr>
            </a:br>
            <a:r>
              <a:rPr lang="en-US" sz="2800" b="1" dirty="0">
                <a:latin typeface="Bahnschrift" panose="020B0502040204020203" pitchFamily="34" charset="0"/>
                <a:cs typeface="Times New Roman" pitchFamily="18" charset="0"/>
              </a:rPr>
              <a:t>SPECIFICATION </a:t>
            </a:r>
          </a:p>
        </p:txBody>
      </p:sp>
      <p:sp>
        <p:nvSpPr>
          <p:cNvPr id="4" name="Slide Number Placeholder 3"/>
          <p:cNvSpPr>
            <a:spLocks noGrp="1"/>
          </p:cNvSpPr>
          <p:nvPr>
            <p:ph type="sldNum" sz="quarter" idx="12"/>
          </p:nvPr>
        </p:nvSpPr>
        <p:spPr/>
        <p:txBody>
          <a:bodyPr/>
          <a:lstStyle/>
          <a:p>
            <a:pPr>
              <a:defRPr/>
            </a:pPr>
            <a:fld id="{0C3744A3-FC98-44CB-A20B-34E7365870A3}" type="slidenum">
              <a:rPr lang="en-US" smtClean="0"/>
              <a:pPr>
                <a:defRPr/>
              </a:pPr>
              <a:t>12</a:t>
            </a:fld>
            <a:endParaRPr lang="en-US"/>
          </a:p>
        </p:txBody>
      </p:sp>
      <p:pic>
        <p:nvPicPr>
          <p:cNvPr id="5" name="Picture 4" descr="SRMIST.JPG">
            <a:extLst>
              <a:ext uri="{FF2B5EF4-FFF2-40B4-BE49-F238E27FC236}">
                <a16:creationId xmlns:a16="http://schemas.microsoft.com/office/drawing/2014/main" id="{0B83299C-7A86-4CA5-BC61-AC1E00EA2F4E}"/>
              </a:ext>
            </a:extLst>
          </p:cNvPr>
          <p:cNvPicPr>
            <a:picLocks noChangeAspect="1"/>
          </p:cNvPicPr>
          <p:nvPr/>
        </p:nvPicPr>
        <p:blipFill>
          <a:blip r:embed="rId2" cstate="print"/>
          <a:srcRect/>
          <a:stretch>
            <a:fillRect/>
          </a:stretch>
        </p:blipFill>
        <p:spPr bwMode="auto">
          <a:xfrm>
            <a:off x="127744" y="152400"/>
            <a:ext cx="1800550" cy="609600"/>
          </a:xfrm>
          <a:prstGeom prst="rect">
            <a:avLst/>
          </a:prstGeom>
          <a:noFill/>
          <a:ln w="9525">
            <a:noFill/>
            <a:miter lim="800000"/>
            <a:headEnd/>
            <a:tailEnd/>
          </a:ln>
        </p:spPr>
      </p:pic>
      <p:sp>
        <p:nvSpPr>
          <p:cNvPr id="6" name="Content Placeholder 2">
            <a:extLst>
              <a:ext uri="{FF2B5EF4-FFF2-40B4-BE49-F238E27FC236}">
                <a16:creationId xmlns:a16="http://schemas.microsoft.com/office/drawing/2014/main" id="{2845CA68-0ED4-4B63-8D34-678A084E1AD9}"/>
              </a:ext>
            </a:extLst>
          </p:cNvPr>
          <p:cNvSpPr>
            <a:spLocks noGrp="1"/>
          </p:cNvSpPr>
          <p:nvPr>
            <p:ph idx="1"/>
          </p:nvPr>
        </p:nvSpPr>
        <p:spPr>
          <a:xfrm>
            <a:off x="381000" y="3280797"/>
            <a:ext cx="5715000" cy="1143001"/>
          </a:xfrm>
        </p:spPr>
        <p:txBody>
          <a:bodyPr/>
          <a:lstStyle/>
          <a:p>
            <a:r>
              <a:rPr lang="en-IN" sz="1800" dirty="0">
                <a:latin typeface="Times New Roman" panose="02020603050405020304" pitchFamily="18" charset="0"/>
                <a:cs typeface="Times New Roman" panose="02020603050405020304" pitchFamily="18" charset="0"/>
              </a:rPr>
              <a:t>Language Programmed:  C++, Java </a:t>
            </a:r>
          </a:p>
          <a:p>
            <a:r>
              <a:rPr lang="en-IN" sz="1800" dirty="0">
                <a:latin typeface="Times New Roman" panose="02020603050405020304" pitchFamily="18" charset="0"/>
                <a:cs typeface="Times New Roman" panose="02020603050405020304" pitchFamily="18" charset="0"/>
              </a:rPr>
              <a:t>Compiler Used :              Arduino Uno IDE</a:t>
            </a:r>
          </a:p>
          <a:p>
            <a:r>
              <a:rPr lang="en-IN" sz="1800" dirty="0">
                <a:latin typeface="Times New Roman" panose="02020603050405020304" pitchFamily="18" charset="0"/>
                <a:cs typeface="Times New Roman" panose="02020603050405020304" pitchFamily="18" charset="0"/>
              </a:rPr>
              <a:t>Other </a:t>
            </a:r>
            <a:r>
              <a:rPr lang="en-IN" sz="1800" dirty="0" err="1">
                <a:latin typeface="Times New Roman" panose="02020603050405020304" pitchFamily="18" charset="0"/>
                <a:cs typeface="Times New Roman" panose="02020603050405020304" pitchFamily="18" charset="0"/>
              </a:rPr>
              <a:t>Softwares</a:t>
            </a:r>
            <a:r>
              <a:rPr lang="en-IN" sz="1800" dirty="0">
                <a:latin typeface="Times New Roman" panose="02020603050405020304" pitchFamily="18" charset="0"/>
                <a:cs typeface="Times New Roman" panose="02020603050405020304" pitchFamily="18" charset="0"/>
              </a:rPr>
              <a:t> Used :   Android Studio, VS Code</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50F82F54-C7A1-4159-9507-74CDD7BAC55C}"/>
              </a:ext>
            </a:extLst>
          </p:cNvPr>
          <p:cNvSpPr txBox="1">
            <a:spLocks/>
          </p:cNvSpPr>
          <p:nvPr/>
        </p:nvSpPr>
        <p:spPr bwMode="auto">
          <a:xfrm>
            <a:off x="5791200" y="2499518"/>
            <a:ext cx="2492022"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0" indent="0" algn="just">
              <a:buFontTx/>
              <a:buNone/>
            </a:pPr>
            <a:endParaRPr lang="en-IN" sz="1800" kern="0" dirty="0">
              <a:latin typeface="Times New Roman" panose="02020603050405020304" pitchFamily="18" charset="0"/>
              <a:cs typeface="Times New Roman" panose="02020603050405020304" pitchFamily="18" charset="0"/>
            </a:endParaRPr>
          </a:p>
          <a:p>
            <a:pPr algn="just"/>
            <a:r>
              <a:rPr lang="en-IN" sz="1800" kern="0" dirty="0">
                <a:latin typeface="Times New Roman" panose="02020603050405020304" pitchFamily="18" charset="0"/>
                <a:cs typeface="Times New Roman" panose="02020603050405020304" pitchFamily="18" charset="0"/>
              </a:rPr>
              <a:t>NODEMCU</a:t>
            </a:r>
          </a:p>
          <a:p>
            <a:pPr algn="just"/>
            <a:r>
              <a:rPr lang="en-IN" sz="1800" kern="0" dirty="0">
                <a:latin typeface="Times New Roman" panose="02020603050405020304" pitchFamily="18" charset="0"/>
                <a:cs typeface="Times New Roman" panose="02020603050405020304" pitchFamily="18" charset="0"/>
              </a:rPr>
              <a:t>Raspberry pi</a:t>
            </a:r>
          </a:p>
          <a:p>
            <a:pPr algn="just"/>
            <a:r>
              <a:rPr lang="en-IN" sz="1800" kern="0" dirty="0">
                <a:latin typeface="Times New Roman" panose="02020603050405020304" pitchFamily="18" charset="0"/>
                <a:cs typeface="Times New Roman" panose="02020603050405020304" pitchFamily="18" charset="0"/>
              </a:rPr>
              <a:t>LCD 16*2	</a:t>
            </a:r>
          </a:p>
          <a:p>
            <a:pPr algn="just"/>
            <a:r>
              <a:rPr lang="en-IN" sz="1800" kern="0" dirty="0">
                <a:latin typeface="Times New Roman" panose="02020603050405020304" pitchFamily="18" charset="0"/>
                <a:cs typeface="Times New Roman" panose="02020603050405020304" pitchFamily="18" charset="0"/>
              </a:rPr>
              <a:t>MCP3008</a:t>
            </a:r>
          </a:p>
          <a:p>
            <a:pPr algn="just"/>
            <a:r>
              <a:rPr lang="en-IN" sz="1800" kern="0" dirty="0">
                <a:latin typeface="Times New Roman" panose="02020603050405020304" pitchFamily="18" charset="0"/>
                <a:cs typeface="Times New Roman" panose="02020603050405020304" pitchFamily="18" charset="0"/>
              </a:rPr>
              <a:t>GAS Sensor</a:t>
            </a:r>
          </a:p>
          <a:p>
            <a:pPr algn="just"/>
            <a:r>
              <a:rPr lang="en-IN" sz="1800" kern="0" dirty="0">
                <a:latin typeface="Times New Roman" panose="02020603050405020304" pitchFamily="18" charset="0"/>
                <a:cs typeface="Times New Roman" panose="02020603050405020304" pitchFamily="18" charset="0"/>
              </a:rPr>
              <a:t>Temperature Sensor</a:t>
            </a:r>
          </a:p>
          <a:p>
            <a:pPr algn="just"/>
            <a:r>
              <a:rPr lang="en-IN" sz="1800" kern="0" dirty="0">
                <a:latin typeface="Times New Roman" panose="02020603050405020304" pitchFamily="18" charset="0"/>
                <a:cs typeface="Times New Roman" panose="02020603050405020304" pitchFamily="18" charset="0"/>
              </a:rPr>
              <a:t>Humidity sensor</a:t>
            </a:r>
          </a:p>
          <a:p>
            <a:pPr algn="just"/>
            <a:r>
              <a:rPr lang="en-IN" sz="1800" kern="0" dirty="0">
                <a:latin typeface="Times New Roman" panose="02020603050405020304" pitchFamily="18" charset="0"/>
                <a:cs typeface="Times New Roman" panose="02020603050405020304" pitchFamily="18" charset="0"/>
              </a:rPr>
              <a:t>Relay</a:t>
            </a:r>
          </a:p>
          <a:p>
            <a:pPr algn="just"/>
            <a:r>
              <a:rPr lang="en-IN" sz="1800" kern="0" dirty="0">
                <a:latin typeface="Times New Roman" panose="02020603050405020304" pitchFamily="18" charset="0"/>
                <a:cs typeface="Times New Roman" panose="02020603050405020304" pitchFamily="18" charset="0"/>
              </a:rPr>
              <a:t>Buzzer </a:t>
            </a:r>
          </a:p>
          <a:p>
            <a:pPr algn="just"/>
            <a:r>
              <a:rPr lang="en-IN" sz="1800" kern="0" dirty="0">
                <a:latin typeface="Times New Roman" panose="02020603050405020304" pitchFamily="18" charset="0"/>
                <a:cs typeface="Times New Roman" panose="02020603050405020304" pitchFamily="18" charset="0"/>
              </a:rPr>
              <a:t>Power unit</a:t>
            </a:r>
          </a:p>
          <a:p>
            <a:pPr marL="0" indent="0" algn="just">
              <a:buFontTx/>
              <a:buNone/>
            </a:pPr>
            <a:endParaRPr lang="en-IN" sz="1800" kern="0" dirty="0">
              <a:latin typeface="Times New Roman" panose="02020603050405020304" pitchFamily="18" charset="0"/>
              <a:cs typeface="Times New Roman" panose="02020603050405020304" pitchFamily="18" charset="0"/>
            </a:endParaRPr>
          </a:p>
          <a:p>
            <a:pPr marL="0" indent="0" algn="just">
              <a:buFontTx/>
              <a:buNone/>
            </a:pPr>
            <a:endParaRPr lang="en-IN" sz="1800" kern="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FontTx/>
              <a:buNone/>
            </a:pPr>
            <a:endParaRPr lang="en-IN" kern="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985D15A7-8E33-4ADB-93C3-93D9D69411EB}"/>
              </a:ext>
            </a:extLst>
          </p:cNvPr>
          <p:cNvSpPr txBox="1"/>
          <p:nvPr/>
        </p:nvSpPr>
        <p:spPr>
          <a:xfrm>
            <a:off x="1249413" y="2193938"/>
            <a:ext cx="2911374" cy="400110"/>
          </a:xfrm>
          <a:prstGeom prst="rect">
            <a:avLst/>
          </a:prstGeom>
          <a:noFill/>
        </p:spPr>
        <p:txBody>
          <a:bodyPr wrap="none" rtlCol="0">
            <a:spAutoFit/>
          </a:bodyPr>
          <a:lstStyle/>
          <a:p>
            <a:pPr algn="ctr"/>
            <a:r>
              <a:rPr lang="en-US" sz="2000" u="sng" dirty="0">
                <a:latin typeface="Bahnschrift" panose="020B0502040204020203" pitchFamily="34" charset="0"/>
                <a:cs typeface="Times New Roman" panose="02020603050405020304" pitchFamily="18" charset="0"/>
              </a:rPr>
              <a:t>Software Requirements</a:t>
            </a:r>
            <a:endParaRPr lang="en-IN" sz="2000" u="sng" dirty="0">
              <a:latin typeface="Bahnschrift" panose="020B0502040204020203"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C1B8A898-0274-40B1-BF9E-BCA25F30070B}"/>
              </a:ext>
            </a:extLst>
          </p:cNvPr>
          <p:cNvSpPr txBox="1"/>
          <p:nvPr/>
        </p:nvSpPr>
        <p:spPr>
          <a:xfrm>
            <a:off x="5410200" y="2202263"/>
            <a:ext cx="3005951" cy="400110"/>
          </a:xfrm>
          <a:prstGeom prst="rect">
            <a:avLst/>
          </a:prstGeom>
          <a:noFill/>
        </p:spPr>
        <p:txBody>
          <a:bodyPr wrap="none" rtlCol="0">
            <a:spAutoFit/>
          </a:bodyPr>
          <a:lstStyle/>
          <a:p>
            <a:pPr algn="ctr"/>
            <a:r>
              <a:rPr lang="en-US" sz="2000" u="sng" dirty="0">
                <a:latin typeface="Bahnschrift" panose="020B0502040204020203" pitchFamily="34" charset="0"/>
                <a:cs typeface="Times New Roman" panose="02020603050405020304" pitchFamily="18" charset="0"/>
              </a:rPr>
              <a:t>Hardware Requirements</a:t>
            </a:r>
            <a:endParaRPr lang="en-IN" sz="2000" u="sng" dirty="0">
              <a:latin typeface="Bahnschrift" panose="020B0502040204020203"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45" y="190500"/>
            <a:ext cx="8229600" cy="1143000"/>
          </a:xfrm>
        </p:spPr>
        <p:txBody>
          <a:bodyPr/>
          <a:lstStyle/>
          <a:p>
            <a:r>
              <a:rPr lang="en-US" sz="3200" b="1" dirty="0">
                <a:latin typeface="Bahnschrift" panose="020B0502040204020203" pitchFamily="34" charset="0"/>
                <a:cs typeface="Times New Roman" pitchFamily="18" charset="0"/>
              </a:rPr>
              <a:t>ARCHITECTURE DIAGRAM</a:t>
            </a:r>
          </a:p>
        </p:txBody>
      </p:sp>
      <p:sp>
        <p:nvSpPr>
          <p:cNvPr id="4" name="Slide Number Placeholder 3"/>
          <p:cNvSpPr>
            <a:spLocks noGrp="1"/>
          </p:cNvSpPr>
          <p:nvPr>
            <p:ph type="sldNum" sz="quarter" idx="12"/>
          </p:nvPr>
        </p:nvSpPr>
        <p:spPr/>
        <p:txBody>
          <a:bodyPr/>
          <a:lstStyle/>
          <a:p>
            <a:pPr>
              <a:defRPr/>
            </a:pPr>
            <a:fld id="{0C3744A3-FC98-44CB-A20B-34E7365870A3}" type="slidenum">
              <a:rPr lang="en-US" smtClean="0"/>
              <a:pPr>
                <a:defRPr/>
              </a:pPr>
              <a:t>13</a:t>
            </a:fld>
            <a:endParaRPr lang="en-US"/>
          </a:p>
        </p:txBody>
      </p:sp>
      <p:pic>
        <p:nvPicPr>
          <p:cNvPr id="40" name="Picture 4" descr="SRMIST.JPG">
            <a:extLst>
              <a:ext uri="{FF2B5EF4-FFF2-40B4-BE49-F238E27FC236}">
                <a16:creationId xmlns:a16="http://schemas.microsoft.com/office/drawing/2014/main" id="{C42768F2-5603-4278-9DCA-CF3A52DB7416}"/>
              </a:ext>
            </a:extLst>
          </p:cNvPr>
          <p:cNvPicPr>
            <a:picLocks noChangeAspect="1"/>
          </p:cNvPicPr>
          <p:nvPr/>
        </p:nvPicPr>
        <p:blipFill>
          <a:blip r:embed="rId2" cstate="print"/>
          <a:srcRect/>
          <a:stretch>
            <a:fillRect/>
          </a:stretch>
        </p:blipFill>
        <p:spPr bwMode="auto">
          <a:xfrm>
            <a:off x="152399" y="228600"/>
            <a:ext cx="1575481" cy="533400"/>
          </a:xfrm>
          <a:prstGeom prst="rect">
            <a:avLst/>
          </a:prstGeom>
          <a:noFill/>
          <a:ln w="9525">
            <a:noFill/>
            <a:miter lim="800000"/>
            <a:headEnd/>
            <a:tailEnd/>
          </a:ln>
        </p:spPr>
      </p:pic>
      <p:pic>
        <p:nvPicPr>
          <p:cNvPr id="5" name="Picture 4">
            <a:extLst>
              <a:ext uri="{FF2B5EF4-FFF2-40B4-BE49-F238E27FC236}">
                <a16:creationId xmlns:a16="http://schemas.microsoft.com/office/drawing/2014/main" id="{E6D96C24-F24C-4E39-9095-C78447B50621}"/>
              </a:ext>
            </a:extLst>
          </p:cNvPr>
          <p:cNvPicPr>
            <a:picLocks noChangeAspect="1"/>
          </p:cNvPicPr>
          <p:nvPr/>
        </p:nvPicPr>
        <p:blipFill>
          <a:blip r:embed="rId3"/>
          <a:stretch>
            <a:fillRect/>
          </a:stretch>
        </p:blipFill>
        <p:spPr>
          <a:xfrm>
            <a:off x="1600200" y="1516283"/>
            <a:ext cx="6249272" cy="47345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38100"/>
            <a:ext cx="8229600" cy="1143000"/>
          </a:xfrm>
        </p:spPr>
        <p:txBody>
          <a:bodyPr/>
          <a:lstStyle/>
          <a:p>
            <a:r>
              <a:rPr lang="en-US" sz="2800" b="1" dirty="0">
                <a:latin typeface="Bahnschrift" panose="020B0502040204020203" pitchFamily="34" charset="0"/>
                <a:cs typeface="Times New Roman" pitchFamily="18" charset="0"/>
              </a:rPr>
              <a:t>ARCHITECTURE DIAGRAM</a:t>
            </a:r>
          </a:p>
        </p:txBody>
      </p:sp>
      <p:sp>
        <p:nvSpPr>
          <p:cNvPr id="4" name="Slide Number Placeholder 3"/>
          <p:cNvSpPr>
            <a:spLocks noGrp="1"/>
          </p:cNvSpPr>
          <p:nvPr>
            <p:ph type="sldNum" sz="quarter" idx="12"/>
          </p:nvPr>
        </p:nvSpPr>
        <p:spPr/>
        <p:txBody>
          <a:bodyPr/>
          <a:lstStyle/>
          <a:p>
            <a:pPr>
              <a:defRPr/>
            </a:pPr>
            <a:fld id="{0C3744A3-FC98-44CB-A20B-34E7365870A3}" type="slidenum">
              <a:rPr lang="en-US" smtClean="0"/>
              <a:pPr>
                <a:defRPr/>
              </a:pPr>
              <a:t>14</a:t>
            </a:fld>
            <a:endParaRPr lang="en-US"/>
          </a:p>
        </p:txBody>
      </p:sp>
      <p:pic>
        <p:nvPicPr>
          <p:cNvPr id="37" name="Picture 36">
            <a:extLst>
              <a:ext uri="{FF2B5EF4-FFF2-40B4-BE49-F238E27FC236}">
                <a16:creationId xmlns:a16="http://schemas.microsoft.com/office/drawing/2014/main" id="{9244928F-7A04-4E0D-A496-E404DB8ACFDE}"/>
              </a:ext>
            </a:extLst>
          </p:cNvPr>
          <p:cNvPicPr>
            <a:picLocks noChangeAspect="1"/>
          </p:cNvPicPr>
          <p:nvPr/>
        </p:nvPicPr>
        <p:blipFill>
          <a:blip r:embed="rId2"/>
          <a:stretch>
            <a:fillRect/>
          </a:stretch>
        </p:blipFill>
        <p:spPr>
          <a:xfrm>
            <a:off x="1447800" y="1528298"/>
            <a:ext cx="6477000" cy="50403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B083E601-42E4-4CF1-8390-F0C8D3D985EC}"/>
              </a:ext>
            </a:extLst>
          </p:cNvPr>
          <p:cNvSpPr txBox="1">
            <a:spLocks/>
          </p:cNvSpPr>
          <p:nvPr/>
        </p:nvSpPr>
        <p:spPr bwMode="auto">
          <a:xfrm>
            <a:off x="-1447800" y="5334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a:lstStyle>
          <a:p>
            <a:r>
              <a:rPr lang="en-US" sz="2400" kern="0" dirty="0">
                <a:latin typeface="Bahnschrift" panose="020B0502040204020203" pitchFamily="34" charset="0"/>
                <a:cs typeface="Times New Roman" pitchFamily="18" charset="0"/>
              </a:rPr>
              <a:t>Illustrative Cycle of Operations</a:t>
            </a:r>
          </a:p>
        </p:txBody>
      </p:sp>
      <p:pic>
        <p:nvPicPr>
          <p:cNvPr id="8" name="Picture 4" descr="SRMIST.JPG">
            <a:extLst>
              <a:ext uri="{FF2B5EF4-FFF2-40B4-BE49-F238E27FC236}">
                <a16:creationId xmlns:a16="http://schemas.microsoft.com/office/drawing/2014/main" id="{FF0AA76E-72F7-4E24-BB59-5FAFC11178BF}"/>
              </a:ext>
            </a:extLst>
          </p:cNvPr>
          <p:cNvPicPr>
            <a:picLocks noChangeAspect="1"/>
          </p:cNvPicPr>
          <p:nvPr/>
        </p:nvPicPr>
        <p:blipFill>
          <a:blip r:embed="rId3" cstate="print"/>
          <a:srcRect/>
          <a:stretch>
            <a:fillRect/>
          </a:stretch>
        </p:blipFill>
        <p:spPr bwMode="auto">
          <a:xfrm>
            <a:off x="152399" y="228600"/>
            <a:ext cx="1575481" cy="533400"/>
          </a:xfrm>
          <a:prstGeom prst="rect">
            <a:avLst/>
          </a:prstGeom>
          <a:noFill/>
          <a:ln w="9525">
            <a:noFill/>
            <a:miter lim="800000"/>
            <a:headEnd/>
            <a:tailEnd/>
          </a:ln>
        </p:spPr>
      </p:pic>
    </p:spTree>
    <p:extLst>
      <p:ext uri="{BB962C8B-B14F-4D97-AF65-F5344CB8AC3E}">
        <p14:creationId xmlns:p14="http://schemas.microsoft.com/office/powerpoint/2010/main" val="858087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957" y="437327"/>
            <a:ext cx="8229600" cy="1143000"/>
          </a:xfrm>
        </p:spPr>
        <p:txBody>
          <a:bodyPr/>
          <a:lstStyle/>
          <a:p>
            <a:r>
              <a:rPr lang="en-US" sz="2800" b="1" dirty="0">
                <a:latin typeface="Bahnschrift" panose="020B0502040204020203" pitchFamily="34" charset="0"/>
                <a:cs typeface="Times New Roman" panose="02020603050405020304" pitchFamily="18" charset="0"/>
              </a:rPr>
              <a:t>METHODOLOGY USED</a:t>
            </a:r>
          </a:p>
        </p:txBody>
      </p:sp>
      <p:sp>
        <p:nvSpPr>
          <p:cNvPr id="4" name="Slide Number Placeholder 3"/>
          <p:cNvSpPr>
            <a:spLocks noGrp="1"/>
          </p:cNvSpPr>
          <p:nvPr>
            <p:ph type="sldNum" sz="quarter" idx="12"/>
          </p:nvPr>
        </p:nvSpPr>
        <p:spPr/>
        <p:txBody>
          <a:bodyPr/>
          <a:lstStyle/>
          <a:p>
            <a:pPr>
              <a:defRPr/>
            </a:pPr>
            <a:fld id="{0C3744A3-FC98-44CB-A20B-34E7365870A3}" type="slidenum">
              <a:rPr lang="en-US" smtClean="0"/>
              <a:pPr>
                <a:defRPr/>
              </a:pPr>
              <a:t>15</a:t>
            </a:fld>
            <a:endParaRPr lang="en-US"/>
          </a:p>
        </p:txBody>
      </p:sp>
      <p:pic>
        <p:nvPicPr>
          <p:cNvPr id="5" name="Picture 4" descr="SRMIST.JPG">
            <a:extLst>
              <a:ext uri="{FF2B5EF4-FFF2-40B4-BE49-F238E27FC236}">
                <a16:creationId xmlns:a16="http://schemas.microsoft.com/office/drawing/2014/main" id="{BCE45EE3-7E6F-4BAB-8336-E5FAC613E527}"/>
              </a:ext>
            </a:extLst>
          </p:cNvPr>
          <p:cNvPicPr>
            <a:picLocks noChangeAspect="1"/>
          </p:cNvPicPr>
          <p:nvPr/>
        </p:nvPicPr>
        <p:blipFill>
          <a:blip r:embed="rId2" cstate="print"/>
          <a:srcRect/>
          <a:stretch>
            <a:fillRect/>
          </a:stretch>
        </p:blipFill>
        <p:spPr bwMode="auto">
          <a:xfrm>
            <a:off x="152399" y="228600"/>
            <a:ext cx="1575481" cy="533400"/>
          </a:xfrm>
          <a:prstGeom prst="rect">
            <a:avLst/>
          </a:prstGeom>
          <a:noFill/>
          <a:ln w="9525">
            <a:noFill/>
            <a:miter lim="800000"/>
            <a:headEnd/>
            <a:tailEnd/>
          </a:ln>
        </p:spPr>
      </p:pic>
      <p:sp>
        <p:nvSpPr>
          <p:cNvPr id="8" name="TextBox 7">
            <a:extLst>
              <a:ext uri="{FF2B5EF4-FFF2-40B4-BE49-F238E27FC236}">
                <a16:creationId xmlns:a16="http://schemas.microsoft.com/office/drawing/2014/main" id="{84F701A3-44ED-4CAA-B2D2-91F83A979B0B}"/>
              </a:ext>
            </a:extLst>
          </p:cNvPr>
          <p:cNvSpPr txBox="1"/>
          <p:nvPr/>
        </p:nvSpPr>
        <p:spPr>
          <a:xfrm>
            <a:off x="471311" y="1625003"/>
            <a:ext cx="8229600" cy="4524315"/>
          </a:xfrm>
          <a:prstGeom prst="rect">
            <a:avLst/>
          </a:prstGeom>
          <a:noFill/>
        </p:spPr>
        <p:txBody>
          <a:bodyPr wrap="square">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Above the block diagram contains  </a:t>
            </a:r>
            <a:r>
              <a:rPr lang="en-US" dirty="0">
                <a:latin typeface="Times New Roman" panose="02020603050405020304" pitchFamily="18" charset="0"/>
                <a:cs typeface="Times New Roman" panose="02020603050405020304" pitchFamily="18" charset="0"/>
              </a:rPr>
              <a:t>NODEMCU </a:t>
            </a:r>
            <a:r>
              <a:rPr lang="en-US" sz="1800" dirty="0">
                <a:latin typeface="Times New Roman" panose="02020603050405020304" pitchFamily="18" charset="0"/>
                <a:cs typeface="Times New Roman" panose="02020603050405020304" pitchFamily="18" charset="0"/>
              </a:rPr>
              <a:t>processor, </a:t>
            </a:r>
            <a:r>
              <a:rPr lang="en-US" dirty="0">
                <a:latin typeface="Times New Roman" panose="02020603050405020304" pitchFamily="18" charset="0"/>
                <a:cs typeface="Times New Roman" panose="02020603050405020304" pitchFamily="18" charset="0"/>
              </a:rPr>
              <a:t>Arduino UNO</a:t>
            </a:r>
            <a:r>
              <a:rPr lang="en-US" sz="1800" dirty="0">
                <a:latin typeface="Times New Roman" panose="02020603050405020304" pitchFamily="18" charset="0"/>
                <a:cs typeface="Times New Roman" panose="02020603050405020304" pitchFamily="18" charset="0"/>
              </a:rPr>
              <a:t>, gas sensor, temperature sensor, humidity sensor, power unit.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Sensors are connected to GPIO Pin of Arduino UNO. NODEMCU connected to UART Port of Arduino UNO, which collects the sensor values from Arduino UNO and sends them to the cloud.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Sensor Values are updated to two server rooms (Factory Server and TNPCB Government Server) and are constantly stored in cloud database using Firebase.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Processor receives abnormal values, a notification will be released in form of buzzer. </a:t>
            </a:r>
            <a:r>
              <a:rPr lang="en-US" sz="1800" dirty="0">
                <a:latin typeface="Times New Roman" panose="02020603050405020304" pitchFamily="18" charset="0"/>
                <a:cs typeface="Times New Roman" panose="02020603050405020304" pitchFamily="18" charset="0"/>
              </a:rPr>
              <a:t>TNPCB </a:t>
            </a:r>
            <a:r>
              <a:rPr lang="en-US" dirty="0">
                <a:latin typeface="Times New Roman" panose="02020603050405020304" pitchFamily="18" charset="0"/>
                <a:cs typeface="Times New Roman" panose="02020603050405020304" pitchFamily="18" charset="0"/>
              </a:rPr>
              <a:t>will</a:t>
            </a:r>
            <a:r>
              <a:rPr lang="en-US" sz="1800" dirty="0">
                <a:latin typeface="Times New Roman" panose="02020603050405020304" pitchFamily="18" charset="0"/>
                <a:cs typeface="Times New Roman" panose="02020603050405020304" pitchFamily="18" charset="0"/>
              </a:rPr>
              <a:t> send the warning message to respective factory official in their respective application developed for mobile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If the company does not abide pollution controlling process,  the </a:t>
            </a:r>
            <a:r>
              <a:rPr lang="en-IN" sz="1800" dirty="0">
                <a:latin typeface="Times New Roman" panose="02020603050405020304" pitchFamily="18" charset="0"/>
                <a:ea typeface="Calibri" panose="020F0502020204030204" pitchFamily="34" charset="0"/>
                <a:cs typeface="Times New Roman" panose="02020603050405020304" pitchFamily="18" charset="0"/>
              </a:rPr>
              <a:t> relay achieves the outage of power supply from the TNPCB’s action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85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68022" y="117549"/>
            <a:ext cx="7772400" cy="1143000"/>
          </a:xfrm>
          <a:noFill/>
        </p:spPr>
        <p:txBody>
          <a:bodyPr/>
          <a:lstStyle/>
          <a:p>
            <a:pPr eaLnBrk="1" hangingPunct="1"/>
            <a:r>
              <a:rPr lang="en-US" sz="2800" b="1" dirty="0">
                <a:latin typeface="Bahnschrift" panose="020B0502040204020203" pitchFamily="34" charset="0"/>
                <a:cs typeface="Times New Roman" pitchFamily="18" charset="0"/>
              </a:rPr>
              <a:t>TECHNICAL MODULES</a:t>
            </a:r>
          </a:p>
        </p:txBody>
      </p:sp>
      <p:sp>
        <p:nvSpPr>
          <p:cNvPr id="8195" name="Rectangle 3"/>
          <p:cNvSpPr>
            <a:spLocks noGrp="1" noChangeArrowheads="1"/>
          </p:cNvSpPr>
          <p:nvPr>
            <p:ph type="body" idx="1"/>
          </p:nvPr>
        </p:nvSpPr>
        <p:spPr>
          <a:xfrm>
            <a:off x="304800" y="1524000"/>
            <a:ext cx="8458200" cy="4800600"/>
          </a:xfrm>
          <a:noFill/>
        </p:spPr>
        <p:txBody>
          <a:bodyPr/>
          <a:lstStyle/>
          <a:p>
            <a:pPr marL="515938" indent="-515938" eaLnBrk="1" hangingPunct="1"/>
            <a:endParaRPr lang="en-US" sz="1800" dirty="0">
              <a:latin typeface="Times New Roman" pitchFamily="18" charset="0"/>
              <a:cs typeface="Times New Roman" pitchFamily="18" charset="0"/>
            </a:endParaRPr>
          </a:p>
          <a:p>
            <a:pPr marL="1222375" lvl="1" indent="-533400" eaLnBrk="1" hangingPunct="1">
              <a:buFontTx/>
              <a:buNone/>
            </a:pPr>
            <a:endParaRPr lang="en-US" sz="1800" dirty="0">
              <a:latin typeface="Times New Roman" pitchFamily="18" charset="0"/>
              <a:cs typeface="Times New Roman" pitchFamily="18" charset="0"/>
            </a:endParaRPr>
          </a:p>
        </p:txBody>
      </p:sp>
      <p:pic>
        <p:nvPicPr>
          <p:cNvPr id="8197" name="Picture 6" descr="SRMIST.JPG"/>
          <p:cNvPicPr>
            <a:picLocks noChangeAspect="1"/>
          </p:cNvPicPr>
          <p:nvPr/>
        </p:nvPicPr>
        <p:blipFill>
          <a:blip r:embed="rId3" cstate="print"/>
          <a:srcRect/>
          <a:stretch>
            <a:fillRect/>
          </a:stretch>
        </p:blipFill>
        <p:spPr bwMode="auto">
          <a:xfrm>
            <a:off x="152400" y="152400"/>
            <a:ext cx="1575479" cy="533399"/>
          </a:xfrm>
          <a:prstGeom prst="rect">
            <a:avLst/>
          </a:prstGeom>
          <a:noFill/>
          <a:ln w="9525">
            <a:noFill/>
            <a:miter lim="800000"/>
            <a:headEnd/>
            <a:tailEnd/>
          </a:ln>
        </p:spPr>
      </p:pic>
      <p:sp>
        <p:nvSpPr>
          <p:cNvPr id="2" name="Slide Number Placeholder 1"/>
          <p:cNvSpPr>
            <a:spLocks noGrp="1"/>
          </p:cNvSpPr>
          <p:nvPr>
            <p:ph type="sldNum" sz="quarter" idx="12"/>
          </p:nvPr>
        </p:nvSpPr>
        <p:spPr>
          <a:xfrm>
            <a:off x="6872110" y="6400800"/>
            <a:ext cx="2133600" cy="476250"/>
          </a:xfrm>
        </p:spPr>
        <p:txBody>
          <a:bodyPr/>
          <a:lstStyle/>
          <a:p>
            <a:pPr>
              <a:defRPr/>
            </a:pPr>
            <a:fld id="{0C3744A3-FC98-44CB-A20B-34E7365870A3}" type="slidenum">
              <a:rPr lang="en-US" smtClean="0"/>
              <a:pPr>
                <a:defRPr/>
              </a:pPr>
              <a:t>16</a:t>
            </a:fld>
            <a:endParaRPr lang="en-US"/>
          </a:p>
        </p:txBody>
      </p:sp>
      <p:sp>
        <p:nvSpPr>
          <p:cNvPr id="7" name="TextBox 6">
            <a:extLst>
              <a:ext uri="{FF2B5EF4-FFF2-40B4-BE49-F238E27FC236}">
                <a16:creationId xmlns:a16="http://schemas.microsoft.com/office/drawing/2014/main" id="{A421C3A0-C298-4A42-A344-55081834988B}"/>
              </a:ext>
            </a:extLst>
          </p:cNvPr>
          <p:cNvSpPr txBox="1"/>
          <p:nvPr/>
        </p:nvSpPr>
        <p:spPr>
          <a:xfrm>
            <a:off x="1283389" y="2237037"/>
            <a:ext cx="1382109" cy="400110"/>
          </a:xfrm>
          <a:prstGeom prst="rect">
            <a:avLst/>
          </a:prstGeom>
          <a:noFill/>
        </p:spPr>
        <p:txBody>
          <a:bodyPr wrap="none" rtlCol="0">
            <a:spAutoFit/>
          </a:bodyPr>
          <a:lstStyle/>
          <a:p>
            <a:pPr algn="ctr"/>
            <a:r>
              <a:rPr lang="en-US" sz="2000" u="sng" dirty="0">
                <a:latin typeface="Bahnschrift" panose="020B0502040204020203" pitchFamily="34" charset="0"/>
                <a:cs typeface="Times New Roman" panose="02020603050405020304" pitchFamily="18" charset="0"/>
              </a:rPr>
              <a:t>Module – 1</a:t>
            </a:r>
            <a:endParaRPr lang="en-IN" sz="2000" u="sng" dirty="0">
              <a:latin typeface="Bahnschrift" panose="020B0502040204020203"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0194FE3-C15B-487B-8A7D-169EB60EA897}"/>
              </a:ext>
            </a:extLst>
          </p:cNvPr>
          <p:cNvSpPr txBox="1"/>
          <p:nvPr/>
        </p:nvSpPr>
        <p:spPr>
          <a:xfrm>
            <a:off x="953365" y="2708700"/>
            <a:ext cx="2214068" cy="830997"/>
          </a:xfrm>
          <a:prstGeom prst="rect">
            <a:avLst/>
          </a:prstGeom>
          <a:noFill/>
        </p:spPr>
        <p:txBody>
          <a:bodyPr wrap="none" rtlCol="0">
            <a:spAutoFit/>
          </a:bodyPr>
          <a:lstStyle/>
          <a:p>
            <a:pPr algn="ctr"/>
            <a:r>
              <a:rPr lang="en-US" sz="1600">
                <a:latin typeface="Bahnschrift" panose="020B0502040204020203" pitchFamily="34" charset="0"/>
                <a:cs typeface="Times New Roman" panose="02020603050405020304" pitchFamily="18" charset="0"/>
              </a:rPr>
              <a:t>Implementing Sensor </a:t>
            </a:r>
          </a:p>
          <a:p>
            <a:pPr algn="ctr"/>
            <a:r>
              <a:rPr lang="en-US" sz="1600">
                <a:latin typeface="Bahnschrift" panose="020B0502040204020203" pitchFamily="34" charset="0"/>
                <a:cs typeface="Times New Roman" panose="02020603050405020304" pitchFamily="18" charset="0"/>
              </a:rPr>
              <a:t>Integration</a:t>
            </a:r>
          </a:p>
          <a:p>
            <a:pPr algn="ctr"/>
            <a:r>
              <a:rPr lang="en-US" sz="1600">
                <a:latin typeface="Bahnschrift" panose="020B0502040204020203" pitchFamily="34" charset="0"/>
                <a:cs typeface="Times New Roman" panose="02020603050405020304" pitchFamily="18" charset="0"/>
              </a:rPr>
              <a:t>and Calibration </a:t>
            </a:r>
            <a:endParaRPr lang="en-US" sz="1600" dirty="0">
              <a:latin typeface="Bahnschrift" panose="020B0502040204020203"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DE3AB16D-BE05-400E-859F-6DF701C07599}"/>
              </a:ext>
            </a:extLst>
          </p:cNvPr>
          <p:cNvSpPr txBox="1"/>
          <p:nvPr/>
        </p:nvSpPr>
        <p:spPr>
          <a:xfrm>
            <a:off x="967917" y="1022943"/>
            <a:ext cx="7449475" cy="369332"/>
          </a:xfrm>
          <a:prstGeom prst="rect">
            <a:avLst/>
          </a:prstGeom>
          <a:noFill/>
        </p:spPr>
        <p:txBody>
          <a:bodyPr wrap="none" rtlCol="0">
            <a:spAutoFit/>
          </a:bodyPr>
          <a:lstStyle/>
          <a:p>
            <a:pPr marL="0" indent="0" algn="just">
              <a:buNone/>
            </a:pPr>
            <a:r>
              <a:rPr lang="en-US" dirty="0">
                <a:solidFill>
                  <a:srgbClr val="000000"/>
                </a:solidFill>
                <a:latin typeface="Bahnschrift" panose="020B0502040204020203" pitchFamily="34" charset="0"/>
                <a:cs typeface="Times New Roman" panose="02020603050405020304" pitchFamily="18" charset="0"/>
              </a:rPr>
              <a:t>P</a:t>
            </a:r>
            <a:r>
              <a:rPr lang="en-US" dirty="0">
                <a:solidFill>
                  <a:srgbClr val="000000"/>
                </a:solidFill>
                <a:effectLst/>
                <a:latin typeface="Bahnschrift" panose="020B0502040204020203" pitchFamily="34" charset="0"/>
                <a:cs typeface="Times New Roman" panose="02020603050405020304" pitchFamily="18" charset="0"/>
              </a:rPr>
              <a:t>rototype - IoT Based Smart Industry Monitoring and Alerting System</a:t>
            </a:r>
            <a:endParaRPr lang="en-US" dirty="0">
              <a:solidFill>
                <a:srgbClr val="000000"/>
              </a:solidFill>
              <a:latin typeface="Bahnschrift" panose="020B0502040204020203"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4BAEE48-E79D-47C7-8C19-ED8C37E98319}"/>
              </a:ext>
            </a:extLst>
          </p:cNvPr>
          <p:cNvSpPr txBox="1"/>
          <p:nvPr/>
        </p:nvSpPr>
        <p:spPr>
          <a:xfrm>
            <a:off x="3818799" y="2237037"/>
            <a:ext cx="1430200" cy="400110"/>
          </a:xfrm>
          <a:prstGeom prst="rect">
            <a:avLst/>
          </a:prstGeom>
          <a:noFill/>
        </p:spPr>
        <p:txBody>
          <a:bodyPr wrap="none" rtlCol="0">
            <a:spAutoFit/>
          </a:bodyPr>
          <a:lstStyle/>
          <a:p>
            <a:pPr algn="ctr"/>
            <a:r>
              <a:rPr lang="en-US" sz="2000" u="sng" dirty="0">
                <a:latin typeface="Bahnschrift" panose="020B0502040204020203" pitchFamily="34" charset="0"/>
                <a:cs typeface="Times New Roman" panose="02020603050405020304" pitchFamily="18" charset="0"/>
              </a:rPr>
              <a:t>Module – 2</a:t>
            </a:r>
            <a:endParaRPr lang="en-IN" sz="2000" u="sng" dirty="0">
              <a:latin typeface="Bahnschrift" panose="020B0502040204020203"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6D03D677-86AC-4F6C-92B1-C94DF1FBDFCD}"/>
              </a:ext>
            </a:extLst>
          </p:cNvPr>
          <p:cNvSpPr txBox="1"/>
          <p:nvPr/>
        </p:nvSpPr>
        <p:spPr>
          <a:xfrm>
            <a:off x="6415194" y="2237037"/>
            <a:ext cx="1433406" cy="400110"/>
          </a:xfrm>
          <a:prstGeom prst="rect">
            <a:avLst/>
          </a:prstGeom>
          <a:noFill/>
        </p:spPr>
        <p:txBody>
          <a:bodyPr wrap="none" rtlCol="0">
            <a:spAutoFit/>
          </a:bodyPr>
          <a:lstStyle/>
          <a:p>
            <a:pPr algn="ctr"/>
            <a:r>
              <a:rPr lang="en-US" sz="2000" u="sng" dirty="0">
                <a:latin typeface="Bahnschrift" panose="020B0502040204020203" pitchFamily="34" charset="0"/>
                <a:cs typeface="Times New Roman" panose="02020603050405020304" pitchFamily="18" charset="0"/>
              </a:rPr>
              <a:t>Module – 3</a:t>
            </a:r>
            <a:endParaRPr lang="en-IN" sz="2000" u="sng" dirty="0">
              <a:latin typeface="Bahnschrift" panose="020B0502040204020203" pitchFamily="34"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0009995F-1525-40F5-800B-A2B27A5F4353}"/>
              </a:ext>
            </a:extLst>
          </p:cNvPr>
          <p:cNvCxnSpPr/>
          <p:nvPr/>
        </p:nvCxnSpPr>
        <p:spPr bwMode="auto">
          <a:xfrm flipH="1">
            <a:off x="2133600" y="1524000"/>
            <a:ext cx="531898" cy="60960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4" name="Straight Arrow Connector 13">
            <a:extLst>
              <a:ext uri="{FF2B5EF4-FFF2-40B4-BE49-F238E27FC236}">
                <a16:creationId xmlns:a16="http://schemas.microsoft.com/office/drawing/2014/main" id="{7F3043CD-5396-4BE4-9225-2EFBAE3D474B}"/>
              </a:ext>
            </a:extLst>
          </p:cNvPr>
          <p:cNvCxnSpPr/>
          <p:nvPr/>
        </p:nvCxnSpPr>
        <p:spPr bwMode="auto">
          <a:xfrm>
            <a:off x="4572000" y="1392275"/>
            <a:ext cx="0" cy="844762"/>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6" name="Straight Arrow Connector 15">
            <a:extLst>
              <a:ext uri="{FF2B5EF4-FFF2-40B4-BE49-F238E27FC236}">
                <a16:creationId xmlns:a16="http://schemas.microsoft.com/office/drawing/2014/main" id="{60470937-5456-41EE-8B5B-D08F8AF36137}"/>
              </a:ext>
            </a:extLst>
          </p:cNvPr>
          <p:cNvCxnSpPr>
            <a:cxnSpLocks/>
          </p:cNvCxnSpPr>
          <p:nvPr/>
        </p:nvCxnSpPr>
        <p:spPr bwMode="auto">
          <a:xfrm>
            <a:off x="6493544" y="1447800"/>
            <a:ext cx="516856" cy="713037"/>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21" name="TextBox 20">
            <a:extLst>
              <a:ext uri="{FF2B5EF4-FFF2-40B4-BE49-F238E27FC236}">
                <a16:creationId xmlns:a16="http://schemas.microsoft.com/office/drawing/2014/main" id="{1AA2F8DA-DAD2-4818-9EEB-A7E871295287}"/>
              </a:ext>
            </a:extLst>
          </p:cNvPr>
          <p:cNvSpPr txBox="1"/>
          <p:nvPr/>
        </p:nvSpPr>
        <p:spPr>
          <a:xfrm>
            <a:off x="2060399" y="3653271"/>
            <a:ext cx="2640467" cy="400110"/>
          </a:xfrm>
          <a:prstGeom prst="rect">
            <a:avLst/>
          </a:prstGeom>
          <a:noFill/>
        </p:spPr>
        <p:txBody>
          <a:bodyPr wrap="none" rtlCol="0">
            <a:spAutoFit/>
          </a:bodyPr>
          <a:lstStyle/>
          <a:p>
            <a:pPr algn="ctr"/>
            <a:r>
              <a:rPr lang="en-US" sz="2000" u="sng" dirty="0">
                <a:latin typeface="Bahnschrift" panose="020B0502040204020203" pitchFamily="34" charset="0"/>
                <a:cs typeface="Times New Roman" panose="02020603050405020304" pitchFamily="18" charset="0"/>
              </a:rPr>
              <a:t>Technical Description</a:t>
            </a:r>
            <a:endParaRPr lang="en-IN" sz="2000" u="sng" dirty="0">
              <a:latin typeface="Bahnschrift" panose="020B0502040204020203"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19E631C3-1AFA-41A1-98A4-73E422C23158}"/>
              </a:ext>
            </a:extLst>
          </p:cNvPr>
          <p:cNvSpPr txBox="1"/>
          <p:nvPr/>
        </p:nvSpPr>
        <p:spPr>
          <a:xfrm>
            <a:off x="3455354" y="2699248"/>
            <a:ext cx="2233304" cy="830997"/>
          </a:xfrm>
          <a:prstGeom prst="rect">
            <a:avLst/>
          </a:prstGeom>
          <a:noFill/>
        </p:spPr>
        <p:txBody>
          <a:bodyPr wrap="none" rtlCol="0">
            <a:spAutoFit/>
          </a:bodyPr>
          <a:lstStyle/>
          <a:p>
            <a:pPr algn="ctr"/>
            <a:r>
              <a:rPr lang="en-US" sz="1600" dirty="0">
                <a:latin typeface="Bahnschrift" panose="020B0502040204020203" pitchFamily="34" charset="0"/>
                <a:cs typeface="Times New Roman" panose="02020603050405020304" pitchFamily="18" charset="0"/>
              </a:rPr>
              <a:t>System Development </a:t>
            </a:r>
          </a:p>
          <a:p>
            <a:pPr algn="ctr"/>
            <a:r>
              <a:rPr lang="en-US" sz="1600" dirty="0">
                <a:latin typeface="Bahnschrift" panose="020B0502040204020203" pitchFamily="34" charset="0"/>
                <a:cs typeface="Times New Roman" panose="02020603050405020304" pitchFamily="18" charset="0"/>
              </a:rPr>
              <a:t>and</a:t>
            </a:r>
          </a:p>
          <a:p>
            <a:pPr algn="ctr"/>
            <a:r>
              <a:rPr lang="en-US" sz="1600" dirty="0">
                <a:latin typeface="Bahnschrift" panose="020B0502040204020203" pitchFamily="34" charset="0"/>
                <a:cs typeface="Times New Roman" panose="02020603050405020304" pitchFamily="18" charset="0"/>
              </a:rPr>
              <a:t>Reading Data Analysis</a:t>
            </a:r>
          </a:p>
        </p:txBody>
      </p:sp>
      <p:sp>
        <p:nvSpPr>
          <p:cNvPr id="18" name="TextBox 17">
            <a:extLst>
              <a:ext uri="{FF2B5EF4-FFF2-40B4-BE49-F238E27FC236}">
                <a16:creationId xmlns:a16="http://schemas.microsoft.com/office/drawing/2014/main" id="{A37EAB91-0DA9-4CF2-AC98-9C0839B718DA}"/>
              </a:ext>
            </a:extLst>
          </p:cNvPr>
          <p:cNvSpPr txBox="1"/>
          <p:nvPr/>
        </p:nvSpPr>
        <p:spPr>
          <a:xfrm>
            <a:off x="5819566" y="2708699"/>
            <a:ext cx="2943434" cy="830997"/>
          </a:xfrm>
          <a:prstGeom prst="rect">
            <a:avLst/>
          </a:prstGeom>
          <a:noFill/>
        </p:spPr>
        <p:txBody>
          <a:bodyPr wrap="none" rtlCol="0">
            <a:spAutoFit/>
          </a:bodyPr>
          <a:lstStyle/>
          <a:p>
            <a:pPr algn="ctr"/>
            <a:r>
              <a:rPr lang="en-US" sz="1600" dirty="0">
                <a:latin typeface="Bahnschrift" panose="020B0502040204020203" pitchFamily="34" charset="0"/>
                <a:cs typeface="Times New Roman" panose="02020603050405020304" pitchFamily="18" charset="0"/>
              </a:rPr>
              <a:t>Real Time Data Interpretation </a:t>
            </a:r>
          </a:p>
          <a:p>
            <a:pPr algn="ctr"/>
            <a:r>
              <a:rPr lang="en-US" sz="1600" dirty="0">
                <a:latin typeface="Bahnschrift" panose="020B0502040204020203" pitchFamily="34" charset="0"/>
                <a:cs typeface="Times New Roman" panose="02020603050405020304" pitchFamily="18" charset="0"/>
              </a:rPr>
              <a:t>and</a:t>
            </a:r>
          </a:p>
          <a:p>
            <a:pPr algn="ctr"/>
            <a:r>
              <a:rPr lang="en-US" sz="1600" dirty="0">
                <a:latin typeface="Bahnschrift" panose="020B0502040204020203" pitchFamily="34" charset="0"/>
                <a:cs typeface="Times New Roman" panose="02020603050405020304" pitchFamily="18" charset="0"/>
              </a:rPr>
              <a:t>Live Action of Model </a:t>
            </a:r>
          </a:p>
        </p:txBody>
      </p:sp>
      <p:sp>
        <p:nvSpPr>
          <p:cNvPr id="19" name="TextBox 18">
            <a:extLst>
              <a:ext uri="{FF2B5EF4-FFF2-40B4-BE49-F238E27FC236}">
                <a16:creationId xmlns:a16="http://schemas.microsoft.com/office/drawing/2014/main" id="{77009867-EA54-4C85-8BAF-DD995CDEE0E5}"/>
              </a:ext>
            </a:extLst>
          </p:cNvPr>
          <p:cNvSpPr txBox="1"/>
          <p:nvPr/>
        </p:nvSpPr>
        <p:spPr>
          <a:xfrm>
            <a:off x="706606" y="3653271"/>
            <a:ext cx="1382109" cy="400110"/>
          </a:xfrm>
          <a:prstGeom prst="rect">
            <a:avLst/>
          </a:prstGeom>
          <a:noFill/>
        </p:spPr>
        <p:txBody>
          <a:bodyPr wrap="none" rtlCol="0">
            <a:spAutoFit/>
          </a:bodyPr>
          <a:lstStyle/>
          <a:p>
            <a:pPr algn="ctr"/>
            <a:r>
              <a:rPr lang="en-US" sz="2000" u="sng" dirty="0">
                <a:latin typeface="Bahnschrift" panose="020B0502040204020203" pitchFamily="34" charset="0"/>
                <a:cs typeface="Times New Roman" panose="02020603050405020304" pitchFamily="18" charset="0"/>
              </a:rPr>
              <a:t>Module – 1</a:t>
            </a:r>
            <a:endParaRPr lang="en-IN" sz="2000" u="sng" dirty="0">
              <a:latin typeface="Bahnschrift" panose="020B0502040204020203"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05A1016C-D987-49BE-82E7-A71B616D239C}"/>
              </a:ext>
            </a:extLst>
          </p:cNvPr>
          <p:cNvSpPr txBox="1"/>
          <p:nvPr/>
        </p:nvSpPr>
        <p:spPr>
          <a:xfrm>
            <a:off x="486308" y="4107375"/>
            <a:ext cx="8171383" cy="2970044"/>
          </a:xfrm>
          <a:prstGeom prst="rect">
            <a:avLst/>
          </a:prstGeom>
          <a:noFill/>
        </p:spPr>
        <p:txBody>
          <a:bodyPr wrap="square">
            <a:spAutoFit/>
          </a:bodyPr>
          <a:lstStyle/>
          <a:p>
            <a:pPr marL="361950" indent="-285750" algn="just">
              <a:spcAft>
                <a:spcPts val="10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system, </a:t>
            </a:r>
            <a:r>
              <a:rPr lang="en-US" sz="1800" dirty="0" err="1">
                <a:latin typeface="Times New Roman" panose="02020603050405020304" pitchFamily="18" charset="0"/>
                <a:cs typeface="Times New Roman" panose="02020603050405020304" pitchFamily="18" charset="0"/>
              </a:rPr>
              <a:t>Nodemcu</a:t>
            </a:r>
            <a:r>
              <a:rPr lang="en-US" sz="1800" dirty="0">
                <a:latin typeface="Times New Roman" panose="02020603050405020304" pitchFamily="18" charset="0"/>
                <a:cs typeface="Times New Roman" panose="02020603050405020304" pitchFamily="18" charset="0"/>
              </a:rPr>
              <a:t> acts as the internet connector and information accessing for the air quality</a:t>
            </a:r>
            <a:r>
              <a:rPr lang="en-US" dirty="0">
                <a:latin typeface="Times New Roman" panose="02020603050405020304" pitchFamily="18" charset="0"/>
                <a:cs typeface="Times New Roman" panose="02020603050405020304" pitchFamily="18" charset="0"/>
              </a:rPr>
              <a:t> and the sensor’s are calibrated successively and attached to </a:t>
            </a:r>
            <a:r>
              <a:rPr lang="en-US" sz="1800" dirty="0">
                <a:latin typeface="Times New Roman" panose="02020603050405020304" pitchFamily="18" charset="0"/>
                <a:cs typeface="Times New Roman" panose="02020603050405020304" pitchFamily="18" charset="0"/>
              </a:rPr>
              <a:t>GPIO Pin of Arduino UNO. </a:t>
            </a:r>
          </a:p>
          <a:p>
            <a:pPr marL="361950" indent="-285750" algn="just">
              <a:spcAft>
                <a:spcPts val="10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All Sensors are successively wired to PCB board and </a:t>
            </a:r>
            <a:r>
              <a:rPr lang="en-US" dirty="0">
                <a:latin typeface="Times New Roman" panose="02020603050405020304" pitchFamily="18" charset="0"/>
                <a:cs typeface="Times New Roman" panose="02020603050405020304" pitchFamily="18" charset="0"/>
              </a:rPr>
              <a:t>are connected </a:t>
            </a:r>
            <a:r>
              <a:rPr lang="en-US" sz="1800" dirty="0">
                <a:latin typeface="Times New Roman" panose="02020603050405020304" pitchFamily="18" charset="0"/>
                <a:cs typeface="Times New Roman" panose="02020603050405020304" pitchFamily="18" charset="0"/>
              </a:rPr>
              <a:t>directly component’s window as explained in the architecture illustration.</a:t>
            </a:r>
          </a:p>
          <a:p>
            <a:pPr marL="361950" indent="-285750" algn="just">
              <a:spcAft>
                <a:spcPts val="10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we i</a:t>
            </a:r>
            <a:r>
              <a:rPr lang="en-US" sz="1800" dirty="0">
                <a:latin typeface="Times New Roman" panose="02020603050405020304" pitchFamily="18" charset="0"/>
                <a:cs typeface="Times New Roman" panose="02020603050405020304" pitchFamily="18" charset="0"/>
              </a:rPr>
              <a:t>ntegrate and calibrate </a:t>
            </a:r>
            <a:r>
              <a:rPr lang="en-US" dirty="0">
                <a:latin typeface="Times New Roman" panose="02020603050405020304" pitchFamily="18" charset="0"/>
                <a:cs typeface="Times New Roman" panose="02020603050405020304" pitchFamily="18" charset="0"/>
              </a:rPr>
              <a:t>the three</a:t>
            </a:r>
            <a:r>
              <a:rPr lang="en-US" sz="1800" dirty="0">
                <a:latin typeface="Times New Roman" panose="02020603050405020304" pitchFamily="18" charset="0"/>
                <a:cs typeface="Times New Roman" panose="02020603050405020304" pitchFamily="18" charset="0"/>
              </a:rPr>
              <a:t> sensors that detect gases and temperature and humidity respectively with Arduino UNO before the data detected is sent to the controller module.</a:t>
            </a:r>
          </a:p>
          <a:p>
            <a:pPr marL="361950" indent="-285750" algn="just">
              <a:spcAft>
                <a:spcPts val="1000"/>
              </a:spcAft>
              <a:buFont typeface="Arial" panose="020B0604020202020204" pitchFamily="34" charset="0"/>
              <a:buChar char="•"/>
            </a:pPr>
            <a:endParaRPr lang="en-IN" kern="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04850" y="302238"/>
            <a:ext cx="7848600" cy="944562"/>
          </a:xfrm>
        </p:spPr>
        <p:txBody>
          <a:bodyPr/>
          <a:lstStyle/>
          <a:p>
            <a:pPr eaLnBrk="1" hangingPunct="1"/>
            <a:r>
              <a:rPr lang="en-IN" sz="3200" b="1" dirty="0">
                <a:latin typeface="Bahnschrift" panose="020B0502040204020203" pitchFamily="34" charset="0"/>
                <a:cs typeface="Times New Roman" pitchFamily="18" charset="0"/>
              </a:rPr>
              <a:t>REFERENCES</a:t>
            </a:r>
          </a:p>
        </p:txBody>
      </p:sp>
      <p:sp>
        <p:nvSpPr>
          <p:cNvPr id="11267" name="Content Placeholder 2"/>
          <p:cNvSpPr>
            <a:spLocks noGrp="1"/>
          </p:cNvSpPr>
          <p:nvPr>
            <p:ph idx="1"/>
          </p:nvPr>
        </p:nvSpPr>
        <p:spPr>
          <a:xfrm>
            <a:off x="457200" y="1304562"/>
            <a:ext cx="8343900" cy="5562600"/>
          </a:xfrm>
        </p:spPr>
        <p:txBody>
          <a:bodyPr/>
          <a:lstStyle/>
          <a:p>
            <a:pPr>
              <a:buNone/>
            </a:pPr>
            <a:r>
              <a:rPr lang="en-IN" sz="1300" dirty="0">
                <a:latin typeface="Bahnschrift" panose="020B0502040204020203" pitchFamily="34" charset="0"/>
                <a:cs typeface="Times New Roman" panose="02020603050405020304" pitchFamily="18" charset="0"/>
              </a:rPr>
              <a:t>[1] A </a:t>
            </a:r>
            <a:r>
              <a:rPr lang="en-IN" sz="1300" dirty="0" err="1">
                <a:latin typeface="Bahnschrift" panose="020B0502040204020203" pitchFamily="34" charset="0"/>
                <a:cs typeface="Times New Roman" panose="02020603050405020304" pitchFamily="18" charset="0"/>
              </a:rPr>
              <a:t>Boubrima</a:t>
            </a:r>
            <a:r>
              <a:rPr lang="en-IN" sz="1300" dirty="0">
                <a:latin typeface="Bahnschrift" panose="020B0502040204020203" pitchFamily="34" charset="0"/>
                <a:cs typeface="Times New Roman" panose="02020603050405020304" pitchFamily="18" charset="0"/>
              </a:rPr>
              <a:t>, W </a:t>
            </a:r>
            <a:r>
              <a:rPr lang="en-IN" sz="1300" dirty="0" err="1">
                <a:latin typeface="Bahnschrift" panose="020B0502040204020203" pitchFamily="34" charset="0"/>
                <a:cs typeface="Times New Roman" panose="02020603050405020304" pitchFamily="18" charset="0"/>
              </a:rPr>
              <a:t>Bechkit</a:t>
            </a:r>
            <a:r>
              <a:rPr lang="en-IN" sz="1300" dirty="0">
                <a:latin typeface="Bahnschrift" panose="020B0502040204020203" pitchFamily="34" charset="0"/>
                <a:cs typeface="Times New Roman" panose="02020603050405020304" pitchFamily="18" charset="0"/>
              </a:rPr>
              <a:t>, and H </a:t>
            </a:r>
            <a:r>
              <a:rPr lang="en-IN" sz="1300" dirty="0" err="1">
                <a:latin typeface="Bahnschrift" panose="020B0502040204020203" pitchFamily="34" charset="0"/>
                <a:cs typeface="Times New Roman" panose="02020603050405020304" pitchFamily="18" charset="0"/>
              </a:rPr>
              <a:t>Rivano</a:t>
            </a:r>
            <a:r>
              <a:rPr lang="en-IN" sz="1300" dirty="0">
                <a:latin typeface="Bahnschrift" panose="020B0502040204020203" pitchFamily="34" charset="0"/>
                <a:cs typeface="Times New Roman" panose="02020603050405020304" pitchFamily="18" charset="0"/>
              </a:rPr>
              <a:t> 2017 A new WSN deployment approach for air pollution monitoring, 2017 14th IEEE </a:t>
            </a:r>
            <a:r>
              <a:rPr lang="en-IN" sz="1300" dirty="0" err="1">
                <a:latin typeface="Bahnschrift" panose="020B0502040204020203" pitchFamily="34" charset="0"/>
                <a:cs typeface="Times New Roman" panose="02020603050405020304" pitchFamily="18" charset="0"/>
              </a:rPr>
              <a:t>Annu</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Consum</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Commun</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Netw</a:t>
            </a:r>
            <a:r>
              <a:rPr lang="en-IN" sz="1300" dirty="0">
                <a:latin typeface="Bahnschrift" panose="020B0502040204020203" pitchFamily="34" charset="0"/>
                <a:cs typeface="Times New Roman" panose="02020603050405020304" pitchFamily="18" charset="0"/>
              </a:rPr>
              <a:t>. Conf. CCNC 2017, pp. 455– 460 </a:t>
            </a:r>
          </a:p>
          <a:p>
            <a:pPr>
              <a:buNone/>
            </a:pPr>
            <a:r>
              <a:rPr lang="en-IN" sz="1300" dirty="0">
                <a:latin typeface="Bahnschrift" panose="020B0502040204020203" pitchFamily="34" charset="0"/>
                <a:cs typeface="Times New Roman" panose="02020603050405020304" pitchFamily="18" charset="0"/>
              </a:rPr>
              <a:t>[2] B </a:t>
            </a:r>
            <a:r>
              <a:rPr lang="en-IN" sz="1300" dirty="0" err="1">
                <a:latin typeface="Bahnschrift" panose="020B0502040204020203" pitchFamily="34" charset="0"/>
                <a:cs typeface="Times New Roman" panose="02020603050405020304" pitchFamily="18" charset="0"/>
              </a:rPr>
              <a:t>Bathiya</a:t>
            </a:r>
            <a:r>
              <a:rPr lang="en-IN" sz="1300" dirty="0">
                <a:latin typeface="Bahnschrift" panose="020B0502040204020203" pitchFamily="34" charset="0"/>
                <a:cs typeface="Times New Roman" panose="02020603050405020304" pitchFamily="18" charset="0"/>
              </a:rPr>
              <a:t> 2016 Air Pollution Monitoring Using Wireless Sensor Network 2016 IEEE International WIE Conference on Electrical and Computer Engineering (WIECON-ECE) 19- 21 December 2016 </a:t>
            </a:r>
          </a:p>
          <a:p>
            <a:pPr>
              <a:buNone/>
            </a:pPr>
            <a:r>
              <a:rPr lang="en-IN" sz="1300" dirty="0">
                <a:latin typeface="Bahnschrift" panose="020B0502040204020203" pitchFamily="34" charset="0"/>
                <a:cs typeface="Times New Roman" panose="02020603050405020304" pitchFamily="18" charset="0"/>
              </a:rPr>
              <a:t>[3] A </a:t>
            </a:r>
            <a:r>
              <a:rPr lang="en-IN" sz="1300" dirty="0" err="1">
                <a:latin typeface="Bahnschrift" panose="020B0502040204020203" pitchFamily="34" charset="0"/>
                <a:cs typeface="Times New Roman" panose="02020603050405020304" pitchFamily="18" charset="0"/>
              </a:rPr>
              <a:t>Škraba</a:t>
            </a:r>
            <a:r>
              <a:rPr lang="en-IN" sz="1300" dirty="0">
                <a:latin typeface="Bahnschrift" panose="020B0502040204020203" pitchFamily="34" charset="0"/>
                <a:cs typeface="Times New Roman" panose="02020603050405020304" pitchFamily="18" charset="0"/>
              </a:rPr>
              <a:t>, A </a:t>
            </a:r>
            <a:r>
              <a:rPr lang="en-IN" sz="1300" dirty="0" err="1">
                <a:latin typeface="Bahnschrift" panose="020B0502040204020203" pitchFamily="34" charset="0"/>
                <a:cs typeface="Times New Roman" panose="02020603050405020304" pitchFamily="18" charset="0"/>
              </a:rPr>
              <a:t>Koložvari</a:t>
            </a:r>
            <a:r>
              <a:rPr lang="en-IN" sz="1300" dirty="0">
                <a:latin typeface="Bahnschrift" panose="020B0502040204020203" pitchFamily="34" charset="0"/>
                <a:cs typeface="Times New Roman" panose="02020603050405020304" pitchFamily="18" charset="0"/>
              </a:rPr>
              <a:t>, D </a:t>
            </a:r>
            <a:r>
              <a:rPr lang="en-IN" sz="1300" dirty="0" err="1">
                <a:latin typeface="Bahnschrift" panose="020B0502040204020203" pitchFamily="34" charset="0"/>
                <a:cs typeface="Times New Roman" panose="02020603050405020304" pitchFamily="18" charset="0"/>
              </a:rPr>
              <a:t>Kofjač</a:t>
            </a:r>
            <a:r>
              <a:rPr lang="en-IN" sz="1300" dirty="0">
                <a:latin typeface="Bahnschrift" panose="020B0502040204020203" pitchFamily="34" charset="0"/>
                <a:cs typeface="Times New Roman" panose="02020603050405020304" pitchFamily="18" charset="0"/>
              </a:rPr>
              <a:t>, R </a:t>
            </a:r>
            <a:r>
              <a:rPr lang="en-IN" sz="1300" dirty="0" err="1">
                <a:latin typeface="Bahnschrift" panose="020B0502040204020203" pitchFamily="34" charset="0"/>
                <a:cs typeface="Times New Roman" panose="02020603050405020304" pitchFamily="18" charset="0"/>
              </a:rPr>
              <a:t>Stojanović</a:t>
            </a:r>
            <a:r>
              <a:rPr lang="en-IN" sz="1300" dirty="0">
                <a:latin typeface="Bahnschrift" panose="020B0502040204020203" pitchFamily="34" charset="0"/>
                <a:cs typeface="Times New Roman" panose="02020603050405020304" pitchFamily="18" charset="0"/>
              </a:rPr>
              <a:t>, V </a:t>
            </a:r>
            <a:r>
              <a:rPr lang="en-IN" sz="1300" dirty="0" err="1">
                <a:latin typeface="Bahnschrift" panose="020B0502040204020203" pitchFamily="34" charset="0"/>
                <a:cs typeface="Times New Roman" panose="02020603050405020304" pitchFamily="18" charset="0"/>
              </a:rPr>
              <a:t>Stanovov</a:t>
            </a:r>
            <a:r>
              <a:rPr lang="en-IN" sz="1300" dirty="0">
                <a:latin typeface="Bahnschrift" panose="020B0502040204020203" pitchFamily="34" charset="0"/>
                <a:cs typeface="Times New Roman" panose="02020603050405020304" pitchFamily="18" charset="0"/>
              </a:rPr>
              <a:t>, and E </a:t>
            </a:r>
            <a:r>
              <a:rPr lang="en-IN" sz="1300" dirty="0" err="1">
                <a:latin typeface="Bahnschrift" panose="020B0502040204020203" pitchFamily="34" charset="0"/>
                <a:cs typeface="Times New Roman" panose="02020603050405020304" pitchFamily="18" charset="0"/>
              </a:rPr>
              <a:t>Semenkin</a:t>
            </a:r>
            <a:r>
              <a:rPr lang="en-IN" sz="1300" dirty="0">
                <a:latin typeface="Bahnschrift" panose="020B0502040204020203" pitchFamily="34" charset="0"/>
                <a:cs typeface="Times New Roman" panose="02020603050405020304" pitchFamily="18" charset="0"/>
              </a:rPr>
              <a:t> 2016 Streaming pulse data to the cloud with </a:t>
            </a:r>
            <a:r>
              <a:rPr lang="en-IN" sz="1300" dirty="0" err="1">
                <a:latin typeface="Bahnschrift" panose="020B0502040204020203" pitchFamily="34" charset="0"/>
                <a:cs typeface="Times New Roman" panose="02020603050405020304" pitchFamily="18" charset="0"/>
              </a:rPr>
              <a:t>bluetooth</a:t>
            </a:r>
            <a:r>
              <a:rPr lang="en-IN" sz="1300" dirty="0">
                <a:latin typeface="Bahnschrift" panose="020B0502040204020203" pitchFamily="34" charset="0"/>
                <a:cs typeface="Times New Roman" panose="02020603050405020304" pitchFamily="18" charset="0"/>
              </a:rPr>
              <a:t> le or NODEMCU ESP8266 2016 5th </a:t>
            </a:r>
            <a:r>
              <a:rPr lang="en-IN" sz="1300" dirty="0" err="1">
                <a:latin typeface="Bahnschrift" panose="020B0502040204020203" pitchFamily="34" charset="0"/>
                <a:cs typeface="Times New Roman" panose="02020603050405020304" pitchFamily="18" charset="0"/>
              </a:rPr>
              <a:t>Mediterr</a:t>
            </a:r>
            <a:r>
              <a:rPr lang="en-IN" sz="1300" dirty="0">
                <a:latin typeface="Bahnschrift" panose="020B0502040204020203" pitchFamily="34" charset="0"/>
                <a:cs typeface="Times New Roman" panose="02020603050405020304" pitchFamily="18" charset="0"/>
              </a:rPr>
              <a:t>. Conf. Embed. </a:t>
            </a:r>
            <a:r>
              <a:rPr lang="en-IN" sz="1300" dirty="0" err="1">
                <a:latin typeface="Bahnschrift" panose="020B0502040204020203" pitchFamily="34" charset="0"/>
                <a:cs typeface="Times New Roman" panose="02020603050405020304" pitchFamily="18" charset="0"/>
              </a:rPr>
              <a:t>Comput</a:t>
            </a:r>
            <a:r>
              <a:rPr lang="en-IN" sz="1300" dirty="0">
                <a:latin typeface="Bahnschrift" panose="020B0502040204020203" pitchFamily="34" charset="0"/>
                <a:cs typeface="Times New Roman" panose="02020603050405020304" pitchFamily="18" charset="0"/>
              </a:rPr>
              <a:t>. MECO 2016 - Incl. </a:t>
            </a:r>
            <a:r>
              <a:rPr lang="en-IN" sz="1300" dirty="0" err="1">
                <a:latin typeface="Bahnschrift" panose="020B0502040204020203" pitchFamily="34" charset="0"/>
                <a:cs typeface="Times New Roman" panose="02020603050405020304" pitchFamily="18" charset="0"/>
              </a:rPr>
              <a:t>ECyPS</a:t>
            </a:r>
            <a:r>
              <a:rPr lang="en-IN" sz="1300" dirty="0">
                <a:latin typeface="Bahnschrift" panose="020B0502040204020203" pitchFamily="34" charset="0"/>
                <a:cs typeface="Times New Roman" panose="02020603050405020304" pitchFamily="18" charset="0"/>
              </a:rPr>
              <a:t> 2016, BIOENG.MED 2016, MECO Student </a:t>
            </a:r>
            <a:r>
              <a:rPr lang="en-IN" sz="1300" dirty="0" err="1">
                <a:latin typeface="Bahnschrift" panose="020B0502040204020203" pitchFamily="34" charset="0"/>
                <a:cs typeface="Times New Roman" panose="02020603050405020304" pitchFamily="18" charset="0"/>
              </a:rPr>
              <a:t>Chall</a:t>
            </a:r>
            <a:r>
              <a:rPr lang="en-IN" sz="1300" dirty="0">
                <a:latin typeface="Bahnschrift" panose="020B0502040204020203" pitchFamily="34" charset="0"/>
                <a:cs typeface="Times New Roman" panose="02020603050405020304" pitchFamily="18" charset="0"/>
              </a:rPr>
              <a:t>. 2016, pp. 428–431, 2016 </a:t>
            </a:r>
          </a:p>
          <a:p>
            <a:pPr>
              <a:buNone/>
            </a:pPr>
            <a:r>
              <a:rPr lang="en-IN" sz="1300" dirty="0">
                <a:latin typeface="Bahnschrift" panose="020B0502040204020203" pitchFamily="34" charset="0"/>
                <a:cs typeface="Times New Roman" panose="02020603050405020304" pitchFamily="18" charset="0"/>
              </a:rPr>
              <a:t>[4] K </a:t>
            </a:r>
            <a:r>
              <a:rPr lang="en-IN" sz="1300" dirty="0" err="1">
                <a:latin typeface="Bahnschrift" panose="020B0502040204020203" pitchFamily="34" charset="0"/>
                <a:cs typeface="Times New Roman" panose="02020603050405020304" pitchFamily="18" charset="0"/>
              </a:rPr>
              <a:t>Keshamoni</a:t>
            </a:r>
            <a:r>
              <a:rPr lang="en-IN" sz="1300" dirty="0">
                <a:latin typeface="Bahnschrift" panose="020B0502040204020203" pitchFamily="34" charset="0"/>
                <a:cs typeface="Times New Roman" panose="02020603050405020304" pitchFamily="18" charset="0"/>
              </a:rPr>
              <a:t> and S Hemanth 2017 Smart gas level monitoring, booking &amp; gas leakage detector over </a:t>
            </a:r>
            <a:r>
              <a:rPr lang="en-IN" sz="1300" dirty="0" err="1">
                <a:latin typeface="Bahnschrift" panose="020B0502040204020203" pitchFamily="34" charset="0"/>
                <a:cs typeface="Times New Roman" panose="02020603050405020304" pitchFamily="18" charset="0"/>
              </a:rPr>
              <a:t>iot</a:t>
            </a:r>
            <a:r>
              <a:rPr lang="en-IN" sz="1300" dirty="0">
                <a:latin typeface="Bahnschrift" panose="020B0502040204020203" pitchFamily="34" charset="0"/>
                <a:cs typeface="Times New Roman" panose="02020603050405020304" pitchFamily="18" charset="0"/>
              </a:rPr>
              <a:t> Proc. - 7th IEEE Int. Adv. </a:t>
            </a:r>
            <a:r>
              <a:rPr lang="en-IN" sz="1300" dirty="0" err="1">
                <a:latin typeface="Bahnschrift" panose="020B0502040204020203" pitchFamily="34" charset="0"/>
                <a:cs typeface="Times New Roman" panose="02020603050405020304" pitchFamily="18" charset="0"/>
              </a:rPr>
              <a:t>Comput</a:t>
            </a:r>
            <a:r>
              <a:rPr lang="en-IN" sz="1300" dirty="0">
                <a:latin typeface="Bahnschrift" panose="020B0502040204020203" pitchFamily="34" charset="0"/>
                <a:cs typeface="Times New Roman" panose="02020603050405020304" pitchFamily="18" charset="0"/>
              </a:rPr>
              <a:t>. Conf. IACC 2017, pp. 330–332 </a:t>
            </a:r>
          </a:p>
          <a:p>
            <a:pPr>
              <a:buNone/>
            </a:pPr>
            <a:r>
              <a:rPr lang="en-IN" sz="1300" dirty="0">
                <a:latin typeface="Bahnschrift" panose="020B0502040204020203" pitchFamily="34" charset="0"/>
                <a:cs typeface="Times New Roman" panose="02020603050405020304" pitchFamily="18" charset="0"/>
              </a:rPr>
              <a:t>[5] D </a:t>
            </a:r>
            <a:r>
              <a:rPr lang="en-IN" sz="1300" dirty="0" err="1">
                <a:latin typeface="Bahnschrift" panose="020B0502040204020203" pitchFamily="34" charset="0"/>
                <a:cs typeface="Times New Roman" panose="02020603050405020304" pitchFamily="18" charset="0"/>
              </a:rPr>
              <a:t>Spirjakin</a:t>
            </a:r>
            <a:r>
              <a:rPr lang="en-IN" sz="1300" dirty="0">
                <a:latin typeface="Bahnschrift" panose="020B0502040204020203" pitchFamily="34" charset="0"/>
                <a:cs typeface="Times New Roman" panose="02020603050405020304" pitchFamily="18" charset="0"/>
              </a:rPr>
              <a:t>, A M Baranov, and V </a:t>
            </a:r>
            <a:r>
              <a:rPr lang="en-IN" sz="1300" dirty="0" err="1">
                <a:latin typeface="Bahnschrift" panose="020B0502040204020203" pitchFamily="34" charset="0"/>
                <a:cs typeface="Times New Roman" panose="02020603050405020304" pitchFamily="18" charset="0"/>
              </a:rPr>
              <a:t>Sleptsov</a:t>
            </a:r>
            <a:r>
              <a:rPr lang="en-IN" sz="1300" dirty="0">
                <a:latin typeface="Bahnschrift" panose="020B0502040204020203" pitchFamily="34" charset="0"/>
                <a:cs typeface="Times New Roman" panose="02020603050405020304" pitchFamily="18" charset="0"/>
              </a:rPr>
              <a:t> 2015 Design of smart dust sensor node for combustible gas leakage monitoring Proc. 2015 Fed. Conf. </a:t>
            </a:r>
            <a:r>
              <a:rPr lang="en-IN" sz="1300" dirty="0" err="1">
                <a:latin typeface="Bahnschrift" panose="020B0502040204020203" pitchFamily="34" charset="0"/>
                <a:cs typeface="Times New Roman" panose="02020603050405020304" pitchFamily="18" charset="0"/>
              </a:rPr>
              <a:t>Comput</a:t>
            </a:r>
            <a:r>
              <a:rPr lang="en-IN" sz="1300" dirty="0">
                <a:latin typeface="Bahnschrift" panose="020B0502040204020203" pitchFamily="34" charset="0"/>
                <a:cs typeface="Times New Roman" panose="02020603050405020304" pitchFamily="18" charset="0"/>
              </a:rPr>
              <a:t>. Sci. Inf. Syst. </a:t>
            </a:r>
            <a:r>
              <a:rPr lang="en-IN" sz="1300" dirty="0" err="1">
                <a:latin typeface="Bahnschrift" panose="020B0502040204020203" pitchFamily="34" charset="0"/>
                <a:cs typeface="Times New Roman" panose="02020603050405020304" pitchFamily="18" charset="0"/>
              </a:rPr>
              <a:t>FedCSIS</a:t>
            </a:r>
            <a:r>
              <a:rPr lang="en-IN" sz="1300" dirty="0">
                <a:latin typeface="Bahnschrift" panose="020B0502040204020203" pitchFamily="34" charset="0"/>
                <a:cs typeface="Times New Roman" panose="02020603050405020304" pitchFamily="18" charset="0"/>
              </a:rPr>
              <a:t> 2015, vol. 5, pp. 1279–1283, 2015 </a:t>
            </a:r>
          </a:p>
          <a:p>
            <a:pPr>
              <a:buNone/>
            </a:pPr>
            <a:r>
              <a:rPr lang="en-IN" sz="1300" dirty="0">
                <a:latin typeface="Bahnschrift" panose="020B0502040204020203" pitchFamily="34" charset="0"/>
                <a:cs typeface="Times New Roman" panose="02020603050405020304" pitchFamily="18" charset="0"/>
              </a:rPr>
              <a:t>[6] </a:t>
            </a:r>
            <a:r>
              <a:rPr lang="en-US" sz="1300" dirty="0">
                <a:latin typeface="Bahnschrift" panose="020B0502040204020203" pitchFamily="34" charset="0"/>
                <a:cs typeface="Times New Roman" panose="02020603050405020304" pitchFamily="18" charset="0"/>
              </a:rPr>
              <a:t>Anil H. </a:t>
            </a:r>
            <a:r>
              <a:rPr lang="en-US" sz="1300" dirty="0" err="1">
                <a:latin typeface="Bahnschrift" panose="020B0502040204020203" pitchFamily="34" charset="0"/>
                <a:cs typeface="Times New Roman" panose="02020603050405020304" pitchFamily="18" charset="0"/>
              </a:rPr>
              <a:t>Sonune</a:t>
            </a:r>
            <a:r>
              <a:rPr lang="en-US" sz="1300" dirty="0">
                <a:latin typeface="Bahnschrift" panose="020B0502040204020203" pitchFamily="34" charset="0"/>
                <a:cs typeface="Times New Roman" panose="02020603050405020304" pitchFamily="18" charset="0"/>
              </a:rPr>
              <a:t>, </a:t>
            </a:r>
            <a:r>
              <a:rPr lang="en-US" sz="1300" dirty="0" err="1">
                <a:latin typeface="Bahnschrift" panose="020B0502040204020203" pitchFamily="34" charset="0"/>
                <a:cs typeface="Times New Roman" panose="02020603050405020304" pitchFamily="18" charset="0"/>
              </a:rPr>
              <a:t>S.M.Hambarde</a:t>
            </a:r>
            <a:r>
              <a:rPr lang="en-US" sz="1300" dirty="0">
                <a:latin typeface="Bahnschrift" panose="020B0502040204020203" pitchFamily="34" charset="0"/>
                <a:cs typeface="Times New Roman" panose="02020603050405020304" pitchFamily="18" charset="0"/>
              </a:rPr>
              <a:t>,-" Monitoring and Controlling of Air Pollution Using Intelligent Control System",- International Journal of Scientific Engineering and Technology ISSN: 2277-1581,Volume No.4 Issue No5, pp: 310-313.</a:t>
            </a:r>
            <a:endParaRPr lang="en-IN" sz="1300" dirty="0">
              <a:latin typeface="Bahnschrift" panose="020B0502040204020203" pitchFamily="34" charset="0"/>
              <a:cs typeface="Times New Roman" panose="02020603050405020304" pitchFamily="18" charset="0"/>
            </a:endParaRPr>
          </a:p>
          <a:p>
            <a:pPr>
              <a:buNone/>
            </a:pPr>
            <a:r>
              <a:rPr lang="en-IN" sz="1300" dirty="0">
                <a:latin typeface="Bahnschrift" panose="020B0502040204020203" pitchFamily="34" charset="0"/>
                <a:cs typeface="Times New Roman" panose="02020603050405020304" pitchFamily="18" charset="0"/>
              </a:rPr>
              <a:t>[7] </a:t>
            </a:r>
            <a:r>
              <a:rPr lang="en-IN" sz="1300" dirty="0" err="1">
                <a:latin typeface="Bahnschrift" panose="020B0502040204020203" pitchFamily="34" charset="0"/>
                <a:cs typeface="Times New Roman" panose="02020603050405020304" pitchFamily="18" charset="0"/>
              </a:rPr>
              <a:t>Nikheel</a:t>
            </a:r>
            <a:r>
              <a:rPr lang="en-IN" sz="1300" dirty="0">
                <a:latin typeface="Bahnschrift" panose="020B0502040204020203" pitchFamily="34" charset="0"/>
                <a:cs typeface="Times New Roman" panose="02020603050405020304" pitchFamily="18" charset="0"/>
              </a:rPr>
              <a:t> A. Chourasia, Surekha P. </a:t>
            </a:r>
            <a:r>
              <a:rPr lang="en-IN" sz="1300" dirty="0" err="1">
                <a:latin typeface="Bahnschrift" panose="020B0502040204020203" pitchFamily="34" charset="0"/>
                <a:cs typeface="Times New Roman" panose="02020603050405020304" pitchFamily="18" charset="0"/>
              </a:rPr>
              <a:t>Washimkar</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ZigBeeBased</a:t>
            </a:r>
            <a:r>
              <a:rPr lang="en-IN" sz="1300" dirty="0">
                <a:latin typeface="Bahnschrift" panose="020B0502040204020203" pitchFamily="34" charset="0"/>
                <a:cs typeface="Times New Roman" panose="02020603050405020304" pitchFamily="18" charset="0"/>
              </a:rPr>
              <a:t> Wireless Air Pollution Monitoring" </a:t>
            </a:r>
            <a:r>
              <a:rPr lang="en-IN" sz="1300" dirty="0" err="1">
                <a:latin typeface="Bahnschrift" panose="020B0502040204020203" pitchFamily="34" charset="0"/>
                <a:cs typeface="Times New Roman" panose="02020603050405020304" pitchFamily="18" charset="0"/>
              </a:rPr>
              <a:t>InternationalConference</a:t>
            </a:r>
            <a:r>
              <a:rPr lang="en-IN" sz="1300" dirty="0">
                <a:latin typeface="Bahnschrift" panose="020B0502040204020203" pitchFamily="34" charset="0"/>
                <a:cs typeface="Times New Roman" panose="02020603050405020304" pitchFamily="18" charset="0"/>
              </a:rPr>
              <a:t> on Computing and Control Engineering(ICCCE 2012), 12 &amp; 13 April, 2012</a:t>
            </a:r>
          </a:p>
          <a:p>
            <a:pPr>
              <a:buNone/>
            </a:pPr>
            <a:r>
              <a:rPr lang="en-IN" sz="1300" dirty="0">
                <a:latin typeface="Bahnschrift" panose="020B0502040204020203" pitchFamily="34" charset="0"/>
                <a:cs typeface="Times New Roman" panose="02020603050405020304" pitchFamily="18" charset="0"/>
              </a:rPr>
              <a:t>[8] </a:t>
            </a:r>
            <a:r>
              <a:rPr lang="en-IN" sz="1300" dirty="0" err="1">
                <a:latin typeface="Bahnschrift" panose="020B0502040204020203" pitchFamily="34" charset="0"/>
                <a:cs typeface="Times New Roman" panose="02020603050405020304" pitchFamily="18" charset="0"/>
              </a:rPr>
              <a:t>Luay</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Friwan</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Khaldon</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Lweesy</a:t>
            </a:r>
            <a:r>
              <a:rPr lang="en-IN" sz="1300" dirty="0">
                <a:latin typeface="Bahnschrift" panose="020B0502040204020203" pitchFamily="34" charset="0"/>
                <a:cs typeface="Times New Roman" panose="02020603050405020304" pitchFamily="18" charset="0"/>
              </a:rPr>
              <a:t> , Aya Bani-Salma , Nour Mani. “A Wireless Home Safety Gas Leakage Detection System”, IEEE 2011. </a:t>
            </a:r>
          </a:p>
          <a:p>
            <a:pPr>
              <a:buNone/>
            </a:pPr>
            <a:r>
              <a:rPr lang="en-IN" sz="1300" dirty="0">
                <a:latin typeface="Bahnschrift" panose="020B0502040204020203" pitchFamily="34" charset="0"/>
                <a:cs typeface="Times New Roman" panose="02020603050405020304" pitchFamily="18" charset="0"/>
              </a:rPr>
              <a:t>[9] Ankit </a:t>
            </a:r>
            <a:r>
              <a:rPr lang="en-IN" sz="1300" dirty="0" err="1">
                <a:latin typeface="Bahnschrift" panose="020B0502040204020203" pitchFamily="34" charset="0"/>
                <a:cs typeface="Times New Roman" panose="02020603050405020304" pitchFamily="18" charset="0"/>
              </a:rPr>
              <a:t>Sood</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Babalu</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Sonkar</a:t>
            </a:r>
            <a:r>
              <a:rPr lang="en-IN" sz="1300" dirty="0">
                <a:latin typeface="Bahnschrift" panose="020B0502040204020203" pitchFamily="34" charset="0"/>
                <a:cs typeface="Times New Roman" panose="02020603050405020304" pitchFamily="18" charset="0"/>
              </a:rPr>
              <a:t>, Atul Ranjan, Ameer Faisal, “Microcontroller Based LPG Gas Leakage </a:t>
            </a:r>
            <a:r>
              <a:rPr lang="en-IN" sz="1300" dirty="0" err="1">
                <a:latin typeface="Bahnschrift" panose="020B0502040204020203" pitchFamily="34" charset="0"/>
                <a:cs typeface="Times New Roman" panose="02020603050405020304" pitchFamily="18" charset="0"/>
              </a:rPr>
              <a:t>DetectorUsinbg</a:t>
            </a:r>
            <a:r>
              <a:rPr lang="en-IN" sz="1300" dirty="0">
                <a:latin typeface="Bahnschrift" panose="020B0502040204020203" pitchFamily="34" charset="0"/>
                <a:cs typeface="Times New Roman" panose="02020603050405020304" pitchFamily="18" charset="0"/>
              </a:rPr>
              <a:t> GSM Module, International Journal of Electrical and Electronics Research, Vol.3 , Issue.2 , pp: (264-269) ,Month: April- June 2015.</a:t>
            </a:r>
          </a:p>
          <a:p>
            <a:pPr>
              <a:buNone/>
            </a:pPr>
            <a:r>
              <a:rPr lang="en-IN" sz="1300" dirty="0">
                <a:latin typeface="Bahnschrift" panose="020B0502040204020203" pitchFamily="34" charset="0"/>
                <a:cs typeface="Times New Roman" panose="02020603050405020304" pitchFamily="18" charset="0"/>
              </a:rPr>
              <a:t>[10] </a:t>
            </a:r>
            <a:r>
              <a:rPr lang="en-IN" sz="1300" dirty="0" err="1">
                <a:latin typeface="Bahnschrift" panose="020B0502040204020203" pitchFamily="34" charset="0"/>
                <a:cs typeface="Times New Roman" panose="02020603050405020304" pitchFamily="18" charset="0"/>
              </a:rPr>
              <a:t>D.Yaswanth</a:t>
            </a:r>
            <a:r>
              <a:rPr lang="en-IN" sz="1300" dirty="0">
                <a:latin typeface="Bahnschrift" panose="020B0502040204020203" pitchFamily="34" charset="0"/>
                <a:cs typeface="Times New Roman" panose="02020603050405020304" pitchFamily="18" charset="0"/>
              </a:rPr>
              <a:t>, Dr Syed Umar,-" A Study on Pollution Monitoring system </a:t>
            </a:r>
            <a:r>
              <a:rPr lang="en-IN" sz="1300" dirty="0" err="1">
                <a:latin typeface="Bahnschrift" panose="020B0502040204020203" pitchFamily="34" charset="0"/>
                <a:cs typeface="Times New Roman" panose="02020603050405020304" pitchFamily="18" charset="0"/>
              </a:rPr>
              <a:t>inWireless</a:t>
            </a:r>
            <a:r>
              <a:rPr lang="en-IN" sz="1300" dirty="0">
                <a:latin typeface="Bahnschrift" panose="020B0502040204020203" pitchFamily="34" charset="0"/>
                <a:cs typeface="Times New Roman" panose="02020603050405020304" pitchFamily="18" charset="0"/>
              </a:rPr>
              <a:t> Sensor Networks",-</a:t>
            </a:r>
            <a:r>
              <a:rPr lang="en-IN" sz="1300" dirty="0" err="1">
                <a:latin typeface="Bahnschrift" panose="020B0502040204020203" pitchFamily="34" charset="0"/>
                <a:cs typeface="Times New Roman" panose="02020603050405020304" pitchFamily="18" charset="0"/>
              </a:rPr>
              <a:t>D.Yaswanth</a:t>
            </a:r>
            <a:r>
              <a:rPr lang="en-IN" sz="1300" dirty="0">
                <a:latin typeface="Bahnschrift" panose="020B0502040204020203" pitchFamily="34" charset="0"/>
                <a:cs typeface="Times New Roman" panose="02020603050405020304" pitchFamily="18" charset="0"/>
              </a:rPr>
              <a:t> et al | IJCSET |September 2013 | Vol 3, Issue 9, 324-328.</a:t>
            </a:r>
          </a:p>
        </p:txBody>
      </p:sp>
      <p:pic>
        <p:nvPicPr>
          <p:cNvPr id="11268" name="Picture 4" descr="SRMIST.JPG"/>
          <p:cNvPicPr>
            <a:picLocks noChangeAspect="1"/>
          </p:cNvPicPr>
          <p:nvPr/>
        </p:nvPicPr>
        <p:blipFill>
          <a:blip r:embed="rId3" cstate="print"/>
          <a:srcRect/>
          <a:stretch>
            <a:fillRect/>
          </a:stretch>
        </p:blipFill>
        <p:spPr bwMode="auto">
          <a:xfrm>
            <a:off x="152399" y="228600"/>
            <a:ext cx="1575481" cy="5334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pPr>
                <a:defRPr/>
              </a:pPr>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487082"/>
            <a:ext cx="8229600" cy="1143000"/>
          </a:xfrm>
        </p:spPr>
        <p:txBody>
          <a:bodyPr/>
          <a:lstStyle/>
          <a:p>
            <a:pPr eaLnBrk="1" hangingPunct="1"/>
            <a:r>
              <a:rPr lang="en-IN" sz="3200" b="1" dirty="0">
                <a:latin typeface="Bahnschrift" panose="020B0502040204020203" pitchFamily="34" charset="0"/>
                <a:cs typeface="Times New Roman" pitchFamily="18" charset="0"/>
              </a:rPr>
              <a:t>ABSTRACT</a:t>
            </a:r>
          </a:p>
        </p:txBody>
      </p:sp>
      <p:sp>
        <p:nvSpPr>
          <p:cNvPr id="5123" name="Content Placeholder 2"/>
          <p:cNvSpPr>
            <a:spLocks noGrp="1"/>
          </p:cNvSpPr>
          <p:nvPr>
            <p:ph idx="1"/>
          </p:nvPr>
        </p:nvSpPr>
        <p:spPr>
          <a:xfrm>
            <a:off x="247650" y="1621615"/>
            <a:ext cx="8648700" cy="5105400"/>
          </a:xfrm>
        </p:spPr>
        <p:txBody>
          <a:bodyPr/>
          <a:lstStyle/>
          <a:p>
            <a:pPr marL="0" indent="0" algn="just">
              <a:lnSpc>
                <a:spcPct val="107000"/>
              </a:lnSpc>
              <a:spcAft>
                <a:spcPts val="800"/>
              </a:spcAft>
              <a:buNone/>
            </a:pPr>
            <a:r>
              <a:rPr lang="en-US" sz="1800" b="1" dirty="0">
                <a:solidFill>
                  <a:srgbClr val="000000"/>
                </a:solidFill>
                <a:effectLst/>
                <a:latin typeface="Bahnschrift" panose="020B0502040204020203" pitchFamily="34" charset="0"/>
                <a:cs typeface="Times New Roman" panose="02020603050405020304" pitchFamily="18" charset="0"/>
              </a:rPr>
              <a:t>In this demonstration proposal, </a:t>
            </a:r>
          </a:p>
          <a:p>
            <a:pPr algn="just">
              <a:lnSpc>
                <a:spcPct val="107000"/>
              </a:lnSpc>
              <a:spcAft>
                <a:spcPts val="800"/>
              </a:spcAft>
            </a:pPr>
            <a:r>
              <a:rPr lang="en-US" sz="1800" dirty="0">
                <a:solidFill>
                  <a:srgbClr val="000000"/>
                </a:solidFill>
                <a:effectLst/>
                <a:latin typeface="Times New Roman" panose="02020603050405020304" pitchFamily="18" charset="0"/>
                <a:cs typeface="Times New Roman" panose="02020603050405020304" pitchFamily="18" charset="0"/>
              </a:rPr>
              <a:t>A </a:t>
            </a:r>
            <a:r>
              <a:rPr lang="en-US" sz="1800" dirty="0">
                <a:solidFill>
                  <a:srgbClr val="000000"/>
                </a:solidFill>
                <a:latin typeface="Times New Roman" panose="02020603050405020304" pitchFamily="18" charset="0"/>
                <a:cs typeface="Times New Roman" panose="02020603050405020304" pitchFamily="18" charset="0"/>
              </a:rPr>
              <a:t>P</a:t>
            </a:r>
            <a:r>
              <a:rPr lang="en-US" sz="1800" dirty="0">
                <a:solidFill>
                  <a:srgbClr val="000000"/>
                </a:solidFill>
                <a:effectLst/>
                <a:latin typeface="Times New Roman" panose="02020603050405020304" pitchFamily="18" charset="0"/>
                <a:cs typeface="Times New Roman" panose="02020603050405020304" pitchFamily="18" charset="0"/>
              </a:rPr>
              <a:t>rototype of IoT Based Smart Industry Monitoring and Alerting System to monitor, locate and successively alert gas leaks of a complex factory environment. </a:t>
            </a:r>
          </a:p>
          <a:p>
            <a:pPr algn="just">
              <a:lnSpc>
                <a:spcPct val="107000"/>
              </a:lnSpc>
              <a:spcAft>
                <a:spcPts val="800"/>
              </a:spcAft>
            </a:pPr>
            <a:r>
              <a:rPr lang="en-US" sz="1800" dirty="0">
                <a:solidFill>
                  <a:srgbClr val="000000"/>
                </a:solidFill>
                <a:latin typeface="Times New Roman" panose="02020603050405020304" pitchFamily="18" charset="0"/>
                <a:cs typeface="Times New Roman" panose="02020603050405020304" pitchFamily="18" charset="0"/>
              </a:rPr>
              <a:t>Unlike Traditional Systems, we’ve used </a:t>
            </a:r>
            <a:r>
              <a:rPr lang="en-US" sz="1800" dirty="0">
                <a:solidFill>
                  <a:srgbClr val="000000"/>
                </a:solidFill>
                <a:effectLst/>
                <a:latin typeface="Times New Roman" panose="02020603050405020304" pitchFamily="18" charset="0"/>
                <a:cs typeface="Times New Roman" panose="02020603050405020304" pitchFamily="18" charset="0"/>
              </a:rPr>
              <a:t>IoT technology to make a  Smart Industry Monitoring and Alerting System and to perform data analytics on sensor readings using cloud service successively.</a:t>
            </a:r>
          </a:p>
          <a:p>
            <a:pPr algn="just">
              <a:lnSpc>
                <a:spcPct val="107000"/>
              </a:lnSpc>
              <a:spcAft>
                <a:spcPts val="800"/>
              </a:spcAft>
            </a:pPr>
            <a:r>
              <a:rPr lang="en-US" sz="1800" dirty="0">
                <a:solidFill>
                  <a:srgbClr val="000000"/>
                </a:solidFill>
                <a:effectLst/>
                <a:latin typeface="Times New Roman" panose="02020603050405020304" pitchFamily="18" charset="0"/>
                <a:cs typeface="Times New Roman" panose="02020603050405020304" pitchFamily="18" charset="0"/>
              </a:rPr>
              <a:t>This will detect any leakage of harmful gases, supporting and displaying the level and the location of the leakage. </a:t>
            </a:r>
          </a:p>
          <a:p>
            <a:pPr algn="just">
              <a:lnSpc>
                <a:spcPct val="107000"/>
              </a:lnSpc>
              <a:spcAft>
                <a:spcPts val="800"/>
              </a:spcAft>
            </a:pPr>
            <a:r>
              <a:rPr lang="en-US" sz="1800" dirty="0">
                <a:solidFill>
                  <a:srgbClr val="000000"/>
                </a:solidFill>
                <a:effectLst/>
                <a:latin typeface="Times New Roman" panose="02020603050405020304" pitchFamily="18" charset="0"/>
                <a:cs typeface="Times New Roman" panose="02020603050405020304" pitchFamily="18" charset="0"/>
              </a:rPr>
              <a:t>The aim of this project is to develop such a device that can automatically detect and alert the corresponding officials thus, stopping gas leakages in those permeable </a:t>
            </a:r>
          </a:p>
          <a:p>
            <a:pPr algn="just">
              <a:lnSpc>
                <a:spcPct val="107000"/>
              </a:lnSpc>
              <a:spcAft>
                <a:spcPts val="800"/>
              </a:spcAft>
            </a:pPr>
            <a:r>
              <a:rPr lang="en-US" sz="1800" dirty="0">
                <a:solidFill>
                  <a:srgbClr val="000000"/>
                </a:solidFill>
                <a:effectLst/>
                <a:latin typeface="Times New Roman" panose="02020603050405020304" pitchFamily="18" charset="0"/>
                <a:cs typeface="Times New Roman" panose="02020603050405020304" pitchFamily="18" charset="0"/>
              </a:rPr>
              <a:t>Throughout the demonstration, the technological advantages of  our prototype – “IoT Based Smart Industry Monitoring and Alerting System” are explored.</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p:cNvSpPr>
            <a:spLocks noGrp="1"/>
          </p:cNvSpPr>
          <p:nvPr>
            <p:ph type="sldNum" sz="quarter" idx="12"/>
          </p:nvPr>
        </p:nvSpPr>
        <p:spPr>
          <a:xfrm>
            <a:off x="6858000" y="6411912"/>
            <a:ext cx="2133600" cy="476250"/>
          </a:xfrm>
        </p:spPr>
        <p:txBody>
          <a:bodyPr/>
          <a:lstStyle/>
          <a:p>
            <a:pPr>
              <a:defRPr/>
            </a:pPr>
            <a:fld id="{0C3744A3-FC98-44CB-A20B-34E7365870A3}" type="slidenum">
              <a:rPr lang="en-US" smtClean="0"/>
              <a:pPr>
                <a:defRPr/>
              </a:pPr>
              <a:t>2</a:t>
            </a:fld>
            <a:endParaRPr lang="en-US" dirty="0"/>
          </a:p>
        </p:txBody>
      </p:sp>
      <p:pic>
        <p:nvPicPr>
          <p:cNvPr id="6" name="Picture 4" descr="SRMIST.JPG">
            <a:extLst>
              <a:ext uri="{FF2B5EF4-FFF2-40B4-BE49-F238E27FC236}">
                <a16:creationId xmlns:a16="http://schemas.microsoft.com/office/drawing/2014/main" id="{DF1C1C1D-EB29-4928-8F15-8DB17EEEC804}"/>
              </a:ext>
            </a:extLst>
          </p:cNvPr>
          <p:cNvPicPr>
            <a:picLocks noChangeAspect="1"/>
          </p:cNvPicPr>
          <p:nvPr/>
        </p:nvPicPr>
        <p:blipFill>
          <a:blip r:embed="rId3" cstate="print"/>
          <a:srcRect/>
          <a:stretch>
            <a:fillRect/>
          </a:stretch>
        </p:blipFill>
        <p:spPr bwMode="auto">
          <a:xfrm>
            <a:off x="106131" y="212164"/>
            <a:ext cx="1624029" cy="54983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09600" y="-94262"/>
            <a:ext cx="8229600" cy="1143000"/>
          </a:xfrm>
        </p:spPr>
        <p:txBody>
          <a:bodyPr/>
          <a:lstStyle/>
          <a:p>
            <a:pPr eaLnBrk="1" hangingPunct="1"/>
            <a:r>
              <a:rPr lang="en-IN" sz="2800" b="1" dirty="0">
                <a:latin typeface="Bahnschrift" panose="020B0502040204020203" pitchFamily="34" charset="0"/>
                <a:cs typeface="Times New Roman" pitchFamily="18" charset="0"/>
              </a:rPr>
              <a:t>REVIEW OF LITERATURE</a:t>
            </a:r>
          </a:p>
        </p:txBody>
      </p:sp>
      <p:pic>
        <p:nvPicPr>
          <p:cNvPr id="5125" name="Picture 4" descr="SRMIST.JPG"/>
          <p:cNvPicPr>
            <a:picLocks noChangeAspect="1"/>
          </p:cNvPicPr>
          <p:nvPr/>
        </p:nvPicPr>
        <p:blipFill>
          <a:blip r:embed="rId2" cstate="print"/>
          <a:srcRect/>
          <a:stretch>
            <a:fillRect/>
          </a:stretch>
        </p:blipFill>
        <p:spPr bwMode="auto">
          <a:xfrm>
            <a:off x="152399" y="152400"/>
            <a:ext cx="1350497" cy="457200"/>
          </a:xfrm>
          <a:prstGeom prst="rect">
            <a:avLst/>
          </a:prstGeom>
          <a:noFill/>
          <a:ln w="9525">
            <a:noFill/>
            <a:miter lim="800000"/>
            <a:headEnd/>
            <a:tailEnd/>
          </a:ln>
        </p:spPr>
      </p:pic>
      <p:sp>
        <p:nvSpPr>
          <p:cNvPr id="2" name="Slide Number Placeholder 1"/>
          <p:cNvSpPr>
            <a:spLocks noGrp="1"/>
          </p:cNvSpPr>
          <p:nvPr>
            <p:ph type="sldNum" sz="quarter" idx="12"/>
          </p:nvPr>
        </p:nvSpPr>
        <p:spPr>
          <a:xfrm>
            <a:off x="6914445" y="6479541"/>
            <a:ext cx="2133600" cy="476250"/>
          </a:xfrm>
        </p:spPr>
        <p:txBody>
          <a:bodyPr/>
          <a:lstStyle/>
          <a:p>
            <a:pPr>
              <a:defRPr/>
            </a:pPr>
            <a:fld id="{0C3744A3-FC98-44CB-A20B-34E7365870A3}" type="slidenum">
              <a:rPr lang="en-US" smtClean="0"/>
              <a:pPr>
                <a:defRPr/>
              </a:pPr>
              <a:t>3</a:t>
            </a:fld>
            <a:endParaRPr lang="en-US" dirty="0"/>
          </a:p>
        </p:txBody>
      </p:sp>
      <p:graphicFrame>
        <p:nvGraphicFramePr>
          <p:cNvPr id="8" name="Content Placeholder 3">
            <a:extLst>
              <a:ext uri="{FF2B5EF4-FFF2-40B4-BE49-F238E27FC236}">
                <a16:creationId xmlns:a16="http://schemas.microsoft.com/office/drawing/2014/main" id="{41EF81BD-9D44-4B2D-8284-FF12E6DDD1FF}"/>
              </a:ext>
            </a:extLst>
          </p:cNvPr>
          <p:cNvGraphicFramePr>
            <a:graphicFrameLocks noGrp="1"/>
          </p:cNvGraphicFramePr>
          <p:nvPr>
            <p:ph idx="1"/>
            <p:extLst>
              <p:ext uri="{D42A27DB-BD31-4B8C-83A1-F6EECF244321}">
                <p14:modId xmlns:p14="http://schemas.microsoft.com/office/powerpoint/2010/main" val="2162202440"/>
              </p:ext>
            </p:extLst>
          </p:nvPr>
        </p:nvGraphicFramePr>
        <p:xfrm>
          <a:off x="121355" y="993141"/>
          <a:ext cx="8839198" cy="5730240"/>
        </p:xfrm>
        <a:graphic>
          <a:graphicData uri="http://schemas.openxmlformats.org/drawingml/2006/table">
            <a:tbl>
              <a:tblPr firstRow="1" bandRow="1">
                <a:tableStyleId>{F5AB1C69-6EDB-4FF4-983F-18BD219EF322}</a:tableStyleId>
              </a:tblPr>
              <a:tblGrid>
                <a:gridCol w="684877">
                  <a:extLst>
                    <a:ext uri="{9D8B030D-6E8A-4147-A177-3AD203B41FA5}">
                      <a16:colId xmlns:a16="http://schemas.microsoft.com/office/drawing/2014/main" val="20000"/>
                    </a:ext>
                  </a:extLst>
                </a:gridCol>
                <a:gridCol w="711217">
                  <a:extLst>
                    <a:ext uri="{9D8B030D-6E8A-4147-A177-3AD203B41FA5}">
                      <a16:colId xmlns:a16="http://schemas.microsoft.com/office/drawing/2014/main" val="20001"/>
                    </a:ext>
                  </a:extLst>
                </a:gridCol>
                <a:gridCol w="1185365">
                  <a:extLst>
                    <a:ext uri="{9D8B030D-6E8A-4147-A177-3AD203B41FA5}">
                      <a16:colId xmlns:a16="http://schemas.microsoft.com/office/drawing/2014/main" val="20002"/>
                    </a:ext>
                  </a:extLst>
                </a:gridCol>
                <a:gridCol w="1975607">
                  <a:extLst>
                    <a:ext uri="{9D8B030D-6E8A-4147-A177-3AD203B41FA5}">
                      <a16:colId xmlns:a16="http://schemas.microsoft.com/office/drawing/2014/main" val="20003"/>
                    </a:ext>
                  </a:extLst>
                </a:gridCol>
                <a:gridCol w="1677724">
                  <a:extLst>
                    <a:ext uri="{9D8B030D-6E8A-4147-A177-3AD203B41FA5}">
                      <a16:colId xmlns:a16="http://schemas.microsoft.com/office/drawing/2014/main" val="20004"/>
                    </a:ext>
                  </a:extLst>
                </a:gridCol>
                <a:gridCol w="2604408">
                  <a:extLst>
                    <a:ext uri="{9D8B030D-6E8A-4147-A177-3AD203B41FA5}">
                      <a16:colId xmlns:a16="http://schemas.microsoft.com/office/drawing/2014/main" val="20005"/>
                    </a:ext>
                  </a:extLst>
                </a:gridCol>
              </a:tblGrid>
              <a:tr h="300772">
                <a:tc>
                  <a:txBody>
                    <a:bodyPr/>
                    <a:lstStyle/>
                    <a:p>
                      <a:pPr algn="l"/>
                      <a:r>
                        <a:rPr lang="en-US" sz="1600" b="1" dirty="0">
                          <a:solidFill>
                            <a:schemeClr val="tx1"/>
                          </a:solidFill>
                          <a:latin typeface="Bahnschrift" panose="020B0502040204020203" pitchFamily="34" charset="0"/>
                          <a:cs typeface="Times New Roman" pitchFamily="18" charset="0"/>
                        </a:rPr>
                        <a:t>S.NO</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YEAR</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AUTHORS</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PROJECT TITLE</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DESCRIPTION</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CHALLENGES</a:t>
                      </a:r>
                    </a:p>
                  </a:txBody>
                  <a:tcPr marL="91437" marR="91437"/>
                </a:tc>
                <a:extLst>
                  <a:ext uri="{0D108BD9-81ED-4DB2-BD59-A6C34878D82A}">
                    <a16:rowId xmlns:a16="http://schemas.microsoft.com/office/drawing/2014/main" val="10000"/>
                  </a:ext>
                </a:extLst>
              </a:tr>
              <a:tr h="2050717">
                <a:tc>
                  <a:txBody>
                    <a:bodyPr/>
                    <a:lstStyle/>
                    <a:p>
                      <a:pPr algn="l"/>
                      <a:r>
                        <a:rPr lang="en-US" sz="1600" b="0" dirty="0">
                          <a:solidFill>
                            <a:schemeClr val="tx1"/>
                          </a:solidFill>
                          <a:latin typeface="Times New Roman" pitchFamily="18" charset="0"/>
                          <a:cs typeface="Times New Roman" pitchFamily="18" charset="0"/>
                        </a:rPr>
                        <a:t>1</a:t>
                      </a:r>
                    </a:p>
                  </a:txBody>
                  <a:tcPr marL="91437" marR="91437"/>
                </a:tc>
                <a:tc>
                  <a:txBody>
                    <a:bodyPr/>
                    <a:lstStyle/>
                    <a:p>
                      <a:pPr algn="l"/>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2018</a:t>
                      </a:r>
                      <a:endParaRPr lang="en-US" sz="1600" b="0" dirty="0">
                        <a:solidFill>
                          <a:schemeClr val="tx1"/>
                        </a:solidFill>
                        <a:latin typeface="Times New Roman" pitchFamily="18" charset="0"/>
                        <a:cs typeface="Times New Roman" pitchFamily="18" charset="0"/>
                      </a:endParaRPr>
                    </a:p>
                  </a:txBody>
                  <a:tcPr marL="91437" marR="91437"/>
                </a:tc>
                <a:tc>
                  <a:txBody>
                    <a:bodyPr/>
                    <a:lstStyle/>
                    <a:p>
                      <a:pPr algn="l"/>
                      <a:r>
                        <a:rPr kumimoji="0" lang="en-US" sz="1600" b="0" kern="1200" dirty="0">
                          <a:solidFill>
                            <a:schemeClr val="tx1"/>
                          </a:solidFill>
                          <a:latin typeface="Times New Roman" pitchFamily="18" charset="0"/>
                          <a:ea typeface="+mn-ea"/>
                          <a:cs typeface="Times New Roman" pitchFamily="18" charset="0"/>
                        </a:rPr>
                        <a:t>Venkata </a:t>
                      </a:r>
                      <a:r>
                        <a:rPr kumimoji="0" lang="en-US" sz="1600" b="0" kern="1200" dirty="0" err="1">
                          <a:solidFill>
                            <a:schemeClr val="tx1"/>
                          </a:solidFill>
                          <a:latin typeface="Times New Roman" pitchFamily="18" charset="0"/>
                          <a:ea typeface="+mn-ea"/>
                          <a:cs typeface="Times New Roman" pitchFamily="18" charset="0"/>
                        </a:rPr>
                        <a:t>Subbaiah.B</a:t>
                      </a:r>
                      <a:r>
                        <a:rPr kumimoji="0" lang="en-US" sz="1600" b="0" kern="1200" dirty="0">
                          <a:solidFill>
                            <a:schemeClr val="tx1"/>
                          </a:solidFill>
                          <a:latin typeface="Times New Roman" pitchFamily="18" charset="0"/>
                          <a:ea typeface="+mn-ea"/>
                          <a:cs typeface="Times New Roman" pitchFamily="18" charset="0"/>
                        </a:rPr>
                        <a:t>, Venkata Sreekanth Reddy</a:t>
                      </a:r>
                    </a:p>
                    <a:p>
                      <a:pPr algn="l"/>
                      <a:endParaRPr lang="en-IN" sz="1400" b="1" i="0" kern="1200" dirty="0">
                        <a:solidFill>
                          <a:schemeClr val="dk1"/>
                        </a:solidFill>
                        <a:effectLst/>
                        <a:latin typeface="+mn-lt"/>
                        <a:ea typeface="+mn-ea"/>
                        <a:cs typeface="+mn-cs"/>
                      </a:endParaRPr>
                    </a:p>
                    <a:p>
                      <a:pPr algn="l"/>
                      <a:r>
                        <a:rPr lang="en-IN" sz="1400" b="1" i="0" kern="1200" dirty="0">
                          <a:solidFill>
                            <a:schemeClr val="dk1"/>
                          </a:solidFill>
                          <a:effectLst/>
                          <a:latin typeface="Bahnschrift" panose="020B0502040204020203" pitchFamily="34" charset="0"/>
                          <a:ea typeface="+mn-ea"/>
                          <a:cs typeface="+mn-cs"/>
                        </a:rPr>
                        <a:t>NCECA</a:t>
                      </a:r>
                    </a:p>
                    <a:p>
                      <a:pPr algn="l"/>
                      <a:r>
                        <a:rPr lang="en-IN" sz="1400" b="1" i="0" kern="1200" dirty="0">
                          <a:solidFill>
                            <a:schemeClr val="dk1"/>
                          </a:solidFill>
                          <a:effectLst/>
                          <a:latin typeface="Bahnschrift" panose="020B0502040204020203" pitchFamily="34" charset="0"/>
                          <a:ea typeface="+mn-ea"/>
                          <a:cs typeface="+mn-cs"/>
                        </a:rPr>
                        <a:t>Vol – 1</a:t>
                      </a:r>
                    </a:p>
                    <a:p>
                      <a:pPr algn="l"/>
                      <a:r>
                        <a:rPr lang="en-IN" sz="1400" b="1" i="0" kern="1200" dirty="0">
                          <a:solidFill>
                            <a:schemeClr val="dk1"/>
                          </a:solidFill>
                          <a:effectLst/>
                          <a:latin typeface="Bahnschrift" panose="020B0502040204020203" pitchFamily="34" charset="0"/>
                          <a:ea typeface="+mn-ea"/>
                          <a:cs typeface="+mn-cs"/>
                        </a:rPr>
                        <a:t>Issue 2</a:t>
                      </a:r>
                      <a:endParaRPr lang="en-US" sz="1200" b="0" dirty="0">
                        <a:solidFill>
                          <a:schemeClr val="tx1"/>
                        </a:solidFill>
                        <a:latin typeface="Bahnschrift" panose="020B0502040204020203" pitchFamily="34" charset="0"/>
                        <a:cs typeface="Times New Roman" pitchFamily="18" charset="0"/>
                      </a:endParaRPr>
                    </a:p>
                  </a:txBody>
                  <a:tcPr marL="91437" marR="914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tx1"/>
                          </a:solidFill>
                          <a:latin typeface="Times New Roman" pitchFamily="18" charset="0"/>
                          <a:ea typeface="+mn-ea"/>
                          <a:cs typeface="Times New Roman" pitchFamily="18" charset="0"/>
                        </a:rPr>
                        <a:t>An IOT Based smart industry monitoring system by using Raspberry Pi 3</a:t>
                      </a:r>
                    </a:p>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lvl="0" algn="l"/>
                      <a:r>
                        <a:rPr kumimoji="0" lang="en-US" sz="1600" b="0" kern="1200" dirty="0">
                          <a:solidFill>
                            <a:schemeClr val="tx1"/>
                          </a:solidFill>
                          <a:latin typeface="Times New Roman" pitchFamily="18" charset="0"/>
                          <a:ea typeface="+mn-ea"/>
                          <a:cs typeface="Times New Roman" pitchFamily="18" charset="0"/>
                        </a:rPr>
                        <a:t>People can monitor the weather  information via mobile phone or web easily.</a:t>
                      </a:r>
                    </a:p>
                    <a:p>
                      <a:pPr lvl="0"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marL="285750" lvl="0" indent="-285750" algn="l">
                        <a:buFont typeface="Arial" panose="020B0604020202020204" pitchFamily="34" charset="0"/>
                        <a:buChar char="•"/>
                      </a:pPr>
                      <a:r>
                        <a:rPr kumimoji="0" lang="en-US" sz="1600" b="0" kern="1200" dirty="0">
                          <a:solidFill>
                            <a:schemeClr val="tx1"/>
                          </a:solidFill>
                          <a:latin typeface="Times New Roman" pitchFamily="18" charset="0"/>
                          <a:ea typeface="+mn-ea"/>
                          <a:cs typeface="Times New Roman" pitchFamily="18" charset="0"/>
                        </a:rPr>
                        <a:t>It is difficult to know failure modes unless very advanced methods of monitoring are used. </a:t>
                      </a:r>
                    </a:p>
                    <a:p>
                      <a:pPr marL="285750" lvl="0" indent="-285750" algn="l">
                        <a:buFont typeface="Arial" panose="020B0604020202020204" pitchFamily="34" charset="0"/>
                        <a:buChar char="•"/>
                      </a:pPr>
                      <a:r>
                        <a:rPr kumimoji="0" lang="en-US" sz="1600" b="0" kern="1200" dirty="0">
                          <a:solidFill>
                            <a:schemeClr val="tx1"/>
                          </a:solidFill>
                          <a:latin typeface="Times New Roman" pitchFamily="18" charset="0"/>
                          <a:ea typeface="+mn-ea"/>
                          <a:cs typeface="Times New Roman" pitchFamily="18" charset="0"/>
                        </a:rPr>
                        <a:t>The temperature is Non linear, Low voltage Reference is needed, least sensitivity</a:t>
                      </a:r>
                      <a:endParaRPr lang="en-US" sz="1600" b="0" dirty="0">
                        <a:solidFill>
                          <a:schemeClr val="tx1"/>
                        </a:solidFill>
                        <a:latin typeface="Times New Roman" pitchFamily="18" charset="0"/>
                        <a:cs typeface="Times New Roman" pitchFamily="18" charset="0"/>
                      </a:endParaRPr>
                    </a:p>
                  </a:txBody>
                  <a:tcPr marL="91437" marR="91437"/>
                </a:tc>
                <a:extLst>
                  <a:ext uri="{0D108BD9-81ED-4DB2-BD59-A6C34878D82A}">
                    <a16:rowId xmlns:a16="http://schemas.microsoft.com/office/drawing/2014/main" val="10001"/>
                  </a:ext>
                </a:extLst>
              </a:tr>
              <a:tr h="2335452">
                <a:tc>
                  <a:txBody>
                    <a:bodyPr/>
                    <a:lstStyle/>
                    <a:p>
                      <a:pPr algn="l"/>
                      <a:r>
                        <a:rPr lang="en-US" sz="1600" b="0" dirty="0">
                          <a:solidFill>
                            <a:schemeClr val="tx1"/>
                          </a:solidFill>
                          <a:latin typeface="Times New Roman" pitchFamily="18" charset="0"/>
                          <a:cs typeface="Times New Roman" pitchFamily="18" charset="0"/>
                        </a:rPr>
                        <a:t>2</a:t>
                      </a:r>
                    </a:p>
                  </a:txBody>
                  <a:tcPr marL="91437" marR="914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tx1"/>
                          </a:solidFill>
                          <a:latin typeface="Times New Roman" pitchFamily="18" charset="0"/>
                          <a:ea typeface="+mn-ea"/>
                          <a:cs typeface="Times New Roman" pitchFamily="18" charset="0"/>
                        </a:rPr>
                        <a:t>2016</a:t>
                      </a:r>
                    </a:p>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algn="l"/>
                      <a:r>
                        <a:rPr kumimoji="0" lang="en-US" sz="1600" b="0" kern="1200" dirty="0" err="1">
                          <a:solidFill>
                            <a:schemeClr val="tx1"/>
                          </a:solidFill>
                          <a:latin typeface="Times New Roman" pitchFamily="18" charset="0"/>
                          <a:ea typeface="+mn-ea"/>
                          <a:cs typeface="Times New Roman" pitchFamily="18" charset="0"/>
                        </a:rPr>
                        <a:t>Ramagiri</a:t>
                      </a:r>
                      <a:r>
                        <a:rPr kumimoji="0" lang="en-US" sz="1600" b="0" kern="1200" dirty="0">
                          <a:solidFill>
                            <a:schemeClr val="tx1"/>
                          </a:solidFill>
                          <a:latin typeface="Times New Roman" pitchFamily="18" charset="0"/>
                          <a:ea typeface="+mn-ea"/>
                          <a:cs typeface="Times New Roman" pitchFamily="18" charset="0"/>
                        </a:rPr>
                        <a:t> </a:t>
                      </a:r>
                      <a:r>
                        <a:rPr kumimoji="0" lang="en-US" sz="1600" b="0" kern="1200" dirty="0" err="1">
                          <a:solidFill>
                            <a:schemeClr val="tx1"/>
                          </a:solidFill>
                          <a:latin typeface="Times New Roman" pitchFamily="18" charset="0"/>
                          <a:ea typeface="+mn-ea"/>
                          <a:cs typeface="Times New Roman" pitchFamily="18" charset="0"/>
                        </a:rPr>
                        <a:t>Rushikesh</a:t>
                      </a:r>
                      <a:r>
                        <a:rPr kumimoji="0" lang="en-US" sz="1600" b="0" kern="1200" dirty="0">
                          <a:solidFill>
                            <a:schemeClr val="tx1"/>
                          </a:solidFill>
                          <a:latin typeface="Times New Roman" pitchFamily="18" charset="0"/>
                          <a:ea typeface="+mn-ea"/>
                          <a:cs typeface="Times New Roman" pitchFamily="18" charset="0"/>
                        </a:rPr>
                        <a:t>, Chandra Mohan Reddy </a:t>
                      </a:r>
                      <a:r>
                        <a:rPr kumimoji="0" lang="en-US" sz="1600" b="0" kern="1200" dirty="0" err="1">
                          <a:solidFill>
                            <a:schemeClr val="tx1"/>
                          </a:solidFill>
                          <a:latin typeface="Times New Roman" pitchFamily="18" charset="0"/>
                          <a:ea typeface="+mn-ea"/>
                          <a:cs typeface="Times New Roman" pitchFamily="18" charset="0"/>
                        </a:rPr>
                        <a:t>Sivappagari</a:t>
                      </a:r>
                      <a:endParaRPr kumimoji="0" lang="en-US" sz="1600" b="0" kern="1200" dirty="0">
                        <a:solidFill>
                          <a:schemeClr val="tx1"/>
                        </a:solidFill>
                        <a:latin typeface="Times New Roman" pitchFamily="18" charset="0"/>
                        <a:ea typeface="+mn-ea"/>
                        <a:cs typeface="Times New Roman" pitchFamily="18" charset="0"/>
                      </a:endParaRPr>
                    </a:p>
                    <a:p>
                      <a:pPr algn="l"/>
                      <a:endParaRPr kumimoji="0" lang="en-US" sz="1600" b="0" kern="1200" dirty="0">
                        <a:solidFill>
                          <a:schemeClr val="tx1"/>
                        </a:solidFill>
                        <a:latin typeface="Times New Roman" pitchFamily="18" charset="0"/>
                        <a:ea typeface="+mn-ea"/>
                        <a:cs typeface="Times New Roman" pitchFamily="18" charset="0"/>
                      </a:endParaRPr>
                    </a:p>
                    <a:p>
                      <a:pPr algn="l"/>
                      <a:r>
                        <a:rPr lang="en-IN" sz="1400" b="1" i="0" kern="1200" dirty="0">
                          <a:solidFill>
                            <a:schemeClr val="dk1"/>
                          </a:solidFill>
                          <a:effectLst/>
                          <a:latin typeface="Bahnschrift" panose="020B0502040204020203" pitchFamily="34" charset="0"/>
                          <a:ea typeface="+mn-ea"/>
                          <a:cs typeface="+mn-cs"/>
                        </a:rPr>
                        <a:t>IEEE</a:t>
                      </a:r>
                    </a:p>
                    <a:p>
                      <a:pPr algn="l"/>
                      <a:r>
                        <a:rPr lang="en-IN" sz="1400" b="1" i="0" kern="1200" dirty="0">
                          <a:solidFill>
                            <a:schemeClr val="dk1"/>
                          </a:solidFill>
                          <a:effectLst/>
                          <a:latin typeface="Bahnschrift" panose="020B0502040204020203" pitchFamily="34" charset="0"/>
                          <a:ea typeface="+mn-ea"/>
                          <a:cs typeface="+mn-cs"/>
                        </a:rPr>
                        <a:t>Vol – 6</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0" kern="1200" dirty="0">
                          <a:solidFill>
                            <a:schemeClr val="dk1"/>
                          </a:solidFill>
                          <a:effectLst/>
                          <a:latin typeface="Bahnschrift" panose="020B0502040204020203" pitchFamily="34" charset="0"/>
                          <a:ea typeface="+mn-ea"/>
                          <a:cs typeface="+mn-cs"/>
                        </a:rPr>
                        <a:t>Issue 3</a:t>
                      </a:r>
                      <a:endParaRPr lang="en-US" sz="1400" b="0" dirty="0">
                        <a:solidFill>
                          <a:schemeClr val="tx1"/>
                        </a:solidFill>
                        <a:latin typeface="Bahnschrift" panose="020B0502040204020203" pitchFamily="34" charset="0"/>
                        <a:cs typeface="Times New Roman" pitchFamily="18" charset="0"/>
                      </a:endParaRPr>
                    </a:p>
                    <a:p>
                      <a:pPr algn="l"/>
                      <a:endParaRPr lang="en-US" sz="1400" b="0" dirty="0">
                        <a:solidFill>
                          <a:schemeClr val="tx1"/>
                        </a:solidFill>
                        <a:latin typeface="Bahnschrift" panose="020B0502040204020203" pitchFamily="34" charset="0"/>
                        <a:cs typeface="Times New Roman" pitchFamily="18" charset="0"/>
                      </a:endParaRPr>
                    </a:p>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algn="l"/>
                      <a:r>
                        <a:rPr kumimoji="0" lang="en-US" sz="1600" b="0" kern="1200" dirty="0">
                          <a:solidFill>
                            <a:schemeClr val="tx1"/>
                          </a:solidFill>
                          <a:latin typeface="Times New Roman" pitchFamily="18" charset="0"/>
                          <a:ea typeface="+mn-ea"/>
                          <a:cs typeface="Times New Roman" pitchFamily="18" charset="0"/>
                        </a:rPr>
                        <a:t>Development of </a:t>
                      </a:r>
                      <a:r>
                        <a:rPr kumimoji="0" lang="en-US" sz="1600" b="0" kern="1200" dirty="0" err="1">
                          <a:solidFill>
                            <a:schemeClr val="tx1"/>
                          </a:solidFill>
                          <a:latin typeface="Times New Roman" pitchFamily="18" charset="0"/>
                          <a:ea typeface="+mn-ea"/>
                          <a:cs typeface="Times New Roman" pitchFamily="18" charset="0"/>
                        </a:rPr>
                        <a:t>IoT</a:t>
                      </a:r>
                      <a:r>
                        <a:rPr kumimoji="0" lang="en-US" sz="1600" b="0" kern="1200" dirty="0">
                          <a:solidFill>
                            <a:schemeClr val="tx1"/>
                          </a:solidFill>
                          <a:latin typeface="Times New Roman" pitchFamily="18" charset="0"/>
                          <a:ea typeface="+mn-ea"/>
                          <a:cs typeface="Times New Roman" pitchFamily="18" charset="0"/>
                        </a:rPr>
                        <a:t> based Vehicular Pollution Monitoring System</a:t>
                      </a:r>
                      <a:endParaRPr lang="en-US" sz="1600" b="0" dirty="0">
                        <a:solidFill>
                          <a:schemeClr val="tx1"/>
                        </a:solidFill>
                        <a:latin typeface="Times New Roman" pitchFamily="18" charset="0"/>
                        <a:cs typeface="Times New Roman" pitchFamily="18" charset="0"/>
                      </a:endParaRPr>
                    </a:p>
                  </a:txBody>
                  <a:tcPr marL="91437" marR="91437"/>
                </a:tc>
                <a:tc>
                  <a:txBody>
                    <a:bodyPr/>
                    <a:lstStyle/>
                    <a:p>
                      <a:pPr lvl="0" algn="l"/>
                      <a:r>
                        <a:rPr kumimoji="0" lang="en-US" sz="1600" b="0" kern="1200" dirty="0">
                          <a:solidFill>
                            <a:schemeClr val="tx1"/>
                          </a:solidFill>
                          <a:latin typeface="Times New Roman" pitchFamily="18" charset="0"/>
                          <a:ea typeface="+mn-ea"/>
                          <a:cs typeface="Times New Roman" pitchFamily="18" charset="0"/>
                        </a:rPr>
                        <a:t>Warns the vehicle owners to control the pollution and detect the vehicle registration numbers that causes more pollution in the atmosphere.</a:t>
                      </a:r>
                    </a:p>
                  </a:txBody>
                  <a:tcPr marL="91437" marR="91437"/>
                </a:tc>
                <a:tc>
                  <a:txBody>
                    <a:bodyPr/>
                    <a:lstStyle/>
                    <a:p>
                      <a:pPr marL="285750" lvl="0" indent="-285750" algn="just">
                        <a:buFont typeface="Arial" panose="020B0604020202020204" pitchFamily="34" charset="0"/>
                        <a:buChar char="•"/>
                      </a:pPr>
                      <a:r>
                        <a:rPr kumimoji="0" lang="en-US" sz="1600" b="0" kern="1200" dirty="0">
                          <a:solidFill>
                            <a:schemeClr val="tx1"/>
                          </a:solidFill>
                          <a:latin typeface="Times New Roman" pitchFamily="18" charset="0"/>
                          <a:ea typeface="+mn-ea"/>
                          <a:cs typeface="Times New Roman" pitchFamily="18" charset="0"/>
                        </a:rPr>
                        <a:t>It requires air or oxygen to work  and It can be poisoned by lead, chlorine and silicon.</a:t>
                      </a:r>
                    </a:p>
                    <a:p>
                      <a:pPr marL="285750" lvl="0" indent="-285750" algn="just">
                        <a:buFont typeface="Arial" panose="020B0604020202020204" pitchFamily="34" charset="0"/>
                        <a:buChar char="•"/>
                      </a:pPr>
                      <a:r>
                        <a:rPr kumimoji="0" lang="en-US" sz="1600" b="0" kern="1200" dirty="0">
                          <a:solidFill>
                            <a:schemeClr val="tx1"/>
                          </a:solidFill>
                          <a:latin typeface="Times New Roman" pitchFamily="18" charset="0"/>
                          <a:ea typeface="+mn-ea"/>
                          <a:cs typeface="Times New Roman" pitchFamily="18" charset="0"/>
                        </a:rPr>
                        <a:t>Secondly, in connection with the investment cost, identification technology requires a closer attention when it comes to its management.</a:t>
                      </a:r>
                    </a:p>
                    <a:p>
                      <a:pPr marL="285750" indent="-285750" algn="l">
                        <a:buFont typeface="Arial" panose="020B0604020202020204" pitchFamily="34" charset="0"/>
                        <a:buChar char="•"/>
                      </a:pPr>
                      <a:endParaRPr kumimoji="0" lang="en-US" sz="1600" b="0" kern="1200" dirty="0">
                        <a:solidFill>
                          <a:schemeClr val="tx1"/>
                        </a:solidFill>
                        <a:latin typeface="Times New Roman" pitchFamily="18" charset="0"/>
                        <a:ea typeface="+mn-ea"/>
                        <a:cs typeface="Times New Roman" pitchFamily="18" charset="0"/>
                      </a:endParaRPr>
                    </a:p>
                  </a:txBody>
                  <a:tcPr marL="91437" marR="91437"/>
                </a:tc>
                <a:extLst>
                  <a:ext uri="{0D108BD9-81ED-4DB2-BD59-A6C34878D82A}">
                    <a16:rowId xmlns:a16="http://schemas.microsoft.com/office/drawing/2014/main" val="10002"/>
                  </a:ext>
                </a:extLst>
              </a:tr>
              <a:tr h="300772">
                <a:tc>
                  <a:txBody>
                    <a:bodyPr/>
                    <a:lstStyle/>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lvl="0"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lvl="0" algn="l"/>
                      <a:endParaRPr kumimoji="0" lang="en-US" sz="1600" b="0" kern="1200" dirty="0">
                        <a:solidFill>
                          <a:schemeClr val="tx1"/>
                        </a:solidFill>
                        <a:latin typeface="Times New Roman" pitchFamily="18" charset="0"/>
                        <a:ea typeface="+mn-ea"/>
                        <a:cs typeface="Times New Roman" pitchFamily="18" charset="0"/>
                      </a:endParaRPr>
                    </a:p>
                  </a:txBody>
                  <a:tcPr marL="91437" marR="91437"/>
                </a:tc>
                <a:extLst>
                  <a:ext uri="{0D108BD9-81ED-4DB2-BD59-A6C34878D82A}">
                    <a16:rowId xmlns:a16="http://schemas.microsoft.com/office/drawing/2014/main" val="10003"/>
                  </a:ext>
                </a:extLst>
              </a:tr>
            </a:tbl>
          </a:graphicData>
        </a:graphic>
      </p:graphicFrame>
      <p:cxnSp>
        <p:nvCxnSpPr>
          <p:cNvPr id="5" name="Straight Connector 4">
            <a:extLst>
              <a:ext uri="{FF2B5EF4-FFF2-40B4-BE49-F238E27FC236}">
                <a16:creationId xmlns:a16="http://schemas.microsoft.com/office/drawing/2014/main" id="{84864F98-1D01-4A01-8060-219FD2FF9838}"/>
              </a:ext>
            </a:extLst>
          </p:cNvPr>
          <p:cNvCxnSpPr/>
          <p:nvPr/>
        </p:nvCxnSpPr>
        <p:spPr bwMode="auto">
          <a:xfrm>
            <a:off x="762000" y="981571"/>
            <a:ext cx="0" cy="511442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 name="Straight Connector 8">
            <a:extLst>
              <a:ext uri="{FF2B5EF4-FFF2-40B4-BE49-F238E27FC236}">
                <a16:creationId xmlns:a16="http://schemas.microsoft.com/office/drawing/2014/main" id="{72578FDF-3BAA-4E66-B3AA-029D3C86DECF}"/>
              </a:ext>
            </a:extLst>
          </p:cNvPr>
          <p:cNvCxnSpPr/>
          <p:nvPr/>
        </p:nvCxnSpPr>
        <p:spPr bwMode="auto">
          <a:xfrm>
            <a:off x="1491607" y="993141"/>
            <a:ext cx="0" cy="511442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0" name="Straight Connector 9">
            <a:extLst>
              <a:ext uri="{FF2B5EF4-FFF2-40B4-BE49-F238E27FC236}">
                <a16:creationId xmlns:a16="http://schemas.microsoft.com/office/drawing/2014/main" id="{88ABA9F9-89DE-4179-97B7-623C0AD77B51}"/>
              </a:ext>
            </a:extLst>
          </p:cNvPr>
          <p:cNvCxnSpPr/>
          <p:nvPr/>
        </p:nvCxnSpPr>
        <p:spPr bwMode="auto">
          <a:xfrm>
            <a:off x="2667000" y="993141"/>
            <a:ext cx="0" cy="511442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Straight Connector 10">
            <a:extLst>
              <a:ext uri="{FF2B5EF4-FFF2-40B4-BE49-F238E27FC236}">
                <a16:creationId xmlns:a16="http://schemas.microsoft.com/office/drawing/2014/main" id="{C17DD973-01E8-4EA0-A6CC-4A12CA1139A4}"/>
              </a:ext>
            </a:extLst>
          </p:cNvPr>
          <p:cNvCxnSpPr/>
          <p:nvPr/>
        </p:nvCxnSpPr>
        <p:spPr bwMode="auto">
          <a:xfrm>
            <a:off x="4572000" y="981571"/>
            <a:ext cx="0" cy="511442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Straight Connector 11">
            <a:extLst>
              <a:ext uri="{FF2B5EF4-FFF2-40B4-BE49-F238E27FC236}">
                <a16:creationId xmlns:a16="http://schemas.microsoft.com/office/drawing/2014/main" id="{598B5EAC-63F7-411B-8232-6B34B8B78D33}"/>
              </a:ext>
            </a:extLst>
          </p:cNvPr>
          <p:cNvCxnSpPr/>
          <p:nvPr/>
        </p:nvCxnSpPr>
        <p:spPr bwMode="auto">
          <a:xfrm>
            <a:off x="6400800" y="993141"/>
            <a:ext cx="0" cy="511442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 name="Straight Connector 6">
            <a:extLst>
              <a:ext uri="{FF2B5EF4-FFF2-40B4-BE49-F238E27FC236}">
                <a16:creationId xmlns:a16="http://schemas.microsoft.com/office/drawing/2014/main" id="{D04A09F8-16A0-4168-9C9F-37ADE1302D44}"/>
              </a:ext>
            </a:extLst>
          </p:cNvPr>
          <p:cNvCxnSpPr/>
          <p:nvPr/>
        </p:nvCxnSpPr>
        <p:spPr bwMode="auto">
          <a:xfrm>
            <a:off x="121355" y="1295400"/>
            <a:ext cx="8839198"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Straight Connector 14">
            <a:extLst>
              <a:ext uri="{FF2B5EF4-FFF2-40B4-BE49-F238E27FC236}">
                <a16:creationId xmlns:a16="http://schemas.microsoft.com/office/drawing/2014/main" id="{0097E650-5217-4F0E-8CBB-49166802AA12}"/>
              </a:ext>
            </a:extLst>
          </p:cNvPr>
          <p:cNvCxnSpPr/>
          <p:nvPr/>
        </p:nvCxnSpPr>
        <p:spPr bwMode="auto">
          <a:xfrm>
            <a:off x="121355" y="3505200"/>
            <a:ext cx="8839198" cy="0"/>
          </a:xfrm>
          <a:prstGeom prst="line">
            <a:avLst/>
          </a:prstGeom>
          <a:solidFill>
            <a:schemeClr val="accent1"/>
          </a:solidFill>
          <a:ln w="12700" cap="sq" cmpd="sng" algn="ctr">
            <a:solidFill>
              <a:schemeClr val="tx1"/>
            </a:solidFill>
            <a:prstDash val="solid"/>
            <a:round/>
            <a:headEnd type="none" w="sm" len="sm"/>
            <a:tailEnd type="none" w="sm" len="sm"/>
          </a:ln>
          <a:effectLst/>
        </p:spPr>
      </p:cxnSp>
      <p:graphicFrame>
        <p:nvGraphicFramePr>
          <p:cNvPr id="13" name="Table 12">
            <a:extLst>
              <a:ext uri="{FF2B5EF4-FFF2-40B4-BE49-F238E27FC236}">
                <a16:creationId xmlns:a16="http://schemas.microsoft.com/office/drawing/2014/main" id="{5ABEB820-2B02-410F-996D-3F86739A1B7A}"/>
              </a:ext>
            </a:extLst>
          </p:cNvPr>
          <p:cNvGraphicFramePr>
            <a:graphicFrameLocks noGrp="1"/>
          </p:cNvGraphicFramePr>
          <p:nvPr>
            <p:extLst>
              <p:ext uri="{D42A27DB-BD31-4B8C-83A1-F6EECF244321}">
                <p14:modId xmlns:p14="http://schemas.microsoft.com/office/powerpoint/2010/main" val="3722778109"/>
              </p:ext>
            </p:extLst>
          </p:nvPr>
        </p:nvGraphicFramePr>
        <p:xfrm>
          <a:off x="132643" y="993141"/>
          <a:ext cx="8839198" cy="5102859"/>
        </p:xfrm>
        <a:graphic>
          <a:graphicData uri="http://schemas.openxmlformats.org/drawingml/2006/table">
            <a:tbl>
              <a:tblPr>
                <a:tableStyleId>{5940675A-B579-460E-94D1-54222C63F5DA}</a:tableStyleId>
              </a:tblPr>
              <a:tblGrid>
                <a:gridCol w="8839198">
                  <a:extLst>
                    <a:ext uri="{9D8B030D-6E8A-4147-A177-3AD203B41FA5}">
                      <a16:colId xmlns:a16="http://schemas.microsoft.com/office/drawing/2014/main" val="3755473213"/>
                    </a:ext>
                  </a:extLst>
                </a:gridCol>
              </a:tblGrid>
              <a:tr h="5102859">
                <a:tc>
                  <a:txBody>
                    <a:bodyPr/>
                    <a:lstStyle/>
                    <a:p>
                      <a:endParaRPr lang="en-IN" dirty="0"/>
                    </a:p>
                  </a:txBody>
                  <a:tcPr/>
                </a:tc>
                <a:extLst>
                  <a:ext uri="{0D108BD9-81ED-4DB2-BD59-A6C34878D82A}">
                    <a16:rowId xmlns:a16="http://schemas.microsoft.com/office/drawing/2014/main" val="15900683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09600" y="38100"/>
            <a:ext cx="8229600" cy="1143000"/>
          </a:xfrm>
        </p:spPr>
        <p:txBody>
          <a:bodyPr/>
          <a:lstStyle/>
          <a:p>
            <a:pPr eaLnBrk="1" hangingPunct="1"/>
            <a:r>
              <a:rPr lang="en-IN" sz="2800" b="1" dirty="0">
                <a:latin typeface="Bahnschrift" panose="020B0502040204020203" pitchFamily="34" charset="0"/>
                <a:cs typeface="Times New Roman" pitchFamily="18" charset="0"/>
              </a:rPr>
              <a:t>REVIEW OF LITERATURE</a:t>
            </a:r>
          </a:p>
        </p:txBody>
      </p:sp>
      <p:pic>
        <p:nvPicPr>
          <p:cNvPr id="5125" name="Picture 4" descr="SRMIST.JPG"/>
          <p:cNvPicPr>
            <a:picLocks noChangeAspect="1"/>
          </p:cNvPicPr>
          <p:nvPr/>
        </p:nvPicPr>
        <p:blipFill>
          <a:blip r:embed="rId2" cstate="print"/>
          <a:srcRect/>
          <a:stretch>
            <a:fillRect/>
          </a:stretch>
        </p:blipFill>
        <p:spPr bwMode="auto">
          <a:xfrm>
            <a:off x="152399" y="152400"/>
            <a:ext cx="1350497" cy="457200"/>
          </a:xfrm>
          <a:prstGeom prst="rect">
            <a:avLst/>
          </a:prstGeom>
          <a:noFill/>
          <a:ln w="9525">
            <a:noFill/>
            <a:miter lim="800000"/>
            <a:headEnd/>
            <a:tailEnd/>
          </a:ln>
        </p:spPr>
      </p:pic>
      <p:sp>
        <p:nvSpPr>
          <p:cNvPr id="2" name="Slide Number Placeholder 1"/>
          <p:cNvSpPr>
            <a:spLocks noGrp="1"/>
          </p:cNvSpPr>
          <p:nvPr>
            <p:ph type="sldNum" sz="quarter" idx="12"/>
          </p:nvPr>
        </p:nvSpPr>
        <p:spPr>
          <a:xfrm>
            <a:off x="6858000" y="6381750"/>
            <a:ext cx="2133600" cy="476250"/>
          </a:xfrm>
        </p:spPr>
        <p:txBody>
          <a:bodyPr/>
          <a:lstStyle/>
          <a:p>
            <a:pPr>
              <a:defRPr/>
            </a:pPr>
            <a:fld id="{0C3744A3-FC98-44CB-A20B-34E7365870A3}" type="slidenum">
              <a:rPr lang="en-US" smtClean="0"/>
              <a:pPr>
                <a:defRPr/>
              </a:pPr>
              <a:t>4</a:t>
            </a:fld>
            <a:endParaRPr lang="en-US"/>
          </a:p>
        </p:txBody>
      </p:sp>
      <p:graphicFrame>
        <p:nvGraphicFramePr>
          <p:cNvPr id="8" name="Content Placeholder 3">
            <a:extLst>
              <a:ext uri="{FF2B5EF4-FFF2-40B4-BE49-F238E27FC236}">
                <a16:creationId xmlns:a16="http://schemas.microsoft.com/office/drawing/2014/main" id="{41EF81BD-9D44-4B2D-8284-FF12E6DDD1FF}"/>
              </a:ext>
            </a:extLst>
          </p:cNvPr>
          <p:cNvGraphicFramePr>
            <a:graphicFrameLocks noGrp="1"/>
          </p:cNvGraphicFramePr>
          <p:nvPr>
            <p:ph idx="1"/>
            <p:extLst>
              <p:ext uri="{D42A27DB-BD31-4B8C-83A1-F6EECF244321}">
                <p14:modId xmlns:p14="http://schemas.microsoft.com/office/powerpoint/2010/main" val="2256963069"/>
              </p:ext>
            </p:extLst>
          </p:nvPr>
        </p:nvGraphicFramePr>
        <p:xfrm>
          <a:off x="146755" y="1292578"/>
          <a:ext cx="8839198" cy="5053747"/>
        </p:xfrm>
        <a:graphic>
          <a:graphicData uri="http://schemas.openxmlformats.org/drawingml/2006/table">
            <a:tbl>
              <a:tblPr firstRow="1" bandRow="1">
                <a:tableStyleId>{F5AB1C69-6EDB-4FF4-983F-18BD219EF322}</a:tableStyleId>
              </a:tblPr>
              <a:tblGrid>
                <a:gridCol w="684877">
                  <a:extLst>
                    <a:ext uri="{9D8B030D-6E8A-4147-A177-3AD203B41FA5}">
                      <a16:colId xmlns:a16="http://schemas.microsoft.com/office/drawing/2014/main" val="20000"/>
                    </a:ext>
                  </a:extLst>
                </a:gridCol>
                <a:gridCol w="711217">
                  <a:extLst>
                    <a:ext uri="{9D8B030D-6E8A-4147-A177-3AD203B41FA5}">
                      <a16:colId xmlns:a16="http://schemas.microsoft.com/office/drawing/2014/main" val="20001"/>
                    </a:ext>
                  </a:extLst>
                </a:gridCol>
                <a:gridCol w="1185365">
                  <a:extLst>
                    <a:ext uri="{9D8B030D-6E8A-4147-A177-3AD203B41FA5}">
                      <a16:colId xmlns:a16="http://schemas.microsoft.com/office/drawing/2014/main" val="20002"/>
                    </a:ext>
                  </a:extLst>
                </a:gridCol>
                <a:gridCol w="1975607">
                  <a:extLst>
                    <a:ext uri="{9D8B030D-6E8A-4147-A177-3AD203B41FA5}">
                      <a16:colId xmlns:a16="http://schemas.microsoft.com/office/drawing/2014/main" val="20003"/>
                    </a:ext>
                  </a:extLst>
                </a:gridCol>
                <a:gridCol w="1677724">
                  <a:extLst>
                    <a:ext uri="{9D8B030D-6E8A-4147-A177-3AD203B41FA5}">
                      <a16:colId xmlns:a16="http://schemas.microsoft.com/office/drawing/2014/main" val="20004"/>
                    </a:ext>
                  </a:extLst>
                </a:gridCol>
                <a:gridCol w="2604408">
                  <a:extLst>
                    <a:ext uri="{9D8B030D-6E8A-4147-A177-3AD203B41FA5}">
                      <a16:colId xmlns:a16="http://schemas.microsoft.com/office/drawing/2014/main" val="20005"/>
                    </a:ext>
                  </a:extLst>
                </a:gridCol>
              </a:tblGrid>
              <a:tr h="359833">
                <a:tc>
                  <a:txBody>
                    <a:bodyPr/>
                    <a:lstStyle/>
                    <a:p>
                      <a:pPr algn="l"/>
                      <a:r>
                        <a:rPr lang="en-US" sz="1600" b="1" dirty="0">
                          <a:solidFill>
                            <a:schemeClr val="tx1"/>
                          </a:solidFill>
                          <a:latin typeface="Bahnschrift" panose="020B0502040204020203" pitchFamily="34" charset="0"/>
                          <a:cs typeface="Times New Roman" pitchFamily="18" charset="0"/>
                        </a:rPr>
                        <a:t>S.NO</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YEAR</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AUTHORS</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PROJECT TITLE</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DESCRIPTION</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CHALLENGES</a:t>
                      </a:r>
                    </a:p>
                  </a:txBody>
                  <a:tcPr marL="91437" marR="91437"/>
                </a:tc>
                <a:extLst>
                  <a:ext uri="{0D108BD9-81ED-4DB2-BD59-A6C34878D82A}">
                    <a16:rowId xmlns:a16="http://schemas.microsoft.com/office/drawing/2014/main" val="10000"/>
                  </a:ext>
                </a:extLst>
              </a:tr>
              <a:tr h="1397000">
                <a:tc>
                  <a:txBody>
                    <a:bodyPr/>
                    <a:lstStyle/>
                    <a:p>
                      <a:pPr algn="l"/>
                      <a:r>
                        <a:rPr lang="en-US" sz="1600" b="0" dirty="0">
                          <a:latin typeface="Times New Roman" pitchFamily="18" charset="0"/>
                          <a:cs typeface="Times New Roman" pitchFamily="18" charset="0"/>
                        </a:rPr>
                        <a:t>3</a:t>
                      </a:r>
                    </a:p>
                  </a:txBody>
                  <a:tcPr marL="91437" marR="914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latin typeface="Times New Roman" pitchFamily="18" charset="0"/>
                          <a:ea typeface="+mn-ea"/>
                          <a:cs typeface="Times New Roman" pitchFamily="18" charset="0"/>
                        </a:rPr>
                        <a:t>2014</a:t>
                      </a:r>
                    </a:p>
                  </a:txBody>
                  <a:tcPr marL="91437" marR="914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latin typeface="Times New Roman" pitchFamily="18" charset="0"/>
                          <a:ea typeface="+mn-ea"/>
                          <a:cs typeface="Times New Roman" pitchFamily="18" charset="0"/>
                        </a:rPr>
                        <a:t>Petros </a:t>
                      </a:r>
                      <a:r>
                        <a:rPr kumimoji="0" lang="en-US" sz="1600" b="0" kern="1200" dirty="0" err="1">
                          <a:solidFill>
                            <a:schemeClr val="dk1"/>
                          </a:solidFill>
                          <a:latin typeface="Times New Roman" pitchFamily="18" charset="0"/>
                          <a:ea typeface="+mn-ea"/>
                          <a:cs typeface="Times New Roman" pitchFamily="18" charset="0"/>
                        </a:rPr>
                        <a:t>Spachos</a:t>
                      </a:r>
                      <a:r>
                        <a:rPr kumimoji="0" lang="en-US" sz="1600" b="0" kern="1200" dirty="0">
                          <a:solidFill>
                            <a:schemeClr val="dk1"/>
                          </a:solidFill>
                          <a:latin typeface="Times New Roman" pitchFamily="18" charset="0"/>
                          <a:ea typeface="+mn-ea"/>
                          <a:cs typeface="Times New Roman" pitchFamily="18" charset="0"/>
                        </a:rPr>
                        <a:t> , Liang Song</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600" b="0" kern="1200" dirty="0">
                        <a:solidFill>
                          <a:schemeClr val="dk1"/>
                        </a:solidFill>
                        <a:latin typeface="Times New Roman" pitchFamily="18" charset="0"/>
                        <a:ea typeface="+mn-ea"/>
                        <a:cs typeface="Times New Roman" pitchFamily="18" charset="0"/>
                      </a:endParaRPr>
                    </a:p>
                    <a:p>
                      <a:pPr algn="ctr"/>
                      <a:r>
                        <a:rPr lang="en-IN" sz="1400" b="1" i="0" kern="1200" dirty="0">
                          <a:solidFill>
                            <a:schemeClr val="dk1"/>
                          </a:solidFill>
                          <a:effectLst/>
                          <a:latin typeface="Bahnschrift" panose="020B0502040204020203" pitchFamily="34" charset="0"/>
                          <a:ea typeface="+mn-ea"/>
                          <a:cs typeface="+mn-cs"/>
                        </a:rPr>
                        <a:t>Research </a:t>
                      </a:r>
                    </a:p>
                    <a:p>
                      <a:pPr algn="ctr"/>
                      <a:r>
                        <a:rPr lang="en-IN" sz="1400" b="1" i="0" kern="1200" dirty="0">
                          <a:solidFill>
                            <a:schemeClr val="dk1"/>
                          </a:solidFill>
                          <a:effectLst/>
                          <a:latin typeface="Bahnschrift" panose="020B0502040204020203" pitchFamily="34" charset="0"/>
                          <a:ea typeface="+mn-ea"/>
                          <a:cs typeface="+mn-cs"/>
                        </a:rPr>
                        <a:t>Gate</a:t>
                      </a:r>
                    </a:p>
                    <a:p>
                      <a:pPr algn="ctr"/>
                      <a:r>
                        <a:rPr lang="en-IN" sz="1400" b="1" i="0" kern="1200" dirty="0">
                          <a:solidFill>
                            <a:schemeClr val="dk1"/>
                          </a:solidFill>
                          <a:effectLst/>
                          <a:latin typeface="Bahnschrift" panose="020B0502040204020203" pitchFamily="34" charset="0"/>
                          <a:ea typeface="+mn-ea"/>
                          <a:cs typeface="+mn-cs"/>
                        </a:rPr>
                        <a:t>Publication</a:t>
                      </a:r>
                    </a:p>
                    <a:p>
                      <a:pPr algn="ctr"/>
                      <a:r>
                        <a:rPr lang="en-IN" sz="1400" b="1" i="0" kern="1200" dirty="0">
                          <a:solidFill>
                            <a:schemeClr val="dk1"/>
                          </a:solidFill>
                          <a:effectLst/>
                          <a:latin typeface="Bahnschrift" panose="020B0502040204020203" pitchFamily="34" charset="0"/>
                          <a:ea typeface="+mn-ea"/>
                          <a:cs typeface="+mn-cs"/>
                        </a:rPr>
                        <a:t>Vol#2254</a:t>
                      </a:r>
                      <a:endParaRPr lang="en-US" sz="1400" b="0" dirty="0">
                        <a:solidFill>
                          <a:schemeClr val="tx1"/>
                        </a:solidFill>
                        <a:latin typeface="Bahnschrift" panose="020B0502040204020203" pitchFamily="34"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600" b="0" kern="1200" dirty="0">
                        <a:solidFill>
                          <a:schemeClr val="dk1"/>
                        </a:solidFill>
                        <a:latin typeface="Times New Roman" pitchFamily="18" charset="0"/>
                        <a:ea typeface="+mn-ea"/>
                        <a:cs typeface="Times New Roman" pitchFamily="18" charset="0"/>
                      </a:endParaRPr>
                    </a:p>
                  </a:txBody>
                  <a:tcPr marL="91437" marR="91437"/>
                </a:tc>
                <a:tc>
                  <a:txBody>
                    <a:bodyPr/>
                    <a:lstStyle/>
                    <a:p>
                      <a:pPr algn="l"/>
                      <a:r>
                        <a:rPr kumimoji="0" lang="en-US" sz="1600" b="0" kern="1200" dirty="0">
                          <a:solidFill>
                            <a:schemeClr val="dk1"/>
                          </a:solidFill>
                          <a:latin typeface="Times New Roman" pitchFamily="18" charset="0"/>
                          <a:ea typeface="+mn-ea"/>
                          <a:cs typeface="Times New Roman" pitchFamily="18" charset="0"/>
                        </a:rPr>
                        <a:t>Gas Leak Detection and Localization System Through Wireless Sensor Networks</a:t>
                      </a:r>
                      <a:endParaRPr lang="en-US" sz="1600" b="0" dirty="0">
                        <a:latin typeface="Times New Roman" pitchFamily="18" charset="0"/>
                        <a:cs typeface="Times New Roman" pitchFamily="18" charset="0"/>
                      </a:endParaRPr>
                    </a:p>
                  </a:txBody>
                  <a:tcPr marL="91437" marR="91437"/>
                </a:tc>
                <a:tc>
                  <a:txBody>
                    <a:bodyPr/>
                    <a:lstStyle/>
                    <a:p>
                      <a:pPr lvl="0" algn="l"/>
                      <a:r>
                        <a:rPr kumimoji="0" lang="en-US" sz="1600" b="0" kern="1200" dirty="0">
                          <a:solidFill>
                            <a:schemeClr val="dk1"/>
                          </a:solidFill>
                          <a:latin typeface="Times New Roman" pitchFamily="18" charset="0"/>
                          <a:ea typeface="+mn-ea"/>
                          <a:cs typeface="Times New Roman" pitchFamily="18" charset="0"/>
                        </a:rPr>
                        <a:t>The location system was recorded and uploaded online.</a:t>
                      </a:r>
                    </a:p>
                    <a:p>
                      <a:pPr lvl="0" algn="l"/>
                      <a:r>
                        <a:rPr kumimoji="0" lang="en-US" sz="1600" b="0" kern="1200" dirty="0">
                          <a:solidFill>
                            <a:schemeClr val="dk1"/>
                          </a:solidFill>
                          <a:latin typeface="Times New Roman" pitchFamily="18" charset="0"/>
                          <a:ea typeface="+mn-ea"/>
                          <a:cs typeface="Times New Roman" pitchFamily="18" charset="0"/>
                        </a:rPr>
                        <a:t>Monitoring and displaying the level and location of leakage </a:t>
                      </a:r>
                    </a:p>
                  </a:txBody>
                  <a:tcPr marL="91437" marR="91437"/>
                </a:tc>
                <a:tc>
                  <a:txBody>
                    <a:bodyPr/>
                    <a:lstStyle/>
                    <a:p>
                      <a:pPr marL="285750" lvl="0" indent="-285750" algn="l">
                        <a:buFont typeface="Arial" panose="020B0604020202020204" pitchFamily="34" charset="0"/>
                        <a:buChar char="•"/>
                      </a:pPr>
                      <a:r>
                        <a:rPr kumimoji="0" lang="en-US" sz="1600" b="0" kern="1200" dirty="0">
                          <a:solidFill>
                            <a:schemeClr val="dk1"/>
                          </a:solidFill>
                          <a:latin typeface="Times New Roman" pitchFamily="18" charset="0"/>
                          <a:ea typeface="+mn-ea"/>
                          <a:cs typeface="Times New Roman" pitchFamily="18" charset="0"/>
                        </a:rPr>
                        <a:t>Narrow or limited temperature range.</a:t>
                      </a:r>
                    </a:p>
                    <a:p>
                      <a:pPr marL="285750" lvl="0" indent="-285750" algn="l">
                        <a:buFont typeface="Arial" panose="020B0604020202020204" pitchFamily="34" charset="0"/>
                        <a:buChar char="•"/>
                      </a:pPr>
                      <a:r>
                        <a:rPr kumimoji="0" lang="en-US" sz="1600" b="0" kern="1200" dirty="0">
                          <a:solidFill>
                            <a:schemeClr val="dk1"/>
                          </a:solidFill>
                          <a:latin typeface="Times New Roman" pitchFamily="18" charset="0"/>
                          <a:ea typeface="+mn-ea"/>
                          <a:cs typeface="Times New Roman" pitchFamily="18" charset="0"/>
                        </a:rPr>
                        <a:t>Short or limited shelf life.</a:t>
                      </a:r>
                    </a:p>
                    <a:p>
                      <a:pPr marL="285750" lvl="0" indent="-285750" algn="l">
                        <a:buFont typeface="Arial" panose="020B0604020202020204" pitchFamily="34" charset="0"/>
                        <a:buChar char="•"/>
                      </a:pPr>
                      <a:r>
                        <a:rPr kumimoji="0" lang="en-US" sz="1600" b="0" kern="1200" dirty="0">
                          <a:solidFill>
                            <a:schemeClr val="dk1"/>
                          </a:solidFill>
                          <a:latin typeface="Times New Roman" pitchFamily="18" charset="0"/>
                          <a:ea typeface="+mn-ea"/>
                          <a:cs typeface="Times New Roman" pitchFamily="18" charset="0"/>
                        </a:rPr>
                        <a:t>Cross-sensitivity of other gases</a:t>
                      </a:r>
                    </a:p>
                  </a:txBody>
                  <a:tcPr marL="91437" marR="91437"/>
                </a:tc>
                <a:extLst>
                  <a:ext uri="{0D108BD9-81ED-4DB2-BD59-A6C34878D82A}">
                    <a16:rowId xmlns:a16="http://schemas.microsoft.com/office/drawing/2014/main" val="10001"/>
                  </a:ext>
                </a:extLst>
              </a:tr>
              <a:tr h="1841500">
                <a:tc>
                  <a:txBody>
                    <a:bodyPr/>
                    <a:lstStyle/>
                    <a:p>
                      <a:pPr algn="l"/>
                      <a:r>
                        <a:rPr lang="en-US" sz="1600" b="0" dirty="0">
                          <a:latin typeface="Times New Roman" pitchFamily="18" charset="0"/>
                          <a:cs typeface="Times New Roman" pitchFamily="18" charset="0"/>
                        </a:rPr>
                        <a:t>4</a:t>
                      </a:r>
                    </a:p>
                  </a:txBody>
                  <a:tcPr marT="45717" marB="45717"/>
                </a:tc>
                <a:tc>
                  <a:txBody>
                    <a:bodyPr/>
                    <a:lstStyle/>
                    <a:p>
                      <a:pPr algn="l"/>
                      <a:r>
                        <a:rPr kumimoji="0" lang="en-US" sz="1600" b="0" kern="1200" dirty="0">
                          <a:solidFill>
                            <a:schemeClr val="dk1"/>
                          </a:solidFill>
                          <a:latin typeface="Times New Roman" pitchFamily="18" charset="0"/>
                          <a:ea typeface="+mn-ea"/>
                          <a:cs typeface="Times New Roman" pitchFamily="18" charset="0"/>
                        </a:rPr>
                        <a:t>2018</a:t>
                      </a:r>
                      <a:endParaRPr lang="en-US" sz="1600" b="0" dirty="0">
                        <a:latin typeface="Times New Roman" pitchFamily="18" charset="0"/>
                        <a:cs typeface="Times New Roman" pitchFamily="18" charset="0"/>
                      </a:endParaRPr>
                    </a:p>
                  </a:txBody>
                  <a:tcPr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latin typeface="Times New Roman" pitchFamily="18" charset="0"/>
                          <a:ea typeface="+mn-ea"/>
                          <a:cs typeface="Times New Roman" pitchFamily="18" charset="0"/>
                        </a:rPr>
                        <a:t>Shital </a:t>
                      </a:r>
                      <a:r>
                        <a:rPr kumimoji="0" lang="en-US" sz="1600" b="0" kern="1200" dirty="0" err="1">
                          <a:solidFill>
                            <a:schemeClr val="dk1"/>
                          </a:solidFill>
                          <a:latin typeface="Times New Roman" pitchFamily="18" charset="0"/>
                          <a:ea typeface="+mn-ea"/>
                          <a:cs typeface="Times New Roman" pitchFamily="18" charset="0"/>
                        </a:rPr>
                        <a:t>Imade</a:t>
                      </a:r>
                      <a:r>
                        <a:rPr kumimoji="0" lang="en-US" sz="1600" b="0" kern="1200" dirty="0">
                          <a:solidFill>
                            <a:schemeClr val="dk1"/>
                          </a:solidFill>
                          <a:latin typeface="Times New Roman" pitchFamily="18" charset="0"/>
                          <a:ea typeface="+mn-ea"/>
                          <a:cs typeface="Times New Roman" pitchFamily="18" charset="0"/>
                        </a:rPr>
                        <a:t>, Priyanka </a:t>
                      </a:r>
                      <a:r>
                        <a:rPr kumimoji="0" lang="en-US" sz="1600" b="0" kern="1200" dirty="0" err="1">
                          <a:solidFill>
                            <a:schemeClr val="dk1"/>
                          </a:solidFill>
                          <a:latin typeface="Times New Roman" pitchFamily="18" charset="0"/>
                          <a:ea typeface="+mn-ea"/>
                          <a:cs typeface="Times New Roman" pitchFamily="18" charset="0"/>
                        </a:rPr>
                        <a:t>Rajmanes</a:t>
                      </a:r>
                      <a:endParaRPr kumimoji="0" lang="en-US" sz="1600" b="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600" b="0" kern="1200" dirty="0">
                        <a:solidFill>
                          <a:schemeClr val="dk1"/>
                        </a:solidFill>
                        <a:latin typeface="Times New Roman" pitchFamily="18" charset="0"/>
                        <a:ea typeface="+mn-ea"/>
                        <a:cs typeface="Times New Roman" pitchFamily="18" charset="0"/>
                      </a:endParaRPr>
                    </a:p>
                    <a:p>
                      <a:pPr algn="l"/>
                      <a:r>
                        <a:rPr lang="en-IN" sz="1400" b="1" i="0" kern="1200" dirty="0">
                          <a:solidFill>
                            <a:schemeClr val="dk1"/>
                          </a:solidFill>
                          <a:effectLst/>
                          <a:latin typeface="Bahnschrift" panose="020B0502040204020203" pitchFamily="34" charset="0"/>
                          <a:ea typeface="+mn-ea"/>
                          <a:cs typeface="+mn-cs"/>
                        </a:rPr>
                        <a:t>IJIRS</a:t>
                      </a:r>
                    </a:p>
                    <a:p>
                      <a:pPr algn="l"/>
                      <a:r>
                        <a:rPr lang="en-IN" sz="1400" b="1" i="0" kern="1200" dirty="0">
                          <a:solidFill>
                            <a:schemeClr val="dk1"/>
                          </a:solidFill>
                          <a:effectLst/>
                          <a:latin typeface="Bahnschrift" panose="020B0502040204020203" pitchFamily="34" charset="0"/>
                          <a:ea typeface="+mn-ea"/>
                          <a:cs typeface="+mn-cs"/>
                        </a:rPr>
                        <a:t>Vol -8 </a:t>
                      </a:r>
                    </a:p>
                    <a:p>
                      <a:pPr algn="l"/>
                      <a:r>
                        <a:rPr lang="en-IN" sz="1400" b="1" i="0" kern="1200" dirty="0">
                          <a:solidFill>
                            <a:schemeClr val="dk1"/>
                          </a:solidFill>
                          <a:effectLst/>
                          <a:latin typeface="Bahnschrift" panose="020B0502040204020203" pitchFamily="34" charset="0"/>
                          <a:ea typeface="+mn-ea"/>
                          <a:cs typeface="+mn-cs"/>
                        </a:rPr>
                        <a:t>Issue 2 </a:t>
                      </a:r>
                      <a:endParaRPr lang="en-US" sz="1400" b="0" dirty="0">
                        <a:solidFill>
                          <a:schemeClr val="tx1"/>
                        </a:solidFill>
                        <a:latin typeface="Bahnschrift" panose="020B0502040204020203" pitchFamily="34"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600" b="0" kern="1200" dirty="0">
                        <a:solidFill>
                          <a:schemeClr val="dk1"/>
                        </a:solidFill>
                        <a:latin typeface="Times New Roman" pitchFamily="18" charset="0"/>
                        <a:ea typeface="+mn-ea"/>
                        <a:cs typeface="Times New Roman" pitchFamily="18" charset="0"/>
                      </a:endParaRPr>
                    </a:p>
                  </a:txBody>
                  <a:tcPr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latin typeface="Times New Roman" pitchFamily="18" charset="0"/>
                          <a:ea typeface="+mn-ea"/>
                          <a:cs typeface="Times New Roman" pitchFamily="18" charset="0"/>
                        </a:rPr>
                        <a:t>Gas Leakage Detection and Smart </a:t>
                      </a:r>
                      <a:r>
                        <a:rPr kumimoji="0" lang="en-US" sz="1600" b="0" kern="1200" dirty="0" err="1">
                          <a:solidFill>
                            <a:schemeClr val="dk1"/>
                          </a:solidFill>
                          <a:latin typeface="Times New Roman" pitchFamily="18" charset="0"/>
                          <a:ea typeface="+mn-ea"/>
                          <a:cs typeface="Times New Roman" pitchFamily="18" charset="0"/>
                        </a:rPr>
                        <a:t>Slerting</a:t>
                      </a:r>
                      <a:r>
                        <a:rPr kumimoji="0" lang="en-US" sz="1600" b="0" kern="1200" dirty="0">
                          <a:solidFill>
                            <a:schemeClr val="dk1"/>
                          </a:solidFill>
                          <a:latin typeface="Times New Roman" pitchFamily="18" charset="0"/>
                          <a:ea typeface="+mn-ea"/>
                          <a:cs typeface="Times New Roman" pitchFamily="18" charset="0"/>
                        </a:rPr>
                        <a:t> System Using IOT</a:t>
                      </a:r>
                    </a:p>
                  </a:txBody>
                  <a:tcPr marT="45717" marB="45717"/>
                </a:tc>
                <a:tc>
                  <a:txBody>
                    <a:bodyPr/>
                    <a:lstStyle/>
                    <a:p>
                      <a:pPr lvl="0" algn="l"/>
                      <a:r>
                        <a:rPr kumimoji="0" lang="en-US" sz="1600" b="0" kern="1200" dirty="0">
                          <a:solidFill>
                            <a:schemeClr val="dk1"/>
                          </a:solidFill>
                          <a:latin typeface="Times New Roman" pitchFamily="18" charset="0"/>
                          <a:ea typeface="+mn-ea"/>
                          <a:cs typeface="Times New Roman" pitchFamily="18" charset="0"/>
                        </a:rPr>
                        <a:t>IoT can also be extended for enhancing  the existing safety standards.</a:t>
                      </a:r>
                    </a:p>
                    <a:p>
                      <a:pPr lvl="0" algn="l"/>
                      <a:r>
                        <a:rPr kumimoji="0" lang="en-US" sz="1600" b="0" kern="1200" dirty="0">
                          <a:solidFill>
                            <a:schemeClr val="dk1"/>
                          </a:solidFill>
                          <a:latin typeface="Times New Roman" pitchFamily="18" charset="0"/>
                          <a:ea typeface="+mn-ea"/>
                          <a:cs typeface="Times New Roman" pitchFamily="18" charset="0"/>
                        </a:rPr>
                        <a:t>Detect the harmful gases in environment</a:t>
                      </a:r>
                    </a:p>
                  </a:txBody>
                  <a:tcPr marT="45717" marB="45717"/>
                </a:tc>
                <a:tc>
                  <a:txBody>
                    <a:bodyPr/>
                    <a:lstStyle/>
                    <a:p>
                      <a:pPr marL="285750" lvl="0" indent="-285750" algn="l">
                        <a:buFont typeface="Arial" panose="020B0604020202020204" pitchFamily="34" charset="0"/>
                        <a:buChar char="•"/>
                      </a:pPr>
                      <a:r>
                        <a:rPr kumimoji="0" lang="en-US" sz="1600" b="0" kern="1200" dirty="0">
                          <a:solidFill>
                            <a:schemeClr val="dk1"/>
                          </a:solidFill>
                          <a:latin typeface="Times New Roman" pitchFamily="18" charset="0"/>
                          <a:ea typeface="+mn-ea"/>
                          <a:cs typeface="Times New Roman" pitchFamily="18" charset="0"/>
                        </a:rPr>
                        <a:t>Network connection need </a:t>
                      </a:r>
                    </a:p>
                    <a:p>
                      <a:pPr marL="285750" lvl="0" indent="-285750" algn="l">
                        <a:buFont typeface="Arial" panose="020B0604020202020204" pitchFamily="34" charset="0"/>
                        <a:buChar char="•"/>
                      </a:pPr>
                      <a:r>
                        <a:rPr kumimoji="0" lang="en-US" sz="1600" b="0" kern="1200" dirty="0">
                          <a:solidFill>
                            <a:schemeClr val="dk1"/>
                          </a:solidFill>
                          <a:latin typeface="Times New Roman" pitchFamily="18" charset="0"/>
                          <a:ea typeface="+mn-ea"/>
                          <a:cs typeface="Times New Roman" pitchFamily="18" charset="0"/>
                        </a:rPr>
                        <a:t>Without the internet connection cannot alert through the notification.</a:t>
                      </a:r>
                    </a:p>
                    <a:p>
                      <a:pPr marL="285750" indent="-285750" algn="l">
                        <a:buFont typeface="Arial" panose="020B0604020202020204" pitchFamily="34" charset="0"/>
                        <a:buChar char="•"/>
                      </a:pPr>
                      <a:r>
                        <a:rPr kumimoji="0" lang="en-US" sz="1600" b="0" kern="1200" dirty="0">
                          <a:solidFill>
                            <a:schemeClr val="dk1"/>
                          </a:solidFill>
                          <a:latin typeface="Times New Roman" pitchFamily="18" charset="0"/>
                          <a:ea typeface="+mn-ea"/>
                          <a:cs typeface="Times New Roman" pitchFamily="18" charset="0"/>
                        </a:rPr>
                        <a:t>Detection may be in due course fail due to the sensors problems.</a:t>
                      </a:r>
                    </a:p>
                  </a:txBody>
                  <a:tcPr marT="45717" marB="45717"/>
                </a:tc>
                <a:extLst>
                  <a:ext uri="{0D108BD9-81ED-4DB2-BD59-A6C34878D82A}">
                    <a16:rowId xmlns:a16="http://schemas.microsoft.com/office/drawing/2014/main" val="10002"/>
                  </a:ext>
                </a:extLst>
              </a:tr>
              <a:tr h="211667">
                <a:tc>
                  <a:txBody>
                    <a:bodyPr/>
                    <a:lstStyle/>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lvl="0"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lvl="0" algn="l"/>
                      <a:endParaRPr kumimoji="0" lang="en-US" sz="1600" b="0" kern="1200" dirty="0">
                        <a:solidFill>
                          <a:schemeClr val="tx1"/>
                        </a:solidFill>
                        <a:latin typeface="Times New Roman" pitchFamily="18" charset="0"/>
                        <a:ea typeface="+mn-ea"/>
                        <a:cs typeface="Times New Roman" pitchFamily="18" charset="0"/>
                      </a:endParaRPr>
                    </a:p>
                  </a:txBody>
                  <a:tcPr marL="91437" marR="91437"/>
                </a:tc>
                <a:extLst>
                  <a:ext uri="{0D108BD9-81ED-4DB2-BD59-A6C34878D82A}">
                    <a16:rowId xmlns:a16="http://schemas.microsoft.com/office/drawing/2014/main" val="10003"/>
                  </a:ext>
                </a:extLst>
              </a:tr>
            </a:tbl>
          </a:graphicData>
        </a:graphic>
      </p:graphicFrame>
      <p:cxnSp>
        <p:nvCxnSpPr>
          <p:cNvPr id="7" name="Straight Connector 6">
            <a:extLst>
              <a:ext uri="{FF2B5EF4-FFF2-40B4-BE49-F238E27FC236}">
                <a16:creationId xmlns:a16="http://schemas.microsoft.com/office/drawing/2014/main" id="{78D614A8-4D74-48E9-98EF-3B5F87C8917E}"/>
              </a:ext>
            </a:extLst>
          </p:cNvPr>
          <p:cNvCxnSpPr/>
          <p:nvPr/>
        </p:nvCxnSpPr>
        <p:spPr bwMode="auto">
          <a:xfrm>
            <a:off x="146755" y="3733800"/>
            <a:ext cx="8839198"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 name="Straight Connector 8">
            <a:extLst>
              <a:ext uri="{FF2B5EF4-FFF2-40B4-BE49-F238E27FC236}">
                <a16:creationId xmlns:a16="http://schemas.microsoft.com/office/drawing/2014/main" id="{736F013D-337E-4A51-BA5A-37519AACB106}"/>
              </a:ext>
            </a:extLst>
          </p:cNvPr>
          <p:cNvCxnSpPr/>
          <p:nvPr/>
        </p:nvCxnSpPr>
        <p:spPr bwMode="auto">
          <a:xfrm>
            <a:off x="152401" y="1676400"/>
            <a:ext cx="8839198"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0" name="Straight Connector 9">
            <a:extLst>
              <a:ext uri="{FF2B5EF4-FFF2-40B4-BE49-F238E27FC236}">
                <a16:creationId xmlns:a16="http://schemas.microsoft.com/office/drawing/2014/main" id="{AA589C76-A290-4316-9AE1-40E2B9C0673F}"/>
              </a:ext>
            </a:extLst>
          </p:cNvPr>
          <p:cNvCxnSpPr>
            <a:cxnSpLocks/>
          </p:cNvCxnSpPr>
          <p:nvPr/>
        </p:nvCxnSpPr>
        <p:spPr bwMode="auto">
          <a:xfrm>
            <a:off x="1502896" y="1219200"/>
            <a:ext cx="0" cy="504150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Straight Connector 10">
            <a:extLst>
              <a:ext uri="{FF2B5EF4-FFF2-40B4-BE49-F238E27FC236}">
                <a16:creationId xmlns:a16="http://schemas.microsoft.com/office/drawing/2014/main" id="{CA083E3E-40D7-4315-A5C4-904DC449E4F8}"/>
              </a:ext>
            </a:extLst>
          </p:cNvPr>
          <p:cNvCxnSpPr>
            <a:cxnSpLocks/>
          </p:cNvCxnSpPr>
          <p:nvPr/>
        </p:nvCxnSpPr>
        <p:spPr bwMode="auto">
          <a:xfrm>
            <a:off x="838200" y="1219200"/>
            <a:ext cx="0" cy="504150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Straight Connector 11">
            <a:extLst>
              <a:ext uri="{FF2B5EF4-FFF2-40B4-BE49-F238E27FC236}">
                <a16:creationId xmlns:a16="http://schemas.microsoft.com/office/drawing/2014/main" id="{49C85766-5716-40A1-9636-FBD850F74F41}"/>
              </a:ext>
            </a:extLst>
          </p:cNvPr>
          <p:cNvCxnSpPr>
            <a:cxnSpLocks/>
          </p:cNvCxnSpPr>
          <p:nvPr/>
        </p:nvCxnSpPr>
        <p:spPr bwMode="auto">
          <a:xfrm>
            <a:off x="2667000" y="1219200"/>
            <a:ext cx="0" cy="504150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 name="Straight Connector 12">
            <a:extLst>
              <a:ext uri="{FF2B5EF4-FFF2-40B4-BE49-F238E27FC236}">
                <a16:creationId xmlns:a16="http://schemas.microsoft.com/office/drawing/2014/main" id="{FB13E162-8A2D-4152-90C9-C49E5D91D990}"/>
              </a:ext>
            </a:extLst>
          </p:cNvPr>
          <p:cNvCxnSpPr>
            <a:cxnSpLocks/>
          </p:cNvCxnSpPr>
          <p:nvPr/>
        </p:nvCxnSpPr>
        <p:spPr bwMode="auto">
          <a:xfrm>
            <a:off x="4572000" y="1219200"/>
            <a:ext cx="0" cy="504150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Straight Connector 13">
            <a:extLst>
              <a:ext uri="{FF2B5EF4-FFF2-40B4-BE49-F238E27FC236}">
                <a16:creationId xmlns:a16="http://schemas.microsoft.com/office/drawing/2014/main" id="{F868876F-07AE-4F63-86D5-F8EB2AE262D6}"/>
              </a:ext>
            </a:extLst>
          </p:cNvPr>
          <p:cNvCxnSpPr>
            <a:cxnSpLocks/>
          </p:cNvCxnSpPr>
          <p:nvPr/>
        </p:nvCxnSpPr>
        <p:spPr bwMode="auto">
          <a:xfrm>
            <a:off x="6324600" y="1219200"/>
            <a:ext cx="0" cy="5041509"/>
          </a:xfrm>
          <a:prstGeom prst="line">
            <a:avLst/>
          </a:prstGeom>
          <a:solidFill>
            <a:schemeClr val="accent1"/>
          </a:solidFill>
          <a:ln w="12700" cap="sq" cmpd="sng" algn="ctr">
            <a:solidFill>
              <a:schemeClr val="tx1"/>
            </a:solidFill>
            <a:prstDash val="solid"/>
            <a:round/>
            <a:headEnd type="none" w="sm" len="sm"/>
            <a:tailEnd type="none" w="sm" len="sm"/>
          </a:ln>
          <a:effectLst/>
        </p:spPr>
      </p:cxnSp>
      <p:graphicFrame>
        <p:nvGraphicFramePr>
          <p:cNvPr id="15" name="Table 14">
            <a:extLst>
              <a:ext uri="{FF2B5EF4-FFF2-40B4-BE49-F238E27FC236}">
                <a16:creationId xmlns:a16="http://schemas.microsoft.com/office/drawing/2014/main" id="{C03FDAC6-C0B0-4C4B-BCEA-8F72DA30A638}"/>
              </a:ext>
            </a:extLst>
          </p:cNvPr>
          <p:cNvGraphicFramePr>
            <a:graphicFrameLocks noGrp="1"/>
          </p:cNvGraphicFramePr>
          <p:nvPr>
            <p:extLst>
              <p:ext uri="{D42A27DB-BD31-4B8C-83A1-F6EECF244321}">
                <p14:modId xmlns:p14="http://schemas.microsoft.com/office/powerpoint/2010/main" val="1548425037"/>
              </p:ext>
            </p:extLst>
          </p:nvPr>
        </p:nvGraphicFramePr>
        <p:xfrm>
          <a:off x="138287" y="1193994"/>
          <a:ext cx="8839198" cy="5054406"/>
        </p:xfrm>
        <a:graphic>
          <a:graphicData uri="http://schemas.openxmlformats.org/drawingml/2006/table">
            <a:tbl>
              <a:tblPr>
                <a:tableStyleId>{5940675A-B579-460E-94D1-54222C63F5DA}</a:tableStyleId>
              </a:tblPr>
              <a:tblGrid>
                <a:gridCol w="8839198">
                  <a:extLst>
                    <a:ext uri="{9D8B030D-6E8A-4147-A177-3AD203B41FA5}">
                      <a16:colId xmlns:a16="http://schemas.microsoft.com/office/drawing/2014/main" val="3755473213"/>
                    </a:ext>
                  </a:extLst>
                </a:gridCol>
              </a:tblGrid>
              <a:tr h="5054406">
                <a:tc>
                  <a:txBody>
                    <a:bodyPr/>
                    <a:lstStyle/>
                    <a:p>
                      <a:endParaRPr lang="en-IN" dirty="0"/>
                    </a:p>
                  </a:txBody>
                  <a:tcPr/>
                </a:tc>
                <a:extLst>
                  <a:ext uri="{0D108BD9-81ED-4DB2-BD59-A6C34878D82A}">
                    <a16:rowId xmlns:a16="http://schemas.microsoft.com/office/drawing/2014/main" val="159006839"/>
                  </a:ext>
                </a:extLst>
              </a:tr>
            </a:tbl>
          </a:graphicData>
        </a:graphic>
      </p:graphicFrame>
    </p:spTree>
    <p:extLst>
      <p:ext uri="{BB962C8B-B14F-4D97-AF65-F5344CB8AC3E}">
        <p14:creationId xmlns:p14="http://schemas.microsoft.com/office/powerpoint/2010/main" val="189176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09600" y="38100"/>
            <a:ext cx="8229600" cy="1143000"/>
          </a:xfrm>
        </p:spPr>
        <p:txBody>
          <a:bodyPr/>
          <a:lstStyle/>
          <a:p>
            <a:pPr eaLnBrk="1" hangingPunct="1"/>
            <a:r>
              <a:rPr lang="en-IN" sz="2800" b="1" dirty="0">
                <a:latin typeface="Bahnschrift" panose="020B0502040204020203" pitchFamily="34" charset="0"/>
                <a:cs typeface="Times New Roman" pitchFamily="18" charset="0"/>
              </a:rPr>
              <a:t>REVIEW OF LITERATURE</a:t>
            </a:r>
          </a:p>
        </p:txBody>
      </p:sp>
      <p:pic>
        <p:nvPicPr>
          <p:cNvPr id="5125" name="Picture 4" descr="SRMIST.JPG"/>
          <p:cNvPicPr>
            <a:picLocks noChangeAspect="1"/>
          </p:cNvPicPr>
          <p:nvPr/>
        </p:nvPicPr>
        <p:blipFill>
          <a:blip r:embed="rId2" cstate="print"/>
          <a:srcRect/>
          <a:stretch>
            <a:fillRect/>
          </a:stretch>
        </p:blipFill>
        <p:spPr bwMode="auto">
          <a:xfrm>
            <a:off x="152399" y="152400"/>
            <a:ext cx="1350497" cy="457200"/>
          </a:xfrm>
          <a:prstGeom prst="rect">
            <a:avLst/>
          </a:prstGeom>
          <a:noFill/>
          <a:ln w="9525">
            <a:noFill/>
            <a:miter lim="800000"/>
            <a:headEnd/>
            <a:tailEnd/>
          </a:ln>
        </p:spPr>
      </p:pic>
      <p:sp>
        <p:nvSpPr>
          <p:cNvPr id="2" name="Slide Number Placeholder 1"/>
          <p:cNvSpPr>
            <a:spLocks noGrp="1"/>
          </p:cNvSpPr>
          <p:nvPr>
            <p:ph type="sldNum" sz="quarter" idx="12"/>
          </p:nvPr>
        </p:nvSpPr>
        <p:spPr>
          <a:xfrm>
            <a:off x="6858000" y="6381750"/>
            <a:ext cx="2133600" cy="476250"/>
          </a:xfrm>
        </p:spPr>
        <p:txBody>
          <a:bodyPr/>
          <a:lstStyle/>
          <a:p>
            <a:pPr>
              <a:defRPr/>
            </a:pPr>
            <a:fld id="{0C3744A3-FC98-44CB-A20B-34E7365870A3}" type="slidenum">
              <a:rPr lang="en-US" smtClean="0"/>
              <a:pPr>
                <a:defRPr/>
              </a:pPr>
              <a:t>5</a:t>
            </a:fld>
            <a:endParaRPr lang="en-US"/>
          </a:p>
        </p:txBody>
      </p:sp>
      <p:graphicFrame>
        <p:nvGraphicFramePr>
          <p:cNvPr id="8" name="Content Placeholder 3">
            <a:extLst>
              <a:ext uri="{FF2B5EF4-FFF2-40B4-BE49-F238E27FC236}">
                <a16:creationId xmlns:a16="http://schemas.microsoft.com/office/drawing/2014/main" id="{41EF81BD-9D44-4B2D-8284-FF12E6DDD1FF}"/>
              </a:ext>
            </a:extLst>
          </p:cNvPr>
          <p:cNvGraphicFramePr>
            <a:graphicFrameLocks noGrp="1"/>
          </p:cNvGraphicFramePr>
          <p:nvPr>
            <p:ph idx="1"/>
            <p:extLst>
              <p:ext uri="{D42A27DB-BD31-4B8C-83A1-F6EECF244321}">
                <p14:modId xmlns:p14="http://schemas.microsoft.com/office/powerpoint/2010/main" val="318975393"/>
              </p:ext>
            </p:extLst>
          </p:nvPr>
        </p:nvGraphicFramePr>
        <p:xfrm>
          <a:off x="152398" y="1060159"/>
          <a:ext cx="8839201" cy="5336492"/>
        </p:xfrm>
        <a:graphic>
          <a:graphicData uri="http://schemas.openxmlformats.org/drawingml/2006/table">
            <a:tbl>
              <a:tblPr firstRow="1" bandRow="1">
                <a:tableStyleId>{F5AB1C69-6EDB-4FF4-983F-18BD219EF322}</a:tableStyleId>
              </a:tblPr>
              <a:tblGrid>
                <a:gridCol w="684877">
                  <a:extLst>
                    <a:ext uri="{9D8B030D-6E8A-4147-A177-3AD203B41FA5}">
                      <a16:colId xmlns:a16="http://schemas.microsoft.com/office/drawing/2014/main" val="20000"/>
                    </a:ext>
                  </a:extLst>
                </a:gridCol>
                <a:gridCol w="711217">
                  <a:extLst>
                    <a:ext uri="{9D8B030D-6E8A-4147-A177-3AD203B41FA5}">
                      <a16:colId xmlns:a16="http://schemas.microsoft.com/office/drawing/2014/main" val="20001"/>
                    </a:ext>
                  </a:extLst>
                </a:gridCol>
                <a:gridCol w="1185365">
                  <a:extLst>
                    <a:ext uri="{9D8B030D-6E8A-4147-A177-3AD203B41FA5}">
                      <a16:colId xmlns:a16="http://schemas.microsoft.com/office/drawing/2014/main" val="20002"/>
                    </a:ext>
                  </a:extLst>
                </a:gridCol>
                <a:gridCol w="1975608">
                  <a:extLst>
                    <a:ext uri="{9D8B030D-6E8A-4147-A177-3AD203B41FA5}">
                      <a16:colId xmlns:a16="http://schemas.microsoft.com/office/drawing/2014/main" val="20003"/>
                    </a:ext>
                  </a:extLst>
                </a:gridCol>
                <a:gridCol w="1677725">
                  <a:extLst>
                    <a:ext uri="{9D8B030D-6E8A-4147-A177-3AD203B41FA5}">
                      <a16:colId xmlns:a16="http://schemas.microsoft.com/office/drawing/2014/main" val="20004"/>
                    </a:ext>
                  </a:extLst>
                </a:gridCol>
                <a:gridCol w="2604409">
                  <a:extLst>
                    <a:ext uri="{9D8B030D-6E8A-4147-A177-3AD203B41FA5}">
                      <a16:colId xmlns:a16="http://schemas.microsoft.com/office/drawing/2014/main" val="20005"/>
                    </a:ext>
                  </a:extLst>
                </a:gridCol>
              </a:tblGrid>
              <a:tr h="327830">
                <a:tc>
                  <a:txBody>
                    <a:bodyPr/>
                    <a:lstStyle/>
                    <a:p>
                      <a:pPr algn="l"/>
                      <a:r>
                        <a:rPr lang="en-US" sz="1600" b="1" dirty="0">
                          <a:solidFill>
                            <a:schemeClr val="tx1"/>
                          </a:solidFill>
                          <a:latin typeface="Bahnschrift" panose="020B0502040204020203" pitchFamily="34" charset="0"/>
                          <a:cs typeface="Times New Roman" pitchFamily="18" charset="0"/>
                        </a:rPr>
                        <a:t>S.NO</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YEAR</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AUTHORS</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PROJECT TITLE</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DESCRIPTION</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CHALLENGES</a:t>
                      </a:r>
                    </a:p>
                  </a:txBody>
                  <a:tcPr marL="91437" marR="91437"/>
                </a:tc>
                <a:extLst>
                  <a:ext uri="{0D108BD9-81ED-4DB2-BD59-A6C34878D82A}">
                    <a16:rowId xmlns:a16="http://schemas.microsoft.com/office/drawing/2014/main" val="10000"/>
                  </a:ext>
                </a:extLst>
              </a:tr>
              <a:tr h="2235196">
                <a:tc>
                  <a:txBody>
                    <a:bodyPr/>
                    <a:lstStyle/>
                    <a:p>
                      <a:pPr algn="l"/>
                      <a:r>
                        <a:rPr lang="en-US" sz="1600" b="0" dirty="0">
                          <a:latin typeface="Times New Roman" pitchFamily="18" charset="0"/>
                          <a:cs typeface="Times New Roman" pitchFamily="18" charset="0"/>
                        </a:rPr>
                        <a:t>5</a:t>
                      </a:r>
                    </a:p>
                  </a:txBody>
                  <a:tcPr marT="45717" marB="45717"/>
                </a:tc>
                <a:tc>
                  <a:txBody>
                    <a:bodyPr/>
                    <a:lstStyle/>
                    <a:p>
                      <a:pPr algn="l"/>
                      <a:r>
                        <a:rPr kumimoji="0" lang="en-US" sz="1600" b="0" kern="1200" dirty="0">
                          <a:solidFill>
                            <a:schemeClr val="dk1"/>
                          </a:solidFill>
                          <a:latin typeface="Times New Roman" pitchFamily="18" charset="0"/>
                          <a:ea typeface="+mn-ea"/>
                          <a:cs typeface="Times New Roman" pitchFamily="18" charset="0"/>
                        </a:rPr>
                        <a:t>2018</a:t>
                      </a:r>
                      <a:endParaRPr lang="en-US" sz="1600" b="0" dirty="0">
                        <a:latin typeface="Times New Roman" pitchFamily="18" charset="0"/>
                        <a:cs typeface="Times New Roman" pitchFamily="18" charset="0"/>
                      </a:endParaRPr>
                    </a:p>
                  </a:txBody>
                  <a:tcPr marT="45717" marB="45717"/>
                </a:tc>
                <a:tc>
                  <a:txBody>
                    <a:bodyPr/>
                    <a:lstStyle/>
                    <a:p>
                      <a:pPr algn="l"/>
                      <a:r>
                        <a:rPr kumimoji="0" lang="en-US" sz="1600" b="0" kern="1200" dirty="0">
                          <a:solidFill>
                            <a:schemeClr val="dk1"/>
                          </a:solidFill>
                          <a:latin typeface="Times New Roman" pitchFamily="18" charset="0"/>
                          <a:ea typeface="+mn-ea"/>
                          <a:cs typeface="Times New Roman" pitchFamily="18" charset="0"/>
                        </a:rPr>
                        <a:t>Anushka Sharma, Vaishnavi Varshney</a:t>
                      </a:r>
                    </a:p>
                    <a:p>
                      <a:pPr algn="l"/>
                      <a:endParaRPr kumimoji="0" lang="en-US" sz="1600" b="0" kern="1200" dirty="0">
                        <a:solidFill>
                          <a:schemeClr val="dk1"/>
                        </a:solidFill>
                        <a:latin typeface="Times New Roman" pitchFamily="18" charset="0"/>
                        <a:ea typeface="+mn-ea"/>
                        <a:cs typeface="Times New Roman" pitchFamily="18" charset="0"/>
                      </a:endParaRPr>
                    </a:p>
                    <a:p>
                      <a:pPr algn="l"/>
                      <a:r>
                        <a:rPr lang="en-IN" sz="1400" b="1" i="0" kern="1200" dirty="0">
                          <a:solidFill>
                            <a:schemeClr val="dk1"/>
                          </a:solidFill>
                          <a:effectLst/>
                          <a:latin typeface="Bahnschrift" panose="020B0502040204020203" pitchFamily="34" charset="0"/>
                          <a:ea typeface="+mn-ea"/>
                          <a:cs typeface="+mn-cs"/>
                        </a:rPr>
                        <a:t>IJSRSET</a:t>
                      </a:r>
                    </a:p>
                    <a:p>
                      <a:pPr algn="l"/>
                      <a:r>
                        <a:rPr lang="en-IN" sz="1400" b="1" i="0" kern="1200" dirty="0">
                          <a:solidFill>
                            <a:schemeClr val="dk1"/>
                          </a:solidFill>
                          <a:effectLst/>
                          <a:latin typeface="Bahnschrift" panose="020B0502040204020203" pitchFamily="34" charset="0"/>
                          <a:ea typeface="+mn-ea"/>
                          <a:cs typeface="+mn-cs"/>
                        </a:rPr>
                        <a:t>Vol- 4</a:t>
                      </a:r>
                      <a:endParaRPr lang="en-US" sz="1400" b="0" dirty="0">
                        <a:solidFill>
                          <a:schemeClr val="tx1"/>
                        </a:solidFill>
                        <a:latin typeface="Bahnschrift" panose="020B0502040204020203" pitchFamily="34" charset="0"/>
                        <a:cs typeface="Times New Roman" pitchFamily="18" charset="0"/>
                      </a:endParaRPr>
                    </a:p>
                    <a:p>
                      <a:pPr algn="l"/>
                      <a:endParaRPr lang="en-US" sz="1600" b="0" dirty="0">
                        <a:latin typeface="Times New Roman" pitchFamily="18" charset="0"/>
                        <a:cs typeface="Times New Roman" pitchFamily="18" charset="0"/>
                      </a:endParaRPr>
                    </a:p>
                  </a:txBody>
                  <a:tcPr marT="45717" marB="45717"/>
                </a:tc>
                <a:tc>
                  <a:txBody>
                    <a:bodyPr/>
                    <a:lstStyle/>
                    <a:p>
                      <a:pPr algn="l"/>
                      <a:r>
                        <a:rPr kumimoji="0" lang="en-US" sz="1600" b="0" kern="1200" dirty="0">
                          <a:solidFill>
                            <a:schemeClr val="dk1"/>
                          </a:solidFill>
                          <a:latin typeface="Times New Roman" pitchFamily="18" charset="0"/>
                          <a:ea typeface="+mn-ea"/>
                          <a:cs typeface="Times New Roman" pitchFamily="18" charset="0"/>
                        </a:rPr>
                        <a:t>IOT Based Air And Sound Pollution Monitoring System </a:t>
                      </a:r>
                      <a:endParaRPr lang="en-US" sz="1600" b="0" dirty="0">
                        <a:latin typeface="Times New Roman" pitchFamily="18" charset="0"/>
                        <a:cs typeface="Times New Roman" pitchFamily="18" charset="0"/>
                      </a:endParaRPr>
                    </a:p>
                  </a:txBody>
                  <a:tcPr marT="45717" marB="45717"/>
                </a:tc>
                <a:tc>
                  <a:txBody>
                    <a:bodyPr/>
                    <a:lstStyle/>
                    <a:p>
                      <a:pPr lvl="0" algn="l"/>
                      <a:r>
                        <a:rPr kumimoji="0" lang="en-US" sz="1600" b="0" kern="1200" dirty="0">
                          <a:solidFill>
                            <a:schemeClr val="dk1"/>
                          </a:solidFill>
                          <a:latin typeface="Times New Roman" pitchFamily="18" charset="0"/>
                          <a:ea typeface="+mn-ea"/>
                          <a:cs typeface="Times New Roman" pitchFamily="18" charset="0"/>
                        </a:rPr>
                        <a:t>Show the live updates of the pollution level of the area.</a:t>
                      </a:r>
                    </a:p>
                    <a:p>
                      <a:pPr algn="l"/>
                      <a:r>
                        <a:rPr kumimoji="0" lang="en-US" sz="1600" b="0" kern="1200" dirty="0">
                          <a:solidFill>
                            <a:schemeClr val="dk1"/>
                          </a:solidFill>
                          <a:latin typeface="Times New Roman" pitchFamily="18" charset="0"/>
                          <a:ea typeface="+mn-ea"/>
                          <a:cs typeface="Times New Roman" pitchFamily="18" charset="0"/>
                        </a:rPr>
                        <a:t>Work is based on the use of reliable, efficient, real-time</a:t>
                      </a:r>
                      <a:endParaRPr lang="en-US" sz="1600" b="0" dirty="0">
                        <a:latin typeface="Times New Roman" pitchFamily="18" charset="0"/>
                        <a:cs typeface="Times New Roman" pitchFamily="18" charset="0"/>
                      </a:endParaRPr>
                    </a:p>
                  </a:txBody>
                  <a:tcPr marT="45717" marB="45717"/>
                </a:tc>
                <a:tc>
                  <a:txBody>
                    <a:bodyPr/>
                    <a:lstStyle/>
                    <a:p>
                      <a:pPr marL="285750" lvl="0" indent="-285750" algn="l">
                        <a:buFont typeface="Arial" panose="020B0604020202020204" pitchFamily="34" charset="0"/>
                        <a:buChar char="•"/>
                      </a:pPr>
                      <a:r>
                        <a:rPr kumimoji="0" lang="en-US" sz="1600" b="0" kern="1200" dirty="0">
                          <a:solidFill>
                            <a:schemeClr val="dk1"/>
                          </a:solidFill>
                          <a:latin typeface="Times New Roman" pitchFamily="18" charset="0"/>
                          <a:ea typeface="+mn-ea"/>
                          <a:cs typeface="Times New Roman" pitchFamily="18" charset="0"/>
                        </a:rPr>
                        <a:t>Data transfer rate decreases when number of clients or computers connected </a:t>
                      </a:r>
                    </a:p>
                    <a:p>
                      <a:pPr marL="285750" lvl="0" indent="-285750" algn="l">
                        <a:buFont typeface="Arial" panose="020B0604020202020204" pitchFamily="34" charset="0"/>
                        <a:buChar char="•"/>
                      </a:pPr>
                      <a:r>
                        <a:rPr kumimoji="0" lang="en-US" sz="1600" b="0" kern="1200" dirty="0">
                          <a:solidFill>
                            <a:schemeClr val="dk1"/>
                          </a:solidFill>
                          <a:latin typeface="Times New Roman" pitchFamily="18" charset="0"/>
                          <a:ea typeface="+mn-ea"/>
                          <a:cs typeface="Times New Roman" pitchFamily="18" charset="0"/>
                        </a:rPr>
                        <a:t>It is difficult to know failure modes unless very advanced methods of monitoring are used. </a:t>
                      </a:r>
                    </a:p>
                  </a:txBody>
                  <a:tcPr marT="45717" marB="45717"/>
                </a:tc>
                <a:extLst>
                  <a:ext uri="{0D108BD9-81ED-4DB2-BD59-A6C34878D82A}">
                    <a16:rowId xmlns:a16="http://schemas.microsoft.com/office/drawing/2014/main" val="10001"/>
                  </a:ext>
                </a:extLst>
              </a:tr>
              <a:tr h="2430736">
                <a:tc>
                  <a:txBody>
                    <a:bodyPr/>
                    <a:lstStyle/>
                    <a:p>
                      <a:pPr algn="l"/>
                      <a:r>
                        <a:rPr lang="en-US" sz="1600" b="0" dirty="0">
                          <a:latin typeface="Times New Roman" pitchFamily="18" charset="0"/>
                          <a:cs typeface="Times New Roman" pitchFamily="18" charset="0"/>
                        </a:rPr>
                        <a:t>6</a:t>
                      </a:r>
                    </a:p>
                  </a:txBody>
                  <a:tcPr marT="45717" marB="45717"/>
                </a:tc>
                <a:tc>
                  <a:txBody>
                    <a:bodyPr/>
                    <a:lstStyle/>
                    <a:p>
                      <a:pPr algn="l"/>
                      <a:r>
                        <a:rPr lang="en-US" sz="1600" b="0" dirty="0">
                          <a:latin typeface="Times New Roman" pitchFamily="18" charset="0"/>
                          <a:cs typeface="Times New Roman" pitchFamily="18" charset="0"/>
                        </a:rPr>
                        <a:t>2018</a:t>
                      </a:r>
                    </a:p>
                  </a:txBody>
                  <a:tcPr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err="1">
                          <a:solidFill>
                            <a:schemeClr val="dk1"/>
                          </a:solidFill>
                          <a:latin typeface="Times New Roman" pitchFamily="18" charset="0"/>
                          <a:ea typeface="+mn-ea"/>
                          <a:cs typeface="Times New Roman" pitchFamily="18" charset="0"/>
                        </a:rPr>
                        <a:t>Vishakha</a:t>
                      </a:r>
                      <a:r>
                        <a:rPr kumimoji="0" lang="en-US" sz="1600" b="0" kern="1200" dirty="0">
                          <a:solidFill>
                            <a:schemeClr val="dk1"/>
                          </a:solidFill>
                          <a:latin typeface="Times New Roman" pitchFamily="18" charset="0"/>
                          <a:ea typeface="+mn-ea"/>
                          <a:cs typeface="Times New Roman" pitchFamily="18" charset="0"/>
                        </a:rPr>
                        <a:t> </a:t>
                      </a:r>
                      <a:r>
                        <a:rPr kumimoji="0" lang="en-US" sz="1600" b="0" kern="1200" dirty="0" err="1">
                          <a:solidFill>
                            <a:schemeClr val="dk1"/>
                          </a:solidFill>
                          <a:latin typeface="Times New Roman" pitchFamily="18" charset="0"/>
                          <a:ea typeface="+mn-ea"/>
                          <a:cs typeface="Times New Roman" pitchFamily="18" charset="0"/>
                        </a:rPr>
                        <a:t>Dhoble</a:t>
                      </a:r>
                      <a:r>
                        <a:rPr kumimoji="0" lang="en-US" sz="1600" b="0" kern="1200" dirty="0">
                          <a:solidFill>
                            <a:schemeClr val="dk1"/>
                          </a:solidFill>
                          <a:latin typeface="Times New Roman" pitchFamily="18" charset="0"/>
                          <a:ea typeface="+mn-ea"/>
                          <a:cs typeface="Times New Roman" pitchFamily="18" charset="0"/>
                        </a:rPr>
                        <a:t>, Nikita </a:t>
                      </a:r>
                      <a:r>
                        <a:rPr kumimoji="0" lang="en-US" sz="1600" b="0" kern="1200" dirty="0" err="1">
                          <a:solidFill>
                            <a:schemeClr val="dk1"/>
                          </a:solidFill>
                          <a:latin typeface="Times New Roman" pitchFamily="18" charset="0"/>
                          <a:ea typeface="+mn-ea"/>
                          <a:cs typeface="Times New Roman" pitchFamily="18" charset="0"/>
                        </a:rPr>
                        <a:t>Mankar</a:t>
                      </a:r>
                      <a:r>
                        <a:rPr kumimoji="0" lang="en-US" sz="1600" b="0" kern="1200" dirty="0">
                          <a:solidFill>
                            <a:schemeClr val="dk1"/>
                          </a:solidFill>
                          <a:latin typeface="Times New Roman" pitchFamily="18" charset="0"/>
                          <a:ea typeface="+mn-ea"/>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600" b="0" kern="1200" dirty="0">
                        <a:solidFill>
                          <a:schemeClr val="dk1"/>
                        </a:solidFill>
                        <a:latin typeface="Times New Roman" pitchFamily="18" charset="0"/>
                        <a:ea typeface="+mn-ea"/>
                        <a:cs typeface="Times New Roman" pitchFamily="18" charset="0"/>
                      </a:endParaRPr>
                    </a:p>
                    <a:p>
                      <a:pPr algn="l"/>
                      <a:r>
                        <a:rPr lang="en-IN" sz="1400" b="1" i="0" kern="1200" dirty="0">
                          <a:solidFill>
                            <a:schemeClr val="dk1"/>
                          </a:solidFill>
                          <a:effectLst/>
                          <a:latin typeface="Bahnschrift" panose="020B0502040204020203" pitchFamily="34" charset="0"/>
                          <a:ea typeface="+mn-ea"/>
                          <a:cs typeface="+mn-cs"/>
                        </a:rPr>
                        <a:t>ISMEE</a:t>
                      </a:r>
                    </a:p>
                    <a:p>
                      <a:pPr algn="l"/>
                      <a:r>
                        <a:rPr lang="en-IN" sz="1400" b="1" i="0" kern="1200" dirty="0">
                          <a:solidFill>
                            <a:schemeClr val="dk1"/>
                          </a:solidFill>
                          <a:effectLst/>
                          <a:latin typeface="Bahnschrift" panose="020B0502040204020203" pitchFamily="34" charset="0"/>
                          <a:ea typeface="+mn-ea"/>
                          <a:cs typeface="+mn-cs"/>
                        </a:rPr>
                        <a:t>Vol#</a:t>
                      </a:r>
                      <a:r>
                        <a:rPr lang="en-IN" sz="1400" dirty="0"/>
                        <a:t>.</a:t>
                      </a:r>
                      <a:r>
                        <a:rPr lang="en-IN" sz="1400" dirty="0">
                          <a:latin typeface="Bahnschrift" panose="020B0502040204020203" pitchFamily="34" charset="0"/>
                        </a:rPr>
                        <a:t>1088/1757899X/384</a:t>
                      </a:r>
                      <a:endParaRPr kumimoji="0" lang="en-US" sz="1600" b="0" kern="1200" dirty="0">
                        <a:solidFill>
                          <a:schemeClr val="dk1"/>
                        </a:solidFill>
                        <a:latin typeface="Bahnschrift" panose="020B0502040204020203" pitchFamily="34" charset="0"/>
                        <a:ea typeface="+mn-ea"/>
                        <a:cs typeface="Times New Roman" pitchFamily="18" charset="0"/>
                      </a:endParaRPr>
                    </a:p>
                  </a:txBody>
                  <a:tcPr marT="45717" marB="45717"/>
                </a:tc>
                <a:tc>
                  <a:txBody>
                    <a:bodyPr/>
                    <a:lstStyle/>
                    <a:p>
                      <a:pPr algn="l"/>
                      <a:r>
                        <a:rPr kumimoji="0" lang="en-US" sz="1600" b="0" kern="1200" dirty="0">
                          <a:solidFill>
                            <a:schemeClr val="dk1"/>
                          </a:solidFill>
                          <a:latin typeface="Times New Roman" pitchFamily="18" charset="0"/>
                          <a:ea typeface="+mn-ea"/>
                          <a:cs typeface="Times New Roman" pitchFamily="18" charset="0"/>
                        </a:rPr>
                        <a:t>IOT Based Air Pollution Monitoring and Forecasting System Using ESP8266 </a:t>
                      </a:r>
                      <a:endParaRPr lang="en-US" sz="1600" b="0" dirty="0">
                        <a:latin typeface="Times New Roman" pitchFamily="18" charset="0"/>
                        <a:cs typeface="Times New Roman" pitchFamily="18" charset="0"/>
                      </a:endParaRPr>
                    </a:p>
                  </a:txBody>
                  <a:tcPr marT="45717" marB="45717"/>
                </a:tc>
                <a:tc>
                  <a:txBody>
                    <a:bodyPr/>
                    <a:lstStyle/>
                    <a:p>
                      <a:pPr lvl="0" algn="l"/>
                      <a:r>
                        <a:rPr kumimoji="0" lang="en-US" sz="1600" b="0" kern="1200" dirty="0">
                          <a:solidFill>
                            <a:schemeClr val="dk1"/>
                          </a:solidFill>
                          <a:latin typeface="Times New Roman" pitchFamily="18" charset="0"/>
                          <a:ea typeface="+mn-ea"/>
                          <a:cs typeface="Times New Roman" pitchFamily="18" charset="0"/>
                        </a:rPr>
                        <a:t>Shows the real time air pollution percentage present in air </a:t>
                      </a:r>
                    </a:p>
                    <a:p>
                      <a:pPr lvl="0" algn="l"/>
                      <a:r>
                        <a:rPr kumimoji="0" lang="en-US" sz="1600" b="0" kern="1200" dirty="0">
                          <a:solidFill>
                            <a:schemeClr val="dk1"/>
                          </a:solidFill>
                          <a:latin typeface="Times New Roman" pitchFamily="18" charset="0"/>
                          <a:ea typeface="+mn-ea"/>
                          <a:cs typeface="Times New Roman" pitchFamily="18" charset="0"/>
                        </a:rPr>
                        <a:t>Which can be accessible from anywhere in world.</a:t>
                      </a:r>
                    </a:p>
                  </a:txBody>
                  <a:tcPr marT="45717" marB="45717"/>
                </a:tc>
                <a:tc>
                  <a:txBody>
                    <a:bodyPr/>
                    <a:lstStyle/>
                    <a:p>
                      <a:pPr marL="285750" lvl="0" indent="-285750" algn="l">
                        <a:buFont typeface="Arial" panose="020B0604020202020204" pitchFamily="34" charset="0"/>
                        <a:buChar char="•"/>
                      </a:pPr>
                      <a:r>
                        <a:rPr kumimoji="0" lang="en-US" sz="1600" b="0" kern="1200" dirty="0">
                          <a:solidFill>
                            <a:schemeClr val="dk1"/>
                          </a:solidFill>
                          <a:latin typeface="Times New Roman" pitchFamily="18" charset="0"/>
                          <a:ea typeface="+mn-ea"/>
                          <a:cs typeface="Times New Roman" pitchFamily="18" charset="0"/>
                        </a:rPr>
                        <a:t>Need a internet connections to access from anywhere in the world without cannot access. </a:t>
                      </a:r>
                    </a:p>
                    <a:p>
                      <a:pPr marL="285750" lvl="0" indent="-285750" algn="l">
                        <a:buFont typeface="Arial" panose="020B0604020202020204" pitchFamily="34" charset="0"/>
                        <a:buChar char="•"/>
                      </a:pPr>
                      <a:r>
                        <a:rPr kumimoji="0" lang="en-US" sz="1600" b="0" kern="1200" dirty="0">
                          <a:solidFill>
                            <a:schemeClr val="dk1"/>
                          </a:solidFill>
                          <a:latin typeface="Times New Roman" pitchFamily="18" charset="0"/>
                          <a:ea typeface="+mn-ea"/>
                          <a:cs typeface="Times New Roman" pitchFamily="18" charset="0"/>
                        </a:rPr>
                        <a:t>Most Mobile apps tend to run in the background even when closed by the user.</a:t>
                      </a:r>
                    </a:p>
                  </a:txBody>
                  <a:tcPr marT="45717" marB="45717"/>
                </a:tc>
                <a:extLst>
                  <a:ext uri="{0D108BD9-81ED-4DB2-BD59-A6C34878D82A}">
                    <a16:rowId xmlns:a16="http://schemas.microsoft.com/office/drawing/2014/main" val="10002"/>
                  </a:ext>
                </a:extLst>
              </a:tr>
              <a:tr h="327830">
                <a:tc>
                  <a:txBody>
                    <a:bodyPr/>
                    <a:lstStyle/>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lvl="0"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lvl="0" algn="l"/>
                      <a:endParaRPr kumimoji="0" lang="en-US" sz="1600" b="0" kern="1200" dirty="0">
                        <a:solidFill>
                          <a:schemeClr val="tx1"/>
                        </a:solidFill>
                        <a:latin typeface="Times New Roman" pitchFamily="18" charset="0"/>
                        <a:ea typeface="+mn-ea"/>
                        <a:cs typeface="Times New Roman" pitchFamily="18" charset="0"/>
                      </a:endParaRPr>
                    </a:p>
                  </a:txBody>
                  <a:tcPr marL="91437" marR="91437"/>
                </a:tc>
                <a:extLst>
                  <a:ext uri="{0D108BD9-81ED-4DB2-BD59-A6C34878D82A}">
                    <a16:rowId xmlns:a16="http://schemas.microsoft.com/office/drawing/2014/main" val="10003"/>
                  </a:ext>
                </a:extLst>
              </a:tr>
            </a:tbl>
          </a:graphicData>
        </a:graphic>
      </p:graphicFrame>
      <p:cxnSp>
        <p:nvCxnSpPr>
          <p:cNvPr id="7" name="Straight Connector 6">
            <a:extLst>
              <a:ext uri="{FF2B5EF4-FFF2-40B4-BE49-F238E27FC236}">
                <a16:creationId xmlns:a16="http://schemas.microsoft.com/office/drawing/2014/main" id="{BE5C775A-80FA-4939-AEB6-174ABC126D05}"/>
              </a:ext>
            </a:extLst>
          </p:cNvPr>
          <p:cNvCxnSpPr>
            <a:cxnSpLocks/>
          </p:cNvCxnSpPr>
          <p:nvPr/>
        </p:nvCxnSpPr>
        <p:spPr bwMode="auto">
          <a:xfrm>
            <a:off x="1502896" y="990600"/>
            <a:ext cx="0" cy="527010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 name="Straight Connector 8">
            <a:extLst>
              <a:ext uri="{FF2B5EF4-FFF2-40B4-BE49-F238E27FC236}">
                <a16:creationId xmlns:a16="http://schemas.microsoft.com/office/drawing/2014/main" id="{2BD9467C-01F8-414A-BC3D-B7658E1E6A50}"/>
              </a:ext>
            </a:extLst>
          </p:cNvPr>
          <p:cNvCxnSpPr>
            <a:cxnSpLocks/>
          </p:cNvCxnSpPr>
          <p:nvPr/>
        </p:nvCxnSpPr>
        <p:spPr bwMode="auto">
          <a:xfrm>
            <a:off x="762000" y="978291"/>
            <a:ext cx="0" cy="527010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0" name="Straight Connector 9">
            <a:extLst>
              <a:ext uri="{FF2B5EF4-FFF2-40B4-BE49-F238E27FC236}">
                <a16:creationId xmlns:a16="http://schemas.microsoft.com/office/drawing/2014/main" id="{9C36102C-37EB-4F8A-BFE1-D70A70BB8911}"/>
              </a:ext>
            </a:extLst>
          </p:cNvPr>
          <p:cNvCxnSpPr>
            <a:cxnSpLocks/>
          </p:cNvCxnSpPr>
          <p:nvPr/>
        </p:nvCxnSpPr>
        <p:spPr bwMode="auto">
          <a:xfrm>
            <a:off x="2667000" y="990600"/>
            <a:ext cx="0" cy="527010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Straight Connector 10">
            <a:extLst>
              <a:ext uri="{FF2B5EF4-FFF2-40B4-BE49-F238E27FC236}">
                <a16:creationId xmlns:a16="http://schemas.microsoft.com/office/drawing/2014/main" id="{89398735-0790-457F-9236-DE5D0513B525}"/>
              </a:ext>
            </a:extLst>
          </p:cNvPr>
          <p:cNvCxnSpPr>
            <a:cxnSpLocks/>
          </p:cNvCxnSpPr>
          <p:nvPr/>
        </p:nvCxnSpPr>
        <p:spPr bwMode="auto">
          <a:xfrm>
            <a:off x="4648200" y="990600"/>
            <a:ext cx="0" cy="527010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Straight Connector 11">
            <a:extLst>
              <a:ext uri="{FF2B5EF4-FFF2-40B4-BE49-F238E27FC236}">
                <a16:creationId xmlns:a16="http://schemas.microsoft.com/office/drawing/2014/main" id="{4E01DB7D-9665-4D30-8841-80BB1E69D4A0}"/>
              </a:ext>
            </a:extLst>
          </p:cNvPr>
          <p:cNvCxnSpPr>
            <a:cxnSpLocks/>
          </p:cNvCxnSpPr>
          <p:nvPr/>
        </p:nvCxnSpPr>
        <p:spPr bwMode="auto">
          <a:xfrm>
            <a:off x="6324600" y="978291"/>
            <a:ext cx="0" cy="527010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 name="Straight Connector 12">
            <a:extLst>
              <a:ext uri="{FF2B5EF4-FFF2-40B4-BE49-F238E27FC236}">
                <a16:creationId xmlns:a16="http://schemas.microsoft.com/office/drawing/2014/main" id="{5AD44744-591D-4007-A10E-82C940C1EF94}"/>
              </a:ext>
            </a:extLst>
          </p:cNvPr>
          <p:cNvCxnSpPr/>
          <p:nvPr/>
        </p:nvCxnSpPr>
        <p:spPr bwMode="auto">
          <a:xfrm>
            <a:off x="152401" y="3505200"/>
            <a:ext cx="8839198"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Straight Connector 13">
            <a:extLst>
              <a:ext uri="{FF2B5EF4-FFF2-40B4-BE49-F238E27FC236}">
                <a16:creationId xmlns:a16="http://schemas.microsoft.com/office/drawing/2014/main" id="{D477BC08-51D2-4601-B489-699CEA9E2FB3}"/>
              </a:ext>
            </a:extLst>
          </p:cNvPr>
          <p:cNvCxnSpPr/>
          <p:nvPr/>
        </p:nvCxnSpPr>
        <p:spPr bwMode="auto">
          <a:xfrm>
            <a:off x="152401" y="1371600"/>
            <a:ext cx="8839198" cy="0"/>
          </a:xfrm>
          <a:prstGeom prst="line">
            <a:avLst/>
          </a:prstGeom>
          <a:solidFill>
            <a:schemeClr val="accent1"/>
          </a:solidFill>
          <a:ln w="12700" cap="sq" cmpd="sng" algn="ctr">
            <a:solidFill>
              <a:schemeClr val="tx1"/>
            </a:solidFill>
            <a:prstDash val="solid"/>
            <a:round/>
            <a:headEnd type="none" w="sm" len="sm"/>
            <a:tailEnd type="none" w="sm" len="sm"/>
          </a:ln>
          <a:effectLst/>
        </p:spPr>
      </p:cxnSp>
      <p:graphicFrame>
        <p:nvGraphicFramePr>
          <p:cNvPr id="15" name="Table 14">
            <a:extLst>
              <a:ext uri="{FF2B5EF4-FFF2-40B4-BE49-F238E27FC236}">
                <a16:creationId xmlns:a16="http://schemas.microsoft.com/office/drawing/2014/main" id="{362B80CC-B684-4496-ACC8-76B5E7BB51FE}"/>
              </a:ext>
            </a:extLst>
          </p:cNvPr>
          <p:cNvGraphicFramePr>
            <a:graphicFrameLocks noGrp="1"/>
          </p:cNvGraphicFramePr>
          <p:nvPr>
            <p:extLst>
              <p:ext uri="{D42A27DB-BD31-4B8C-83A1-F6EECF244321}">
                <p14:modId xmlns:p14="http://schemas.microsoft.com/office/powerpoint/2010/main" val="3118755342"/>
              </p:ext>
            </p:extLst>
          </p:nvPr>
        </p:nvGraphicFramePr>
        <p:xfrm>
          <a:off x="132643" y="993141"/>
          <a:ext cx="8839198" cy="5270109"/>
        </p:xfrm>
        <a:graphic>
          <a:graphicData uri="http://schemas.openxmlformats.org/drawingml/2006/table">
            <a:tbl>
              <a:tblPr>
                <a:tableStyleId>{5940675A-B579-460E-94D1-54222C63F5DA}</a:tableStyleId>
              </a:tblPr>
              <a:tblGrid>
                <a:gridCol w="8839198">
                  <a:extLst>
                    <a:ext uri="{9D8B030D-6E8A-4147-A177-3AD203B41FA5}">
                      <a16:colId xmlns:a16="http://schemas.microsoft.com/office/drawing/2014/main" val="3755473213"/>
                    </a:ext>
                  </a:extLst>
                </a:gridCol>
              </a:tblGrid>
              <a:tr h="5270109">
                <a:tc>
                  <a:txBody>
                    <a:bodyPr/>
                    <a:lstStyle/>
                    <a:p>
                      <a:endParaRPr lang="en-IN" dirty="0"/>
                    </a:p>
                  </a:txBody>
                  <a:tcPr/>
                </a:tc>
                <a:extLst>
                  <a:ext uri="{0D108BD9-81ED-4DB2-BD59-A6C34878D82A}">
                    <a16:rowId xmlns:a16="http://schemas.microsoft.com/office/drawing/2014/main" val="159006839"/>
                  </a:ext>
                </a:extLst>
              </a:tr>
            </a:tbl>
          </a:graphicData>
        </a:graphic>
      </p:graphicFrame>
    </p:spTree>
    <p:extLst>
      <p:ext uri="{BB962C8B-B14F-4D97-AF65-F5344CB8AC3E}">
        <p14:creationId xmlns:p14="http://schemas.microsoft.com/office/powerpoint/2010/main" val="13715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09600" y="-71984"/>
            <a:ext cx="8229600" cy="1143000"/>
          </a:xfrm>
        </p:spPr>
        <p:txBody>
          <a:bodyPr/>
          <a:lstStyle/>
          <a:p>
            <a:pPr eaLnBrk="1" hangingPunct="1"/>
            <a:r>
              <a:rPr lang="en-IN" sz="2800" b="1" dirty="0">
                <a:latin typeface="Bahnschrift" panose="020B0502040204020203" pitchFamily="34" charset="0"/>
                <a:cs typeface="Times New Roman" pitchFamily="18" charset="0"/>
              </a:rPr>
              <a:t>REVIEW OF LITERATURE</a:t>
            </a:r>
          </a:p>
        </p:txBody>
      </p:sp>
      <p:pic>
        <p:nvPicPr>
          <p:cNvPr id="5125" name="Picture 4" descr="SRMIST.JPG"/>
          <p:cNvPicPr>
            <a:picLocks noChangeAspect="1"/>
          </p:cNvPicPr>
          <p:nvPr/>
        </p:nvPicPr>
        <p:blipFill>
          <a:blip r:embed="rId3" cstate="print"/>
          <a:srcRect/>
          <a:stretch>
            <a:fillRect/>
          </a:stretch>
        </p:blipFill>
        <p:spPr bwMode="auto">
          <a:xfrm>
            <a:off x="152399" y="152400"/>
            <a:ext cx="1350497" cy="457200"/>
          </a:xfrm>
          <a:prstGeom prst="rect">
            <a:avLst/>
          </a:prstGeom>
          <a:noFill/>
          <a:ln w="9525">
            <a:noFill/>
            <a:miter lim="800000"/>
            <a:headEnd/>
            <a:tailEnd/>
          </a:ln>
        </p:spPr>
      </p:pic>
      <p:sp>
        <p:nvSpPr>
          <p:cNvPr id="2" name="Slide Number Placeholder 1"/>
          <p:cNvSpPr>
            <a:spLocks noGrp="1"/>
          </p:cNvSpPr>
          <p:nvPr>
            <p:ph type="sldNum" sz="quarter" idx="12"/>
          </p:nvPr>
        </p:nvSpPr>
        <p:spPr>
          <a:xfrm>
            <a:off x="6858000" y="6381750"/>
            <a:ext cx="2133600" cy="476250"/>
          </a:xfrm>
        </p:spPr>
        <p:txBody>
          <a:bodyPr/>
          <a:lstStyle/>
          <a:p>
            <a:pPr>
              <a:defRPr/>
            </a:pPr>
            <a:fld id="{0C3744A3-FC98-44CB-A20B-34E7365870A3}" type="slidenum">
              <a:rPr lang="en-US" smtClean="0"/>
              <a:pPr>
                <a:defRPr/>
              </a:pPr>
              <a:t>6</a:t>
            </a:fld>
            <a:endParaRPr lang="en-US"/>
          </a:p>
        </p:txBody>
      </p:sp>
      <p:graphicFrame>
        <p:nvGraphicFramePr>
          <p:cNvPr id="8" name="Content Placeholder 3">
            <a:extLst>
              <a:ext uri="{FF2B5EF4-FFF2-40B4-BE49-F238E27FC236}">
                <a16:creationId xmlns:a16="http://schemas.microsoft.com/office/drawing/2014/main" id="{41EF81BD-9D44-4B2D-8284-FF12E6DDD1FF}"/>
              </a:ext>
            </a:extLst>
          </p:cNvPr>
          <p:cNvGraphicFramePr>
            <a:graphicFrameLocks noGrp="1"/>
          </p:cNvGraphicFramePr>
          <p:nvPr>
            <p:ph idx="1"/>
            <p:extLst>
              <p:ext uri="{D42A27DB-BD31-4B8C-83A1-F6EECF244321}">
                <p14:modId xmlns:p14="http://schemas.microsoft.com/office/powerpoint/2010/main" val="1801672890"/>
              </p:ext>
            </p:extLst>
          </p:nvPr>
        </p:nvGraphicFramePr>
        <p:xfrm>
          <a:off x="124176" y="1000548"/>
          <a:ext cx="8867423" cy="5394060"/>
        </p:xfrm>
        <a:graphic>
          <a:graphicData uri="http://schemas.openxmlformats.org/drawingml/2006/table">
            <a:tbl>
              <a:tblPr firstRow="1" bandRow="1">
                <a:tableStyleId>{F5AB1C69-6EDB-4FF4-983F-18BD219EF322}</a:tableStyleId>
              </a:tblPr>
              <a:tblGrid>
                <a:gridCol w="687064">
                  <a:extLst>
                    <a:ext uri="{9D8B030D-6E8A-4147-A177-3AD203B41FA5}">
                      <a16:colId xmlns:a16="http://schemas.microsoft.com/office/drawing/2014/main" val="20000"/>
                    </a:ext>
                  </a:extLst>
                </a:gridCol>
                <a:gridCol w="713488">
                  <a:extLst>
                    <a:ext uri="{9D8B030D-6E8A-4147-A177-3AD203B41FA5}">
                      <a16:colId xmlns:a16="http://schemas.microsoft.com/office/drawing/2014/main" val="20001"/>
                    </a:ext>
                  </a:extLst>
                </a:gridCol>
                <a:gridCol w="1189150">
                  <a:extLst>
                    <a:ext uri="{9D8B030D-6E8A-4147-A177-3AD203B41FA5}">
                      <a16:colId xmlns:a16="http://schemas.microsoft.com/office/drawing/2014/main" val="20002"/>
                    </a:ext>
                  </a:extLst>
                </a:gridCol>
                <a:gridCol w="1719437">
                  <a:extLst>
                    <a:ext uri="{9D8B030D-6E8A-4147-A177-3AD203B41FA5}">
                      <a16:colId xmlns:a16="http://schemas.microsoft.com/office/drawing/2014/main" val="20003"/>
                    </a:ext>
                  </a:extLst>
                </a:gridCol>
                <a:gridCol w="1834640">
                  <a:extLst>
                    <a:ext uri="{9D8B030D-6E8A-4147-A177-3AD203B41FA5}">
                      <a16:colId xmlns:a16="http://schemas.microsoft.com/office/drawing/2014/main" val="20004"/>
                    </a:ext>
                  </a:extLst>
                </a:gridCol>
                <a:gridCol w="2723644">
                  <a:extLst>
                    <a:ext uri="{9D8B030D-6E8A-4147-A177-3AD203B41FA5}">
                      <a16:colId xmlns:a16="http://schemas.microsoft.com/office/drawing/2014/main" val="20005"/>
                    </a:ext>
                  </a:extLst>
                </a:gridCol>
              </a:tblGrid>
              <a:tr h="328851">
                <a:tc>
                  <a:txBody>
                    <a:bodyPr/>
                    <a:lstStyle/>
                    <a:p>
                      <a:pPr algn="l"/>
                      <a:r>
                        <a:rPr lang="en-US" sz="1600" b="1" dirty="0">
                          <a:solidFill>
                            <a:schemeClr val="tx1"/>
                          </a:solidFill>
                          <a:latin typeface="Bahnschrift" panose="020B0502040204020203" pitchFamily="34" charset="0"/>
                          <a:cs typeface="Times New Roman" pitchFamily="18" charset="0"/>
                        </a:rPr>
                        <a:t>S.NO</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YEAR</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AUTHORS</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PROJECT TITLE</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DESCRIPTION</a:t>
                      </a:r>
                    </a:p>
                  </a:txBody>
                  <a:tcPr marL="91437" marR="91437"/>
                </a:tc>
                <a:tc>
                  <a:txBody>
                    <a:bodyPr/>
                    <a:lstStyle/>
                    <a:p>
                      <a:pPr algn="l"/>
                      <a:r>
                        <a:rPr lang="en-US" sz="1600" b="1" dirty="0">
                          <a:solidFill>
                            <a:schemeClr val="tx1"/>
                          </a:solidFill>
                          <a:latin typeface="Bahnschrift" panose="020B0502040204020203" pitchFamily="34" charset="0"/>
                          <a:cs typeface="Times New Roman" pitchFamily="18" charset="0"/>
                        </a:rPr>
                        <a:t>CHALLENGES</a:t>
                      </a:r>
                    </a:p>
                  </a:txBody>
                  <a:tcPr marL="91437" marR="91437"/>
                </a:tc>
                <a:extLst>
                  <a:ext uri="{0D108BD9-81ED-4DB2-BD59-A6C34878D82A}">
                    <a16:rowId xmlns:a16="http://schemas.microsoft.com/office/drawing/2014/main" val="10000"/>
                  </a:ext>
                </a:extLst>
              </a:tr>
              <a:tr h="2481332">
                <a:tc>
                  <a:txBody>
                    <a:bodyPr/>
                    <a:lstStyle/>
                    <a:p>
                      <a:pPr algn="l"/>
                      <a:r>
                        <a:rPr lang="en-US" sz="1600" b="0" dirty="0">
                          <a:latin typeface="Times New Roman" pitchFamily="18" charset="0"/>
                          <a:cs typeface="Times New Roman"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latin typeface="Times New Roman" pitchFamily="18" charset="0"/>
                          <a:ea typeface="+mn-ea"/>
                          <a:cs typeface="Times New Roman" pitchFamily="18" charset="0"/>
                        </a:rPr>
                        <a:t>2017</a:t>
                      </a:r>
                    </a:p>
                  </a:txBody>
                  <a:tcPr/>
                </a:tc>
                <a:tc>
                  <a:txBody>
                    <a:bodyPr/>
                    <a:lstStyle/>
                    <a:p>
                      <a:pPr algn="l"/>
                      <a:r>
                        <a:rPr kumimoji="0" lang="en-US" sz="1600" b="0" kern="1200" dirty="0">
                          <a:solidFill>
                            <a:schemeClr val="dk1"/>
                          </a:solidFill>
                          <a:latin typeface="Times New Roman" pitchFamily="18" charset="0"/>
                          <a:ea typeface="+mn-ea"/>
                          <a:cs typeface="Times New Roman" pitchFamily="18" charset="0"/>
                        </a:rPr>
                        <a:t>N Setiawan &amp; </a:t>
                      </a:r>
                      <a:r>
                        <a:rPr kumimoji="0" lang="en-US" sz="1600" b="0" kern="1200" dirty="0" err="1">
                          <a:solidFill>
                            <a:schemeClr val="dk1"/>
                          </a:solidFill>
                          <a:latin typeface="Times New Roman" pitchFamily="18" charset="0"/>
                          <a:ea typeface="+mn-ea"/>
                          <a:cs typeface="Times New Roman" pitchFamily="18" charset="0"/>
                        </a:rPr>
                        <a:t>Kustiawan</a:t>
                      </a:r>
                      <a:endParaRPr kumimoji="0" lang="en-US" sz="1600" b="0" kern="1200" dirty="0">
                        <a:solidFill>
                          <a:schemeClr val="dk1"/>
                        </a:solidFill>
                        <a:latin typeface="Times New Roman" pitchFamily="18" charset="0"/>
                        <a:ea typeface="+mn-ea"/>
                        <a:cs typeface="Times New Roman" pitchFamily="18" charset="0"/>
                      </a:endParaRPr>
                    </a:p>
                    <a:p>
                      <a:pPr algn="l"/>
                      <a:endParaRPr kumimoji="0" lang="en-US" sz="1600" b="0" kern="1200" dirty="0">
                        <a:solidFill>
                          <a:schemeClr val="dk1"/>
                        </a:solidFill>
                        <a:latin typeface="Times New Roman" pitchFamily="18" charset="0"/>
                        <a:ea typeface="+mn-ea"/>
                        <a:cs typeface="Times New Roman" pitchFamily="18" charset="0"/>
                      </a:endParaRPr>
                    </a:p>
                    <a:p>
                      <a:pPr algn="l"/>
                      <a:endParaRPr kumimoji="0" lang="en-US" sz="1600" b="0" kern="1200" dirty="0">
                        <a:solidFill>
                          <a:schemeClr val="dk1"/>
                        </a:solidFill>
                        <a:latin typeface="Times New Roman" pitchFamily="18" charset="0"/>
                        <a:ea typeface="+mn-ea"/>
                        <a:cs typeface="Times New Roman" pitchFamily="18" charset="0"/>
                      </a:endParaRPr>
                    </a:p>
                    <a:p>
                      <a:pPr algn="l"/>
                      <a:r>
                        <a:rPr lang="en-IN" sz="1400" b="1" i="0" kern="1200" dirty="0">
                          <a:solidFill>
                            <a:schemeClr val="dk1"/>
                          </a:solidFill>
                          <a:effectLst/>
                          <a:latin typeface="Bahnschrift" panose="020B0502040204020203" pitchFamily="34" charset="0"/>
                          <a:ea typeface="+mn-ea"/>
                          <a:cs typeface="+mn-cs"/>
                        </a:rPr>
                        <a:t>IRJET</a:t>
                      </a:r>
                    </a:p>
                    <a:p>
                      <a:pPr algn="l"/>
                      <a:r>
                        <a:rPr lang="en-IN" sz="1400" b="1" i="0" kern="1200" dirty="0">
                          <a:solidFill>
                            <a:schemeClr val="dk1"/>
                          </a:solidFill>
                          <a:effectLst/>
                          <a:latin typeface="Bahnschrift" panose="020B0502040204020203" pitchFamily="34" charset="0"/>
                          <a:ea typeface="+mn-ea"/>
                          <a:cs typeface="+mn-cs"/>
                        </a:rPr>
                        <a:t>Vol- 5</a:t>
                      </a:r>
                    </a:p>
                    <a:p>
                      <a:pPr algn="l"/>
                      <a:r>
                        <a:rPr lang="en-IN" sz="1400" b="1" i="0" kern="1200" dirty="0">
                          <a:solidFill>
                            <a:schemeClr val="dk1"/>
                          </a:solidFill>
                          <a:effectLst/>
                          <a:latin typeface="Bahnschrift" panose="020B0502040204020203" pitchFamily="34" charset="0"/>
                          <a:ea typeface="+mn-ea"/>
                          <a:cs typeface="+mn-cs"/>
                        </a:rPr>
                        <a:t>Issue 3</a:t>
                      </a:r>
                      <a:endParaRPr lang="en-US" sz="1400" b="0" dirty="0">
                        <a:solidFill>
                          <a:schemeClr val="tx1"/>
                        </a:solidFill>
                        <a:latin typeface="Bahnschrift" panose="020B0502040204020203" pitchFamily="34" charset="0"/>
                        <a:cs typeface="Times New Roman" pitchFamily="18" charset="0"/>
                      </a:endParaRPr>
                    </a:p>
                    <a:p>
                      <a:pPr algn="l"/>
                      <a:endParaRPr lang="en-US" sz="1600" b="0" dirty="0">
                        <a:latin typeface="Times New Roman" pitchFamily="18" charset="0"/>
                        <a:cs typeface="Times New Roman" pitchFamily="18" charset="0"/>
                      </a:endParaRPr>
                    </a:p>
                  </a:txBody>
                  <a:tcPr/>
                </a:tc>
                <a:tc>
                  <a:txBody>
                    <a:bodyPr/>
                    <a:lstStyle/>
                    <a:p>
                      <a:pPr algn="l"/>
                      <a:r>
                        <a:rPr kumimoji="0" lang="en-US" sz="1600" b="0" kern="1200" dirty="0" err="1">
                          <a:solidFill>
                            <a:schemeClr val="dk1"/>
                          </a:solidFill>
                          <a:latin typeface="Times New Roman" pitchFamily="18" charset="0"/>
                          <a:ea typeface="+mn-ea"/>
                          <a:cs typeface="Times New Roman" pitchFamily="18" charset="0"/>
                        </a:rPr>
                        <a:t>IoT</a:t>
                      </a:r>
                      <a:r>
                        <a:rPr kumimoji="0" lang="en-US" sz="1600" b="0" kern="1200" dirty="0">
                          <a:solidFill>
                            <a:schemeClr val="dk1"/>
                          </a:solidFill>
                          <a:latin typeface="Times New Roman" pitchFamily="18" charset="0"/>
                          <a:ea typeface="+mn-ea"/>
                          <a:cs typeface="Times New Roman" pitchFamily="18" charset="0"/>
                        </a:rPr>
                        <a:t> based Air Quality Monitoring</a:t>
                      </a:r>
                    </a:p>
                  </a:txBody>
                  <a:tcPr/>
                </a:tc>
                <a:tc>
                  <a:txBody>
                    <a:bodyPr/>
                    <a:lstStyle/>
                    <a:p>
                      <a:pPr lvl="0" algn="l"/>
                      <a:r>
                        <a:rPr kumimoji="0" lang="en-US" sz="1600" b="0" kern="1200" dirty="0">
                          <a:solidFill>
                            <a:schemeClr val="dk1"/>
                          </a:solidFill>
                          <a:latin typeface="Times New Roman" pitchFamily="18" charset="0"/>
                          <a:ea typeface="+mn-ea"/>
                          <a:cs typeface="Times New Roman" pitchFamily="18" charset="0"/>
                        </a:rPr>
                        <a:t>Avoid air pollution through monitoring the air quality regularly.</a:t>
                      </a:r>
                    </a:p>
                    <a:p>
                      <a:pPr lvl="0" algn="l"/>
                      <a:r>
                        <a:rPr kumimoji="0" lang="en-US" sz="1600" b="0" kern="1200" dirty="0">
                          <a:solidFill>
                            <a:schemeClr val="dk1"/>
                          </a:solidFill>
                          <a:latin typeface="Times New Roman" pitchFamily="18" charset="0"/>
                          <a:ea typeface="+mn-ea"/>
                          <a:cs typeface="Times New Roman" pitchFamily="18" charset="0"/>
                        </a:rPr>
                        <a:t>users can monitor the air quality using Smartphone.</a:t>
                      </a:r>
                    </a:p>
                  </a:txBody>
                  <a:tcPr/>
                </a:tc>
                <a:tc>
                  <a:txBody>
                    <a:bodyPr/>
                    <a:lstStyle/>
                    <a:p>
                      <a:pPr marL="285750" lvl="0" indent="-285750" algn="l">
                        <a:buFont typeface="Arial" panose="020B0604020202020204" pitchFamily="34" charset="0"/>
                        <a:buChar char="•"/>
                      </a:pPr>
                      <a:r>
                        <a:rPr kumimoji="0" lang="en-US" sz="1600" b="0" kern="1200" dirty="0">
                          <a:solidFill>
                            <a:schemeClr val="dk1"/>
                          </a:solidFill>
                          <a:latin typeface="Times New Roman" pitchFamily="18" charset="0"/>
                          <a:ea typeface="+mn-ea"/>
                          <a:cs typeface="Times New Roman" pitchFamily="18" charset="0"/>
                        </a:rPr>
                        <a:t>Range affected by varies medium and slower than the cable.</a:t>
                      </a:r>
                    </a:p>
                    <a:p>
                      <a:pPr marL="285750" lvl="0" indent="-285750" algn="l">
                        <a:buFont typeface="Arial" panose="020B0604020202020204" pitchFamily="34" charset="0"/>
                        <a:buChar char="•"/>
                      </a:pPr>
                      <a:r>
                        <a:rPr kumimoji="0" lang="en-US" sz="1600" b="0" kern="1200" dirty="0">
                          <a:solidFill>
                            <a:schemeClr val="dk1"/>
                          </a:solidFill>
                          <a:latin typeface="Times New Roman" pitchFamily="18" charset="0"/>
                          <a:ea typeface="+mn-ea"/>
                          <a:cs typeface="Times New Roman" pitchFamily="18" charset="0"/>
                        </a:rPr>
                        <a:t>Comparisons of particulate measurements are also problematic</a:t>
                      </a:r>
                    </a:p>
                  </a:txBody>
                  <a:tcPr/>
                </a:tc>
                <a:extLst>
                  <a:ext uri="{0D108BD9-81ED-4DB2-BD59-A6C34878D82A}">
                    <a16:rowId xmlns:a16="http://schemas.microsoft.com/office/drawing/2014/main" val="10001"/>
                  </a:ext>
                </a:extLst>
              </a:tr>
              <a:tr h="2242168">
                <a:tc>
                  <a:txBody>
                    <a:bodyPr/>
                    <a:lstStyle/>
                    <a:p>
                      <a:pPr algn="l"/>
                      <a:r>
                        <a:rPr lang="en-US" sz="1600" b="0" dirty="0">
                          <a:latin typeface="Times New Roman" pitchFamily="18" charset="0"/>
                          <a:cs typeface="Times New Roman" pitchFamily="18" charset="0"/>
                        </a:rPr>
                        <a:t>8</a:t>
                      </a:r>
                    </a:p>
                  </a:txBody>
                  <a:tcPr/>
                </a:tc>
                <a:tc>
                  <a:txBody>
                    <a:bodyPr/>
                    <a:lstStyle/>
                    <a:p>
                      <a:pPr algn="l"/>
                      <a:r>
                        <a:rPr kumimoji="0" lang="en-US" sz="1600" b="0" kern="1200" dirty="0">
                          <a:solidFill>
                            <a:schemeClr val="dk1"/>
                          </a:solidFill>
                          <a:latin typeface="Times New Roman" pitchFamily="18" charset="0"/>
                          <a:ea typeface="+mn-ea"/>
                          <a:cs typeface="Times New Roman" pitchFamily="18" charset="0"/>
                        </a:rPr>
                        <a:t>2019</a:t>
                      </a:r>
                      <a:endParaRPr lang="en-US" sz="16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latin typeface="Times New Roman" pitchFamily="18" charset="0"/>
                          <a:ea typeface="+mn-ea"/>
                          <a:cs typeface="Times New Roman" pitchFamily="18" charset="0"/>
                        </a:rPr>
                        <a:t>Mr. </a:t>
                      </a:r>
                      <a:r>
                        <a:rPr kumimoji="0" lang="en-US" sz="1600" b="0" kern="1200" dirty="0" err="1">
                          <a:solidFill>
                            <a:schemeClr val="dk1"/>
                          </a:solidFill>
                          <a:latin typeface="Times New Roman" pitchFamily="18" charset="0"/>
                          <a:ea typeface="+mn-ea"/>
                          <a:cs typeface="Times New Roman" pitchFamily="18" charset="0"/>
                        </a:rPr>
                        <a:t>Arijit</a:t>
                      </a:r>
                      <a:r>
                        <a:rPr kumimoji="0" lang="en-US" sz="1600" b="0" kern="1200" dirty="0">
                          <a:solidFill>
                            <a:schemeClr val="dk1"/>
                          </a:solidFill>
                          <a:latin typeface="Times New Roman" pitchFamily="18" charset="0"/>
                          <a:ea typeface="+mn-ea"/>
                          <a:cs typeface="Times New Roman" pitchFamily="18" charset="0"/>
                        </a:rPr>
                        <a:t> </a:t>
                      </a:r>
                      <a:r>
                        <a:rPr kumimoji="0" lang="en-US" sz="1600" b="0" kern="1200" dirty="0" err="1">
                          <a:solidFill>
                            <a:schemeClr val="dk1"/>
                          </a:solidFill>
                          <a:latin typeface="Times New Roman" pitchFamily="18" charset="0"/>
                          <a:ea typeface="+mn-ea"/>
                          <a:cs typeface="Times New Roman" pitchFamily="18" charset="0"/>
                        </a:rPr>
                        <a:t>Banik</a:t>
                      </a:r>
                      <a:r>
                        <a:rPr kumimoji="0" lang="en-US" sz="1600" b="0" kern="1200" dirty="0">
                          <a:solidFill>
                            <a:schemeClr val="dk1"/>
                          </a:solidFill>
                          <a:latin typeface="Times New Roman" pitchFamily="18" charset="0"/>
                          <a:ea typeface="+mn-ea"/>
                          <a:cs typeface="Times New Roman" pitchFamily="18" charset="0"/>
                        </a:rPr>
                        <a:t> Mr. </a:t>
                      </a:r>
                      <a:r>
                        <a:rPr kumimoji="0" lang="en-US" sz="1600" b="0" kern="1200" dirty="0" err="1">
                          <a:solidFill>
                            <a:schemeClr val="dk1"/>
                          </a:solidFill>
                          <a:latin typeface="Times New Roman" pitchFamily="18" charset="0"/>
                          <a:ea typeface="+mn-ea"/>
                          <a:cs typeface="Times New Roman" pitchFamily="18" charset="0"/>
                        </a:rPr>
                        <a:t>Bodhayan</a:t>
                      </a:r>
                      <a:r>
                        <a:rPr kumimoji="0" lang="en-US" sz="1600" b="0" kern="1200" dirty="0">
                          <a:solidFill>
                            <a:schemeClr val="dk1"/>
                          </a:solidFill>
                          <a:latin typeface="Times New Roman" pitchFamily="18" charset="0"/>
                          <a:ea typeface="+mn-ea"/>
                          <a:cs typeface="Times New Roman" pitchFamily="18" charset="0"/>
                        </a:rPr>
                        <a:t> </a:t>
                      </a:r>
                      <a:r>
                        <a:rPr kumimoji="0" lang="en-US" sz="1600" b="0" kern="1200" dirty="0" err="1">
                          <a:solidFill>
                            <a:schemeClr val="dk1"/>
                          </a:solidFill>
                          <a:latin typeface="Times New Roman" pitchFamily="18" charset="0"/>
                          <a:ea typeface="+mn-ea"/>
                          <a:cs typeface="Times New Roman" pitchFamily="18" charset="0"/>
                        </a:rPr>
                        <a:t>Aich</a:t>
                      </a:r>
                      <a:endParaRPr kumimoji="0" lang="en-US" sz="1600" b="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600" b="0" kern="1200" dirty="0">
                        <a:solidFill>
                          <a:schemeClr val="dk1"/>
                        </a:solidFill>
                        <a:latin typeface="Times New Roman" pitchFamily="18" charset="0"/>
                        <a:ea typeface="+mn-ea"/>
                        <a:cs typeface="Times New Roman" pitchFamily="18" charset="0"/>
                      </a:endParaRPr>
                    </a:p>
                    <a:p>
                      <a:pPr algn="l"/>
                      <a:r>
                        <a:rPr lang="en-IN" sz="1400" b="1" i="0" kern="1200" dirty="0">
                          <a:solidFill>
                            <a:schemeClr val="dk1"/>
                          </a:solidFill>
                          <a:effectLst/>
                          <a:latin typeface="Bahnschrift" panose="020B0502040204020203" pitchFamily="34" charset="0"/>
                          <a:ea typeface="+mn-ea"/>
                          <a:cs typeface="+mn-cs"/>
                        </a:rPr>
                        <a:t>IEEE</a:t>
                      </a:r>
                    </a:p>
                    <a:p>
                      <a:pPr algn="l"/>
                      <a:r>
                        <a:rPr lang="en-IN" sz="1400" b="1" i="0" kern="1200" dirty="0">
                          <a:solidFill>
                            <a:schemeClr val="dk1"/>
                          </a:solidFill>
                          <a:effectLst/>
                          <a:latin typeface="Bahnschrift" panose="020B0502040204020203" pitchFamily="34" charset="0"/>
                          <a:ea typeface="+mn-ea"/>
                          <a:cs typeface="+mn-cs"/>
                        </a:rPr>
                        <a:t>Vol – 4</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0" kern="1200" dirty="0">
                          <a:solidFill>
                            <a:schemeClr val="dk1"/>
                          </a:solidFill>
                          <a:effectLst/>
                          <a:latin typeface="Bahnschrift" panose="020B0502040204020203" pitchFamily="34" charset="0"/>
                          <a:ea typeface="+mn-ea"/>
                          <a:cs typeface="+mn-cs"/>
                        </a:rPr>
                        <a:t>Issue 2</a:t>
                      </a:r>
                      <a:endParaRPr lang="en-US" sz="1400" b="0" dirty="0">
                        <a:solidFill>
                          <a:schemeClr val="tx1"/>
                        </a:solidFill>
                        <a:latin typeface="Bahnschrift" panose="020B0502040204020203" pitchFamily="34"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600" b="0" kern="1200" dirty="0">
                        <a:solidFill>
                          <a:schemeClr val="dk1"/>
                        </a:solidFill>
                        <a:latin typeface="Times New Roman" pitchFamily="18" charset="0"/>
                        <a:ea typeface="+mn-ea"/>
                        <a:cs typeface="Times New Roman" pitchFamily="18" charset="0"/>
                      </a:endParaRPr>
                    </a:p>
                  </a:txBody>
                  <a:tcPr/>
                </a:tc>
                <a:tc>
                  <a:txBody>
                    <a:bodyPr/>
                    <a:lstStyle/>
                    <a:p>
                      <a:pPr algn="l"/>
                      <a:r>
                        <a:rPr kumimoji="0" lang="en-US" sz="1600" b="0" kern="1200" dirty="0">
                          <a:solidFill>
                            <a:schemeClr val="dk1"/>
                          </a:solidFill>
                          <a:latin typeface="Times New Roman" pitchFamily="18" charset="0"/>
                          <a:ea typeface="+mn-ea"/>
                          <a:cs typeface="Times New Roman" pitchFamily="18" charset="0"/>
                        </a:rPr>
                        <a:t>Microcontroller Based Low Cost Gas Leakage</a:t>
                      </a:r>
                      <a:r>
                        <a:rPr kumimoji="0" lang="en-US" sz="1600" b="0" i="1" kern="1200" dirty="0">
                          <a:solidFill>
                            <a:schemeClr val="dk1"/>
                          </a:solidFill>
                          <a:latin typeface="Times New Roman" pitchFamily="18" charset="0"/>
                          <a:ea typeface="+mn-ea"/>
                          <a:cs typeface="Times New Roman" pitchFamily="18" charset="0"/>
                        </a:rPr>
                        <a:t> </a:t>
                      </a:r>
                      <a:r>
                        <a:rPr kumimoji="0" lang="en-US" sz="1600" b="0" kern="1200" dirty="0">
                          <a:solidFill>
                            <a:schemeClr val="dk1"/>
                          </a:solidFill>
                          <a:latin typeface="Times New Roman" pitchFamily="18" charset="0"/>
                          <a:ea typeface="+mn-ea"/>
                          <a:cs typeface="Times New Roman" pitchFamily="18" charset="0"/>
                        </a:rPr>
                        <a:t>Detector with SMS Alert</a:t>
                      </a:r>
                      <a:endParaRPr lang="en-US" sz="1600" b="0" dirty="0">
                        <a:latin typeface="Times New Roman" pitchFamily="18" charset="0"/>
                        <a:cs typeface="Times New Roman" pitchFamily="18" charset="0"/>
                      </a:endParaRPr>
                    </a:p>
                  </a:txBody>
                  <a:tcPr/>
                </a:tc>
                <a:tc>
                  <a:txBody>
                    <a:bodyPr/>
                    <a:lstStyle/>
                    <a:p>
                      <a:pPr lvl="0" algn="l"/>
                      <a:r>
                        <a:rPr kumimoji="0" lang="en-US" sz="1600" b="0" kern="1200" dirty="0">
                          <a:solidFill>
                            <a:schemeClr val="dk1"/>
                          </a:solidFill>
                          <a:latin typeface="Times New Roman" pitchFamily="18" charset="0"/>
                          <a:ea typeface="+mn-ea"/>
                          <a:cs typeface="Times New Roman" pitchFamily="18" charset="0"/>
                        </a:rPr>
                        <a:t>Detects the leakage of the LPG Gas using a gas sensor and uses the GSM to alert the person about the gas leakage via SMS </a:t>
                      </a:r>
                    </a:p>
                  </a:txBody>
                  <a:tcPr/>
                </a:tc>
                <a:tc>
                  <a:txBody>
                    <a:bodyPr/>
                    <a:lstStyle/>
                    <a:p>
                      <a:pPr marL="285750" lvl="0" indent="-285750" algn="l">
                        <a:buFont typeface="Arial" panose="020B0604020202020204" pitchFamily="34" charset="0"/>
                        <a:buChar char="•"/>
                      </a:pPr>
                      <a:r>
                        <a:rPr kumimoji="0" lang="en-US" sz="1600" b="0" kern="1200" dirty="0">
                          <a:solidFill>
                            <a:schemeClr val="dk1"/>
                          </a:solidFill>
                          <a:latin typeface="Times New Roman" pitchFamily="18" charset="0"/>
                          <a:ea typeface="+mn-ea"/>
                          <a:cs typeface="Times New Roman" pitchFamily="18" charset="0"/>
                        </a:rPr>
                        <a:t>The biggest trouble in using this kind of technology is security problem.</a:t>
                      </a:r>
                    </a:p>
                    <a:p>
                      <a:pPr marL="285750" indent="-285750" algn="l">
                        <a:buFont typeface="Arial" panose="020B0604020202020204" pitchFamily="34" charset="0"/>
                        <a:buChar char="•"/>
                      </a:pPr>
                      <a:r>
                        <a:rPr kumimoji="0" lang="en-US" sz="1600" b="0" kern="1200" dirty="0">
                          <a:solidFill>
                            <a:schemeClr val="dk1"/>
                          </a:solidFill>
                          <a:latin typeface="Times New Roman" pitchFamily="18" charset="0"/>
                          <a:ea typeface="+mn-ea"/>
                          <a:cs typeface="Times New Roman" pitchFamily="18" charset="0"/>
                        </a:rPr>
                        <a:t>No prevention of fires is possible with kit. </a:t>
                      </a:r>
                    </a:p>
                    <a:p>
                      <a:pPr marL="285750" indent="-285750" algn="l">
                        <a:buFont typeface="Arial" panose="020B0604020202020204" pitchFamily="34" charset="0"/>
                        <a:buChar char="•"/>
                      </a:pPr>
                      <a:r>
                        <a:rPr kumimoji="0" lang="en-US" sz="1600" b="0" kern="1200" dirty="0">
                          <a:solidFill>
                            <a:schemeClr val="dk1"/>
                          </a:solidFill>
                          <a:latin typeface="Times New Roman" pitchFamily="18" charset="0"/>
                          <a:ea typeface="+mn-ea"/>
                          <a:cs typeface="Times New Roman" pitchFamily="18" charset="0"/>
                        </a:rPr>
                        <a:t>It works only when 5v power supply is given</a:t>
                      </a:r>
                      <a:endParaRPr lang="en-US" sz="1600" b="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28851">
                <a:tc>
                  <a:txBody>
                    <a:bodyPr/>
                    <a:lstStyle/>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lvl="0" algn="l"/>
                      <a:endParaRPr lang="en-US" sz="1600" b="0" dirty="0">
                        <a:solidFill>
                          <a:schemeClr val="tx1"/>
                        </a:solidFill>
                        <a:latin typeface="Times New Roman" pitchFamily="18" charset="0"/>
                        <a:cs typeface="Times New Roman" pitchFamily="18" charset="0"/>
                      </a:endParaRPr>
                    </a:p>
                  </a:txBody>
                  <a:tcPr marL="91437" marR="91437"/>
                </a:tc>
                <a:tc>
                  <a:txBody>
                    <a:bodyPr/>
                    <a:lstStyle/>
                    <a:p>
                      <a:pPr lvl="0" algn="l"/>
                      <a:endParaRPr kumimoji="0" lang="en-US" sz="1600" b="0" kern="1200" dirty="0">
                        <a:solidFill>
                          <a:schemeClr val="tx1"/>
                        </a:solidFill>
                        <a:latin typeface="Times New Roman" pitchFamily="18" charset="0"/>
                        <a:ea typeface="+mn-ea"/>
                        <a:cs typeface="Times New Roman" pitchFamily="18" charset="0"/>
                      </a:endParaRPr>
                    </a:p>
                  </a:txBody>
                  <a:tcPr marL="91437" marR="91437"/>
                </a:tc>
                <a:extLst>
                  <a:ext uri="{0D108BD9-81ED-4DB2-BD59-A6C34878D82A}">
                    <a16:rowId xmlns:a16="http://schemas.microsoft.com/office/drawing/2014/main" val="10003"/>
                  </a:ext>
                </a:extLst>
              </a:tr>
            </a:tbl>
          </a:graphicData>
        </a:graphic>
      </p:graphicFrame>
      <p:cxnSp>
        <p:nvCxnSpPr>
          <p:cNvPr id="7" name="Straight Connector 6">
            <a:extLst>
              <a:ext uri="{FF2B5EF4-FFF2-40B4-BE49-F238E27FC236}">
                <a16:creationId xmlns:a16="http://schemas.microsoft.com/office/drawing/2014/main" id="{BEE47148-8056-452B-BED5-5AD5A03459C1}"/>
              </a:ext>
            </a:extLst>
          </p:cNvPr>
          <p:cNvCxnSpPr/>
          <p:nvPr/>
        </p:nvCxnSpPr>
        <p:spPr bwMode="auto">
          <a:xfrm>
            <a:off x="124176" y="3810000"/>
            <a:ext cx="8839198"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 name="Straight Connector 8">
            <a:extLst>
              <a:ext uri="{FF2B5EF4-FFF2-40B4-BE49-F238E27FC236}">
                <a16:creationId xmlns:a16="http://schemas.microsoft.com/office/drawing/2014/main" id="{BF79E8E6-7A6D-4122-8AB7-1EAA9E60D90B}"/>
              </a:ext>
            </a:extLst>
          </p:cNvPr>
          <p:cNvCxnSpPr/>
          <p:nvPr/>
        </p:nvCxnSpPr>
        <p:spPr bwMode="auto">
          <a:xfrm>
            <a:off x="152401" y="1371600"/>
            <a:ext cx="8839198"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Straight Connector 10">
            <a:extLst>
              <a:ext uri="{FF2B5EF4-FFF2-40B4-BE49-F238E27FC236}">
                <a16:creationId xmlns:a16="http://schemas.microsoft.com/office/drawing/2014/main" id="{04B3B4CA-0B34-4F15-875F-E931DD3AC2F2}"/>
              </a:ext>
            </a:extLst>
          </p:cNvPr>
          <p:cNvCxnSpPr>
            <a:cxnSpLocks/>
          </p:cNvCxnSpPr>
          <p:nvPr/>
        </p:nvCxnSpPr>
        <p:spPr bwMode="auto">
          <a:xfrm>
            <a:off x="762000" y="914400"/>
            <a:ext cx="0" cy="53340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Straight Connector 11">
            <a:extLst>
              <a:ext uri="{FF2B5EF4-FFF2-40B4-BE49-F238E27FC236}">
                <a16:creationId xmlns:a16="http://schemas.microsoft.com/office/drawing/2014/main" id="{E47D5F81-7E3F-44BB-B2AD-587C3F37F3E2}"/>
              </a:ext>
            </a:extLst>
          </p:cNvPr>
          <p:cNvCxnSpPr>
            <a:cxnSpLocks/>
          </p:cNvCxnSpPr>
          <p:nvPr/>
        </p:nvCxnSpPr>
        <p:spPr bwMode="auto">
          <a:xfrm>
            <a:off x="1502896" y="914400"/>
            <a:ext cx="0" cy="53340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 name="Straight Connector 12">
            <a:extLst>
              <a:ext uri="{FF2B5EF4-FFF2-40B4-BE49-F238E27FC236}">
                <a16:creationId xmlns:a16="http://schemas.microsoft.com/office/drawing/2014/main" id="{2C2A1717-EA69-46A3-A13B-671401F79D23}"/>
              </a:ext>
            </a:extLst>
          </p:cNvPr>
          <p:cNvCxnSpPr>
            <a:cxnSpLocks/>
          </p:cNvCxnSpPr>
          <p:nvPr/>
        </p:nvCxnSpPr>
        <p:spPr bwMode="auto">
          <a:xfrm>
            <a:off x="2667000" y="914400"/>
            <a:ext cx="0" cy="53340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Straight Connector 13">
            <a:extLst>
              <a:ext uri="{FF2B5EF4-FFF2-40B4-BE49-F238E27FC236}">
                <a16:creationId xmlns:a16="http://schemas.microsoft.com/office/drawing/2014/main" id="{732CA89C-7070-4035-8C7E-95A2595278B8}"/>
              </a:ext>
            </a:extLst>
          </p:cNvPr>
          <p:cNvCxnSpPr>
            <a:cxnSpLocks/>
          </p:cNvCxnSpPr>
          <p:nvPr/>
        </p:nvCxnSpPr>
        <p:spPr bwMode="auto">
          <a:xfrm>
            <a:off x="4343400" y="900323"/>
            <a:ext cx="0" cy="53340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Straight Connector 14">
            <a:extLst>
              <a:ext uri="{FF2B5EF4-FFF2-40B4-BE49-F238E27FC236}">
                <a16:creationId xmlns:a16="http://schemas.microsoft.com/office/drawing/2014/main" id="{AE738601-3527-43ED-868A-AD7FA8A3CF04}"/>
              </a:ext>
            </a:extLst>
          </p:cNvPr>
          <p:cNvCxnSpPr>
            <a:cxnSpLocks/>
          </p:cNvCxnSpPr>
          <p:nvPr/>
        </p:nvCxnSpPr>
        <p:spPr bwMode="auto">
          <a:xfrm>
            <a:off x="6248400" y="914400"/>
            <a:ext cx="0" cy="5334000"/>
          </a:xfrm>
          <a:prstGeom prst="line">
            <a:avLst/>
          </a:prstGeom>
          <a:solidFill>
            <a:schemeClr val="accent1"/>
          </a:solidFill>
          <a:ln w="12700" cap="sq" cmpd="sng" algn="ctr">
            <a:solidFill>
              <a:schemeClr val="tx1"/>
            </a:solidFill>
            <a:prstDash val="solid"/>
            <a:round/>
            <a:headEnd type="none" w="sm" len="sm"/>
            <a:tailEnd type="none" w="sm" len="sm"/>
          </a:ln>
          <a:effectLst/>
        </p:spPr>
      </p:cxnSp>
      <p:graphicFrame>
        <p:nvGraphicFramePr>
          <p:cNvPr id="16" name="Table 15">
            <a:extLst>
              <a:ext uri="{FF2B5EF4-FFF2-40B4-BE49-F238E27FC236}">
                <a16:creationId xmlns:a16="http://schemas.microsoft.com/office/drawing/2014/main" id="{6331C887-A56C-4931-A5B8-2B8CCBB89F58}"/>
              </a:ext>
            </a:extLst>
          </p:cNvPr>
          <p:cNvGraphicFramePr>
            <a:graphicFrameLocks noGrp="1"/>
          </p:cNvGraphicFramePr>
          <p:nvPr>
            <p:extLst>
              <p:ext uri="{D42A27DB-BD31-4B8C-83A1-F6EECF244321}">
                <p14:modId xmlns:p14="http://schemas.microsoft.com/office/powerpoint/2010/main" val="3128790221"/>
              </p:ext>
            </p:extLst>
          </p:nvPr>
        </p:nvGraphicFramePr>
        <p:xfrm>
          <a:off x="95951" y="914400"/>
          <a:ext cx="8839198" cy="5334000"/>
        </p:xfrm>
        <a:graphic>
          <a:graphicData uri="http://schemas.openxmlformats.org/drawingml/2006/table">
            <a:tbl>
              <a:tblPr>
                <a:tableStyleId>{5940675A-B579-460E-94D1-54222C63F5DA}</a:tableStyleId>
              </a:tblPr>
              <a:tblGrid>
                <a:gridCol w="8839198">
                  <a:extLst>
                    <a:ext uri="{9D8B030D-6E8A-4147-A177-3AD203B41FA5}">
                      <a16:colId xmlns:a16="http://schemas.microsoft.com/office/drawing/2014/main" val="3755473213"/>
                    </a:ext>
                  </a:extLst>
                </a:gridCol>
              </a:tblGrid>
              <a:tr h="5334000">
                <a:tc>
                  <a:txBody>
                    <a:bodyPr/>
                    <a:lstStyle/>
                    <a:p>
                      <a:endParaRPr lang="en-IN" dirty="0"/>
                    </a:p>
                  </a:txBody>
                  <a:tcPr/>
                </a:tc>
                <a:extLst>
                  <a:ext uri="{0D108BD9-81ED-4DB2-BD59-A6C34878D82A}">
                    <a16:rowId xmlns:a16="http://schemas.microsoft.com/office/drawing/2014/main" val="159006839"/>
                  </a:ext>
                </a:extLst>
              </a:tr>
            </a:tbl>
          </a:graphicData>
        </a:graphic>
      </p:graphicFrame>
    </p:spTree>
    <p:extLst>
      <p:ext uri="{BB962C8B-B14F-4D97-AF65-F5344CB8AC3E}">
        <p14:creationId xmlns:p14="http://schemas.microsoft.com/office/powerpoint/2010/main" val="329834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056" y="228600"/>
            <a:ext cx="8229600" cy="4525963"/>
          </a:xfrm>
        </p:spPr>
        <p:txBody>
          <a:bodyPr/>
          <a:lstStyle/>
          <a:p>
            <a:pPr marL="0" indent="0" algn="ctr">
              <a:buNone/>
            </a:pPr>
            <a:r>
              <a:rPr lang="en-US" sz="2400" b="1" u="sng" dirty="0">
                <a:latin typeface="Bahnschrift" panose="020B0502040204020203" pitchFamily="34" charset="0"/>
              </a:rPr>
              <a:t>COMPARISON OF EXISTING SYSTEMS</a:t>
            </a:r>
          </a:p>
          <a:p>
            <a:pPr>
              <a:buNone/>
            </a:pPr>
            <a:r>
              <a:rPr lang="en-US" b="1" dirty="0"/>
              <a:t> </a:t>
            </a:r>
          </a:p>
          <a:p>
            <a:endParaRPr lang="en-US" b="1" dirty="0"/>
          </a:p>
        </p:txBody>
      </p:sp>
      <p:sp>
        <p:nvSpPr>
          <p:cNvPr id="4" name="Slide Number Placeholder 3"/>
          <p:cNvSpPr>
            <a:spLocks noGrp="1"/>
          </p:cNvSpPr>
          <p:nvPr>
            <p:ph type="sldNum" sz="quarter" idx="12"/>
          </p:nvPr>
        </p:nvSpPr>
        <p:spPr>
          <a:xfrm>
            <a:off x="6934200" y="6530622"/>
            <a:ext cx="2133600" cy="476250"/>
          </a:xfrm>
        </p:spPr>
        <p:txBody>
          <a:bodyPr/>
          <a:lstStyle/>
          <a:p>
            <a:pPr>
              <a:defRPr/>
            </a:pPr>
            <a:fld id="{0C3744A3-FC98-44CB-A20B-34E7365870A3}" type="slidenum">
              <a:rPr lang="en-US" smtClean="0"/>
              <a:pPr>
                <a:defRPr/>
              </a:pPr>
              <a:t>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19091378"/>
              </p:ext>
            </p:extLst>
          </p:nvPr>
        </p:nvGraphicFramePr>
        <p:xfrm>
          <a:off x="266700" y="809907"/>
          <a:ext cx="8610600" cy="5885582"/>
        </p:xfrm>
        <a:graphic>
          <a:graphicData uri="http://schemas.openxmlformats.org/drawingml/2006/table">
            <a:tbl>
              <a:tblPr firstRow="1" bandRow="1">
                <a:tableStyleId>{5C22544A-7EE6-4342-B048-85BDC9FD1C3A}</a:tableStyleId>
              </a:tblPr>
              <a:tblGrid>
                <a:gridCol w="1238511">
                  <a:extLst>
                    <a:ext uri="{9D8B030D-6E8A-4147-A177-3AD203B41FA5}">
                      <a16:colId xmlns:a16="http://schemas.microsoft.com/office/drawing/2014/main" val="20000"/>
                    </a:ext>
                  </a:extLst>
                </a:gridCol>
                <a:gridCol w="1161789">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508864">
                  <a:extLst>
                    <a:ext uri="{9D8B030D-6E8A-4147-A177-3AD203B41FA5}">
                      <a16:colId xmlns:a16="http://schemas.microsoft.com/office/drawing/2014/main" val="20003"/>
                    </a:ext>
                  </a:extLst>
                </a:gridCol>
                <a:gridCol w="1462936">
                  <a:extLst>
                    <a:ext uri="{9D8B030D-6E8A-4147-A177-3AD203B41FA5}">
                      <a16:colId xmlns:a16="http://schemas.microsoft.com/office/drawing/2014/main" val="20004"/>
                    </a:ext>
                  </a:extLst>
                </a:gridCol>
                <a:gridCol w="1485900">
                  <a:extLst>
                    <a:ext uri="{9D8B030D-6E8A-4147-A177-3AD203B41FA5}">
                      <a16:colId xmlns:a16="http://schemas.microsoft.com/office/drawing/2014/main" val="20005"/>
                    </a:ext>
                  </a:extLst>
                </a:gridCol>
              </a:tblGrid>
              <a:tr h="358124">
                <a:tc>
                  <a:txBody>
                    <a:bodyPr/>
                    <a:lstStyle/>
                    <a:p>
                      <a:r>
                        <a:rPr lang="en-US" dirty="0">
                          <a:solidFill>
                            <a:schemeClr val="tx1"/>
                          </a:solidFill>
                        </a:rPr>
                        <a:t>Title</a:t>
                      </a:r>
                    </a:p>
                  </a:txBody>
                  <a:tcPr/>
                </a:tc>
                <a:tc>
                  <a:txBody>
                    <a:bodyPr/>
                    <a:lstStyle/>
                    <a:p>
                      <a:r>
                        <a:rPr lang="en-US" dirty="0">
                          <a:solidFill>
                            <a:schemeClr val="tx1"/>
                          </a:solidFill>
                        </a:rPr>
                        <a:t>Input</a:t>
                      </a:r>
                    </a:p>
                  </a:txBody>
                  <a:tcPr/>
                </a:tc>
                <a:tc>
                  <a:txBody>
                    <a:bodyPr/>
                    <a:lstStyle/>
                    <a:p>
                      <a:r>
                        <a:rPr lang="en-US" dirty="0">
                          <a:solidFill>
                            <a:schemeClr val="tx1"/>
                          </a:solidFill>
                        </a:rPr>
                        <a:t>Methodology</a:t>
                      </a:r>
                    </a:p>
                  </a:txBody>
                  <a:tcPr/>
                </a:tc>
                <a:tc>
                  <a:txBody>
                    <a:bodyPr/>
                    <a:lstStyle/>
                    <a:p>
                      <a:r>
                        <a:rPr lang="en-US" dirty="0">
                          <a:solidFill>
                            <a:schemeClr val="tx1"/>
                          </a:solidFill>
                        </a:rPr>
                        <a:t>Metrics </a:t>
                      </a:r>
                    </a:p>
                  </a:txBody>
                  <a:tcPr/>
                </a:tc>
                <a:tc>
                  <a:txBody>
                    <a:bodyPr/>
                    <a:lstStyle/>
                    <a:p>
                      <a:r>
                        <a:rPr lang="en-US" dirty="0">
                          <a:solidFill>
                            <a:schemeClr val="tx1"/>
                          </a:solidFill>
                        </a:rPr>
                        <a:t>Output</a:t>
                      </a:r>
                      <a:r>
                        <a:rPr lang="en-US" baseline="0" dirty="0">
                          <a:solidFill>
                            <a:schemeClr val="tx1"/>
                          </a:solidFill>
                        </a:rPr>
                        <a:t> </a:t>
                      </a:r>
                      <a:endParaRPr lang="en-US" dirty="0">
                        <a:solidFill>
                          <a:schemeClr val="tx1"/>
                        </a:solidFill>
                      </a:endParaRPr>
                    </a:p>
                  </a:txBody>
                  <a:tcPr/>
                </a:tc>
                <a:tc>
                  <a:txBody>
                    <a:bodyPr/>
                    <a:lstStyle/>
                    <a:p>
                      <a:r>
                        <a:rPr lang="en-US" dirty="0">
                          <a:solidFill>
                            <a:schemeClr val="tx1"/>
                          </a:solidFill>
                        </a:rPr>
                        <a:t>Drawbacks</a:t>
                      </a:r>
                      <a:r>
                        <a:rPr lang="en-US" baseline="0" dirty="0">
                          <a:solidFill>
                            <a:schemeClr val="tx1"/>
                          </a:solidFill>
                        </a:rPr>
                        <a:t> </a:t>
                      </a:r>
                      <a:endParaRPr lang="en-US" dirty="0">
                        <a:solidFill>
                          <a:schemeClr val="tx1"/>
                        </a:solidFill>
                      </a:endParaRPr>
                    </a:p>
                  </a:txBody>
                  <a:tcPr/>
                </a:tc>
                <a:extLst>
                  <a:ext uri="{0D108BD9-81ED-4DB2-BD59-A6C34878D82A}">
                    <a16:rowId xmlns:a16="http://schemas.microsoft.com/office/drawing/2014/main" val="10000"/>
                  </a:ext>
                </a:extLst>
              </a:tr>
              <a:tr h="2615019">
                <a:tc>
                  <a:txBody>
                    <a:bodyPr/>
                    <a:lstStyle/>
                    <a:p>
                      <a:r>
                        <a:rPr lang="en-US" sz="1200" kern="1200" dirty="0">
                          <a:solidFill>
                            <a:schemeClr val="dk1"/>
                          </a:solidFill>
                          <a:effectLst/>
                          <a:latin typeface="+mn-lt"/>
                          <a:ea typeface="+mn-ea"/>
                          <a:cs typeface="+mn-cs"/>
                        </a:rPr>
                        <a:t>An IOT Based Smart Industry Monitoring System by sing Raspberry Pi 3</a:t>
                      </a:r>
                      <a:endParaRPr lang="en-IN" sz="1200" kern="1200" dirty="0">
                        <a:solidFill>
                          <a:schemeClr val="dk1"/>
                        </a:solidFill>
                        <a:effectLst/>
                        <a:latin typeface="+mn-lt"/>
                        <a:ea typeface="+mn-ea"/>
                        <a:cs typeface="+mn-cs"/>
                      </a:endParaRPr>
                    </a:p>
                  </a:txBody>
                  <a:tcPr/>
                </a:tc>
                <a:tc>
                  <a:txBody>
                    <a:bodyPr/>
                    <a:lstStyle/>
                    <a:p>
                      <a:pPr lvl="0"/>
                      <a:r>
                        <a:rPr lang="en-US" sz="1200" kern="1200" dirty="0">
                          <a:solidFill>
                            <a:schemeClr val="dk1"/>
                          </a:solidFill>
                          <a:effectLst/>
                          <a:latin typeface="+mn-lt"/>
                          <a:ea typeface="+mn-ea"/>
                          <a:cs typeface="+mn-cs"/>
                        </a:rPr>
                        <a:t>Able to monitor and identify the changes.</a:t>
                      </a:r>
                      <a:endParaRPr lang="en-IN" sz="1200" kern="1200" dirty="0">
                        <a:solidFill>
                          <a:schemeClr val="dk1"/>
                        </a:solidFill>
                        <a:effectLst/>
                        <a:latin typeface="+mn-lt"/>
                        <a:ea typeface="+mn-ea"/>
                        <a:cs typeface="+mn-cs"/>
                      </a:endParaRPr>
                    </a:p>
                  </a:txBody>
                  <a:tcPr/>
                </a:tc>
                <a:tc>
                  <a:txBody>
                    <a:bodyPr/>
                    <a:lstStyle/>
                    <a:p>
                      <a:pPr marL="171450" indent="-171450" algn="l">
                        <a:buFont typeface="Arial" panose="020B0604020202020204" pitchFamily="34" charset="0"/>
                        <a:buChar char="•"/>
                      </a:pPr>
                      <a:r>
                        <a:rPr lang="en-US" sz="1200" dirty="0"/>
                        <a:t>This IOT based Smart Industry Monitoring system gives real-time monitoring.</a:t>
                      </a:r>
                    </a:p>
                    <a:p>
                      <a:pPr marL="0" indent="0" algn="l">
                        <a:buFont typeface="Arial" panose="020B0604020202020204" pitchFamily="34" charset="0"/>
                        <a:buNone/>
                      </a:pPr>
                      <a:endParaRPr lang="en-US" sz="1200" dirty="0"/>
                    </a:p>
                    <a:p>
                      <a:pPr marL="171450" indent="-171450" algn="l">
                        <a:buFont typeface="Arial" panose="020B0604020202020204" pitchFamily="34" charset="0"/>
                        <a:buChar char="•"/>
                      </a:pPr>
                      <a:r>
                        <a:rPr lang="en-US" sz="1200" dirty="0"/>
                        <a:t>Temperature, humidity, level of chemicals, also detects the Leakage of gas, </a:t>
                      </a:r>
                    </a:p>
                  </a:txBody>
                  <a:tcPr/>
                </a:tc>
                <a:tc>
                  <a:txBody>
                    <a:bodyPr/>
                    <a:lstStyle/>
                    <a:p>
                      <a:pPr marL="171450" lvl="0" indent="-171450" algn="l">
                        <a:buFont typeface="Arial" panose="020B0604020202020204" pitchFamily="34" charset="0"/>
                        <a:buChar char="•"/>
                      </a:pPr>
                      <a:r>
                        <a:rPr lang="en-US" sz="1200" dirty="0"/>
                        <a:t>Weather parameters can be monitored online with graphical presentation</a:t>
                      </a:r>
                    </a:p>
                    <a:p>
                      <a:pPr marL="171450" lvl="0" indent="-171450" algn="l">
                        <a:buFont typeface="Arial" panose="020B0604020202020204" pitchFamily="34" charset="0"/>
                        <a:buChar char="•"/>
                      </a:pPr>
                      <a:endParaRPr lang="en-US" sz="1200" dirty="0"/>
                    </a:p>
                    <a:p>
                      <a:pPr marL="171450" lvl="0" indent="-171450" algn="l">
                        <a:buFont typeface="Arial" panose="020B0604020202020204" pitchFamily="34" charset="0"/>
                        <a:buChar char="•"/>
                      </a:pPr>
                      <a:r>
                        <a:rPr lang="en-US" sz="1200" dirty="0"/>
                        <a:t>Used in home automation Industrial purpose </a:t>
                      </a:r>
                      <a:endParaRPr lang="en-IN" sz="1200" kern="1200" dirty="0">
                        <a:solidFill>
                          <a:schemeClr val="dk1"/>
                        </a:solidFill>
                        <a:effectLst/>
                        <a:latin typeface="+mn-lt"/>
                        <a:ea typeface="+mn-ea"/>
                        <a:cs typeface="+mn-cs"/>
                      </a:endParaRPr>
                    </a:p>
                  </a:txBody>
                  <a:tcPr/>
                </a:tc>
                <a:tc>
                  <a:txBody>
                    <a:bodyPr/>
                    <a:lstStyle/>
                    <a:p>
                      <a:pPr marL="171450" indent="-171450">
                        <a:buFont typeface="Arial" panose="020B0604020202020204" pitchFamily="34" charset="0"/>
                        <a:buChar char="•"/>
                      </a:pPr>
                      <a:r>
                        <a:rPr lang="en-US" sz="1200" dirty="0"/>
                        <a:t>Continuously Monitors the changes in environmental situations without any interaction.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Raspberry Pi itself acts as a server</a:t>
                      </a:r>
                    </a:p>
                  </a:txBody>
                  <a:tcPr/>
                </a:tc>
                <a:tc>
                  <a:txBody>
                    <a:bodyPr/>
                    <a:lstStyle/>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It is difficult to know failure modes unless very advanced methods of monitoring are used.</a:t>
                      </a:r>
                      <a:endParaRPr lang="en-IN" sz="1200" kern="1200" dirty="0">
                        <a:solidFill>
                          <a:schemeClr val="dk1"/>
                        </a:solidFill>
                        <a:effectLst/>
                        <a:latin typeface="+mn-lt"/>
                        <a:ea typeface="+mn-ea"/>
                        <a:cs typeface="+mn-cs"/>
                      </a:endParaRPr>
                    </a:p>
                    <a:p>
                      <a:pPr marL="171450" lvl="0" indent="-171450">
                        <a:buFont typeface="Arial" panose="020B0604020202020204" pitchFamily="34" charset="0"/>
                        <a:buChar char="•"/>
                      </a:pPr>
                      <a:endParaRPr lang="en-US" sz="12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Only dynamic sensing. Reference is needed, least sensitivity.</a:t>
                      </a:r>
                      <a:endParaRPr lang="en-IN" sz="1200" kern="1200" dirty="0">
                        <a:solidFill>
                          <a:schemeClr val="dk1"/>
                        </a:solidFill>
                        <a:effectLst/>
                        <a:latin typeface="+mn-lt"/>
                        <a:ea typeface="+mn-ea"/>
                        <a:cs typeface="+mn-cs"/>
                      </a:endParaRPr>
                    </a:p>
                    <a:p>
                      <a:endParaRPr lang="en-US" dirty="0"/>
                    </a:p>
                  </a:txBody>
                  <a:tcPr/>
                </a:tc>
                <a:extLst>
                  <a:ext uri="{0D108BD9-81ED-4DB2-BD59-A6C34878D82A}">
                    <a16:rowId xmlns:a16="http://schemas.microsoft.com/office/drawing/2014/main" val="10001"/>
                  </a:ext>
                </a:extLst>
              </a:tr>
              <a:tr h="2776622">
                <a:tc>
                  <a:txBody>
                    <a:bodyPr/>
                    <a:lstStyle/>
                    <a:p>
                      <a:r>
                        <a:rPr lang="en-US" sz="1200" kern="1200" dirty="0">
                          <a:solidFill>
                            <a:schemeClr val="dk1"/>
                          </a:solidFill>
                          <a:effectLst/>
                          <a:latin typeface="+mn-lt"/>
                          <a:ea typeface="+mn-ea"/>
                          <a:cs typeface="+mn-cs"/>
                        </a:rPr>
                        <a:t>Gas Leak Detection and Localization System Through Wireless Sensor Networks</a:t>
                      </a:r>
                      <a:endParaRPr lang="en-US" sz="1200" dirty="0"/>
                    </a:p>
                  </a:txBody>
                  <a:tcPr/>
                </a:tc>
                <a:tc>
                  <a:txBody>
                    <a:bodyPr/>
                    <a:lstStyle/>
                    <a:p>
                      <a:r>
                        <a:rPr lang="en-US" sz="1200" dirty="0"/>
                        <a:t>This work demonstrates a gas leak detection system with real time location system based on WSNs.</a:t>
                      </a:r>
                    </a:p>
                  </a:txBody>
                  <a:tcPr/>
                </a:tc>
                <a:tc>
                  <a:txBody>
                    <a:bodyPr/>
                    <a:lstStyle/>
                    <a:p>
                      <a:pPr marL="171450" indent="-171450">
                        <a:buFont typeface="Arial" panose="020B0604020202020204" pitchFamily="34" charset="0"/>
                        <a:buChar char="•"/>
                      </a:pPr>
                      <a:r>
                        <a:rPr lang="en-US" sz="1200" dirty="0"/>
                        <a:t>The mobile node collects information about neighbor stationary node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Radio signal strength data, and streams all data along with the monitoring data to a remote server for processing in real-time</a:t>
                      </a:r>
                      <a:endParaRPr lang="en-US" sz="2000" dirty="0"/>
                    </a:p>
                  </a:txBody>
                  <a:tcPr/>
                </a:tc>
                <a:tc>
                  <a:txBody>
                    <a:bodyPr/>
                    <a:lstStyle/>
                    <a:p>
                      <a:r>
                        <a:rPr lang="en-US" sz="1200" dirty="0"/>
                        <a:t>The system consist of three different modules</a:t>
                      </a:r>
                    </a:p>
                    <a:p>
                      <a:endParaRPr lang="en-US" sz="1200" dirty="0"/>
                    </a:p>
                    <a:p>
                      <a:r>
                        <a:rPr lang="en-US" sz="1200" dirty="0"/>
                        <a:t>A. Stationary Nodes</a:t>
                      </a:r>
                    </a:p>
                    <a:p>
                      <a:r>
                        <a:rPr lang="en-IN" sz="1200" dirty="0"/>
                        <a:t>B. Mobile Node </a:t>
                      </a:r>
                      <a:r>
                        <a:rPr lang="en-US" sz="1200" dirty="0"/>
                        <a:t> </a:t>
                      </a:r>
                    </a:p>
                    <a:p>
                      <a:r>
                        <a:rPr lang="en-IN" sz="1200" dirty="0"/>
                        <a:t>C. Control Room </a:t>
                      </a:r>
                      <a:endParaRPr lang="en-US" sz="1200" dirty="0"/>
                    </a:p>
                  </a:txBody>
                  <a:tcPr/>
                </a:tc>
                <a:tc>
                  <a:txBody>
                    <a:bodyPr/>
                    <a:lstStyle/>
                    <a:p>
                      <a:pPr marL="171450" indent="-171450">
                        <a:buFont typeface="Arial" panose="020B0604020202020204" pitchFamily="34" charset="0"/>
                        <a:buChar char="•"/>
                      </a:pPr>
                      <a:r>
                        <a:rPr lang="en-US" sz="1200" dirty="0" err="1"/>
                        <a:t>Exibilits</a:t>
                      </a:r>
                      <a:r>
                        <a:rPr lang="en-US" sz="1200" dirty="0"/>
                        <a:t> a gas monitoring system </a:t>
                      </a:r>
                    </a:p>
                    <a:p>
                      <a:pPr marL="171450" indent="-171450">
                        <a:buFont typeface="Arial" panose="020B0604020202020204" pitchFamily="34" charset="0"/>
                        <a:buChar char="•"/>
                      </a:pPr>
                      <a:r>
                        <a:rPr lang="en-US" sz="1200" dirty="0"/>
                        <a:t>An accurate indoor location system can be deployed in buildings, shopping malls, other applications. </a:t>
                      </a:r>
                    </a:p>
                  </a:txBody>
                  <a:tcPr/>
                </a:tc>
                <a:tc>
                  <a:txBody>
                    <a:bodyPr/>
                    <a:lstStyle/>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Narrow or limited temperature range.</a:t>
                      </a:r>
                      <a:endParaRPr lang="en-IN" sz="1200" kern="1200" dirty="0">
                        <a:solidFill>
                          <a:schemeClr val="dk1"/>
                        </a:solidFill>
                        <a:effectLst/>
                        <a:latin typeface="+mn-lt"/>
                        <a:ea typeface="+mn-ea"/>
                        <a:cs typeface="+mn-cs"/>
                      </a:endParaRPr>
                    </a:p>
                    <a:p>
                      <a:pPr marL="171450" lvl="0" indent="-171450">
                        <a:buFont typeface="Arial" panose="020B0604020202020204" pitchFamily="34" charset="0"/>
                        <a:buChar char="•"/>
                      </a:pPr>
                      <a:endParaRPr lang="en-US" sz="12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Short or limited shelf life.</a:t>
                      </a:r>
                    </a:p>
                    <a:p>
                      <a:pPr marL="171450" lvl="0" indent="-171450">
                        <a:buFont typeface="Arial" panose="020B0604020202020204" pitchFamily="34" charset="0"/>
                        <a:buChar char="•"/>
                      </a:pPr>
                      <a:endParaRPr lang="en-IN" sz="12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Cross-sensitivity of other gases</a:t>
                      </a:r>
                      <a:endParaRPr lang="en-IN" sz="1200" kern="1200" dirty="0">
                        <a:solidFill>
                          <a:schemeClr val="dk1"/>
                        </a:solidFill>
                        <a:effectLst/>
                        <a:latin typeface="+mn-lt"/>
                        <a:ea typeface="+mn-ea"/>
                        <a:cs typeface="+mn-cs"/>
                      </a:endParaRP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67124" y="357046"/>
            <a:ext cx="8229600" cy="1143000"/>
          </a:xfrm>
        </p:spPr>
        <p:txBody>
          <a:bodyPr/>
          <a:lstStyle/>
          <a:p>
            <a:pPr eaLnBrk="1" hangingPunct="1"/>
            <a:r>
              <a:rPr lang="en-IN" sz="3200" b="1" dirty="0">
                <a:latin typeface="Bahnschrift" panose="020B0502040204020203" pitchFamily="34" charset="0"/>
                <a:cs typeface="Times New Roman" pitchFamily="18" charset="0"/>
              </a:rPr>
              <a:t>EXISTING SYSTEM</a:t>
            </a:r>
          </a:p>
        </p:txBody>
      </p:sp>
      <p:pic>
        <p:nvPicPr>
          <p:cNvPr id="6149" name="Picture 4" descr="SRMIST.JPG"/>
          <p:cNvPicPr>
            <a:picLocks noChangeAspect="1"/>
          </p:cNvPicPr>
          <p:nvPr/>
        </p:nvPicPr>
        <p:blipFill>
          <a:blip r:embed="rId2" cstate="print"/>
          <a:srcRect/>
          <a:stretch>
            <a:fillRect/>
          </a:stretch>
        </p:blipFill>
        <p:spPr bwMode="auto">
          <a:xfrm>
            <a:off x="152400" y="152400"/>
            <a:ext cx="1125341" cy="380999"/>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pPr>
                <a:defRPr/>
              </a:pPr>
              <a:t>8</a:t>
            </a:fld>
            <a:endParaRPr lang="en-US"/>
          </a:p>
        </p:txBody>
      </p:sp>
      <p:sp>
        <p:nvSpPr>
          <p:cNvPr id="6" name="Rectangle 3">
            <a:extLst>
              <a:ext uri="{FF2B5EF4-FFF2-40B4-BE49-F238E27FC236}">
                <a16:creationId xmlns:a16="http://schemas.microsoft.com/office/drawing/2014/main" id="{0BCBADE9-E853-480F-A4DB-A9948329A8F6}"/>
              </a:ext>
            </a:extLst>
          </p:cNvPr>
          <p:cNvSpPr txBox="1">
            <a:spLocks noChangeArrowheads="1"/>
          </p:cNvSpPr>
          <p:nvPr/>
        </p:nvSpPr>
        <p:spPr bwMode="auto">
          <a:xfrm>
            <a:off x="247650" y="4024454"/>
            <a:ext cx="86487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628650" indent="-285750" algn="just">
              <a:spcAft>
                <a:spcPts val="800"/>
              </a:spcAft>
            </a:pPr>
            <a:r>
              <a:rPr lang="en-US" sz="1800" dirty="0">
                <a:latin typeface="Times New Roman" panose="02020603050405020304" pitchFamily="18" charset="0"/>
                <a:cs typeface="Times New Roman" panose="02020603050405020304" pitchFamily="18" charset="0"/>
              </a:rPr>
              <a:t>The development of pollution monitoring system with deployment of intelligent sensors is being carried out. </a:t>
            </a:r>
          </a:p>
          <a:p>
            <a:pPr marL="628650" indent="-285750" algn="just">
              <a:spcAft>
                <a:spcPts val="800"/>
              </a:spcAft>
            </a:pPr>
            <a:r>
              <a:rPr lang="en-US" sz="1800" dirty="0">
                <a:latin typeface="Times New Roman" panose="02020603050405020304" pitchFamily="18" charset="0"/>
                <a:cs typeface="Times New Roman" panose="02020603050405020304" pitchFamily="18" charset="0"/>
              </a:rPr>
              <a:t>Monitoring the gas leakage level is achieved. </a:t>
            </a:r>
          </a:p>
          <a:p>
            <a:pPr marL="628650" indent="-285750" algn="just">
              <a:spcAft>
                <a:spcPts val="800"/>
              </a:spcAft>
            </a:pPr>
            <a:r>
              <a:rPr lang="en-US" sz="1800" dirty="0">
                <a:latin typeface="Times New Roman" panose="02020603050405020304" pitchFamily="18" charset="0"/>
                <a:cs typeface="Times New Roman" panose="02020603050405020304" pitchFamily="18" charset="0"/>
              </a:rPr>
              <a:t>Analysis of the data is simplified thereby enabling ease of monitoring. </a:t>
            </a:r>
          </a:p>
          <a:p>
            <a:pPr marL="628650" indent="-285750" algn="just">
              <a:spcAft>
                <a:spcPts val="800"/>
              </a:spcAft>
            </a:pPr>
            <a:r>
              <a:rPr lang="en-US" sz="1800" dirty="0">
                <a:latin typeface="Times New Roman" panose="02020603050405020304" pitchFamily="18" charset="0"/>
                <a:cs typeface="Times New Roman" panose="02020603050405020304" pitchFamily="18" charset="0"/>
              </a:rPr>
              <a:t>Alerts can be triggered in case of drastic deterioration of air quality using Raspberry Pi based gas detection system - detect the presence of toxic gases respectively</a:t>
            </a:r>
            <a:endParaRPr lang="en-IN" sz="1100" kern="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185F79B-8557-4B9A-9B58-6EF086E768D1}"/>
              </a:ext>
            </a:extLst>
          </p:cNvPr>
          <p:cNvSpPr txBox="1"/>
          <p:nvPr/>
        </p:nvSpPr>
        <p:spPr>
          <a:xfrm>
            <a:off x="567124" y="1513915"/>
            <a:ext cx="2996333" cy="400110"/>
          </a:xfrm>
          <a:prstGeom prst="rect">
            <a:avLst/>
          </a:prstGeom>
          <a:noFill/>
        </p:spPr>
        <p:txBody>
          <a:bodyPr wrap="none" rtlCol="0">
            <a:spAutoFit/>
          </a:bodyPr>
          <a:lstStyle/>
          <a:p>
            <a:pPr algn="ctr"/>
            <a:r>
              <a:rPr lang="en-US" sz="2000" dirty="0">
                <a:latin typeface="Bahnschrift" panose="020B0502040204020203" pitchFamily="34" charset="0"/>
                <a:cs typeface="Times New Roman" panose="02020603050405020304" pitchFamily="18" charset="0"/>
              </a:rPr>
              <a:t>Architecture Description</a:t>
            </a:r>
            <a:endParaRPr lang="en-IN" sz="2000" dirty="0">
              <a:latin typeface="Bahnschrift" panose="020B0502040204020203"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00A0EF5-FAD6-4E6B-8D4B-B174D505C087}"/>
              </a:ext>
            </a:extLst>
          </p:cNvPr>
          <p:cNvSpPr txBox="1"/>
          <p:nvPr/>
        </p:nvSpPr>
        <p:spPr>
          <a:xfrm>
            <a:off x="567124" y="3497841"/>
            <a:ext cx="1640193" cy="400110"/>
          </a:xfrm>
          <a:prstGeom prst="rect">
            <a:avLst/>
          </a:prstGeom>
          <a:noFill/>
        </p:spPr>
        <p:txBody>
          <a:bodyPr wrap="none" rtlCol="0">
            <a:spAutoFit/>
          </a:bodyPr>
          <a:lstStyle/>
          <a:p>
            <a:pPr algn="ctr"/>
            <a:r>
              <a:rPr lang="en-US" sz="2000" dirty="0">
                <a:latin typeface="Bahnschrift" panose="020B0502040204020203" pitchFamily="34" charset="0"/>
                <a:cs typeface="Times New Roman" panose="02020603050405020304" pitchFamily="18" charset="0"/>
              </a:rPr>
              <a:t>Methodology</a:t>
            </a:r>
            <a:endParaRPr lang="en-IN" sz="2000" dirty="0">
              <a:latin typeface="Bahnschrift" panose="020B0502040204020203" pitchFamily="34" charset="0"/>
              <a:cs typeface="Times New Roman" panose="02020603050405020304" pitchFamily="18" charset="0"/>
            </a:endParaRPr>
          </a:p>
        </p:txBody>
      </p:sp>
      <p:sp>
        <p:nvSpPr>
          <p:cNvPr id="9" name="Rectangle 3">
            <a:extLst>
              <a:ext uri="{FF2B5EF4-FFF2-40B4-BE49-F238E27FC236}">
                <a16:creationId xmlns:a16="http://schemas.microsoft.com/office/drawing/2014/main" id="{3EFAFDAA-D0AF-47B8-A43A-460556F5E4A7}"/>
              </a:ext>
            </a:extLst>
          </p:cNvPr>
          <p:cNvSpPr txBox="1">
            <a:spLocks noChangeArrowheads="1"/>
          </p:cNvSpPr>
          <p:nvPr/>
        </p:nvSpPr>
        <p:spPr bwMode="auto">
          <a:xfrm>
            <a:off x="228600" y="1941763"/>
            <a:ext cx="8534400" cy="1872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628650" indent="-285750" algn="just">
              <a:spcAft>
                <a:spcPts val="800"/>
              </a:spcAft>
            </a:pPr>
            <a:r>
              <a:rPr lang="en-US" sz="1800" kern="0" dirty="0">
                <a:latin typeface="Times New Roman" panose="02020603050405020304" pitchFamily="18" charset="0"/>
                <a:ea typeface="Calibri" panose="020F0502020204030204" pitchFamily="34" charset="0"/>
                <a:cs typeface="Times New Roman" panose="02020603050405020304" pitchFamily="18" charset="0"/>
              </a:rPr>
              <a:t>Sensor monitoring pollution level and Monitoring the gas leakage level which updates to the given server.</a:t>
            </a:r>
          </a:p>
          <a:p>
            <a:pPr marL="628650" indent="-285750" algn="just">
              <a:spcAft>
                <a:spcPts val="800"/>
              </a:spcAft>
            </a:pPr>
            <a:r>
              <a:rPr lang="en-US" sz="1800" kern="0" dirty="0">
                <a:latin typeface="Times New Roman" panose="02020603050405020304" pitchFamily="18" charset="0"/>
                <a:ea typeface="Calibri" panose="020F0502020204030204" pitchFamily="34" charset="0"/>
                <a:cs typeface="Times New Roman" panose="02020603050405020304" pitchFamily="18" charset="0"/>
              </a:rPr>
              <a:t>Monitors the gas leakage level using Raspberry. The real time data obtained from the different sensors which sense’s the different concentration of gases. </a:t>
            </a:r>
            <a:endParaRPr lang="en-IN" sz="1800" kern="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
            <a:ext cx="8229600" cy="1143000"/>
          </a:xfrm>
        </p:spPr>
        <p:txBody>
          <a:bodyPr/>
          <a:lstStyle/>
          <a:p>
            <a:r>
              <a:rPr lang="en-US" sz="2600" b="1" dirty="0">
                <a:latin typeface="Bahnschrift" panose="020B0502040204020203" pitchFamily="34" charset="0"/>
                <a:cs typeface="Times New Roman" panose="02020603050405020304" pitchFamily="18" charset="0"/>
              </a:rPr>
              <a:t>ISSUES DETECTED</a:t>
            </a:r>
          </a:p>
        </p:txBody>
      </p:sp>
      <p:sp>
        <p:nvSpPr>
          <p:cNvPr id="4" name="Slide Number Placeholder 3"/>
          <p:cNvSpPr>
            <a:spLocks noGrp="1"/>
          </p:cNvSpPr>
          <p:nvPr>
            <p:ph type="sldNum" sz="quarter" idx="12"/>
          </p:nvPr>
        </p:nvSpPr>
        <p:spPr/>
        <p:txBody>
          <a:bodyPr/>
          <a:lstStyle/>
          <a:p>
            <a:pPr>
              <a:defRPr/>
            </a:pPr>
            <a:fld id="{0C3744A3-FC98-44CB-A20B-34E7365870A3}" type="slidenum">
              <a:rPr lang="en-US" smtClean="0"/>
              <a:pPr>
                <a:defRPr/>
              </a:pPr>
              <a:t>9</a:t>
            </a:fld>
            <a:endParaRPr lang="en-US"/>
          </a:p>
        </p:txBody>
      </p:sp>
      <p:pic>
        <p:nvPicPr>
          <p:cNvPr id="5" name="Picture 4" descr="SRMIST.JPG">
            <a:extLst>
              <a:ext uri="{FF2B5EF4-FFF2-40B4-BE49-F238E27FC236}">
                <a16:creationId xmlns:a16="http://schemas.microsoft.com/office/drawing/2014/main" id="{EAD375B1-F0C3-4671-B85A-8483E41E97A6}"/>
              </a:ext>
            </a:extLst>
          </p:cNvPr>
          <p:cNvPicPr>
            <a:picLocks noChangeAspect="1"/>
          </p:cNvPicPr>
          <p:nvPr/>
        </p:nvPicPr>
        <p:blipFill>
          <a:blip r:embed="rId2" cstate="print"/>
          <a:srcRect/>
          <a:stretch>
            <a:fillRect/>
          </a:stretch>
        </p:blipFill>
        <p:spPr bwMode="auto">
          <a:xfrm>
            <a:off x="152399" y="228600"/>
            <a:ext cx="1575481" cy="533400"/>
          </a:xfrm>
          <a:prstGeom prst="rect">
            <a:avLst/>
          </a:prstGeom>
          <a:noFill/>
          <a:ln w="9525">
            <a:noFill/>
            <a:miter lim="800000"/>
            <a:headEnd/>
            <a:tailEnd/>
          </a:ln>
        </p:spPr>
      </p:pic>
      <p:sp>
        <p:nvSpPr>
          <p:cNvPr id="6" name="Rectangle 3">
            <a:extLst>
              <a:ext uri="{FF2B5EF4-FFF2-40B4-BE49-F238E27FC236}">
                <a16:creationId xmlns:a16="http://schemas.microsoft.com/office/drawing/2014/main" id="{1CB6B1BD-CF63-4E01-B641-1D7E3DC3AA9E}"/>
              </a:ext>
            </a:extLst>
          </p:cNvPr>
          <p:cNvSpPr txBox="1">
            <a:spLocks noChangeArrowheads="1"/>
          </p:cNvSpPr>
          <p:nvPr/>
        </p:nvSpPr>
        <p:spPr bwMode="auto">
          <a:xfrm>
            <a:off x="290689" y="1371600"/>
            <a:ext cx="8686800" cy="1872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It is difficult to know failure modes unless very advanced methods of monitoring are used.</a:t>
            </a:r>
            <a:endParaRPr lang="en-IN" sz="175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Pressure sensor is only dynamic sensing.</a:t>
            </a:r>
            <a:endParaRPr lang="en-IN" sz="17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000"/>
              </a:spcAft>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The temperature is Non linearity, least stability, Low voltage, Reference is needed, least sensitivity.</a:t>
            </a:r>
          </a:p>
          <a:p>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Narrow or limited temperature range | Short or limited shelf life </a:t>
            </a:r>
            <a:endParaRPr lang="en-IN" sz="17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000"/>
              </a:spcAft>
            </a:pPr>
            <a:endParaRPr lang="en-IN" sz="175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0E3C8FA0-ED90-4E82-9EF7-1E225C0C5329}"/>
              </a:ext>
            </a:extLst>
          </p:cNvPr>
          <p:cNvSpPr txBox="1">
            <a:spLocks/>
          </p:cNvSpPr>
          <p:nvPr/>
        </p:nvSpPr>
        <p:spPr bwMode="auto">
          <a:xfrm>
            <a:off x="457200" y="3046507"/>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a:lstStyle>
          <a:p>
            <a:r>
              <a:rPr lang="en-US" sz="2400" b="1" kern="0" dirty="0">
                <a:latin typeface="Bahnschrift" panose="020B0502040204020203" pitchFamily="34" charset="0"/>
                <a:cs typeface="Times New Roman" panose="02020603050405020304" pitchFamily="18" charset="0"/>
              </a:rPr>
              <a:t>INFERENCES ADDRESSED</a:t>
            </a:r>
          </a:p>
        </p:txBody>
      </p:sp>
      <p:sp>
        <p:nvSpPr>
          <p:cNvPr id="11" name="TextBox 10">
            <a:extLst>
              <a:ext uri="{FF2B5EF4-FFF2-40B4-BE49-F238E27FC236}">
                <a16:creationId xmlns:a16="http://schemas.microsoft.com/office/drawing/2014/main" id="{0EF773E7-BA3A-414D-9D22-912A85D5D98C}"/>
              </a:ext>
            </a:extLst>
          </p:cNvPr>
          <p:cNvSpPr txBox="1"/>
          <p:nvPr/>
        </p:nvSpPr>
        <p:spPr>
          <a:xfrm>
            <a:off x="290689" y="4114800"/>
            <a:ext cx="8509000" cy="1964640"/>
          </a:xfrm>
          <a:prstGeom prst="rect">
            <a:avLst/>
          </a:prstGeom>
          <a:noFill/>
        </p:spPr>
        <p:txBody>
          <a:bodyPr wrap="square">
            <a:spAutoFit/>
          </a:bodyPr>
          <a:lstStyle/>
          <a:p>
            <a:pPr marL="342900" indent="-342900" algn="just">
              <a:spcAft>
                <a:spcPts val="1000"/>
              </a:spcAft>
              <a:buFont typeface="Wingdings" panose="05000000000000000000" pitchFamily="2" charset="2"/>
              <a:buChar char=""/>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Need a internet connections to access from anywhere in the world without cannot access | </a:t>
            </a:r>
            <a:r>
              <a:rPr lang="en-US" sz="1750" dirty="0" err="1">
                <a:effectLst/>
                <a:latin typeface="Times New Roman" panose="02020603050405020304" pitchFamily="18" charset="0"/>
                <a:ea typeface="Times New Roman" panose="02020603050405020304" pitchFamily="18" charset="0"/>
                <a:cs typeface="Times New Roman" panose="02020603050405020304" pitchFamily="18" charset="0"/>
              </a:rPr>
              <a:t>Wifi</a:t>
            </a: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 has limited range Speed of the most wireless network</a:t>
            </a:r>
            <a:endParaRPr lang="en-IN" sz="17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Range affected by varies medium and slower than the cable.</a:t>
            </a:r>
            <a:endParaRPr lang="en-IN" sz="17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1000"/>
              </a:spcAft>
              <a:buFont typeface="Wingdings" panose="05000000000000000000" pitchFamily="2" charset="2"/>
              <a:buChar char=""/>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Comparisons of particulate measurements are also problematic to measure </a:t>
            </a:r>
          </a:p>
          <a:p>
            <a:pPr marL="342900" lvl="0" indent="-342900" algn="just">
              <a:spcAft>
                <a:spcPts val="1000"/>
              </a:spcAft>
              <a:buFont typeface="Wingdings" panose="05000000000000000000" pitchFamily="2" charset="2"/>
              <a:buChar char=""/>
            </a:pPr>
            <a:r>
              <a:rPr lang="en-US" sz="1750" dirty="0">
                <a:latin typeface="Times New Roman" panose="02020603050405020304" pitchFamily="18" charset="0"/>
                <a:ea typeface="Times New Roman" panose="02020603050405020304" pitchFamily="18" charset="0"/>
                <a:cs typeface="Times New Roman" panose="02020603050405020304" pitchFamily="18" charset="0"/>
              </a:rPr>
              <a:t>R</a:t>
            </a: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ange of reference-equivalent methods available and the limitations, in many ways, of the reference method itself</a:t>
            </a:r>
            <a:endParaRPr lang="en-IN" sz="175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64897"/>
      </p:ext>
    </p:extLst>
  </p:cSld>
  <p:clrMapOvr>
    <a:masterClrMapping/>
  </p:clrMapOvr>
</p:sld>
</file>

<file path=ppt/theme/theme1.xml><?xml version="1.0" encoding="utf-8"?>
<a:theme xmlns:a="http://schemas.openxmlformats.org/drawingml/2006/main" name="Project Review Presentation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2414E96DF757645B03E7DEF32EACE35" ma:contentTypeVersion="0" ma:contentTypeDescription="Create a new document." ma:contentTypeScope="" ma:versionID="0608ecf45f9783f36840d9ba4e54cef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DA2B0C-C93C-4440-B2C9-AE514653A28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DCF2B606-98F9-4CBF-A35F-10BCB61E50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44697A8-56B8-410C-A01F-11A8C9D6B2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Review Presentation Template</Template>
  <TotalTime>638</TotalTime>
  <Words>2388</Words>
  <Application>Microsoft Office PowerPoint</Application>
  <PresentationFormat>On-screen Show (4:3)</PresentationFormat>
  <Paragraphs>309</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vt:lpstr>
      <vt:lpstr>Calibri</vt:lpstr>
      <vt:lpstr>Times</vt:lpstr>
      <vt:lpstr>Times New Roman</vt:lpstr>
      <vt:lpstr>Wingdings</vt:lpstr>
      <vt:lpstr>Project Review Presentation Template</vt:lpstr>
      <vt:lpstr>PowerPoint Presentation</vt:lpstr>
      <vt:lpstr>ABSTRACT</vt:lpstr>
      <vt:lpstr>REVIEW OF LITERATURE</vt:lpstr>
      <vt:lpstr>REVIEW OF LITERATURE</vt:lpstr>
      <vt:lpstr>REVIEW OF LITERATURE</vt:lpstr>
      <vt:lpstr>REVIEW OF LITERATURE</vt:lpstr>
      <vt:lpstr>PowerPoint Presentation</vt:lpstr>
      <vt:lpstr>EXISTING SYSTEM</vt:lpstr>
      <vt:lpstr>ISSUES DETECTED</vt:lpstr>
      <vt:lpstr> PROBLEM DEFINITION</vt:lpstr>
      <vt:lpstr>PROPOSED PROJECT SUMMARY </vt:lpstr>
      <vt:lpstr>SOFTWARE AND HARDWARE  SPECIFICATION </vt:lpstr>
      <vt:lpstr>ARCHITECTURE DIAGRAM</vt:lpstr>
      <vt:lpstr>ARCHITECTURE DIAGRAM</vt:lpstr>
      <vt:lpstr>METHODOLOGY USED</vt:lpstr>
      <vt:lpstr>TECHNICAL MODULES</vt:lpstr>
      <vt:lpstr>REFERENCES</vt:lpstr>
    </vt:vector>
  </TitlesOfParts>
  <Company>LVB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 OF REVIEW 1</dc:title>
  <dc:creator>administrator</dc:creator>
  <cp:lastModifiedBy>Jothika K</cp:lastModifiedBy>
  <cp:revision>72</cp:revision>
  <cp:lastPrinted>2021-02-02T13:11:45Z</cp:lastPrinted>
  <dcterms:created xsi:type="dcterms:W3CDTF">2018-01-31T08:02:11Z</dcterms:created>
  <dcterms:modified xsi:type="dcterms:W3CDTF">2021-02-03T15:14:37Z</dcterms:modified>
</cp:coreProperties>
</file>