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4"/>
  </p:sldMasterIdLst>
  <p:notesMasterIdLst>
    <p:notesMasterId r:id="rId20"/>
  </p:notesMasterIdLst>
  <p:handoutMasterIdLst>
    <p:handoutMasterId r:id="rId21"/>
  </p:handoutMasterIdLst>
  <p:sldIdLst>
    <p:sldId id="257" r:id="rId5"/>
    <p:sldId id="309" r:id="rId6"/>
    <p:sldId id="310" r:id="rId7"/>
    <p:sldId id="286" r:id="rId8"/>
    <p:sldId id="301" r:id="rId9"/>
    <p:sldId id="311" r:id="rId10"/>
    <p:sldId id="317" r:id="rId11"/>
    <p:sldId id="305" r:id="rId12"/>
    <p:sldId id="306" r:id="rId13"/>
    <p:sldId id="318" r:id="rId14"/>
    <p:sldId id="319" r:id="rId15"/>
    <p:sldId id="320" r:id="rId16"/>
    <p:sldId id="315" r:id="rId17"/>
    <p:sldId id="316" r:id="rId18"/>
    <p:sldId id="282" r:id="rId19"/>
  </p:sldIdLst>
  <p:sldSz cx="9144000" cy="6858000" type="screen4x3"/>
  <p:notesSz cx="6858000" cy="9525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CC"/>
    <a:srgbClr val="182486"/>
    <a:srgbClr val="3F5CFF"/>
    <a:srgbClr val="808080"/>
    <a:srgbClr val="333333"/>
    <a:srgbClr val="0035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9" autoAdjust="0"/>
    <p:restoredTop sz="94624" autoAdjust="0"/>
  </p:normalViewPr>
  <p:slideViewPr>
    <p:cSldViewPr>
      <p:cViewPr varScale="1">
        <p:scale>
          <a:sx n="85" d="100"/>
          <a:sy n="85" d="100"/>
        </p:scale>
        <p:origin x="1392" y="96"/>
      </p:cViewPr>
      <p:guideLst>
        <p:guide orient="horz" pos="2160"/>
        <p:guide pos="2880"/>
      </p:guideLst>
    </p:cSldViewPr>
  </p:slideViewPr>
  <p:outlineViewPr>
    <p:cViewPr>
      <p:scale>
        <a:sx n="33" d="100"/>
        <a:sy n="33" d="100"/>
      </p:scale>
      <p:origin x="0" y="968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2547"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28675" name="Rectangle 3"/>
          <p:cNvSpPr>
            <a:spLocks noGrp="1" noChangeArrowheads="1"/>
          </p:cNvSpPr>
          <p:nvPr>
            <p:ph type="dt" sz="quarter" idx="1"/>
          </p:nvPr>
        </p:nvSpPr>
        <p:spPr bwMode="auto">
          <a:xfrm>
            <a:off x="3885453" y="0"/>
            <a:ext cx="2970946"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pitchFamily="18" charset="0"/>
              </a:defRPr>
            </a:lvl1pPr>
          </a:lstStyle>
          <a:p>
            <a:pPr>
              <a:defRPr/>
            </a:pPr>
            <a:endParaRPr lang="en-US"/>
          </a:p>
        </p:txBody>
      </p:sp>
      <p:sp>
        <p:nvSpPr>
          <p:cNvPr id="28676" name="Rectangle 4"/>
          <p:cNvSpPr>
            <a:spLocks noGrp="1" noChangeArrowheads="1"/>
          </p:cNvSpPr>
          <p:nvPr>
            <p:ph type="ftr" sz="quarter" idx="2"/>
          </p:nvPr>
        </p:nvSpPr>
        <p:spPr bwMode="auto">
          <a:xfrm>
            <a:off x="0" y="9046694"/>
            <a:ext cx="2972547"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28677" name="Rectangle 5"/>
          <p:cNvSpPr>
            <a:spLocks noGrp="1" noChangeArrowheads="1"/>
          </p:cNvSpPr>
          <p:nvPr>
            <p:ph type="sldNum" sz="quarter" idx="3"/>
          </p:nvPr>
        </p:nvSpPr>
        <p:spPr bwMode="auto">
          <a:xfrm>
            <a:off x="3885453" y="9046694"/>
            <a:ext cx="2970946"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pitchFamily="18" charset="0"/>
              </a:defRPr>
            </a:lvl1pPr>
          </a:lstStyle>
          <a:p>
            <a:pPr>
              <a:defRPr/>
            </a:pPr>
            <a:fld id="{B3BD0484-FB71-4DB2-94B2-D812B6CD8025}" type="slidenum">
              <a:rPr lang="en-US"/>
              <a:pPr>
                <a:defRPr/>
              </a:pPr>
              <a:t>‹#›</a:t>
            </a:fld>
            <a:endParaRPr lang="en-US"/>
          </a:p>
        </p:txBody>
      </p:sp>
    </p:spTree>
    <p:extLst>
      <p:ext uri="{BB962C8B-B14F-4D97-AF65-F5344CB8AC3E}">
        <p14:creationId xmlns:p14="http://schemas.microsoft.com/office/powerpoint/2010/main" val="476094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2547"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41987" name="Rectangle 3"/>
          <p:cNvSpPr>
            <a:spLocks noGrp="1" noChangeArrowheads="1"/>
          </p:cNvSpPr>
          <p:nvPr>
            <p:ph type="dt" idx="1"/>
          </p:nvPr>
        </p:nvSpPr>
        <p:spPr bwMode="auto">
          <a:xfrm>
            <a:off x="3885453" y="0"/>
            <a:ext cx="2970946" cy="476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046163" y="714375"/>
            <a:ext cx="4764087" cy="3571875"/>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685480" y="4524109"/>
            <a:ext cx="5487041" cy="42864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p:cNvSpPr>
            <a:spLocks noGrp="1" noChangeArrowheads="1"/>
          </p:cNvSpPr>
          <p:nvPr>
            <p:ph type="ftr" sz="quarter" idx="4"/>
          </p:nvPr>
        </p:nvSpPr>
        <p:spPr bwMode="auto">
          <a:xfrm>
            <a:off x="0" y="9046694"/>
            <a:ext cx="2972547"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pitchFamily="18" charset="0"/>
              </a:defRPr>
            </a:lvl1pPr>
          </a:lstStyle>
          <a:p>
            <a:pPr>
              <a:defRPr/>
            </a:pPr>
            <a:endParaRPr lang="en-US"/>
          </a:p>
        </p:txBody>
      </p:sp>
      <p:sp>
        <p:nvSpPr>
          <p:cNvPr id="41991" name="Rectangle 7"/>
          <p:cNvSpPr>
            <a:spLocks noGrp="1" noChangeArrowheads="1"/>
          </p:cNvSpPr>
          <p:nvPr>
            <p:ph type="sldNum" sz="quarter" idx="5"/>
          </p:nvPr>
        </p:nvSpPr>
        <p:spPr bwMode="auto">
          <a:xfrm>
            <a:off x="3885453" y="9046694"/>
            <a:ext cx="2970946" cy="47678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pitchFamily="18" charset="0"/>
              </a:defRPr>
            </a:lvl1pPr>
          </a:lstStyle>
          <a:p>
            <a:pPr>
              <a:defRPr/>
            </a:pPr>
            <a:fld id="{2280F312-B30C-4FFE-9654-9945C62F0DED}" type="slidenum">
              <a:rPr lang="en-US"/>
              <a:pPr>
                <a:defRPr/>
              </a:pPr>
              <a:t>‹#›</a:t>
            </a:fld>
            <a:endParaRPr lang="en-US"/>
          </a:p>
        </p:txBody>
      </p:sp>
    </p:spTree>
    <p:extLst>
      <p:ext uri="{BB962C8B-B14F-4D97-AF65-F5344CB8AC3E}">
        <p14:creationId xmlns:p14="http://schemas.microsoft.com/office/powerpoint/2010/main" val="3214730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805D07-B321-4D92-8160-8EA3A5F176F3}" type="slidenum">
              <a:rPr lang="en-US"/>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258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80F312-B30C-4FFE-9654-9945C62F0DED}" type="slidenum">
              <a:rPr lang="en-US" smtClean="0"/>
              <a:pPr>
                <a:defRPr/>
              </a:pPr>
              <a:t>2</a:t>
            </a:fld>
            <a:endParaRPr lang="en-US"/>
          </a:p>
        </p:txBody>
      </p:sp>
    </p:spTree>
    <p:extLst>
      <p:ext uri="{BB962C8B-B14F-4D97-AF65-F5344CB8AC3E}">
        <p14:creationId xmlns:p14="http://schemas.microsoft.com/office/powerpoint/2010/main" val="276666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DFDC400-2615-4BF0-A13E-547C729BFD24}" type="slidenum">
              <a:rPr lang="en-US"/>
              <a:pPr/>
              <a:t>9</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3789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IN"/>
          </a:p>
        </p:txBody>
      </p:sp>
      <p:sp>
        <p:nvSpPr>
          <p:cNvPr id="24580" name="Slide Number Placeholder 3"/>
          <p:cNvSpPr>
            <a:spLocks noGrp="1"/>
          </p:cNvSpPr>
          <p:nvPr>
            <p:ph type="sldNum" sz="quarter" idx="5"/>
          </p:nvPr>
        </p:nvSpPr>
        <p:spPr>
          <a:noFill/>
        </p:spPr>
        <p:txBody>
          <a:bodyPr/>
          <a:lstStyle/>
          <a:p>
            <a:fld id="{47A90DAD-50B9-438B-8E40-0C441B43A211}" type="slidenum">
              <a:rPr lang="en-US"/>
              <a:pPr/>
              <a:t>15</a:t>
            </a:fld>
            <a:endParaRPr lang="en-US"/>
          </a:p>
        </p:txBody>
      </p:sp>
    </p:spTree>
    <p:extLst>
      <p:ext uri="{BB962C8B-B14F-4D97-AF65-F5344CB8AC3E}">
        <p14:creationId xmlns:p14="http://schemas.microsoft.com/office/powerpoint/2010/main" val="240362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8AE5AD-18C6-44CB-A81E-FD1F576C359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5222F6-7414-4F8A-9FCC-B94D894D3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BE1872-78D0-415E-9E93-E294D646AD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3744A3-FC98-44CB-A20B-34E7365870A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DB2EC4-6BAD-44F4-8A4F-3A4D3022D18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E51CE7-475C-4332-974F-38033B5DA9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BA2319E-1C8E-468A-B1FD-F8EAAFF84B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611CD5-5753-4FE6-AA68-DC417B3B73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FEDB59-C327-4F54-9D4E-7088FBC9335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0EDE4C-9606-4D26-82AF-F29B15688A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3AC6CA-D98F-464A-AAFE-E4F326B16E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29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29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F79035E-1D29-4E43-8332-ADC47FB635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1" name="Picture 4" descr="SRMIST.JPG"/>
          <p:cNvPicPr>
            <a:picLocks noChangeAspect="1"/>
          </p:cNvPicPr>
          <p:nvPr/>
        </p:nvPicPr>
        <p:blipFill>
          <a:blip r:embed="rId3" cstate="print"/>
          <a:srcRect/>
          <a:stretch>
            <a:fillRect/>
          </a:stretch>
        </p:blipFill>
        <p:spPr bwMode="auto">
          <a:xfrm>
            <a:off x="106131" y="212164"/>
            <a:ext cx="1624029" cy="549836"/>
          </a:xfrm>
          <a:prstGeom prst="rect">
            <a:avLst/>
          </a:prstGeom>
          <a:noFill/>
          <a:ln w="9525">
            <a:noFill/>
            <a:miter lim="800000"/>
            <a:headEnd/>
            <a:tailEnd/>
          </a:ln>
        </p:spPr>
      </p:pic>
      <p:sp>
        <p:nvSpPr>
          <p:cNvPr id="2" name="Slide Number Placeholder 1"/>
          <p:cNvSpPr>
            <a:spLocks noGrp="1"/>
          </p:cNvSpPr>
          <p:nvPr>
            <p:ph type="sldNum" sz="quarter" idx="12"/>
          </p:nvPr>
        </p:nvSpPr>
        <p:spPr>
          <a:xfrm>
            <a:off x="6851877" y="6381750"/>
            <a:ext cx="2133600" cy="476250"/>
          </a:xfrm>
        </p:spPr>
        <p:txBody>
          <a:bodyPr/>
          <a:lstStyle/>
          <a:p>
            <a:pPr>
              <a:defRPr/>
            </a:pPr>
            <a:fld id="{0C3744A3-FC98-44CB-A20B-34E7365870A3}" type="slidenum">
              <a:rPr lang="en-US" sz="1600" smtClean="0">
                <a:latin typeface="Bahnschrift" panose="020B0502040204020203" pitchFamily="34" charset="0"/>
                <a:cs typeface="Times New Roman" panose="02020603050405020304" pitchFamily="18" charset="0"/>
              </a:rPr>
              <a:pPr>
                <a:defRPr/>
              </a:pPr>
              <a:t>1</a:t>
            </a:fld>
            <a:endParaRPr lang="en-US" sz="1600" dirty="0">
              <a:latin typeface="Bahnschrif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2E24513-72D2-438C-8D90-73EA27ADA0CB}"/>
              </a:ext>
            </a:extLst>
          </p:cNvPr>
          <p:cNvSpPr txBox="1"/>
          <p:nvPr/>
        </p:nvSpPr>
        <p:spPr>
          <a:xfrm>
            <a:off x="520554" y="851948"/>
            <a:ext cx="8597474" cy="400110"/>
          </a:xfrm>
          <a:prstGeom prst="rect">
            <a:avLst/>
          </a:prstGeom>
          <a:noFill/>
        </p:spPr>
        <p:txBody>
          <a:bodyPr wrap="square" rtlCol="0">
            <a:spAutoFit/>
          </a:bodyPr>
          <a:lstStyle/>
          <a:p>
            <a:r>
              <a:rPr lang="en-US" sz="2000" b="1" dirty="0">
                <a:latin typeface="Bahnschrift" panose="020B0502040204020203" pitchFamily="34" charset="0"/>
                <a:cs typeface="Times New Roman" panose="02020603050405020304" pitchFamily="18" charset="0"/>
              </a:rPr>
              <a:t>                       SRM INSTITUTE OF SCIENCE AND TECHNOLOGY </a:t>
            </a:r>
          </a:p>
        </p:txBody>
      </p:sp>
      <p:sp>
        <p:nvSpPr>
          <p:cNvPr id="12" name="TextBox 11">
            <a:extLst>
              <a:ext uri="{FF2B5EF4-FFF2-40B4-BE49-F238E27FC236}">
                <a16:creationId xmlns:a16="http://schemas.microsoft.com/office/drawing/2014/main" id="{62FE91F8-36C5-43FA-8586-64BA8754F259}"/>
              </a:ext>
            </a:extLst>
          </p:cNvPr>
          <p:cNvSpPr txBox="1"/>
          <p:nvPr/>
        </p:nvSpPr>
        <p:spPr>
          <a:xfrm>
            <a:off x="2295727" y="1461671"/>
            <a:ext cx="5165197" cy="338554"/>
          </a:xfrm>
          <a:prstGeom prst="rect">
            <a:avLst/>
          </a:prstGeom>
          <a:noFill/>
        </p:spPr>
        <p:txBody>
          <a:bodyPr wrap="none" rtlCol="0">
            <a:spAutoFit/>
          </a:bodyPr>
          <a:lstStyle/>
          <a:p>
            <a:r>
              <a:rPr lang="en-US" sz="1600" b="1" dirty="0">
                <a:latin typeface="Bahnschrift" panose="020B0502040204020203" pitchFamily="34" charset="0"/>
                <a:cs typeface="Times New Roman" panose="02020603050405020304" pitchFamily="18" charset="0"/>
              </a:rPr>
              <a:t>DEPARTMENT OF COMPUTER SCIENCE ENGINEERING </a:t>
            </a:r>
            <a:endParaRPr lang="en-IN" sz="1600" b="1" dirty="0">
              <a:latin typeface="Bahnschrift" panose="020B0502040204020203"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D066D83-068E-4AE9-AF73-0DCDFB764466}"/>
              </a:ext>
            </a:extLst>
          </p:cNvPr>
          <p:cNvSpPr txBox="1"/>
          <p:nvPr/>
        </p:nvSpPr>
        <p:spPr>
          <a:xfrm>
            <a:off x="2895600" y="1195398"/>
            <a:ext cx="4182107" cy="338554"/>
          </a:xfrm>
          <a:prstGeom prst="rect">
            <a:avLst/>
          </a:prstGeom>
          <a:noFill/>
        </p:spPr>
        <p:txBody>
          <a:bodyPr wrap="none" rtlCol="0">
            <a:spAutoFit/>
          </a:bodyPr>
          <a:lstStyle/>
          <a:p>
            <a:r>
              <a:rPr lang="en-US" sz="1600" b="1" dirty="0">
                <a:latin typeface="Bahnschrift" panose="020B0502040204020203" pitchFamily="34" charset="0"/>
                <a:cs typeface="Times New Roman" panose="02020603050405020304" pitchFamily="18" charset="0"/>
              </a:rPr>
              <a:t>VADAPALANI CAMPUS, CHENNAI - 600026</a:t>
            </a:r>
            <a:endParaRPr lang="en-IN" sz="1600" b="1" dirty="0">
              <a:latin typeface="Bahnschrift" panose="020B0502040204020203"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98BDD78-BF94-4AB1-B702-BF74374F3625}"/>
              </a:ext>
            </a:extLst>
          </p:cNvPr>
          <p:cNvSpPr txBox="1"/>
          <p:nvPr/>
        </p:nvSpPr>
        <p:spPr>
          <a:xfrm>
            <a:off x="3319408" y="2015636"/>
            <a:ext cx="4610558" cy="646331"/>
          </a:xfrm>
          <a:prstGeom prst="rect">
            <a:avLst/>
          </a:prstGeom>
          <a:noFill/>
        </p:spPr>
        <p:txBody>
          <a:bodyPr wrap="none" rtlCol="0">
            <a:spAutoFit/>
          </a:bodyPr>
          <a:lstStyle/>
          <a:p>
            <a:pPr algn="ctr"/>
            <a:r>
              <a:rPr lang="en-US" dirty="0">
                <a:latin typeface="Bahnschrift" panose="020B0502040204020203" pitchFamily="34" charset="0"/>
                <a:cs typeface="Times New Roman" panose="02020603050405020304" pitchFamily="18" charset="0"/>
              </a:rPr>
              <a:t>IOT BASED SMART INDUSTRY MONITORING</a:t>
            </a:r>
          </a:p>
          <a:p>
            <a:pPr algn="ctr"/>
            <a:r>
              <a:rPr lang="en-US" dirty="0">
                <a:latin typeface="Bahnschrift" panose="020B0502040204020203" pitchFamily="34" charset="0"/>
                <a:cs typeface="Times New Roman" panose="02020603050405020304" pitchFamily="18" charset="0"/>
              </a:rPr>
              <a:t>AND ALERTING SYSTEM</a:t>
            </a:r>
            <a:endParaRPr lang="en-IN" dirty="0">
              <a:latin typeface="Bahnschrift" panose="020B0502040204020203"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AA0E937-6972-48DF-990E-B802305D69B9}"/>
              </a:ext>
            </a:extLst>
          </p:cNvPr>
          <p:cNvSpPr txBox="1"/>
          <p:nvPr/>
        </p:nvSpPr>
        <p:spPr>
          <a:xfrm>
            <a:off x="3180551" y="4794884"/>
            <a:ext cx="5920544" cy="830997"/>
          </a:xfrm>
          <a:prstGeom prst="rect">
            <a:avLst/>
          </a:prstGeom>
          <a:noFill/>
        </p:spPr>
        <p:txBody>
          <a:bodyPr wrap="square" rtlCol="0">
            <a:spAutoFit/>
          </a:bodyPr>
          <a:lstStyle/>
          <a:p>
            <a:pPr algn="ctr"/>
            <a:r>
              <a:rPr lang="en-US" sz="1600" b="1" dirty="0">
                <a:latin typeface="Bahnschrift" panose="020B0502040204020203" pitchFamily="34" charset="0"/>
                <a:cs typeface="Times New Roman" panose="02020603050405020304" pitchFamily="18" charset="0"/>
              </a:rPr>
              <a:t>       Project Coordinators :   </a:t>
            </a:r>
            <a:r>
              <a:rPr lang="en-US" sz="1600" b="1" dirty="0" err="1">
                <a:latin typeface="Bahnschrift" panose="020B0502040204020203" pitchFamily="34" charset="0"/>
                <a:cs typeface="Times New Roman" panose="02020603050405020304" pitchFamily="18" charset="0"/>
              </a:rPr>
              <a:t>Mr</a:t>
            </a:r>
            <a:r>
              <a:rPr lang="en-US" sz="1600" b="1" dirty="0">
                <a:latin typeface="Bahnschrift" panose="020B0502040204020203" pitchFamily="34" charset="0"/>
                <a:cs typeface="Times New Roman" panose="02020603050405020304" pitchFamily="18" charset="0"/>
              </a:rPr>
              <a:t> .D </a:t>
            </a:r>
            <a:r>
              <a:rPr lang="en-US" sz="1600" b="1" dirty="0" err="1">
                <a:latin typeface="Bahnschrift" panose="020B0502040204020203" pitchFamily="34" charset="0"/>
                <a:cs typeface="Times New Roman" panose="02020603050405020304" pitchFamily="18" charset="0"/>
              </a:rPr>
              <a:t>Manikkannan</a:t>
            </a:r>
            <a:endParaRPr lang="en-US" sz="1600" b="1" dirty="0">
              <a:latin typeface="Bahnschrift" panose="020B0502040204020203" pitchFamily="34" charset="0"/>
              <a:cs typeface="Times New Roman" panose="02020603050405020304" pitchFamily="18" charset="0"/>
            </a:endParaRPr>
          </a:p>
          <a:p>
            <a:pPr algn="ctr"/>
            <a:r>
              <a:rPr lang="en-US" sz="1600" b="1" dirty="0">
                <a:latin typeface="Bahnschrift" panose="020B0502040204020203" pitchFamily="34" charset="0"/>
                <a:cs typeface="Times New Roman" panose="02020603050405020304" pitchFamily="18" charset="0"/>
              </a:rPr>
              <a:t>         	                                 Dr. P </a:t>
            </a:r>
            <a:r>
              <a:rPr lang="en-US" sz="1600" b="1" dirty="0" err="1">
                <a:latin typeface="Bahnschrift" panose="020B0502040204020203" pitchFamily="34" charset="0"/>
                <a:cs typeface="Times New Roman" panose="02020603050405020304" pitchFamily="18" charset="0"/>
              </a:rPr>
              <a:t>Mohd</a:t>
            </a:r>
            <a:r>
              <a:rPr lang="en-US" sz="1600" b="1" dirty="0">
                <a:latin typeface="Bahnschrift" panose="020B0502040204020203" pitchFamily="34" charset="0"/>
                <a:cs typeface="Times New Roman" panose="02020603050405020304" pitchFamily="18" charset="0"/>
              </a:rPr>
              <a:t> </a:t>
            </a:r>
            <a:r>
              <a:rPr lang="en-US" sz="1600" b="1" dirty="0" err="1">
                <a:latin typeface="Bahnschrift" panose="020B0502040204020203" pitchFamily="34" charset="0"/>
                <a:cs typeface="Times New Roman" panose="02020603050405020304" pitchFamily="18" charset="0"/>
              </a:rPr>
              <a:t>Fatimalal</a:t>
            </a:r>
            <a:endParaRPr lang="en-IN" sz="1600" b="1" dirty="0">
              <a:latin typeface="Bahnschrift" panose="020B0502040204020203" pitchFamily="34" charset="0"/>
              <a:cs typeface="Times New Roman" panose="02020603050405020304" pitchFamily="18" charset="0"/>
            </a:endParaRPr>
          </a:p>
          <a:p>
            <a:pPr algn="ctr"/>
            <a:endParaRPr lang="en-IN" sz="1600" b="1" dirty="0">
              <a:latin typeface="Bahnschrift" panose="020B0502040204020203"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9F8F4F8-710C-4E16-B579-A367B5242678}"/>
              </a:ext>
            </a:extLst>
          </p:cNvPr>
          <p:cNvSpPr txBox="1"/>
          <p:nvPr/>
        </p:nvSpPr>
        <p:spPr>
          <a:xfrm>
            <a:off x="1017026" y="4794884"/>
            <a:ext cx="2970685" cy="338554"/>
          </a:xfrm>
          <a:prstGeom prst="rect">
            <a:avLst/>
          </a:prstGeom>
          <a:noFill/>
        </p:spPr>
        <p:txBody>
          <a:bodyPr wrap="none" rtlCol="0">
            <a:spAutoFit/>
          </a:bodyPr>
          <a:lstStyle/>
          <a:p>
            <a:pPr algn="ctr"/>
            <a:r>
              <a:rPr lang="en-US" sz="1600" b="1" dirty="0">
                <a:latin typeface="Bahnschrift" panose="020B0502040204020203" pitchFamily="34" charset="0"/>
                <a:cs typeface="Times New Roman" panose="02020603050405020304" pitchFamily="18" charset="0"/>
              </a:rPr>
              <a:t>Project Guide : Dr. A. </a:t>
            </a:r>
            <a:r>
              <a:rPr lang="en-US" sz="1600" b="1" dirty="0" err="1">
                <a:latin typeface="Bahnschrift" panose="020B0502040204020203" pitchFamily="34" charset="0"/>
                <a:cs typeface="Times New Roman" panose="02020603050405020304" pitchFamily="18" charset="0"/>
              </a:rPr>
              <a:t>Kathirvel</a:t>
            </a:r>
            <a:endParaRPr lang="en-IN" sz="1600" b="1" dirty="0">
              <a:latin typeface="Bahnschrift" panose="020B0502040204020203"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87329B57-18FA-4BC4-AE66-EA0EA84FEFA6}"/>
              </a:ext>
            </a:extLst>
          </p:cNvPr>
          <p:cNvSpPr txBox="1"/>
          <p:nvPr/>
        </p:nvSpPr>
        <p:spPr>
          <a:xfrm>
            <a:off x="4476001" y="2669136"/>
            <a:ext cx="401072" cy="338554"/>
          </a:xfrm>
          <a:prstGeom prst="rect">
            <a:avLst/>
          </a:prstGeom>
          <a:noFill/>
        </p:spPr>
        <p:txBody>
          <a:bodyPr wrap="none" rtlCol="0">
            <a:spAutoFit/>
          </a:bodyPr>
          <a:lstStyle/>
          <a:p>
            <a:pPr marL="0" indent="0" algn="just">
              <a:buNone/>
            </a:pPr>
            <a:r>
              <a:rPr lang="en-US" sz="1600" dirty="0">
                <a:effectLst/>
                <a:latin typeface="Bahnschrift" panose="020B0502040204020203" pitchFamily="34" charset="0"/>
                <a:ea typeface="Calibri" panose="020F0502020204030204" pitchFamily="34" charset="0"/>
                <a:cs typeface="Times New Roman" panose="02020603050405020304" pitchFamily="18" charset="0"/>
              </a:rPr>
              <a:t>by</a:t>
            </a:r>
            <a:endParaRPr lang="en-US" sz="1600" dirty="0">
              <a:solidFill>
                <a:srgbClr val="000000"/>
              </a:solidFill>
              <a:latin typeface="Bahnschrift" panose="020B0502040204020203"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E1B57E1-F860-48F8-B6C8-7D8AD08286BE}"/>
              </a:ext>
            </a:extLst>
          </p:cNvPr>
          <p:cNvSpPr txBox="1"/>
          <p:nvPr/>
        </p:nvSpPr>
        <p:spPr>
          <a:xfrm>
            <a:off x="3902751" y="3664717"/>
            <a:ext cx="1867007"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K Saivarun </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RA1711003040117</a:t>
            </a:r>
            <a:endParaRPr lang="en-IN" sz="1600" dirty="0">
              <a:latin typeface="Bahnschrift" panose="020B0502040204020203"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E520E7F6-6136-4112-9987-C633A6AA5E0D}"/>
              </a:ext>
            </a:extLst>
          </p:cNvPr>
          <p:cNvSpPr txBox="1"/>
          <p:nvPr/>
        </p:nvSpPr>
        <p:spPr>
          <a:xfrm>
            <a:off x="600561" y="3623516"/>
            <a:ext cx="3051976"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Ramya Ramakrishnan</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RA1711003040001</a:t>
            </a:r>
            <a:endParaRPr lang="en-IN" sz="1600" dirty="0">
              <a:latin typeface="Bahnschrift" panose="020B0502040204020203"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61E6223-658D-4B70-B066-ACCC73EFE32B}"/>
              </a:ext>
            </a:extLst>
          </p:cNvPr>
          <p:cNvSpPr txBox="1"/>
          <p:nvPr/>
        </p:nvSpPr>
        <p:spPr>
          <a:xfrm>
            <a:off x="6324600" y="3664716"/>
            <a:ext cx="1867007" cy="830997"/>
          </a:xfrm>
          <a:prstGeom prst="rect">
            <a:avLst/>
          </a:prstGeom>
          <a:noFill/>
        </p:spPr>
        <p:txBody>
          <a:bodyPr wrap="square" rtlCol="0">
            <a:spAutoFit/>
          </a:bodyPr>
          <a:lstStyle/>
          <a:p>
            <a:pPr algn="ctr"/>
            <a:r>
              <a:rPr lang="en-US" sz="1600" dirty="0">
                <a:latin typeface="Bahnschrift" panose="020B0502040204020203" pitchFamily="34" charset="0"/>
                <a:cs typeface="Times New Roman" panose="02020603050405020304" pitchFamily="18" charset="0"/>
              </a:rPr>
              <a:t>M Kishore  </a:t>
            </a:r>
          </a:p>
          <a:p>
            <a:pPr algn="ctr"/>
            <a:r>
              <a:rPr lang="en-US" sz="1600" dirty="0">
                <a:latin typeface="Bahnschrift" panose="020B0502040204020203" pitchFamily="34" charset="0"/>
                <a:cs typeface="Times New Roman" panose="02020603050405020304" pitchFamily="18" charset="0"/>
              </a:rPr>
              <a:t>IV CSE-C </a:t>
            </a:r>
          </a:p>
          <a:p>
            <a:pPr algn="ctr"/>
            <a:r>
              <a:rPr lang="en-US" sz="1600" dirty="0">
                <a:latin typeface="Bahnschrift" panose="020B0502040204020203" pitchFamily="34" charset="0"/>
                <a:cs typeface="Times New Roman" panose="02020603050405020304" pitchFamily="18" charset="0"/>
              </a:rPr>
              <a:t>RA1711003040141</a:t>
            </a:r>
            <a:endParaRPr lang="en-IN" sz="1600" dirty="0">
              <a:latin typeface="Bahnschrift" panose="020B0502040204020203"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4DCB0C97-8CE3-4184-9993-4E7FB59F05EC}"/>
              </a:ext>
            </a:extLst>
          </p:cNvPr>
          <p:cNvSpPr txBox="1"/>
          <p:nvPr/>
        </p:nvSpPr>
        <p:spPr>
          <a:xfrm>
            <a:off x="1352202" y="2008467"/>
            <a:ext cx="2300335" cy="369332"/>
          </a:xfrm>
          <a:prstGeom prst="rect">
            <a:avLst/>
          </a:prstGeom>
          <a:noFill/>
        </p:spPr>
        <p:txBody>
          <a:bodyPr wrap="square" rtlCol="0">
            <a:spAutoFit/>
          </a:bodyPr>
          <a:lstStyle/>
          <a:p>
            <a:pPr algn="ctr"/>
            <a:r>
              <a:rPr lang="en-US" b="1" u="sng" dirty="0">
                <a:latin typeface="Bahnschrift" panose="020B0502040204020203" pitchFamily="34" charset="0"/>
                <a:cs typeface="Times New Roman" panose="02020603050405020304" pitchFamily="18" charset="0"/>
              </a:rPr>
              <a:t>PROJECT TITLE</a:t>
            </a:r>
            <a:r>
              <a:rPr lang="en-US" b="1" dirty="0">
                <a:latin typeface="Bahnschrift" panose="020B0502040204020203" pitchFamily="34" charset="0"/>
                <a:cs typeface="Times New Roman" panose="02020603050405020304" pitchFamily="18" charset="0"/>
              </a:rPr>
              <a:t> :</a:t>
            </a:r>
            <a:endParaRPr lang="en-IN" b="1" dirty="0">
              <a:latin typeface="Bahnschrift" panose="020B0502040204020203"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C7A27BE4-E03B-404D-924F-2BF4FE51C510}"/>
              </a:ext>
            </a:extLst>
          </p:cNvPr>
          <p:cNvSpPr txBox="1"/>
          <p:nvPr/>
        </p:nvSpPr>
        <p:spPr>
          <a:xfrm>
            <a:off x="3526369" y="2996215"/>
            <a:ext cx="2300335" cy="369332"/>
          </a:xfrm>
          <a:prstGeom prst="rect">
            <a:avLst/>
          </a:prstGeom>
          <a:noFill/>
        </p:spPr>
        <p:txBody>
          <a:bodyPr wrap="square" rtlCol="0">
            <a:spAutoFit/>
          </a:bodyPr>
          <a:lstStyle/>
          <a:p>
            <a:pPr algn="ctr"/>
            <a:r>
              <a:rPr lang="en-US" b="1" u="sng" dirty="0">
                <a:latin typeface="Bahnschrift" panose="020B0502040204020203" pitchFamily="34" charset="0"/>
                <a:cs typeface="Times New Roman" panose="02020603050405020304" pitchFamily="18" charset="0"/>
              </a:rPr>
              <a:t>TEAM MEMBERS</a:t>
            </a:r>
            <a:endParaRPr lang="en-IN" b="1" dirty="0">
              <a:latin typeface="Bahnschrift" panose="020B0502040204020203"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82644D8-8524-4FC3-BE1C-ED744C32AE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5498464"/>
            <a:ext cx="1959758" cy="11513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8278"/>
            <a:ext cx="8229600" cy="1143000"/>
          </a:xfrm>
        </p:spPr>
        <p:txBody>
          <a:bodyPr/>
          <a:lstStyle/>
          <a:p>
            <a:r>
              <a:rPr lang="en-US" sz="2800" b="1" dirty="0">
                <a:latin typeface="Bahnschrift" panose="020B0502040204020203" pitchFamily="34" charset="0"/>
                <a:cs typeface="Times New Roman" panose="02020603050405020304" pitchFamily="18" charset="0"/>
              </a:rPr>
              <a:t>MODULE – 1 </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10</a:t>
            </a:fld>
            <a:endParaRPr lang="en-US"/>
          </a:p>
        </p:txBody>
      </p:sp>
      <p:pic>
        <p:nvPicPr>
          <p:cNvPr id="5" name="Picture 4" descr="SRMIST.JPG">
            <a:extLst>
              <a:ext uri="{FF2B5EF4-FFF2-40B4-BE49-F238E27FC236}">
                <a16:creationId xmlns:a16="http://schemas.microsoft.com/office/drawing/2014/main" id="{BCE45EE3-7E6F-4BAB-8336-E5FAC613E527}"/>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Title 1">
            <a:extLst>
              <a:ext uri="{FF2B5EF4-FFF2-40B4-BE49-F238E27FC236}">
                <a16:creationId xmlns:a16="http://schemas.microsoft.com/office/drawing/2014/main" id="{6E3881BE-A16E-4FDF-8E46-B964A2931E10}"/>
              </a:ext>
            </a:extLst>
          </p:cNvPr>
          <p:cNvSpPr txBox="1">
            <a:spLocks/>
          </p:cNvSpPr>
          <p:nvPr/>
        </p:nvSpPr>
        <p:spPr bwMode="auto">
          <a:xfrm>
            <a:off x="-1690511" y="1981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800" b="1" u="sng" kern="0" dirty="0">
                <a:latin typeface="Bahnschrift" panose="020B0502040204020203" pitchFamily="34" charset="0"/>
                <a:cs typeface="Times New Roman" panose="02020603050405020304" pitchFamily="18" charset="0"/>
              </a:rPr>
              <a:t>Technical Description</a:t>
            </a:r>
          </a:p>
        </p:txBody>
      </p:sp>
      <p:sp>
        <p:nvSpPr>
          <p:cNvPr id="7" name="TextBox 6">
            <a:extLst>
              <a:ext uri="{FF2B5EF4-FFF2-40B4-BE49-F238E27FC236}">
                <a16:creationId xmlns:a16="http://schemas.microsoft.com/office/drawing/2014/main" id="{7FE4F6EE-8103-4843-AC3F-15811D6BFA53}"/>
              </a:ext>
            </a:extLst>
          </p:cNvPr>
          <p:cNvSpPr txBox="1"/>
          <p:nvPr/>
        </p:nvSpPr>
        <p:spPr>
          <a:xfrm>
            <a:off x="486308" y="3048000"/>
            <a:ext cx="8171383" cy="2970044"/>
          </a:xfrm>
          <a:prstGeom prst="rect">
            <a:avLst/>
          </a:prstGeom>
          <a:noFill/>
        </p:spPr>
        <p:txBody>
          <a:bodyPr wrap="square">
            <a:spAutoFit/>
          </a:bodyPr>
          <a:lstStyle/>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system, NODEMCU acts as the internet connector and information accessing for the air quality</a:t>
            </a:r>
            <a:r>
              <a:rPr lang="en-US" dirty="0">
                <a:latin typeface="Times New Roman" panose="02020603050405020304" pitchFamily="18" charset="0"/>
                <a:cs typeface="Times New Roman" panose="02020603050405020304" pitchFamily="18" charset="0"/>
              </a:rPr>
              <a:t> and the sensor’s are calibrated successively and attached to </a:t>
            </a:r>
            <a:r>
              <a:rPr lang="en-US" sz="1800" dirty="0">
                <a:latin typeface="Times New Roman" panose="02020603050405020304" pitchFamily="18" charset="0"/>
                <a:cs typeface="Times New Roman" panose="02020603050405020304" pitchFamily="18" charset="0"/>
              </a:rPr>
              <a:t>GPIO Pin of Arduino UNO. </a:t>
            </a:r>
          </a:p>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Sensors are successively wired to PCB board and </a:t>
            </a:r>
            <a:r>
              <a:rPr lang="en-US" dirty="0">
                <a:latin typeface="Times New Roman" panose="02020603050405020304" pitchFamily="18" charset="0"/>
                <a:cs typeface="Times New Roman" panose="02020603050405020304" pitchFamily="18" charset="0"/>
              </a:rPr>
              <a:t>are connected </a:t>
            </a:r>
            <a:r>
              <a:rPr lang="en-US" sz="1800" dirty="0">
                <a:latin typeface="Times New Roman" panose="02020603050405020304" pitchFamily="18" charset="0"/>
                <a:cs typeface="Times New Roman" panose="02020603050405020304" pitchFamily="18" charset="0"/>
              </a:rPr>
              <a:t>directly component’s window as explained in the architecture illustration.</a:t>
            </a:r>
          </a:p>
          <a:p>
            <a:pPr marL="361950" indent="-285750" algn="just">
              <a:spcAft>
                <a:spcPts val="10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i</a:t>
            </a:r>
            <a:r>
              <a:rPr lang="en-US" sz="1800" dirty="0">
                <a:latin typeface="Times New Roman" panose="02020603050405020304" pitchFamily="18" charset="0"/>
                <a:cs typeface="Times New Roman" panose="02020603050405020304" pitchFamily="18" charset="0"/>
              </a:rPr>
              <a:t>ntegrate and calibrate </a:t>
            </a:r>
            <a:r>
              <a:rPr lang="en-US" dirty="0">
                <a:latin typeface="Times New Roman" panose="02020603050405020304" pitchFamily="18" charset="0"/>
                <a:cs typeface="Times New Roman" panose="02020603050405020304" pitchFamily="18" charset="0"/>
              </a:rPr>
              <a:t>the three</a:t>
            </a:r>
            <a:r>
              <a:rPr lang="en-US" sz="1800" dirty="0">
                <a:latin typeface="Times New Roman" panose="02020603050405020304" pitchFamily="18" charset="0"/>
                <a:cs typeface="Times New Roman" panose="02020603050405020304" pitchFamily="18" charset="0"/>
              </a:rPr>
              <a:t> sensors that detect gases and temperature and humidity respectively with Arduino UNO before the data detected is sent to the controller module.</a:t>
            </a:r>
          </a:p>
          <a:p>
            <a:pPr marL="361950" indent="-285750" algn="just">
              <a:spcAft>
                <a:spcPts val="1000"/>
              </a:spcAft>
              <a:buFont typeface="Arial" panose="020B0604020202020204" pitchFamily="34" charset="0"/>
              <a:buChar char="•"/>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2E26104-B40F-48E4-B852-8E143EF9D7A6}"/>
              </a:ext>
            </a:extLst>
          </p:cNvPr>
          <p:cNvSpPr txBox="1"/>
          <p:nvPr/>
        </p:nvSpPr>
        <p:spPr>
          <a:xfrm>
            <a:off x="888999" y="1149928"/>
            <a:ext cx="7975601" cy="830997"/>
          </a:xfrm>
          <a:prstGeom prst="rect">
            <a:avLst/>
          </a:prstGeom>
          <a:noFill/>
        </p:spPr>
        <p:txBody>
          <a:bodyPr wrap="square">
            <a:spAutoFit/>
          </a:bodyPr>
          <a:lstStyle/>
          <a:p>
            <a:pPr algn="ctr"/>
            <a:r>
              <a:rPr lang="en-US" sz="2400" b="1" u="sng" dirty="0">
                <a:latin typeface="Bahnschrift" panose="020B0502040204020203" pitchFamily="34" charset="0"/>
                <a:cs typeface="Times New Roman" panose="02020603050405020304" pitchFamily="18" charset="0"/>
              </a:rPr>
              <a:t>Implementing Sensor Integration</a:t>
            </a:r>
          </a:p>
          <a:p>
            <a:pPr algn="ctr"/>
            <a:r>
              <a:rPr lang="en-US" sz="2400" b="1" u="sng" dirty="0">
                <a:latin typeface="Bahnschrift" panose="020B0502040204020203" pitchFamily="34" charset="0"/>
                <a:cs typeface="Times New Roman" panose="02020603050405020304" pitchFamily="18" charset="0"/>
              </a:rPr>
              <a:t>and Calibration </a:t>
            </a:r>
          </a:p>
        </p:txBody>
      </p:sp>
    </p:spTree>
    <p:extLst>
      <p:ext uri="{BB962C8B-B14F-4D97-AF65-F5344CB8AC3E}">
        <p14:creationId xmlns:p14="http://schemas.microsoft.com/office/powerpoint/2010/main" val="596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8278"/>
            <a:ext cx="8229600" cy="1143000"/>
          </a:xfrm>
        </p:spPr>
        <p:txBody>
          <a:bodyPr/>
          <a:lstStyle/>
          <a:p>
            <a:r>
              <a:rPr lang="en-US" sz="2800" b="1" dirty="0">
                <a:latin typeface="Bahnschrift" panose="020B0502040204020203" pitchFamily="34" charset="0"/>
                <a:cs typeface="Times New Roman" panose="02020603050405020304" pitchFamily="18" charset="0"/>
              </a:rPr>
              <a:t>MODULE – 2 </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11</a:t>
            </a:fld>
            <a:endParaRPr lang="en-US" dirty="0"/>
          </a:p>
        </p:txBody>
      </p:sp>
      <p:pic>
        <p:nvPicPr>
          <p:cNvPr id="5" name="Picture 4" descr="SRMIST.JPG">
            <a:extLst>
              <a:ext uri="{FF2B5EF4-FFF2-40B4-BE49-F238E27FC236}">
                <a16:creationId xmlns:a16="http://schemas.microsoft.com/office/drawing/2014/main" id="{BCE45EE3-7E6F-4BAB-8336-E5FAC613E527}"/>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Title 1">
            <a:extLst>
              <a:ext uri="{FF2B5EF4-FFF2-40B4-BE49-F238E27FC236}">
                <a16:creationId xmlns:a16="http://schemas.microsoft.com/office/drawing/2014/main" id="{6E3881BE-A16E-4FDF-8E46-B964A2931E10}"/>
              </a:ext>
            </a:extLst>
          </p:cNvPr>
          <p:cNvSpPr txBox="1">
            <a:spLocks/>
          </p:cNvSpPr>
          <p:nvPr/>
        </p:nvSpPr>
        <p:spPr bwMode="auto">
          <a:xfrm>
            <a:off x="-1676400" y="215619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800" b="1" u="sng" kern="0" dirty="0">
                <a:latin typeface="Bahnschrift" panose="020B0502040204020203" pitchFamily="34" charset="0"/>
                <a:cs typeface="Times New Roman" panose="02020603050405020304" pitchFamily="18" charset="0"/>
              </a:rPr>
              <a:t>Technical Description</a:t>
            </a:r>
          </a:p>
        </p:txBody>
      </p:sp>
      <p:sp>
        <p:nvSpPr>
          <p:cNvPr id="7" name="TextBox 6">
            <a:extLst>
              <a:ext uri="{FF2B5EF4-FFF2-40B4-BE49-F238E27FC236}">
                <a16:creationId xmlns:a16="http://schemas.microsoft.com/office/drawing/2014/main" id="{7FE4F6EE-8103-4843-AC3F-15811D6BFA53}"/>
              </a:ext>
            </a:extLst>
          </p:cNvPr>
          <p:cNvSpPr txBox="1"/>
          <p:nvPr/>
        </p:nvSpPr>
        <p:spPr>
          <a:xfrm>
            <a:off x="486308" y="3143709"/>
            <a:ext cx="8171383" cy="2010807"/>
          </a:xfrm>
          <a:prstGeom prst="rect">
            <a:avLst/>
          </a:prstGeom>
          <a:noFill/>
        </p:spPr>
        <p:txBody>
          <a:bodyPr wrap="square">
            <a:spAutoFit/>
          </a:bodyPr>
          <a:lstStyle/>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system, </a:t>
            </a:r>
            <a:r>
              <a:rPr lang="en-US" dirty="0">
                <a:latin typeface="Times New Roman" panose="02020603050405020304" pitchFamily="18" charset="0"/>
                <a:cs typeface="Times New Roman" panose="02020603050405020304" pitchFamily="18" charset="0"/>
              </a:rPr>
              <a:t>we i</a:t>
            </a:r>
            <a:r>
              <a:rPr lang="en-US" sz="1800" dirty="0">
                <a:latin typeface="Times New Roman" panose="02020603050405020304" pitchFamily="18" charset="0"/>
                <a:cs typeface="Times New Roman" panose="02020603050405020304" pitchFamily="18" charset="0"/>
              </a:rPr>
              <a:t>ntegrate </a:t>
            </a:r>
            <a:r>
              <a:rPr lang="en-US"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between both the servers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Public and Private Cloud through google firebase respectively with Arduino UNO before the data detected is sent to the controller module.</a:t>
            </a:r>
          </a:p>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Both the Cloud’s are synced successively and </a:t>
            </a:r>
            <a:r>
              <a:rPr lang="en-US" dirty="0">
                <a:latin typeface="Times New Roman" panose="02020603050405020304" pitchFamily="18" charset="0"/>
                <a:cs typeface="Times New Roman" panose="02020603050405020304" pitchFamily="18" charset="0"/>
              </a:rPr>
              <a:t>are connected </a:t>
            </a:r>
            <a:r>
              <a:rPr lang="en-US" sz="1800" dirty="0">
                <a:latin typeface="Times New Roman" panose="02020603050405020304" pitchFamily="18" charset="0"/>
                <a:cs typeface="Times New Roman" panose="02020603050405020304" pitchFamily="18" charset="0"/>
              </a:rPr>
              <a:t>directly component’s window as explained in the architecture illustration.</a:t>
            </a:r>
          </a:p>
          <a:p>
            <a:pPr marL="361950" indent="-285750" algn="just">
              <a:spcAft>
                <a:spcPts val="10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AA035B5-9F38-45D1-9D91-081E770B89A9}"/>
              </a:ext>
            </a:extLst>
          </p:cNvPr>
          <p:cNvSpPr txBox="1"/>
          <p:nvPr/>
        </p:nvSpPr>
        <p:spPr>
          <a:xfrm>
            <a:off x="1727880" y="1111351"/>
            <a:ext cx="6227214" cy="1200329"/>
          </a:xfrm>
          <a:prstGeom prst="rect">
            <a:avLst/>
          </a:prstGeom>
          <a:noFill/>
        </p:spPr>
        <p:txBody>
          <a:bodyPr wrap="square" rtlCol="0">
            <a:spAutoFit/>
          </a:bodyPr>
          <a:lstStyle/>
          <a:p>
            <a:pPr algn="ctr"/>
            <a:r>
              <a:rPr lang="en-US" sz="2400" b="1" u="sng" dirty="0">
                <a:latin typeface="Bahnschrift" panose="020B0502040204020203" pitchFamily="34" charset="0"/>
                <a:cs typeface="Times New Roman" panose="02020603050405020304" pitchFamily="18" charset="0"/>
              </a:rPr>
              <a:t>Integration of Data b/w Servers</a:t>
            </a:r>
          </a:p>
          <a:p>
            <a:pPr algn="ctr"/>
            <a:r>
              <a:rPr lang="en-US" sz="2400" b="1" u="sng" dirty="0">
                <a:latin typeface="Bahnschrift" panose="020B0502040204020203" pitchFamily="34" charset="0"/>
                <a:cs typeface="Times New Roman" panose="02020603050405020304" pitchFamily="18" charset="0"/>
              </a:rPr>
              <a:t>(Private Cloud and Government) </a:t>
            </a:r>
          </a:p>
          <a:p>
            <a:pPr algn="ctr"/>
            <a:r>
              <a:rPr lang="en-US" sz="2400" b="1" u="sng" dirty="0">
                <a:latin typeface="Bahnschrift" panose="020B0502040204020203" pitchFamily="34" charset="0"/>
                <a:cs typeface="Times New Roman" panose="02020603050405020304" pitchFamily="18" charset="0"/>
              </a:rPr>
              <a:t>with sensors</a:t>
            </a:r>
          </a:p>
        </p:txBody>
      </p:sp>
    </p:spTree>
    <p:extLst>
      <p:ext uri="{BB962C8B-B14F-4D97-AF65-F5344CB8AC3E}">
        <p14:creationId xmlns:p14="http://schemas.microsoft.com/office/powerpoint/2010/main" val="320265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126211"/>
            <a:ext cx="8229600" cy="1143000"/>
          </a:xfrm>
        </p:spPr>
        <p:txBody>
          <a:bodyPr/>
          <a:lstStyle/>
          <a:p>
            <a:r>
              <a:rPr lang="en-US" sz="2800" b="1" dirty="0">
                <a:latin typeface="Bahnschrift" panose="020B0502040204020203" pitchFamily="34" charset="0"/>
                <a:cs typeface="Times New Roman" panose="02020603050405020304" pitchFamily="18" charset="0"/>
              </a:rPr>
              <a:t>MODULE – 3 </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12</a:t>
            </a:fld>
            <a:endParaRPr lang="en-US"/>
          </a:p>
        </p:txBody>
      </p:sp>
      <p:pic>
        <p:nvPicPr>
          <p:cNvPr id="5" name="Picture 4" descr="SRMIST.JPG">
            <a:extLst>
              <a:ext uri="{FF2B5EF4-FFF2-40B4-BE49-F238E27FC236}">
                <a16:creationId xmlns:a16="http://schemas.microsoft.com/office/drawing/2014/main" id="{BCE45EE3-7E6F-4BAB-8336-E5FAC613E527}"/>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Title 1">
            <a:extLst>
              <a:ext uri="{FF2B5EF4-FFF2-40B4-BE49-F238E27FC236}">
                <a16:creationId xmlns:a16="http://schemas.microsoft.com/office/drawing/2014/main" id="{6E3881BE-A16E-4FDF-8E46-B964A2931E10}"/>
              </a:ext>
            </a:extLst>
          </p:cNvPr>
          <p:cNvSpPr txBox="1">
            <a:spLocks/>
          </p:cNvSpPr>
          <p:nvPr/>
        </p:nvSpPr>
        <p:spPr bwMode="auto">
          <a:xfrm>
            <a:off x="-1676400" y="21681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800" b="1" u="sng" kern="0" dirty="0">
                <a:latin typeface="Bahnschrift" panose="020B0502040204020203" pitchFamily="34" charset="0"/>
                <a:cs typeface="Times New Roman" panose="02020603050405020304" pitchFamily="18" charset="0"/>
              </a:rPr>
              <a:t>Technical Description</a:t>
            </a:r>
          </a:p>
        </p:txBody>
      </p:sp>
      <p:sp>
        <p:nvSpPr>
          <p:cNvPr id="7" name="TextBox 6">
            <a:extLst>
              <a:ext uri="{FF2B5EF4-FFF2-40B4-BE49-F238E27FC236}">
                <a16:creationId xmlns:a16="http://schemas.microsoft.com/office/drawing/2014/main" id="{7FE4F6EE-8103-4843-AC3F-15811D6BFA53}"/>
              </a:ext>
            </a:extLst>
          </p:cNvPr>
          <p:cNvSpPr txBox="1"/>
          <p:nvPr/>
        </p:nvSpPr>
        <p:spPr>
          <a:xfrm>
            <a:off x="486308" y="3134944"/>
            <a:ext cx="8171383" cy="2970044"/>
          </a:xfrm>
          <a:prstGeom prst="rect">
            <a:avLst/>
          </a:prstGeom>
          <a:noFill/>
        </p:spPr>
        <p:txBody>
          <a:bodyPr wrap="square">
            <a:spAutoFit/>
          </a:bodyPr>
          <a:lstStyle/>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system, NODEMCU acts as the internet connector and information accessing for the air quality</a:t>
            </a:r>
            <a:r>
              <a:rPr lang="en-US" dirty="0">
                <a:latin typeface="Times New Roman" panose="02020603050405020304" pitchFamily="18" charset="0"/>
                <a:cs typeface="Times New Roman" panose="02020603050405020304" pitchFamily="18" charset="0"/>
              </a:rPr>
              <a:t> and the sensor’s are calibrated successively and attached to </a:t>
            </a:r>
            <a:r>
              <a:rPr lang="en-US" sz="1800" dirty="0">
                <a:latin typeface="Times New Roman" panose="02020603050405020304" pitchFamily="18" charset="0"/>
                <a:cs typeface="Times New Roman" panose="02020603050405020304" pitchFamily="18" charset="0"/>
              </a:rPr>
              <a:t>GPIO Pin of Arduino UNO. </a:t>
            </a:r>
          </a:p>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Sensors are successively wired to PCB board and </a:t>
            </a:r>
            <a:r>
              <a:rPr lang="en-US" dirty="0">
                <a:latin typeface="Times New Roman" panose="02020603050405020304" pitchFamily="18" charset="0"/>
                <a:cs typeface="Times New Roman" panose="02020603050405020304" pitchFamily="18" charset="0"/>
              </a:rPr>
              <a:t>are connected </a:t>
            </a:r>
            <a:r>
              <a:rPr lang="en-US" sz="1800" dirty="0">
                <a:latin typeface="Times New Roman" panose="02020603050405020304" pitchFamily="18" charset="0"/>
                <a:cs typeface="Times New Roman" panose="02020603050405020304" pitchFamily="18" charset="0"/>
              </a:rPr>
              <a:t>directly component’s window as explained in the architecture illustration.</a:t>
            </a:r>
          </a:p>
          <a:p>
            <a:pPr marL="361950" indent="-285750" algn="just">
              <a:spcAft>
                <a:spcPts val="10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i</a:t>
            </a:r>
            <a:r>
              <a:rPr lang="en-US" sz="1800" dirty="0">
                <a:latin typeface="Times New Roman" panose="02020603050405020304" pitchFamily="18" charset="0"/>
                <a:cs typeface="Times New Roman" panose="02020603050405020304" pitchFamily="18" charset="0"/>
              </a:rPr>
              <a:t>ntegrate and calibrate </a:t>
            </a:r>
            <a:r>
              <a:rPr lang="en-US" dirty="0">
                <a:latin typeface="Times New Roman" panose="02020603050405020304" pitchFamily="18" charset="0"/>
                <a:cs typeface="Times New Roman" panose="02020603050405020304" pitchFamily="18" charset="0"/>
              </a:rPr>
              <a:t>the three</a:t>
            </a:r>
            <a:r>
              <a:rPr lang="en-US" sz="1800" dirty="0">
                <a:latin typeface="Times New Roman" panose="02020603050405020304" pitchFamily="18" charset="0"/>
                <a:cs typeface="Times New Roman" panose="02020603050405020304" pitchFamily="18" charset="0"/>
              </a:rPr>
              <a:t> sensors that detect gases and temperature and humidity respectively with Arduino UNO before the data detected is sent to the controller module.</a:t>
            </a:r>
          </a:p>
          <a:p>
            <a:pPr marL="361950" indent="-285750" algn="just">
              <a:spcAft>
                <a:spcPts val="1000"/>
              </a:spcAft>
              <a:buFont typeface="Arial" panose="020B0604020202020204" pitchFamily="34" charset="0"/>
              <a:buChar char="•"/>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2E26104-B40F-48E4-B852-8E143EF9D7A6}"/>
              </a:ext>
            </a:extLst>
          </p:cNvPr>
          <p:cNvSpPr txBox="1"/>
          <p:nvPr/>
        </p:nvSpPr>
        <p:spPr>
          <a:xfrm>
            <a:off x="888999" y="1037706"/>
            <a:ext cx="7975601" cy="1200329"/>
          </a:xfrm>
          <a:prstGeom prst="rect">
            <a:avLst/>
          </a:prstGeom>
          <a:noFill/>
        </p:spPr>
        <p:txBody>
          <a:bodyPr wrap="square">
            <a:spAutoFit/>
          </a:bodyPr>
          <a:lstStyle/>
          <a:p>
            <a:pPr algn="ctr"/>
            <a:r>
              <a:rPr lang="en-US" sz="2400" b="1" u="sng" dirty="0">
                <a:latin typeface="Bahnschrift" panose="020B0502040204020203" pitchFamily="34" charset="0"/>
                <a:cs typeface="Times New Roman" panose="02020603050405020304" pitchFamily="18" charset="0"/>
              </a:rPr>
              <a:t>Real Time Data Interpretation </a:t>
            </a:r>
          </a:p>
          <a:p>
            <a:pPr algn="ctr"/>
            <a:r>
              <a:rPr lang="en-US" sz="2400" b="1" u="sng" dirty="0">
                <a:latin typeface="Bahnschrift" panose="020B0502040204020203" pitchFamily="34" charset="0"/>
                <a:cs typeface="Times New Roman" panose="02020603050405020304" pitchFamily="18" charset="0"/>
              </a:rPr>
              <a:t>and</a:t>
            </a:r>
          </a:p>
          <a:p>
            <a:pPr algn="ctr"/>
            <a:r>
              <a:rPr lang="en-US" sz="2400" b="1" u="sng" dirty="0">
                <a:latin typeface="Bahnschrift" panose="020B0502040204020203" pitchFamily="34" charset="0"/>
                <a:cs typeface="Times New Roman" panose="02020603050405020304" pitchFamily="18" charset="0"/>
              </a:rPr>
              <a:t>Live Action of Power Outage Relay</a:t>
            </a:r>
          </a:p>
        </p:txBody>
      </p:sp>
    </p:spTree>
    <p:extLst>
      <p:ext uri="{BB962C8B-B14F-4D97-AF65-F5344CB8AC3E}">
        <p14:creationId xmlns:p14="http://schemas.microsoft.com/office/powerpoint/2010/main" val="393266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13C7C8-48D2-47DF-BB64-05FD26E7393B}"/>
              </a:ext>
            </a:extLst>
          </p:cNvPr>
          <p:cNvSpPr>
            <a:spLocks noGrp="1"/>
          </p:cNvSpPr>
          <p:nvPr>
            <p:ph type="sldNum" sz="quarter" idx="12"/>
          </p:nvPr>
        </p:nvSpPr>
        <p:spPr/>
        <p:txBody>
          <a:bodyPr/>
          <a:lstStyle/>
          <a:p>
            <a:pPr>
              <a:defRPr/>
            </a:pPr>
            <a:fld id="{0C3744A3-FC98-44CB-A20B-34E7365870A3}" type="slidenum">
              <a:rPr lang="en-US" smtClean="0"/>
              <a:pPr>
                <a:defRPr/>
              </a:pPr>
              <a:t>13</a:t>
            </a:fld>
            <a:endParaRPr lang="en-US"/>
          </a:p>
        </p:txBody>
      </p:sp>
      <p:pic>
        <p:nvPicPr>
          <p:cNvPr id="6" name="Picture 5">
            <a:extLst>
              <a:ext uri="{FF2B5EF4-FFF2-40B4-BE49-F238E27FC236}">
                <a16:creationId xmlns:a16="http://schemas.microsoft.com/office/drawing/2014/main" id="{5BCA9BA1-C288-4ACE-8872-8EAFCED302FC}"/>
              </a:ext>
            </a:extLst>
          </p:cNvPr>
          <p:cNvPicPr>
            <a:picLocks noChangeAspect="1"/>
          </p:cNvPicPr>
          <p:nvPr/>
        </p:nvPicPr>
        <p:blipFill rotWithShape="1">
          <a:blip r:embed="rId2"/>
          <a:srcRect t="8974" r="7419" b="11792"/>
          <a:stretch/>
        </p:blipFill>
        <p:spPr>
          <a:xfrm>
            <a:off x="299792" y="2057400"/>
            <a:ext cx="5415208"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83606A2A-2106-402F-83CC-6E337C0B21FF}"/>
              </a:ext>
            </a:extLst>
          </p:cNvPr>
          <p:cNvSpPr/>
          <p:nvPr/>
        </p:nvSpPr>
        <p:spPr bwMode="auto">
          <a:xfrm>
            <a:off x="2286000" y="2091267"/>
            <a:ext cx="2286000" cy="2438400"/>
          </a:xfrm>
          <a:prstGeom prst="rect">
            <a:avLst/>
          </a:prstGeom>
          <a:solidFill>
            <a:schemeClr val="bg1"/>
          </a:solidFill>
          <a:ln w="12700" cap="sq"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pitchFamily="34" charset="0"/>
              <a:cs typeface="Arial" pitchFamily="34" charset="0"/>
            </a:endParaRPr>
          </a:p>
        </p:txBody>
      </p:sp>
      <p:sp>
        <p:nvSpPr>
          <p:cNvPr id="2" name="Title 1">
            <a:extLst>
              <a:ext uri="{FF2B5EF4-FFF2-40B4-BE49-F238E27FC236}">
                <a16:creationId xmlns:a16="http://schemas.microsoft.com/office/drawing/2014/main" id="{B64403B4-9869-4153-B480-11B46DFC6D58}"/>
              </a:ext>
            </a:extLst>
          </p:cNvPr>
          <p:cNvSpPr>
            <a:spLocks noGrp="1"/>
          </p:cNvSpPr>
          <p:nvPr>
            <p:ph type="title"/>
          </p:nvPr>
        </p:nvSpPr>
        <p:spPr>
          <a:xfrm>
            <a:off x="-152400" y="2667000"/>
            <a:ext cx="8229600" cy="1143000"/>
          </a:xfrm>
        </p:spPr>
        <p:txBody>
          <a:bodyPr/>
          <a:lstStyle/>
          <a:p>
            <a:r>
              <a:rPr lang="en-US" sz="2400" dirty="0"/>
              <a:t>Estimated</a:t>
            </a:r>
            <a:br>
              <a:rPr lang="en-US" sz="2400" dirty="0"/>
            </a:br>
            <a:r>
              <a:rPr lang="en-US" sz="2400" dirty="0"/>
              <a:t>Reading Observed</a:t>
            </a:r>
            <a:endParaRPr lang="en-IN" sz="2400" dirty="0"/>
          </a:p>
        </p:txBody>
      </p:sp>
      <p:pic>
        <p:nvPicPr>
          <p:cNvPr id="11" name="Picture 10">
            <a:extLst>
              <a:ext uri="{FF2B5EF4-FFF2-40B4-BE49-F238E27FC236}">
                <a16:creationId xmlns:a16="http://schemas.microsoft.com/office/drawing/2014/main" id="{82852D05-87FF-4B91-962D-2BAC4723074B}"/>
              </a:ext>
            </a:extLst>
          </p:cNvPr>
          <p:cNvPicPr>
            <a:picLocks noChangeAspect="1"/>
          </p:cNvPicPr>
          <p:nvPr/>
        </p:nvPicPr>
        <p:blipFill>
          <a:blip r:embed="rId3"/>
          <a:stretch>
            <a:fillRect/>
          </a:stretch>
        </p:blipFill>
        <p:spPr>
          <a:xfrm>
            <a:off x="5526105" y="2018122"/>
            <a:ext cx="3515216" cy="4078442"/>
          </a:xfrm>
          <a:prstGeom prst="rect">
            <a:avLst/>
          </a:prstGeom>
        </p:spPr>
      </p:pic>
      <p:sp>
        <p:nvSpPr>
          <p:cNvPr id="13" name="Title 1">
            <a:extLst>
              <a:ext uri="{FF2B5EF4-FFF2-40B4-BE49-F238E27FC236}">
                <a16:creationId xmlns:a16="http://schemas.microsoft.com/office/drawing/2014/main" id="{42A1FEF7-BCC2-4591-B718-BF5B3669E498}"/>
              </a:ext>
            </a:extLst>
          </p:cNvPr>
          <p:cNvSpPr txBox="1">
            <a:spLocks/>
          </p:cNvSpPr>
          <p:nvPr/>
        </p:nvSpPr>
        <p:spPr bwMode="auto">
          <a:xfrm>
            <a:off x="-1676400" y="894761"/>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kern="0" dirty="0"/>
              <a:t>Web Application</a:t>
            </a:r>
            <a:endParaRPr lang="en-IN" sz="2400" kern="0" dirty="0"/>
          </a:p>
        </p:txBody>
      </p:sp>
      <p:sp>
        <p:nvSpPr>
          <p:cNvPr id="14" name="Title 1">
            <a:extLst>
              <a:ext uri="{FF2B5EF4-FFF2-40B4-BE49-F238E27FC236}">
                <a16:creationId xmlns:a16="http://schemas.microsoft.com/office/drawing/2014/main" id="{3B13C7D7-4FCF-46F4-982E-48CDE75092E1}"/>
              </a:ext>
            </a:extLst>
          </p:cNvPr>
          <p:cNvSpPr txBox="1">
            <a:spLocks/>
          </p:cNvSpPr>
          <p:nvPr/>
        </p:nvSpPr>
        <p:spPr bwMode="auto">
          <a:xfrm>
            <a:off x="3380220" y="894761"/>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kern="0" dirty="0"/>
              <a:t>Mobile Application</a:t>
            </a:r>
            <a:endParaRPr lang="en-IN" sz="2400" kern="0" dirty="0"/>
          </a:p>
        </p:txBody>
      </p:sp>
      <p:pic>
        <p:nvPicPr>
          <p:cNvPr id="16" name="Picture 15">
            <a:extLst>
              <a:ext uri="{FF2B5EF4-FFF2-40B4-BE49-F238E27FC236}">
                <a16:creationId xmlns:a16="http://schemas.microsoft.com/office/drawing/2014/main" id="{1A18E834-6EC2-4BAC-9CED-7A99516B5065}"/>
              </a:ext>
            </a:extLst>
          </p:cNvPr>
          <p:cNvPicPr>
            <a:picLocks noChangeAspect="1"/>
          </p:cNvPicPr>
          <p:nvPr/>
        </p:nvPicPr>
        <p:blipFill>
          <a:blip r:embed="rId4"/>
          <a:stretch>
            <a:fillRect/>
          </a:stretch>
        </p:blipFill>
        <p:spPr>
          <a:xfrm>
            <a:off x="265925" y="5558326"/>
            <a:ext cx="3429479" cy="1076475"/>
          </a:xfrm>
          <a:prstGeom prst="rect">
            <a:avLst/>
          </a:prstGeom>
        </p:spPr>
      </p:pic>
      <p:sp>
        <p:nvSpPr>
          <p:cNvPr id="17" name="Title 1">
            <a:extLst>
              <a:ext uri="{FF2B5EF4-FFF2-40B4-BE49-F238E27FC236}">
                <a16:creationId xmlns:a16="http://schemas.microsoft.com/office/drawing/2014/main" id="{2B79E5A5-E317-485E-9B69-751EBB8F2C39}"/>
              </a:ext>
            </a:extLst>
          </p:cNvPr>
          <p:cNvSpPr txBox="1">
            <a:spLocks/>
          </p:cNvSpPr>
          <p:nvPr/>
        </p:nvSpPr>
        <p:spPr bwMode="auto">
          <a:xfrm>
            <a:off x="1143000" y="582958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kern="0" dirty="0"/>
              <a:t>Led Reading in Unit</a:t>
            </a:r>
            <a:endParaRPr lang="en-IN" sz="2400" kern="0" dirty="0"/>
          </a:p>
        </p:txBody>
      </p:sp>
      <p:sp>
        <p:nvSpPr>
          <p:cNvPr id="15" name="Title 1">
            <a:extLst>
              <a:ext uri="{FF2B5EF4-FFF2-40B4-BE49-F238E27FC236}">
                <a16:creationId xmlns:a16="http://schemas.microsoft.com/office/drawing/2014/main" id="{EA979CB7-62BE-44F5-B597-4C95AAB3C97E}"/>
              </a:ext>
            </a:extLst>
          </p:cNvPr>
          <p:cNvSpPr txBox="1">
            <a:spLocks/>
          </p:cNvSpPr>
          <p:nvPr/>
        </p:nvSpPr>
        <p:spPr bwMode="auto">
          <a:xfrm>
            <a:off x="493059" y="10375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3200" u="sng" kern="0" dirty="0">
                <a:latin typeface="Bahnschrift" panose="020B0502040204020203" pitchFamily="34" charset="0"/>
              </a:rPr>
              <a:t>Demo for Module -1 </a:t>
            </a:r>
            <a:endParaRPr lang="en-IN" sz="3200" u="sng" kern="0" dirty="0">
              <a:latin typeface="Bahnschrift" panose="020B0502040204020203" pitchFamily="34" charset="0"/>
            </a:endParaRPr>
          </a:p>
        </p:txBody>
      </p:sp>
      <p:pic>
        <p:nvPicPr>
          <p:cNvPr id="12" name="Picture 11" descr="SRMIST.JPG">
            <a:extLst>
              <a:ext uri="{FF2B5EF4-FFF2-40B4-BE49-F238E27FC236}">
                <a16:creationId xmlns:a16="http://schemas.microsoft.com/office/drawing/2014/main" id="{AFD42212-3867-4C4C-8F83-E90D99D0A195}"/>
              </a:ext>
            </a:extLst>
          </p:cNvPr>
          <p:cNvPicPr>
            <a:picLocks noChangeAspect="1"/>
          </p:cNvPicPr>
          <p:nvPr/>
        </p:nvPicPr>
        <p:blipFill>
          <a:blip r:embed="rId5" cstate="print"/>
          <a:srcRect/>
          <a:stretch>
            <a:fillRect/>
          </a:stretch>
        </p:blipFill>
        <p:spPr bwMode="auto">
          <a:xfrm>
            <a:off x="152399" y="228600"/>
            <a:ext cx="1575481" cy="533400"/>
          </a:xfrm>
          <a:prstGeom prst="rect">
            <a:avLst/>
          </a:prstGeom>
          <a:noFill/>
          <a:ln w="9525">
            <a:noFill/>
            <a:miter lim="800000"/>
            <a:headEnd/>
            <a:tailEnd/>
          </a:ln>
        </p:spPr>
      </p:pic>
    </p:spTree>
    <p:extLst>
      <p:ext uri="{BB962C8B-B14F-4D97-AF65-F5344CB8AC3E}">
        <p14:creationId xmlns:p14="http://schemas.microsoft.com/office/powerpoint/2010/main" val="125468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D9EA-A38A-42C7-8D66-025739E7ECDE}"/>
              </a:ext>
            </a:extLst>
          </p:cNvPr>
          <p:cNvSpPr>
            <a:spLocks noGrp="1"/>
          </p:cNvSpPr>
          <p:nvPr>
            <p:ph type="title"/>
          </p:nvPr>
        </p:nvSpPr>
        <p:spPr>
          <a:xfrm>
            <a:off x="609600" y="760129"/>
            <a:ext cx="8229600" cy="1143000"/>
          </a:xfrm>
        </p:spPr>
        <p:txBody>
          <a:bodyPr/>
          <a:lstStyle/>
          <a:p>
            <a:r>
              <a:rPr lang="en-US" sz="3200" dirty="0"/>
              <a:t>Projected Sensor’s and Gas Levels</a:t>
            </a:r>
            <a:br>
              <a:rPr lang="en-US" sz="3200" dirty="0"/>
            </a:br>
            <a:r>
              <a:rPr lang="en-US" sz="3200" dirty="0"/>
              <a:t>Reading Analysis </a:t>
            </a:r>
            <a:endParaRPr lang="en-IN" sz="3200" dirty="0"/>
          </a:p>
        </p:txBody>
      </p:sp>
      <p:sp>
        <p:nvSpPr>
          <p:cNvPr id="4" name="Slide Number Placeholder 3">
            <a:extLst>
              <a:ext uri="{FF2B5EF4-FFF2-40B4-BE49-F238E27FC236}">
                <a16:creationId xmlns:a16="http://schemas.microsoft.com/office/drawing/2014/main" id="{98AB007D-5569-4AB7-8102-74B7574FD784}"/>
              </a:ext>
            </a:extLst>
          </p:cNvPr>
          <p:cNvSpPr>
            <a:spLocks noGrp="1"/>
          </p:cNvSpPr>
          <p:nvPr>
            <p:ph type="sldNum" sz="quarter" idx="12"/>
          </p:nvPr>
        </p:nvSpPr>
        <p:spPr/>
        <p:txBody>
          <a:bodyPr/>
          <a:lstStyle/>
          <a:p>
            <a:pPr>
              <a:defRPr/>
            </a:pPr>
            <a:fld id="{0C3744A3-FC98-44CB-A20B-34E7365870A3}" type="slidenum">
              <a:rPr lang="en-US" smtClean="0"/>
              <a:pPr>
                <a:defRPr/>
              </a:pPr>
              <a:t>14</a:t>
            </a:fld>
            <a:endParaRPr lang="en-US"/>
          </a:p>
        </p:txBody>
      </p:sp>
      <p:pic>
        <p:nvPicPr>
          <p:cNvPr id="6" name="Picture 5">
            <a:extLst>
              <a:ext uri="{FF2B5EF4-FFF2-40B4-BE49-F238E27FC236}">
                <a16:creationId xmlns:a16="http://schemas.microsoft.com/office/drawing/2014/main" id="{5AF46627-443A-4651-84FF-52182C4750DF}"/>
              </a:ext>
            </a:extLst>
          </p:cNvPr>
          <p:cNvPicPr>
            <a:picLocks noChangeAspect="1"/>
          </p:cNvPicPr>
          <p:nvPr/>
        </p:nvPicPr>
        <p:blipFill rotWithShape="1">
          <a:blip r:embed="rId2"/>
          <a:srcRect l="27268"/>
          <a:stretch/>
        </p:blipFill>
        <p:spPr>
          <a:xfrm>
            <a:off x="1066800" y="2743200"/>
            <a:ext cx="4915509" cy="3062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52F6B60-8B6E-43A1-A530-CD2BDB184F7D}"/>
              </a:ext>
            </a:extLst>
          </p:cNvPr>
          <p:cNvPicPr>
            <a:picLocks noChangeAspect="1"/>
          </p:cNvPicPr>
          <p:nvPr/>
        </p:nvPicPr>
        <p:blipFill>
          <a:blip r:embed="rId3"/>
          <a:stretch>
            <a:fillRect/>
          </a:stretch>
        </p:blipFill>
        <p:spPr>
          <a:xfrm>
            <a:off x="6230471" y="3944437"/>
            <a:ext cx="2438400" cy="114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540C2DD4-1696-4AE5-A708-F7223C90F5C8}"/>
              </a:ext>
            </a:extLst>
          </p:cNvPr>
          <p:cNvSpPr txBox="1">
            <a:spLocks/>
          </p:cNvSpPr>
          <p:nvPr/>
        </p:nvSpPr>
        <p:spPr bwMode="auto">
          <a:xfrm>
            <a:off x="609600" y="1505847"/>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800" u="sng" kern="0" dirty="0"/>
              <a:t>Estimated Reading Observed</a:t>
            </a:r>
            <a:endParaRPr lang="en-IN" sz="2800" u="sng" kern="0" dirty="0"/>
          </a:p>
        </p:txBody>
      </p:sp>
      <p:pic>
        <p:nvPicPr>
          <p:cNvPr id="9" name="Picture 8" descr="SRMIST.JPG">
            <a:extLst>
              <a:ext uri="{FF2B5EF4-FFF2-40B4-BE49-F238E27FC236}">
                <a16:creationId xmlns:a16="http://schemas.microsoft.com/office/drawing/2014/main" id="{79B83693-626C-45A3-8C09-4414A3C84C08}"/>
              </a:ext>
            </a:extLst>
          </p:cNvPr>
          <p:cNvPicPr>
            <a:picLocks noChangeAspect="1"/>
          </p:cNvPicPr>
          <p:nvPr/>
        </p:nvPicPr>
        <p:blipFill>
          <a:blip r:embed="rId4" cstate="print"/>
          <a:srcRect/>
          <a:stretch>
            <a:fillRect/>
          </a:stretch>
        </p:blipFill>
        <p:spPr bwMode="auto">
          <a:xfrm>
            <a:off x="152399" y="228600"/>
            <a:ext cx="1524001" cy="533400"/>
          </a:xfrm>
          <a:prstGeom prst="rect">
            <a:avLst/>
          </a:prstGeom>
          <a:noFill/>
          <a:ln w="9525">
            <a:noFill/>
            <a:miter lim="800000"/>
            <a:headEnd/>
            <a:tailEnd/>
          </a:ln>
        </p:spPr>
      </p:pic>
    </p:spTree>
    <p:extLst>
      <p:ext uri="{BB962C8B-B14F-4D97-AF65-F5344CB8AC3E}">
        <p14:creationId xmlns:p14="http://schemas.microsoft.com/office/powerpoint/2010/main" val="254179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04850" y="302238"/>
            <a:ext cx="7848600" cy="944562"/>
          </a:xfrm>
        </p:spPr>
        <p:txBody>
          <a:bodyPr/>
          <a:lstStyle/>
          <a:p>
            <a:pPr eaLnBrk="1" hangingPunct="1"/>
            <a:r>
              <a:rPr lang="en-IN" sz="3200" b="1" dirty="0">
                <a:latin typeface="Bahnschrift" panose="020B0502040204020203" pitchFamily="34" charset="0"/>
                <a:cs typeface="Times New Roman" pitchFamily="18" charset="0"/>
              </a:rPr>
              <a:t>REFERENCES</a:t>
            </a:r>
          </a:p>
        </p:txBody>
      </p:sp>
      <p:sp>
        <p:nvSpPr>
          <p:cNvPr id="11267" name="Content Placeholder 2"/>
          <p:cNvSpPr>
            <a:spLocks noGrp="1"/>
          </p:cNvSpPr>
          <p:nvPr>
            <p:ph idx="1"/>
          </p:nvPr>
        </p:nvSpPr>
        <p:spPr>
          <a:xfrm>
            <a:off x="457200" y="1304562"/>
            <a:ext cx="8343900" cy="5562600"/>
          </a:xfrm>
        </p:spPr>
        <p:txBody>
          <a:bodyPr/>
          <a:lstStyle/>
          <a:p>
            <a:pPr>
              <a:buNone/>
            </a:pPr>
            <a:r>
              <a:rPr lang="en-IN" sz="1300" dirty="0">
                <a:latin typeface="Bahnschrift" panose="020B0502040204020203" pitchFamily="34" charset="0"/>
                <a:cs typeface="Times New Roman" panose="02020603050405020304" pitchFamily="18" charset="0"/>
              </a:rPr>
              <a:t>[1] A </a:t>
            </a:r>
            <a:r>
              <a:rPr lang="en-IN" sz="1300" dirty="0" err="1">
                <a:latin typeface="Bahnschrift" panose="020B0502040204020203" pitchFamily="34" charset="0"/>
                <a:cs typeface="Times New Roman" panose="02020603050405020304" pitchFamily="18" charset="0"/>
              </a:rPr>
              <a:t>Boubrima</a:t>
            </a:r>
            <a:r>
              <a:rPr lang="en-IN" sz="1300" dirty="0">
                <a:latin typeface="Bahnschrift" panose="020B0502040204020203" pitchFamily="34" charset="0"/>
                <a:cs typeface="Times New Roman" panose="02020603050405020304" pitchFamily="18" charset="0"/>
              </a:rPr>
              <a:t>, W </a:t>
            </a:r>
            <a:r>
              <a:rPr lang="en-IN" sz="1300" dirty="0" err="1">
                <a:latin typeface="Bahnschrift" panose="020B0502040204020203" pitchFamily="34" charset="0"/>
                <a:cs typeface="Times New Roman" panose="02020603050405020304" pitchFamily="18" charset="0"/>
              </a:rPr>
              <a:t>Bechkit</a:t>
            </a:r>
            <a:r>
              <a:rPr lang="en-IN" sz="1300" dirty="0">
                <a:latin typeface="Bahnschrift" panose="020B0502040204020203" pitchFamily="34" charset="0"/>
                <a:cs typeface="Times New Roman" panose="02020603050405020304" pitchFamily="18" charset="0"/>
              </a:rPr>
              <a:t>, and H </a:t>
            </a:r>
            <a:r>
              <a:rPr lang="en-IN" sz="1300" dirty="0" err="1">
                <a:latin typeface="Bahnschrift" panose="020B0502040204020203" pitchFamily="34" charset="0"/>
                <a:cs typeface="Times New Roman" panose="02020603050405020304" pitchFamily="18" charset="0"/>
              </a:rPr>
              <a:t>Rivano</a:t>
            </a:r>
            <a:r>
              <a:rPr lang="en-IN" sz="1300" dirty="0">
                <a:latin typeface="Bahnschrift" panose="020B0502040204020203" pitchFamily="34" charset="0"/>
                <a:cs typeface="Times New Roman" panose="02020603050405020304" pitchFamily="18" charset="0"/>
              </a:rPr>
              <a:t> 2017 A new WSN deployment approach for air pollution monitoring, 2017 14th IEEE </a:t>
            </a:r>
            <a:r>
              <a:rPr lang="en-IN" sz="1300" dirty="0" err="1">
                <a:latin typeface="Bahnschrift" panose="020B0502040204020203" pitchFamily="34" charset="0"/>
                <a:cs typeface="Times New Roman" panose="02020603050405020304" pitchFamily="18" charset="0"/>
              </a:rPr>
              <a:t>Annu</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Consum</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Commun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Netw</a:t>
            </a:r>
            <a:r>
              <a:rPr lang="en-IN" sz="1300" dirty="0">
                <a:latin typeface="Bahnschrift" panose="020B0502040204020203" pitchFamily="34" charset="0"/>
                <a:cs typeface="Times New Roman" panose="02020603050405020304" pitchFamily="18" charset="0"/>
              </a:rPr>
              <a:t>. Conf. CCNC 2017, pp. 455– 460 </a:t>
            </a:r>
          </a:p>
          <a:p>
            <a:pPr>
              <a:buNone/>
            </a:pPr>
            <a:r>
              <a:rPr lang="en-IN" sz="1300" dirty="0">
                <a:latin typeface="Bahnschrift" panose="020B0502040204020203" pitchFamily="34" charset="0"/>
                <a:cs typeface="Times New Roman" panose="02020603050405020304" pitchFamily="18" charset="0"/>
              </a:rPr>
              <a:t>[2] B </a:t>
            </a:r>
            <a:r>
              <a:rPr lang="en-IN" sz="1300" dirty="0" err="1">
                <a:latin typeface="Bahnschrift" panose="020B0502040204020203" pitchFamily="34" charset="0"/>
                <a:cs typeface="Times New Roman" panose="02020603050405020304" pitchFamily="18" charset="0"/>
              </a:rPr>
              <a:t>Bathiya</a:t>
            </a:r>
            <a:r>
              <a:rPr lang="en-IN" sz="1300" dirty="0">
                <a:latin typeface="Bahnschrift" panose="020B0502040204020203" pitchFamily="34" charset="0"/>
                <a:cs typeface="Times New Roman" panose="02020603050405020304" pitchFamily="18" charset="0"/>
              </a:rPr>
              <a:t> 2016 Air Pollution Monitoring Using Wireless Sensor Network 2016 IEEE International WIE Conference on Electrical and Computer Engineering (WIECON-ECE) 19- 21 December 2016 </a:t>
            </a:r>
          </a:p>
          <a:p>
            <a:pPr>
              <a:buNone/>
            </a:pPr>
            <a:r>
              <a:rPr lang="en-IN" sz="1300" dirty="0">
                <a:latin typeface="Bahnschrift" panose="020B0502040204020203" pitchFamily="34" charset="0"/>
                <a:cs typeface="Times New Roman" panose="02020603050405020304" pitchFamily="18" charset="0"/>
              </a:rPr>
              <a:t>[3] A </a:t>
            </a:r>
            <a:r>
              <a:rPr lang="en-IN" sz="1300" dirty="0" err="1">
                <a:latin typeface="Bahnschrift" panose="020B0502040204020203" pitchFamily="34" charset="0"/>
                <a:cs typeface="Times New Roman" panose="02020603050405020304" pitchFamily="18" charset="0"/>
              </a:rPr>
              <a:t>Škraba</a:t>
            </a:r>
            <a:r>
              <a:rPr lang="en-IN" sz="1300" dirty="0">
                <a:latin typeface="Bahnschrift" panose="020B0502040204020203" pitchFamily="34" charset="0"/>
                <a:cs typeface="Times New Roman" panose="02020603050405020304" pitchFamily="18" charset="0"/>
              </a:rPr>
              <a:t>, A </a:t>
            </a:r>
            <a:r>
              <a:rPr lang="en-IN" sz="1300" dirty="0" err="1">
                <a:latin typeface="Bahnschrift" panose="020B0502040204020203" pitchFamily="34" charset="0"/>
                <a:cs typeface="Times New Roman" panose="02020603050405020304" pitchFamily="18" charset="0"/>
              </a:rPr>
              <a:t>Koložvari</a:t>
            </a:r>
            <a:r>
              <a:rPr lang="en-IN" sz="1300" dirty="0">
                <a:latin typeface="Bahnschrift" panose="020B0502040204020203" pitchFamily="34" charset="0"/>
                <a:cs typeface="Times New Roman" panose="02020603050405020304" pitchFamily="18" charset="0"/>
              </a:rPr>
              <a:t>, D </a:t>
            </a:r>
            <a:r>
              <a:rPr lang="en-IN" sz="1300" dirty="0" err="1">
                <a:latin typeface="Bahnschrift" panose="020B0502040204020203" pitchFamily="34" charset="0"/>
                <a:cs typeface="Times New Roman" panose="02020603050405020304" pitchFamily="18" charset="0"/>
              </a:rPr>
              <a:t>Kofjač</a:t>
            </a:r>
            <a:r>
              <a:rPr lang="en-IN" sz="1300" dirty="0">
                <a:latin typeface="Bahnschrift" panose="020B0502040204020203" pitchFamily="34" charset="0"/>
                <a:cs typeface="Times New Roman" panose="02020603050405020304" pitchFamily="18" charset="0"/>
              </a:rPr>
              <a:t>, R </a:t>
            </a:r>
            <a:r>
              <a:rPr lang="en-IN" sz="1300" dirty="0" err="1">
                <a:latin typeface="Bahnschrift" panose="020B0502040204020203" pitchFamily="34" charset="0"/>
                <a:cs typeface="Times New Roman" panose="02020603050405020304" pitchFamily="18" charset="0"/>
              </a:rPr>
              <a:t>Stojanović</a:t>
            </a:r>
            <a:r>
              <a:rPr lang="en-IN" sz="1300" dirty="0">
                <a:latin typeface="Bahnschrift" panose="020B0502040204020203" pitchFamily="34" charset="0"/>
                <a:cs typeface="Times New Roman" panose="02020603050405020304" pitchFamily="18" charset="0"/>
              </a:rPr>
              <a:t>, V </a:t>
            </a:r>
            <a:r>
              <a:rPr lang="en-IN" sz="1300" dirty="0" err="1">
                <a:latin typeface="Bahnschrift" panose="020B0502040204020203" pitchFamily="34" charset="0"/>
                <a:cs typeface="Times New Roman" panose="02020603050405020304" pitchFamily="18" charset="0"/>
              </a:rPr>
              <a:t>Stanovov</a:t>
            </a:r>
            <a:r>
              <a:rPr lang="en-IN" sz="1300" dirty="0">
                <a:latin typeface="Bahnschrift" panose="020B0502040204020203" pitchFamily="34" charset="0"/>
                <a:cs typeface="Times New Roman" panose="02020603050405020304" pitchFamily="18" charset="0"/>
              </a:rPr>
              <a:t>, and E </a:t>
            </a:r>
            <a:r>
              <a:rPr lang="en-IN" sz="1300" dirty="0" err="1">
                <a:latin typeface="Bahnschrift" panose="020B0502040204020203" pitchFamily="34" charset="0"/>
                <a:cs typeface="Times New Roman" panose="02020603050405020304" pitchFamily="18" charset="0"/>
              </a:rPr>
              <a:t>Semenkin</a:t>
            </a:r>
            <a:r>
              <a:rPr lang="en-IN" sz="1300" dirty="0">
                <a:latin typeface="Bahnschrift" panose="020B0502040204020203" pitchFamily="34" charset="0"/>
                <a:cs typeface="Times New Roman" panose="02020603050405020304" pitchFamily="18" charset="0"/>
              </a:rPr>
              <a:t> 2016 Streaming pulse data to the cloud with </a:t>
            </a:r>
            <a:r>
              <a:rPr lang="en-IN" sz="1300" dirty="0" err="1">
                <a:latin typeface="Bahnschrift" panose="020B0502040204020203" pitchFamily="34" charset="0"/>
                <a:cs typeface="Times New Roman" panose="02020603050405020304" pitchFamily="18" charset="0"/>
              </a:rPr>
              <a:t>bluetooth</a:t>
            </a:r>
            <a:r>
              <a:rPr lang="en-IN" sz="1300" dirty="0">
                <a:latin typeface="Bahnschrift" panose="020B0502040204020203" pitchFamily="34" charset="0"/>
                <a:cs typeface="Times New Roman" panose="02020603050405020304" pitchFamily="18" charset="0"/>
              </a:rPr>
              <a:t> le or NODEMCU ESP8266 2016 5th </a:t>
            </a:r>
            <a:r>
              <a:rPr lang="en-IN" sz="1300" dirty="0" err="1">
                <a:latin typeface="Bahnschrift" panose="020B0502040204020203" pitchFamily="34" charset="0"/>
                <a:cs typeface="Times New Roman" panose="02020603050405020304" pitchFamily="18" charset="0"/>
              </a:rPr>
              <a:t>Mediterr</a:t>
            </a:r>
            <a:r>
              <a:rPr lang="en-IN" sz="1300" dirty="0">
                <a:latin typeface="Bahnschrift" panose="020B0502040204020203" pitchFamily="34" charset="0"/>
                <a:cs typeface="Times New Roman" panose="02020603050405020304" pitchFamily="18" charset="0"/>
              </a:rPr>
              <a:t>. Conf. Embed.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MECO 2016 - Incl. </a:t>
            </a:r>
            <a:r>
              <a:rPr lang="en-IN" sz="1300" dirty="0" err="1">
                <a:latin typeface="Bahnschrift" panose="020B0502040204020203" pitchFamily="34" charset="0"/>
                <a:cs typeface="Times New Roman" panose="02020603050405020304" pitchFamily="18" charset="0"/>
              </a:rPr>
              <a:t>ECyPS</a:t>
            </a:r>
            <a:r>
              <a:rPr lang="en-IN" sz="1300" dirty="0">
                <a:latin typeface="Bahnschrift" panose="020B0502040204020203" pitchFamily="34" charset="0"/>
                <a:cs typeface="Times New Roman" panose="02020603050405020304" pitchFamily="18" charset="0"/>
              </a:rPr>
              <a:t> 2016, BIOENG.MED 2016, MECO Student </a:t>
            </a:r>
            <a:r>
              <a:rPr lang="en-IN" sz="1300" dirty="0" err="1">
                <a:latin typeface="Bahnschrift" panose="020B0502040204020203" pitchFamily="34" charset="0"/>
                <a:cs typeface="Times New Roman" panose="02020603050405020304" pitchFamily="18" charset="0"/>
              </a:rPr>
              <a:t>Chall</a:t>
            </a:r>
            <a:r>
              <a:rPr lang="en-IN" sz="1300" dirty="0">
                <a:latin typeface="Bahnschrift" panose="020B0502040204020203" pitchFamily="34" charset="0"/>
                <a:cs typeface="Times New Roman" panose="02020603050405020304" pitchFamily="18" charset="0"/>
              </a:rPr>
              <a:t>. 2016, pp. 428–431, 2016 </a:t>
            </a:r>
          </a:p>
          <a:p>
            <a:pPr>
              <a:buNone/>
            </a:pPr>
            <a:r>
              <a:rPr lang="en-IN" sz="1300" dirty="0">
                <a:latin typeface="Bahnschrift" panose="020B0502040204020203" pitchFamily="34" charset="0"/>
                <a:cs typeface="Times New Roman" panose="02020603050405020304" pitchFamily="18" charset="0"/>
              </a:rPr>
              <a:t>[4] K </a:t>
            </a:r>
            <a:r>
              <a:rPr lang="en-IN" sz="1300" dirty="0" err="1">
                <a:latin typeface="Bahnschrift" panose="020B0502040204020203" pitchFamily="34" charset="0"/>
                <a:cs typeface="Times New Roman" panose="02020603050405020304" pitchFamily="18" charset="0"/>
              </a:rPr>
              <a:t>Keshamoni</a:t>
            </a:r>
            <a:r>
              <a:rPr lang="en-IN" sz="1300" dirty="0">
                <a:latin typeface="Bahnschrift" panose="020B0502040204020203" pitchFamily="34" charset="0"/>
                <a:cs typeface="Times New Roman" panose="02020603050405020304" pitchFamily="18" charset="0"/>
              </a:rPr>
              <a:t> and S Hemanth 2017 Smart gas level monitoring, booking &amp; gas leakage detector over </a:t>
            </a:r>
            <a:r>
              <a:rPr lang="en-IN" sz="1300" dirty="0" err="1">
                <a:latin typeface="Bahnschrift" panose="020B0502040204020203" pitchFamily="34" charset="0"/>
                <a:cs typeface="Times New Roman" panose="02020603050405020304" pitchFamily="18" charset="0"/>
              </a:rPr>
              <a:t>iot</a:t>
            </a:r>
            <a:r>
              <a:rPr lang="en-IN" sz="1300" dirty="0">
                <a:latin typeface="Bahnschrift" panose="020B0502040204020203" pitchFamily="34" charset="0"/>
                <a:cs typeface="Times New Roman" panose="02020603050405020304" pitchFamily="18" charset="0"/>
              </a:rPr>
              <a:t> Proc. - 7th IEEE Int. Adv.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Conf. IACC 2017, pp. 330–332 </a:t>
            </a:r>
          </a:p>
          <a:p>
            <a:pPr>
              <a:buNone/>
            </a:pPr>
            <a:r>
              <a:rPr lang="en-IN" sz="1300" dirty="0">
                <a:latin typeface="Bahnschrift" panose="020B0502040204020203" pitchFamily="34" charset="0"/>
                <a:cs typeface="Times New Roman" panose="02020603050405020304" pitchFamily="18" charset="0"/>
              </a:rPr>
              <a:t>[5] D </a:t>
            </a:r>
            <a:r>
              <a:rPr lang="en-IN" sz="1300" dirty="0" err="1">
                <a:latin typeface="Bahnschrift" panose="020B0502040204020203" pitchFamily="34" charset="0"/>
                <a:cs typeface="Times New Roman" panose="02020603050405020304" pitchFamily="18" charset="0"/>
              </a:rPr>
              <a:t>Spirjakin</a:t>
            </a:r>
            <a:r>
              <a:rPr lang="en-IN" sz="1300" dirty="0">
                <a:latin typeface="Bahnschrift" panose="020B0502040204020203" pitchFamily="34" charset="0"/>
                <a:cs typeface="Times New Roman" panose="02020603050405020304" pitchFamily="18" charset="0"/>
              </a:rPr>
              <a:t>, A M Baranov, and V </a:t>
            </a:r>
            <a:r>
              <a:rPr lang="en-IN" sz="1300" dirty="0" err="1">
                <a:latin typeface="Bahnschrift" panose="020B0502040204020203" pitchFamily="34" charset="0"/>
                <a:cs typeface="Times New Roman" panose="02020603050405020304" pitchFamily="18" charset="0"/>
              </a:rPr>
              <a:t>Sleptsov</a:t>
            </a:r>
            <a:r>
              <a:rPr lang="en-IN" sz="1300" dirty="0">
                <a:latin typeface="Bahnschrift" panose="020B0502040204020203" pitchFamily="34" charset="0"/>
                <a:cs typeface="Times New Roman" panose="02020603050405020304" pitchFamily="18" charset="0"/>
              </a:rPr>
              <a:t> 2015 Design of smart dust sensor node for combustible gas leakage monitoring Proc. 2015 Fed. Conf. </a:t>
            </a:r>
            <a:r>
              <a:rPr lang="en-IN" sz="1300" dirty="0" err="1">
                <a:latin typeface="Bahnschrift" panose="020B0502040204020203" pitchFamily="34" charset="0"/>
                <a:cs typeface="Times New Roman" panose="02020603050405020304" pitchFamily="18" charset="0"/>
              </a:rPr>
              <a:t>Comput</a:t>
            </a:r>
            <a:r>
              <a:rPr lang="en-IN" sz="1300" dirty="0">
                <a:latin typeface="Bahnschrift" panose="020B0502040204020203" pitchFamily="34" charset="0"/>
                <a:cs typeface="Times New Roman" panose="02020603050405020304" pitchFamily="18" charset="0"/>
              </a:rPr>
              <a:t>. Sci. Inf. Syst. </a:t>
            </a:r>
            <a:r>
              <a:rPr lang="en-IN" sz="1300" dirty="0" err="1">
                <a:latin typeface="Bahnschrift" panose="020B0502040204020203" pitchFamily="34" charset="0"/>
                <a:cs typeface="Times New Roman" panose="02020603050405020304" pitchFamily="18" charset="0"/>
              </a:rPr>
              <a:t>FedCSIS</a:t>
            </a:r>
            <a:r>
              <a:rPr lang="en-IN" sz="1300" dirty="0">
                <a:latin typeface="Bahnschrift" panose="020B0502040204020203" pitchFamily="34" charset="0"/>
                <a:cs typeface="Times New Roman" panose="02020603050405020304" pitchFamily="18" charset="0"/>
              </a:rPr>
              <a:t> 2015, vol. 5, pp. 1279–1283, 2015 </a:t>
            </a:r>
          </a:p>
          <a:p>
            <a:pPr>
              <a:buNone/>
            </a:pPr>
            <a:r>
              <a:rPr lang="en-IN" sz="1300" dirty="0">
                <a:latin typeface="Bahnschrift" panose="020B0502040204020203" pitchFamily="34" charset="0"/>
                <a:cs typeface="Times New Roman" panose="02020603050405020304" pitchFamily="18" charset="0"/>
              </a:rPr>
              <a:t>[6] </a:t>
            </a:r>
            <a:r>
              <a:rPr lang="en-US" sz="1300" dirty="0">
                <a:latin typeface="Bahnschrift" panose="020B0502040204020203" pitchFamily="34" charset="0"/>
                <a:cs typeface="Times New Roman" panose="02020603050405020304" pitchFamily="18" charset="0"/>
              </a:rPr>
              <a:t>Anil H. </a:t>
            </a:r>
            <a:r>
              <a:rPr lang="en-US" sz="1300" dirty="0" err="1">
                <a:latin typeface="Bahnschrift" panose="020B0502040204020203" pitchFamily="34" charset="0"/>
                <a:cs typeface="Times New Roman" panose="02020603050405020304" pitchFamily="18" charset="0"/>
              </a:rPr>
              <a:t>Sonune</a:t>
            </a:r>
            <a:r>
              <a:rPr lang="en-US" sz="1300" dirty="0">
                <a:latin typeface="Bahnschrift" panose="020B0502040204020203" pitchFamily="34" charset="0"/>
                <a:cs typeface="Times New Roman" panose="02020603050405020304" pitchFamily="18" charset="0"/>
              </a:rPr>
              <a:t>, </a:t>
            </a:r>
            <a:r>
              <a:rPr lang="en-US" sz="1300" dirty="0" err="1">
                <a:latin typeface="Bahnschrift" panose="020B0502040204020203" pitchFamily="34" charset="0"/>
                <a:cs typeface="Times New Roman" panose="02020603050405020304" pitchFamily="18" charset="0"/>
              </a:rPr>
              <a:t>S.M.Hambarde</a:t>
            </a:r>
            <a:r>
              <a:rPr lang="en-US" sz="1300" dirty="0">
                <a:latin typeface="Bahnschrift" panose="020B0502040204020203" pitchFamily="34" charset="0"/>
                <a:cs typeface="Times New Roman" panose="02020603050405020304" pitchFamily="18" charset="0"/>
              </a:rPr>
              <a:t>,-" Monitoring and Controlling of Air Pollution Using Intelligent Control System",- International Journal of Scientific Engineering and Technology ISSN: 2277-1581,Volume No.4 Issue No5, pp: 310-313.</a:t>
            </a:r>
            <a:endParaRPr lang="en-IN" sz="1300" dirty="0">
              <a:latin typeface="Bahnschrift" panose="020B0502040204020203" pitchFamily="34" charset="0"/>
              <a:cs typeface="Times New Roman" panose="02020603050405020304" pitchFamily="18" charset="0"/>
            </a:endParaRPr>
          </a:p>
          <a:p>
            <a:pPr>
              <a:buNone/>
            </a:pPr>
            <a:r>
              <a:rPr lang="en-IN" sz="1300" dirty="0">
                <a:latin typeface="Bahnschrift" panose="020B0502040204020203" pitchFamily="34" charset="0"/>
                <a:cs typeface="Times New Roman" panose="02020603050405020304" pitchFamily="18" charset="0"/>
              </a:rPr>
              <a:t>[7] </a:t>
            </a:r>
            <a:r>
              <a:rPr lang="en-IN" sz="1300" dirty="0" err="1">
                <a:latin typeface="Bahnschrift" panose="020B0502040204020203" pitchFamily="34" charset="0"/>
                <a:cs typeface="Times New Roman" panose="02020603050405020304" pitchFamily="18" charset="0"/>
              </a:rPr>
              <a:t>Nikheel</a:t>
            </a:r>
            <a:r>
              <a:rPr lang="en-IN" sz="1300" dirty="0">
                <a:latin typeface="Bahnschrift" panose="020B0502040204020203" pitchFamily="34" charset="0"/>
                <a:cs typeface="Times New Roman" panose="02020603050405020304" pitchFamily="18" charset="0"/>
              </a:rPr>
              <a:t> A. Chourasia, Surekha P. </a:t>
            </a:r>
            <a:r>
              <a:rPr lang="en-IN" sz="1300" dirty="0" err="1">
                <a:latin typeface="Bahnschrift" panose="020B0502040204020203" pitchFamily="34" charset="0"/>
                <a:cs typeface="Times New Roman" panose="02020603050405020304" pitchFamily="18" charset="0"/>
              </a:rPr>
              <a:t>Washimkar</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ZigBeeBased</a:t>
            </a:r>
            <a:r>
              <a:rPr lang="en-IN" sz="1300" dirty="0">
                <a:latin typeface="Bahnschrift" panose="020B0502040204020203" pitchFamily="34" charset="0"/>
                <a:cs typeface="Times New Roman" panose="02020603050405020304" pitchFamily="18" charset="0"/>
              </a:rPr>
              <a:t> Wireless Air Pollution Monitoring" </a:t>
            </a:r>
            <a:r>
              <a:rPr lang="en-IN" sz="1300" dirty="0" err="1">
                <a:latin typeface="Bahnschrift" panose="020B0502040204020203" pitchFamily="34" charset="0"/>
                <a:cs typeface="Times New Roman" panose="02020603050405020304" pitchFamily="18" charset="0"/>
              </a:rPr>
              <a:t>InternationalConference</a:t>
            </a:r>
            <a:r>
              <a:rPr lang="en-IN" sz="1300" dirty="0">
                <a:latin typeface="Bahnschrift" panose="020B0502040204020203" pitchFamily="34" charset="0"/>
                <a:cs typeface="Times New Roman" panose="02020603050405020304" pitchFamily="18" charset="0"/>
              </a:rPr>
              <a:t> on Computing and Control Engineering(ICCCE 2012), 12 &amp; 13 April, 2012</a:t>
            </a:r>
          </a:p>
          <a:p>
            <a:pPr>
              <a:buNone/>
            </a:pPr>
            <a:r>
              <a:rPr lang="en-IN" sz="1300" dirty="0">
                <a:latin typeface="Bahnschrift" panose="020B0502040204020203" pitchFamily="34" charset="0"/>
                <a:cs typeface="Times New Roman" panose="02020603050405020304" pitchFamily="18" charset="0"/>
              </a:rPr>
              <a:t>[8] </a:t>
            </a:r>
            <a:r>
              <a:rPr lang="en-IN" sz="1300" dirty="0" err="1">
                <a:latin typeface="Bahnschrift" panose="020B0502040204020203" pitchFamily="34" charset="0"/>
                <a:cs typeface="Times New Roman" panose="02020603050405020304" pitchFamily="18" charset="0"/>
              </a:rPr>
              <a:t>Luay</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Friwan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Khaldon</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Lweesy</a:t>
            </a:r>
            <a:r>
              <a:rPr lang="en-IN" sz="1300" dirty="0">
                <a:latin typeface="Bahnschrift" panose="020B0502040204020203" pitchFamily="34" charset="0"/>
                <a:cs typeface="Times New Roman" panose="02020603050405020304" pitchFamily="18" charset="0"/>
              </a:rPr>
              <a:t> , Aya Bani-Salma , Nour Mani. “A Wireless Home Safety Gas Leakage Detection System”, IEEE 2011. </a:t>
            </a:r>
          </a:p>
          <a:p>
            <a:pPr>
              <a:buNone/>
            </a:pPr>
            <a:r>
              <a:rPr lang="en-IN" sz="1300" dirty="0">
                <a:latin typeface="Bahnschrift" panose="020B0502040204020203" pitchFamily="34" charset="0"/>
                <a:cs typeface="Times New Roman" panose="02020603050405020304" pitchFamily="18" charset="0"/>
              </a:rPr>
              <a:t>[9] Ankit </a:t>
            </a:r>
            <a:r>
              <a:rPr lang="en-IN" sz="1300" dirty="0" err="1">
                <a:latin typeface="Bahnschrift" panose="020B0502040204020203" pitchFamily="34" charset="0"/>
                <a:cs typeface="Times New Roman" panose="02020603050405020304" pitchFamily="18" charset="0"/>
              </a:rPr>
              <a:t>Sood</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Babalu</a:t>
            </a:r>
            <a:r>
              <a:rPr lang="en-IN" sz="1300" dirty="0">
                <a:latin typeface="Bahnschrift" panose="020B0502040204020203" pitchFamily="34" charset="0"/>
                <a:cs typeface="Times New Roman" panose="02020603050405020304" pitchFamily="18" charset="0"/>
              </a:rPr>
              <a:t> </a:t>
            </a:r>
            <a:r>
              <a:rPr lang="en-IN" sz="1300" dirty="0" err="1">
                <a:latin typeface="Bahnschrift" panose="020B0502040204020203" pitchFamily="34" charset="0"/>
                <a:cs typeface="Times New Roman" panose="02020603050405020304" pitchFamily="18" charset="0"/>
              </a:rPr>
              <a:t>Sonkar</a:t>
            </a:r>
            <a:r>
              <a:rPr lang="en-IN" sz="1300" dirty="0">
                <a:latin typeface="Bahnschrift" panose="020B0502040204020203" pitchFamily="34" charset="0"/>
                <a:cs typeface="Times New Roman" panose="02020603050405020304" pitchFamily="18" charset="0"/>
              </a:rPr>
              <a:t>, Atul Ranjan, Ameer Faisal, “Microcontroller Based LPG Gas Leakage </a:t>
            </a:r>
            <a:r>
              <a:rPr lang="en-IN" sz="1300" dirty="0" err="1">
                <a:latin typeface="Bahnschrift" panose="020B0502040204020203" pitchFamily="34" charset="0"/>
                <a:cs typeface="Times New Roman" panose="02020603050405020304" pitchFamily="18" charset="0"/>
              </a:rPr>
              <a:t>DetectorUsinbg</a:t>
            </a:r>
            <a:r>
              <a:rPr lang="en-IN" sz="1300" dirty="0">
                <a:latin typeface="Bahnschrift" panose="020B0502040204020203" pitchFamily="34" charset="0"/>
                <a:cs typeface="Times New Roman" panose="02020603050405020304" pitchFamily="18" charset="0"/>
              </a:rPr>
              <a:t> GSM Module, International Journal of Electrical and Electronics Research, Vol.3 , Issue.2 , pp: (264-269) ,Month: April- June 2015.</a:t>
            </a:r>
          </a:p>
          <a:p>
            <a:pPr>
              <a:buNone/>
            </a:pPr>
            <a:r>
              <a:rPr lang="en-IN" sz="1300" dirty="0">
                <a:latin typeface="Bahnschrift" panose="020B0502040204020203" pitchFamily="34" charset="0"/>
                <a:cs typeface="Times New Roman" panose="02020603050405020304" pitchFamily="18" charset="0"/>
              </a:rPr>
              <a:t>[10] </a:t>
            </a:r>
            <a:r>
              <a:rPr lang="en-IN" sz="1300" dirty="0" err="1">
                <a:latin typeface="Bahnschrift" panose="020B0502040204020203" pitchFamily="34" charset="0"/>
                <a:cs typeface="Times New Roman" panose="02020603050405020304" pitchFamily="18" charset="0"/>
              </a:rPr>
              <a:t>D.Yaswanth</a:t>
            </a:r>
            <a:r>
              <a:rPr lang="en-IN" sz="1300" dirty="0">
                <a:latin typeface="Bahnschrift" panose="020B0502040204020203" pitchFamily="34" charset="0"/>
                <a:cs typeface="Times New Roman" panose="02020603050405020304" pitchFamily="18" charset="0"/>
              </a:rPr>
              <a:t>, Dr Syed Umar,-" A Study on Pollution Monitoring system </a:t>
            </a:r>
            <a:r>
              <a:rPr lang="en-IN" sz="1300" dirty="0" err="1">
                <a:latin typeface="Bahnschrift" panose="020B0502040204020203" pitchFamily="34" charset="0"/>
                <a:cs typeface="Times New Roman" panose="02020603050405020304" pitchFamily="18" charset="0"/>
              </a:rPr>
              <a:t>inWireless</a:t>
            </a:r>
            <a:r>
              <a:rPr lang="en-IN" sz="1300" dirty="0">
                <a:latin typeface="Bahnschrift" panose="020B0502040204020203" pitchFamily="34" charset="0"/>
                <a:cs typeface="Times New Roman" panose="02020603050405020304" pitchFamily="18" charset="0"/>
              </a:rPr>
              <a:t> Sensor Networks",-</a:t>
            </a:r>
            <a:r>
              <a:rPr lang="en-IN" sz="1300" dirty="0" err="1">
                <a:latin typeface="Bahnschrift" panose="020B0502040204020203" pitchFamily="34" charset="0"/>
                <a:cs typeface="Times New Roman" panose="02020603050405020304" pitchFamily="18" charset="0"/>
              </a:rPr>
              <a:t>D.Yaswanth</a:t>
            </a:r>
            <a:r>
              <a:rPr lang="en-IN" sz="1300" dirty="0">
                <a:latin typeface="Bahnschrift" panose="020B0502040204020203" pitchFamily="34" charset="0"/>
                <a:cs typeface="Times New Roman" panose="02020603050405020304" pitchFamily="18" charset="0"/>
              </a:rPr>
              <a:t> et al | IJCSET |September 2013 | Vol 3, Issue 9, 324-328.</a:t>
            </a:r>
          </a:p>
        </p:txBody>
      </p:sp>
      <p:pic>
        <p:nvPicPr>
          <p:cNvPr id="11268" name="Picture 4" descr="SRMIST.JPG"/>
          <p:cNvPicPr>
            <a:picLocks noChangeAspect="1"/>
          </p:cNvPicPr>
          <p:nvPr/>
        </p:nvPicPr>
        <p:blipFill>
          <a:blip r:embed="rId3" cstate="print"/>
          <a:srcRect/>
          <a:stretch>
            <a:fillRect/>
          </a:stretch>
        </p:blipFill>
        <p:spPr bwMode="auto">
          <a:xfrm>
            <a:off x="152399" y="228600"/>
            <a:ext cx="1575481" cy="533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pPr>
                <a:defRPr/>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487082"/>
            <a:ext cx="8229600" cy="1143000"/>
          </a:xfrm>
        </p:spPr>
        <p:txBody>
          <a:bodyPr/>
          <a:lstStyle/>
          <a:p>
            <a:pPr eaLnBrk="1" hangingPunct="1"/>
            <a:r>
              <a:rPr lang="en-IN" sz="3200" b="1" dirty="0">
                <a:latin typeface="Bahnschrift" panose="020B0502040204020203" pitchFamily="34" charset="0"/>
                <a:cs typeface="Times New Roman" pitchFamily="18" charset="0"/>
              </a:rPr>
              <a:t>ABSTRACT</a:t>
            </a:r>
          </a:p>
        </p:txBody>
      </p:sp>
      <p:sp>
        <p:nvSpPr>
          <p:cNvPr id="5123" name="Content Placeholder 2"/>
          <p:cNvSpPr>
            <a:spLocks noGrp="1"/>
          </p:cNvSpPr>
          <p:nvPr>
            <p:ph idx="1"/>
          </p:nvPr>
        </p:nvSpPr>
        <p:spPr>
          <a:xfrm>
            <a:off x="247650" y="1621615"/>
            <a:ext cx="8648700" cy="5105400"/>
          </a:xfrm>
        </p:spPr>
        <p:txBody>
          <a:bodyPr/>
          <a:lstStyle/>
          <a:p>
            <a:pPr marL="0" indent="0" algn="just">
              <a:lnSpc>
                <a:spcPct val="107000"/>
              </a:lnSpc>
              <a:spcAft>
                <a:spcPts val="800"/>
              </a:spcAft>
              <a:buNone/>
            </a:pPr>
            <a:r>
              <a:rPr lang="en-US" sz="1800" b="1" dirty="0">
                <a:solidFill>
                  <a:srgbClr val="000000"/>
                </a:solidFill>
                <a:effectLst/>
                <a:latin typeface="Bahnschrift" panose="020B0502040204020203" pitchFamily="34" charset="0"/>
                <a:cs typeface="Times New Roman" panose="02020603050405020304" pitchFamily="18" charset="0"/>
              </a:rPr>
              <a:t>In this demonstration proposal,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A </a:t>
            </a:r>
            <a:r>
              <a:rPr lang="en-US" sz="1800" dirty="0">
                <a:solidFill>
                  <a:srgbClr val="000000"/>
                </a:solidFill>
                <a:latin typeface="Times New Roman" panose="02020603050405020304" pitchFamily="18" charset="0"/>
                <a:cs typeface="Times New Roman" panose="02020603050405020304" pitchFamily="18" charset="0"/>
              </a:rPr>
              <a:t>P</a:t>
            </a:r>
            <a:r>
              <a:rPr lang="en-US" sz="1800" dirty="0">
                <a:solidFill>
                  <a:srgbClr val="000000"/>
                </a:solidFill>
                <a:effectLst/>
                <a:latin typeface="Times New Roman" panose="02020603050405020304" pitchFamily="18" charset="0"/>
                <a:cs typeface="Times New Roman" panose="02020603050405020304" pitchFamily="18" charset="0"/>
              </a:rPr>
              <a:t>rototype of IoT Based Smart Industry Monitoring and Alerting System to monitor, locate and successively alert gas leaks of a complex factory environment. </a:t>
            </a:r>
          </a:p>
          <a:p>
            <a:pPr algn="just">
              <a:lnSpc>
                <a:spcPct val="107000"/>
              </a:lnSpc>
              <a:spcAft>
                <a:spcPts val="800"/>
              </a:spcAft>
            </a:pPr>
            <a:r>
              <a:rPr lang="en-US" sz="1800" dirty="0">
                <a:solidFill>
                  <a:srgbClr val="000000"/>
                </a:solidFill>
                <a:latin typeface="Times New Roman" panose="02020603050405020304" pitchFamily="18" charset="0"/>
                <a:cs typeface="Times New Roman" panose="02020603050405020304" pitchFamily="18" charset="0"/>
              </a:rPr>
              <a:t>Unlike Traditional Systems, we’ve used </a:t>
            </a:r>
            <a:r>
              <a:rPr lang="en-US" sz="1800" dirty="0">
                <a:solidFill>
                  <a:srgbClr val="000000"/>
                </a:solidFill>
                <a:effectLst/>
                <a:latin typeface="Times New Roman" panose="02020603050405020304" pitchFamily="18" charset="0"/>
                <a:cs typeface="Times New Roman" panose="02020603050405020304" pitchFamily="18" charset="0"/>
              </a:rPr>
              <a:t>IoT technology to make a  Smart Industry Monitoring and Alerting System and to perform data analytics on sensor readings using cloud service successively.</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This will detect any leakage of harmful gases, supporting and displaying the level and the location of the leakage.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The aim of this project is to develop such a device that can automatically detect and alert the corresponding officials thus, stopping gas leakages in those permeable </a:t>
            </a:r>
          </a:p>
          <a:p>
            <a:pPr algn="just">
              <a:lnSpc>
                <a:spcPct val="107000"/>
              </a:lnSpc>
              <a:spcAft>
                <a:spcPts val="800"/>
              </a:spcAft>
            </a:pPr>
            <a:r>
              <a:rPr lang="en-US" sz="1800" dirty="0">
                <a:solidFill>
                  <a:srgbClr val="000000"/>
                </a:solidFill>
                <a:effectLst/>
                <a:latin typeface="Times New Roman" panose="02020603050405020304" pitchFamily="18" charset="0"/>
                <a:cs typeface="Times New Roman" panose="02020603050405020304" pitchFamily="18" charset="0"/>
              </a:rPr>
              <a:t>Throughout the demonstration, the technological advantages of  our prototype – “IoT Based Smart Industry Monitoring and Alerting System” are explored.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a:xfrm>
            <a:off x="6858000" y="6411912"/>
            <a:ext cx="2133600" cy="476250"/>
          </a:xfrm>
        </p:spPr>
        <p:txBody>
          <a:bodyPr/>
          <a:lstStyle/>
          <a:p>
            <a:pPr>
              <a:defRPr/>
            </a:pPr>
            <a:fld id="{0C3744A3-FC98-44CB-A20B-34E7365870A3}" type="slidenum">
              <a:rPr lang="en-US" smtClean="0"/>
              <a:pPr>
                <a:defRPr/>
              </a:pPr>
              <a:t>2</a:t>
            </a:fld>
            <a:endParaRPr lang="en-US" dirty="0"/>
          </a:p>
        </p:txBody>
      </p:sp>
      <p:pic>
        <p:nvPicPr>
          <p:cNvPr id="6" name="Picture 4" descr="SRMIST.JPG">
            <a:extLst>
              <a:ext uri="{FF2B5EF4-FFF2-40B4-BE49-F238E27FC236}">
                <a16:creationId xmlns:a16="http://schemas.microsoft.com/office/drawing/2014/main" id="{DF1C1C1D-EB29-4928-8F15-8DB17EEEC804}"/>
              </a:ext>
            </a:extLst>
          </p:cNvPr>
          <p:cNvPicPr>
            <a:picLocks noChangeAspect="1"/>
          </p:cNvPicPr>
          <p:nvPr/>
        </p:nvPicPr>
        <p:blipFill>
          <a:blip r:embed="rId3" cstate="print"/>
          <a:srcRect/>
          <a:stretch>
            <a:fillRect/>
          </a:stretch>
        </p:blipFill>
        <p:spPr bwMode="auto">
          <a:xfrm>
            <a:off x="106131" y="212164"/>
            <a:ext cx="1624029" cy="54983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35706" y="373737"/>
            <a:ext cx="8229600" cy="1143000"/>
          </a:xfrm>
        </p:spPr>
        <p:txBody>
          <a:bodyPr/>
          <a:lstStyle/>
          <a:p>
            <a:r>
              <a:rPr lang="en-IN" sz="2800" b="1" dirty="0">
                <a:latin typeface="Bahnschrift" panose="020B0502040204020203" pitchFamily="34" charset="0"/>
                <a:cs typeface="Times New Roman" pitchFamily="18" charset="0"/>
              </a:rPr>
              <a:t>EXISTING SYSTEM</a:t>
            </a:r>
            <a:br>
              <a:rPr lang="en-IN" sz="2800" b="1" dirty="0">
                <a:latin typeface="Bahnschrift" panose="020B0502040204020203" pitchFamily="34" charset="0"/>
                <a:cs typeface="Times New Roman" pitchFamily="18" charset="0"/>
              </a:rPr>
            </a:br>
            <a:r>
              <a:rPr kumimoji="0" lang="en-US" sz="2400" u="sng" kern="1200" dirty="0">
                <a:solidFill>
                  <a:schemeClr val="dk1"/>
                </a:solidFill>
                <a:latin typeface="Bahnschrift" panose="020B0502040204020203" pitchFamily="34" charset="0"/>
                <a:ea typeface="+mn-ea"/>
                <a:cs typeface="Times New Roman" pitchFamily="18" charset="0"/>
              </a:rPr>
              <a:t>IOT Based Industry Quality Monitoring Syste</a:t>
            </a:r>
            <a:r>
              <a:rPr lang="en-US" sz="2400" u="sng" kern="1200" dirty="0">
                <a:solidFill>
                  <a:schemeClr val="dk1"/>
                </a:solidFill>
                <a:latin typeface="Bahnschrift" panose="020B0502040204020203" pitchFamily="34" charset="0"/>
                <a:ea typeface="+mn-ea"/>
                <a:cs typeface="Times New Roman" pitchFamily="18" charset="0"/>
              </a:rPr>
              <a:t>m</a:t>
            </a:r>
            <a:br>
              <a:rPr kumimoji="0" lang="en-US" sz="2800" b="1" kern="1200" dirty="0">
                <a:solidFill>
                  <a:schemeClr val="dk1"/>
                </a:solidFill>
                <a:latin typeface="Bahnschrift" panose="020B0502040204020203" pitchFamily="34" charset="0"/>
                <a:ea typeface="+mn-ea"/>
                <a:cs typeface="Times New Roman" pitchFamily="18" charset="0"/>
              </a:rPr>
            </a:br>
            <a:endParaRPr lang="en-IN" sz="2800" b="1" dirty="0">
              <a:latin typeface="Bahnschrift" panose="020B0502040204020203" pitchFamily="34" charset="0"/>
              <a:cs typeface="Times New Roman" pitchFamily="18" charset="0"/>
            </a:endParaRPr>
          </a:p>
        </p:txBody>
      </p:sp>
      <p:pic>
        <p:nvPicPr>
          <p:cNvPr id="6149" name="Picture 4" descr="SRMIST.JPG"/>
          <p:cNvPicPr>
            <a:picLocks noChangeAspect="1"/>
          </p:cNvPicPr>
          <p:nvPr/>
        </p:nvPicPr>
        <p:blipFill>
          <a:blip r:embed="rId2" cstate="print"/>
          <a:srcRect/>
          <a:stretch>
            <a:fillRect/>
          </a:stretch>
        </p:blipFill>
        <p:spPr bwMode="auto">
          <a:xfrm>
            <a:off x="152400" y="152400"/>
            <a:ext cx="1371600" cy="5334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pPr>
                <a:defRPr/>
              </a:pPr>
              <a:t>3</a:t>
            </a:fld>
            <a:endParaRPr lang="en-US"/>
          </a:p>
        </p:txBody>
      </p:sp>
      <p:sp>
        <p:nvSpPr>
          <p:cNvPr id="6" name="Rectangle 3">
            <a:extLst>
              <a:ext uri="{FF2B5EF4-FFF2-40B4-BE49-F238E27FC236}">
                <a16:creationId xmlns:a16="http://schemas.microsoft.com/office/drawing/2014/main" id="{0BCBADE9-E853-480F-A4DB-A9948329A8F6}"/>
              </a:ext>
            </a:extLst>
          </p:cNvPr>
          <p:cNvSpPr txBox="1">
            <a:spLocks noChangeArrowheads="1"/>
          </p:cNvSpPr>
          <p:nvPr/>
        </p:nvSpPr>
        <p:spPr bwMode="auto">
          <a:xfrm>
            <a:off x="247650" y="4024454"/>
            <a:ext cx="86487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28650" indent="-285750" algn="just">
              <a:spcAft>
                <a:spcPts val="800"/>
              </a:spcAft>
            </a:pPr>
            <a:r>
              <a:rPr lang="en-US" sz="1800" dirty="0">
                <a:latin typeface="Times New Roman" panose="02020603050405020304" pitchFamily="18" charset="0"/>
                <a:cs typeface="Times New Roman" panose="02020603050405020304" pitchFamily="18" charset="0"/>
              </a:rPr>
              <a:t>The development of pollution monitoring system with deployment of intelligent sensors is being carried out.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Monitoring the gas leakage level is achieved.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Analysis of the data is simplified thereby enabling ease of monitoring. </a:t>
            </a:r>
          </a:p>
          <a:p>
            <a:pPr marL="628650" indent="-285750" algn="just">
              <a:spcAft>
                <a:spcPts val="800"/>
              </a:spcAft>
            </a:pPr>
            <a:r>
              <a:rPr lang="en-US" sz="1800" dirty="0">
                <a:latin typeface="Times New Roman" panose="02020603050405020304" pitchFamily="18" charset="0"/>
                <a:cs typeface="Times New Roman" panose="02020603050405020304" pitchFamily="18" charset="0"/>
              </a:rPr>
              <a:t>Alerts can be triggered in case of drastic deterioration of air quality using Raspberry Pi based gas detection system - detect the presence of toxic gases respectively</a:t>
            </a:r>
            <a:endParaRPr lang="en-IN" sz="11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185F79B-8557-4B9A-9B58-6EF086E768D1}"/>
              </a:ext>
            </a:extLst>
          </p:cNvPr>
          <p:cNvSpPr txBox="1"/>
          <p:nvPr/>
        </p:nvSpPr>
        <p:spPr>
          <a:xfrm>
            <a:off x="567124" y="1513915"/>
            <a:ext cx="2996333" cy="400110"/>
          </a:xfrm>
          <a:prstGeom prst="rect">
            <a:avLst/>
          </a:prstGeom>
          <a:noFill/>
        </p:spPr>
        <p:txBody>
          <a:bodyPr wrap="none" rtlCol="0">
            <a:spAutoFit/>
          </a:bodyPr>
          <a:lstStyle/>
          <a:p>
            <a:pPr algn="ctr"/>
            <a:r>
              <a:rPr lang="en-US" sz="2000" dirty="0">
                <a:latin typeface="Bahnschrift" panose="020B0502040204020203" pitchFamily="34" charset="0"/>
                <a:cs typeface="Times New Roman" panose="02020603050405020304" pitchFamily="18" charset="0"/>
              </a:rPr>
              <a:t>Architecture Description</a:t>
            </a:r>
            <a:endParaRPr lang="en-IN" sz="2000" dirty="0">
              <a:latin typeface="Bahnschrift" panose="020B05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00A0EF5-FAD6-4E6B-8D4B-B174D505C087}"/>
              </a:ext>
            </a:extLst>
          </p:cNvPr>
          <p:cNvSpPr txBox="1"/>
          <p:nvPr/>
        </p:nvSpPr>
        <p:spPr>
          <a:xfrm>
            <a:off x="567124" y="3497841"/>
            <a:ext cx="1640193" cy="400110"/>
          </a:xfrm>
          <a:prstGeom prst="rect">
            <a:avLst/>
          </a:prstGeom>
          <a:noFill/>
        </p:spPr>
        <p:txBody>
          <a:bodyPr wrap="none" rtlCol="0">
            <a:spAutoFit/>
          </a:bodyPr>
          <a:lstStyle/>
          <a:p>
            <a:pPr algn="ctr"/>
            <a:r>
              <a:rPr lang="en-US" sz="2000" dirty="0">
                <a:latin typeface="Bahnschrift" panose="020B0502040204020203" pitchFamily="34" charset="0"/>
                <a:cs typeface="Times New Roman" panose="02020603050405020304" pitchFamily="18" charset="0"/>
              </a:rPr>
              <a:t>Methodology</a:t>
            </a:r>
            <a:endParaRPr lang="en-IN" sz="2000" dirty="0">
              <a:latin typeface="Bahnschrift" panose="020B0502040204020203" pitchFamily="34" charset="0"/>
              <a:cs typeface="Times New Roman" panose="02020603050405020304" pitchFamily="18" charset="0"/>
            </a:endParaRPr>
          </a:p>
        </p:txBody>
      </p:sp>
      <p:sp>
        <p:nvSpPr>
          <p:cNvPr id="9" name="Rectangle 3">
            <a:extLst>
              <a:ext uri="{FF2B5EF4-FFF2-40B4-BE49-F238E27FC236}">
                <a16:creationId xmlns:a16="http://schemas.microsoft.com/office/drawing/2014/main" id="{3EFAFDAA-D0AF-47B8-A43A-460556F5E4A7}"/>
              </a:ext>
            </a:extLst>
          </p:cNvPr>
          <p:cNvSpPr txBox="1">
            <a:spLocks noChangeArrowheads="1"/>
          </p:cNvSpPr>
          <p:nvPr/>
        </p:nvSpPr>
        <p:spPr bwMode="auto">
          <a:xfrm>
            <a:off x="228600" y="1941763"/>
            <a:ext cx="8534400" cy="1872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628650" indent="-285750" algn="just">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Sensor monitoring pollution level and Monitoring the gas leakage level which updates to the given server.</a:t>
            </a:r>
          </a:p>
          <a:p>
            <a:pPr marL="628650" indent="-285750" algn="just">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Monitors the gas leakage level using Raspberry. The real time data obtained from the different sensors which sense’s the different concentration of gases. </a:t>
            </a:r>
            <a:endParaRPr lang="en-IN" sz="1800" kern="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227572"/>
            <a:ext cx="8229600" cy="1143000"/>
          </a:xfrm>
        </p:spPr>
        <p:txBody>
          <a:bodyPr/>
          <a:lstStyle/>
          <a:p>
            <a:r>
              <a:rPr lang="en-US" sz="2600" b="1" dirty="0">
                <a:latin typeface="Bahnschrift" panose="020B0502040204020203" pitchFamily="34" charset="0"/>
                <a:cs typeface="Times New Roman" panose="02020603050405020304" pitchFamily="18" charset="0"/>
              </a:rPr>
              <a:t>RESULT OF THE SYSTEM</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4</a:t>
            </a:fld>
            <a:endParaRPr lang="en-US"/>
          </a:p>
        </p:txBody>
      </p:sp>
      <p:pic>
        <p:nvPicPr>
          <p:cNvPr id="5" name="Picture 4" descr="SRMIST.JPG">
            <a:extLst>
              <a:ext uri="{FF2B5EF4-FFF2-40B4-BE49-F238E27FC236}">
                <a16:creationId xmlns:a16="http://schemas.microsoft.com/office/drawing/2014/main" id="{EAD375B1-F0C3-4671-B85A-8483E41E97A6}"/>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6" name="Rectangle 3">
            <a:extLst>
              <a:ext uri="{FF2B5EF4-FFF2-40B4-BE49-F238E27FC236}">
                <a16:creationId xmlns:a16="http://schemas.microsoft.com/office/drawing/2014/main" id="{1CB6B1BD-CF63-4E01-B641-1D7E3DC3AA9E}"/>
              </a:ext>
            </a:extLst>
          </p:cNvPr>
          <p:cNvSpPr txBox="1">
            <a:spLocks noChangeArrowheads="1"/>
          </p:cNvSpPr>
          <p:nvPr/>
        </p:nvSpPr>
        <p:spPr bwMode="auto">
          <a:xfrm>
            <a:off x="304801" y="758484"/>
            <a:ext cx="8686800" cy="1872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spcAft>
                <a:spcPts val="1000"/>
              </a:spcAft>
            </a:pPr>
            <a:endParaRPr lang="en-US" sz="1750" dirty="0">
              <a:effectLst/>
              <a:latin typeface="Bahnschrift" panose="020B0502040204020203" pitchFamily="34" charset="0"/>
              <a:ea typeface="Times New Roman" panose="02020603050405020304" pitchFamily="18" charset="0"/>
              <a:cs typeface="Times New Roman" panose="02020603050405020304" pitchFamily="18" charset="0"/>
            </a:endParaRPr>
          </a:p>
          <a:p>
            <a:pPr>
              <a:spcAft>
                <a:spcPts val="1000"/>
              </a:spcAft>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Able to monitor and identify the changes.</a:t>
            </a:r>
          </a:p>
          <a:p>
            <a:pPr>
              <a:spcAft>
                <a:spcPts val="1000"/>
              </a:spcAft>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This work demonstrates a gas leak detection system with real time location system based on WSNs.</a:t>
            </a:r>
          </a:p>
          <a:p>
            <a:pPr>
              <a:spcAft>
                <a:spcPts val="1000"/>
              </a:spcAft>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This IOT based Smart Industry Monitoring system gives real-time monitoring.</a:t>
            </a:r>
          </a:p>
          <a:p>
            <a:pPr>
              <a:spcAft>
                <a:spcPts val="1000"/>
              </a:spcAft>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Temperature, humidity, level of chemicals, also detects the Leakage of gas, </a:t>
            </a:r>
          </a:p>
          <a:p>
            <a:pPr>
              <a:spcAft>
                <a:spcPts val="1000"/>
              </a:spcAft>
            </a:pPr>
            <a:endParaRPr lang="en-US" sz="1750" dirty="0">
              <a:effectLst/>
              <a:latin typeface="Bahnschrift" panose="020B0502040204020203" pitchFamily="34" charset="0"/>
              <a:ea typeface="Times New Roman" panose="02020603050405020304" pitchFamily="18" charset="0"/>
              <a:cs typeface="Times New Roman" panose="02020603050405020304" pitchFamily="18" charset="0"/>
            </a:endParaRPr>
          </a:p>
          <a:p>
            <a:pPr>
              <a:spcAft>
                <a:spcPts val="1000"/>
              </a:spcAft>
            </a:pPr>
            <a:endParaRPr lang="en-IN" sz="1750" dirty="0">
              <a:effectLst/>
              <a:latin typeface="Bahnschrift" panose="020B0502040204020203" pitchFamily="34" charset="0"/>
              <a:ea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E3C8FA0-ED90-4E82-9EF7-1E225C0C5329}"/>
              </a:ext>
            </a:extLst>
          </p:cNvPr>
          <p:cNvSpPr txBox="1">
            <a:spLocks/>
          </p:cNvSpPr>
          <p:nvPr/>
        </p:nvSpPr>
        <p:spPr bwMode="auto">
          <a:xfrm>
            <a:off x="476956" y="314542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a:lstStyle>
          <a:p>
            <a:r>
              <a:rPr lang="en-US" sz="2400" b="1" kern="0" dirty="0">
                <a:latin typeface="Bahnschrift" panose="020B0502040204020203" pitchFamily="34" charset="0"/>
                <a:cs typeface="Times New Roman" panose="02020603050405020304" pitchFamily="18" charset="0"/>
              </a:rPr>
              <a:t>CHALLENGES TO BE ADDRESSED</a:t>
            </a:r>
          </a:p>
        </p:txBody>
      </p:sp>
      <p:sp>
        <p:nvSpPr>
          <p:cNvPr id="11" name="TextBox 10">
            <a:extLst>
              <a:ext uri="{FF2B5EF4-FFF2-40B4-BE49-F238E27FC236}">
                <a16:creationId xmlns:a16="http://schemas.microsoft.com/office/drawing/2014/main" id="{0EF773E7-BA3A-414D-9D22-912A85D5D98C}"/>
              </a:ext>
            </a:extLst>
          </p:cNvPr>
          <p:cNvSpPr txBox="1"/>
          <p:nvPr/>
        </p:nvSpPr>
        <p:spPr>
          <a:xfrm>
            <a:off x="290689" y="4189507"/>
            <a:ext cx="8509000" cy="1964640"/>
          </a:xfrm>
          <a:prstGeom prst="rect">
            <a:avLst/>
          </a:prstGeom>
          <a:noFill/>
        </p:spPr>
        <p:txBody>
          <a:bodyPr wrap="square">
            <a:spAutoFit/>
          </a:bodyPr>
          <a:lstStyle/>
          <a:p>
            <a:pPr marL="342900" indent="-342900" algn="just">
              <a:spcAft>
                <a:spcPts val="1000"/>
              </a:spcAft>
              <a:buFont typeface="Wingdings" panose="05000000000000000000" pitchFamily="2" charset="2"/>
              <a:buChar char=""/>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Need a internet connections to access from anywhere in the world without cannot access | </a:t>
            </a:r>
            <a:r>
              <a:rPr lang="en-US" sz="1750" dirty="0" err="1">
                <a:effectLst/>
                <a:latin typeface="Bahnschrift" panose="020B0502040204020203" pitchFamily="34" charset="0"/>
                <a:ea typeface="Times New Roman" panose="02020603050405020304" pitchFamily="18" charset="0"/>
                <a:cs typeface="Times New Roman" panose="02020603050405020304" pitchFamily="18" charset="0"/>
              </a:rPr>
              <a:t>Wifi</a:t>
            </a: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 has limited range Speed of the most wireless network</a:t>
            </a:r>
            <a:endParaRPr lang="en-IN" sz="175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Range affected by varies medium and slower than the cable.</a:t>
            </a:r>
            <a:endParaRPr lang="en-IN" sz="175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Wingdings" panose="05000000000000000000" pitchFamily="2" charset="2"/>
              <a:buChar char=""/>
            </a:pP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Comparisons of particulate measurements are also problematic to measure </a:t>
            </a:r>
          </a:p>
          <a:p>
            <a:pPr marL="342900" lvl="0" indent="-342900" algn="just">
              <a:spcAft>
                <a:spcPts val="1000"/>
              </a:spcAft>
              <a:buFont typeface="Wingdings" panose="05000000000000000000" pitchFamily="2" charset="2"/>
              <a:buChar char=""/>
            </a:pPr>
            <a:r>
              <a:rPr lang="en-US" sz="1750" dirty="0">
                <a:latin typeface="Bahnschrift" panose="020B0502040204020203" pitchFamily="34" charset="0"/>
                <a:ea typeface="Times New Roman" panose="02020603050405020304" pitchFamily="18" charset="0"/>
                <a:cs typeface="Times New Roman" panose="02020603050405020304" pitchFamily="18" charset="0"/>
              </a:rPr>
              <a:t>R</a:t>
            </a:r>
            <a:r>
              <a:rPr lang="en-US" sz="1750" dirty="0">
                <a:effectLst/>
                <a:latin typeface="Bahnschrift" panose="020B0502040204020203" pitchFamily="34" charset="0"/>
                <a:ea typeface="Times New Roman" panose="02020603050405020304" pitchFamily="18" charset="0"/>
                <a:cs typeface="Times New Roman" panose="02020603050405020304" pitchFamily="18" charset="0"/>
              </a:rPr>
              <a:t>ange of reference-equivalent methods available and the limitations, in many ways, of the reference method itself.</a:t>
            </a:r>
            <a:endParaRPr lang="en-IN" sz="1750" dirty="0">
              <a:effectLst/>
              <a:latin typeface="Bahnschrift"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6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3158"/>
            <a:ext cx="8229600" cy="1143000"/>
          </a:xfrm>
        </p:spPr>
        <p:txBody>
          <a:bodyPr/>
          <a:lstStyle/>
          <a:p>
            <a:r>
              <a:rPr lang="en-US" sz="2800" b="1" dirty="0">
                <a:latin typeface="Bahnschrift" panose="020B0502040204020203" pitchFamily="34" charset="0"/>
                <a:cs typeface="Times New Roman" pitchFamily="18" charset="0"/>
              </a:rPr>
              <a:t>PROPOSED PROJECT SUMMARY </a:t>
            </a:r>
          </a:p>
        </p:txBody>
      </p:sp>
      <p:sp>
        <p:nvSpPr>
          <p:cNvPr id="3" name="Content Placeholder 2"/>
          <p:cNvSpPr>
            <a:spLocks noGrp="1"/>
          </p:cNvSpPr>
          <p:nvPr>
            <p:ph idx="1"/>
          </p:nvPr>
        </p:nvSpPr>
        <p:spPr>
          <a:xfrm>
            <a:off x="330200" y="1466158"/>
            <a:ext cx="8475133" cy="4797425"/>
          </a:xfrm>
        </p:spPr>
        <p:txBody>
          <a:bodyPr/>
          <a:lstStyle/>
          <a:p>
            <a:pPr algn="just"/>
            <a:r>
              <a:rPr lang="en-US" sz="1800" dirty="0">
                <a:solidFill>
                  <a:srgbClr val="000000"/>
                </a:solidFill>
                <a:latin typeface="Times New Roman" panose="02020603050405020304" pitchFamily="18" charset="0"/>
                <a:cs typeface="Times New Roman" panose="02020603050405020304" pitchFamily="18" charset="0"/>
              </a:rPr>
              <a:t>A</a:t>
            </a:r>
            <a:r>
              <a:rPr lang="en-US" sz="1800" dirty="0">
                <a:solidFill>
                  <a:srgbClr val="000000"/>
                </a:solidFill>
                <a:effectLst/>
                <a:latin typeface="Times New Roman" panose="02020603050405020304" pitchFamily="18" charset="0"/>
                <a:cs typeface="Times New Roman" panose="02020603050405020304" pitchFamily="18" charset="0"/>
              </a:rPr>
              <a:t> prototype of </a:t>
            </a:r>
            <a:r>
              <a:rPr lang="en-US" sz="1800" b="1" dirty="0">
                <a:solidFill>
                  <a:srgbClr val="000000"/>
                </a:solidFill>
                <a:effectLst/>
                <a:latin typeface="Times New Roman" panose="02020603050405020304" pitchFamily="18" charset="0"/>
                <a:cs typeface="Times New Roman" panose="02020603050405020304" pitchFamily="18" charset="0"/>
              </a:rPr>
              <a:t>IoT Based Smart Industry Monitoring and Alerting System </a:t>
            </a:r>
            <a:r>
              <a:rPr lang="en-US" sz="1800" dirty="0">
                <a:solidFill>
                  <a:srgbClr val="000000"/>
                </a:solidFill>
                <a:effectLst/>
                <a:latin typeface="Times New Roman" panose="02020603050405020304" pitchFamily="18" charset="0"/>
                <a:cs typeface="Times New Roman" panose="02020603050405020304" pitchFamily="18" charset="0"/>
              </a:rPr>
              <a:t>to monitor, locate and successively alert gas leaks of a complex factory thus,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controlling the pollution.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model - has two server sections one is factory server and another one is TNPCB server. Sensors are used to monitor the pollution level and update to both factory and also TNPCB Server respectively.</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aims at analyzing the type of industry, studying the nature of processes involved and identifying the probability of gas leakage. In addition to gas leakage, fuel leakage can also be addressed.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Potential points can be identified and corresponding sensors can be installed which can monitor and record the data.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latin typeface="Times New Roman" panose="02020603050405020304" pitchFamily="18" charset="0"/>
                <a:ea typeface="Calibri" panose="020F0502020204030204" pitchFamily="34" charset="0"/>
                <a:cs typeface="Times New Roman" panose="02020603050405020304" pitchFamily="18" charset="0"/>
              </a:rPr>
              <a:t>obtained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is being sent to Cloud which facilitates monitoring by authorized personnel in TNPCB. Initiating preventive actions by alarms in case of any abnormalities found in the received data. Thus, by regulating their actions successively.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5</a:t>
            </a:fld>
            <a:endParaRPr lang="en-US"/>
          </a:p>
        </p:txBody>
      </p:sp>
      <p:pic>
        <p:nvPicPr>
          <p:cNvPr id="5" name="Picture 4" descr="SRMIST.JPG">
            <a:extLst>
              <a:ext uri="{FF2B5EF4-FFF2-40B4-BE49-F238E27FC236}">
                <a16:creationId xmlns:a16="http://schemas.microsoft.com/office/drawing/2014/main" id="{C38F74B3-37B8-4920-A09D-7AD26057826E}"/>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2" y="22251"/>
            <a:ext cx="8229600" cy="1143000"/>
          </a:xfrm>
        </p:spPr>
        <p:txBody>
          <a:bodyPr/>
          <a:lstStyle/>
          <a:p>
            <a:r>
              <a:rPr lang="en-US" sz="2800" b="1" dirty="0">
                <a:latin typeface="Bahnschrift" panose="020B0502040204020203" pitchFamily="34" charset="0"/>
                <a:cs typeface="Times New Roman" pitchFamily="18" charset="0"/>
              </a:rPr>
              <a:t>ARCHITECTURE DIAGRAM</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6</a:t>
            </a:fld>
            <a:endParaRPr lang="en-US"/>
          </a:p>
        </p:txBody>
      </p:sp>
      <p:pic>
        <p:nvPicPr>
          <p:cNvPr id="37" name="Picture 36">
            <a:extLst>
              <a:ext uri="{FF2B5EF4-FFF2-40B4-BE49-F238E27FC236}">
                <a16:creationId xmlns:a16="http://schemas.microsoft.com/office/drawing/2014/main" id="{9244928F-7A04-4E0D-A496-E404DB8ACFDE}"/>
              </a:ext>
            </a:extLst>
          </p:cNvPr>
          <p:cNvPicPr>
            <a:picLocks noChangeAspect="1"/>
          </p:cNvPicPr>
          <p:nvPr/>
        </p:nvPicPr>
        <p:blipFill>
          <a:blip r:embed="rId2"/>
          <a:stretch>
            <a:fillRect/>
          </a:stretch>
        </p:blipFill>
        <p:spPr>
          <a:xfrm>
            <a:off x="1447800" y="1204833"/>
            <a:ext cx="6477000" cy="50403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4" descr="SRMIST.JPG">
            <a:extLst>
              <a:ext uri="{FF2B5EF4-FFF2-40B4-BE49-F238E27FC236}">
                <a16:creationId xmlns:a16="http://schemas.microsoft.com/office/drawing/2014/main" id="{FF0AA76E-72F7-4E24-BB59-5FAFC11178BF}"/>
              </a:ext>
            </a:extLst>
          </p:cNvPr>
          <p:cNvPicPr>
            <a:picLocks noChangeAspect="1"/>
          </p:cNvPicPr>
          <p:nvPr/>
        </p:nvPicPr>
        <p:blipFill>
          <a:blip r:embed="rId3" cstate="print"/>
          <a:srcRect/>
          <a:stretch>
            <a:fillRect/>
          </a:stretch>
        </p:blipFill>
        <p:spPr bwMode="auto">
          <a:xfrm>
            <a:off x="152399" y="228600"/>
            <a:ext cx="1575481" cy="533400"/>
          </a:xfrm>
          <a:prstGeom prst="rect">
            <a:avLst/>
          </a:prstGeom>
          <a:noFill/>
          <a:ln w="9525">
            <a:noFill/>
            <a:miter lim="800000"/>
            <a:headEnd/>
            <a:tailEnd/>
          </a:ln>
        </p:spPr>
      </p:pic>
      <p:cxnSp>
        <p:nvCxnSpPr>
          <p:cNvPr id="5" name="Straight Arrow Connector 4">
            <a:extLst>
              <a:ext uri="{FF2B5EF4-FFF2-40B4-BE49-F238E27FC236}">
                <a16:creationId xmlns:a16="http://schemas.microsoft.com/office/drawing/2014/main" id="{D37B1AC1-1786-4152-839C-E06FF3B943C5}"/>
              </a:ext>
            </a:extLst>
          </p:cNvPr>
          <p:cNvCxnSpPr>
            <a:cxnSpLocks/>
          </p:cNvCxnSpPr>
          <p:nvPr/>
        </p:nvCxnSpPr>
        <p:spPr bwMode="auto">
          <a:xfrm flipH="1" flipV="1">
            <a:off x="5638800" y="4339102"/>
            <a:ext cx="1066800" cy="99060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15" name="Straight Arrow Connector 14">
            <a:extLst>
              <a:ext uri="{FF2B5EF4-FFF2-40B4-BE49-F238E27FC236}">
                <a16:creationId xmlns:a16="http://schemas.microsoft.com/office/drawing/2014/main" id="{6467D3C9-AEC0-4983-B4AA-BCFA3462E640}"/>
              </a:ext>
            </a:extLst>
          </p:cNvPr>
          <p:cNvCxnSpPr/>
          <p:nvPr/>
        </p:nvCxnSpPr>
        <p:spPr bwMode="auto">
          <a:xfrm flipH="1">
            <a:off x="5638800" y="5715000"/>
            <a:ext cx="68580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9A274A97-07B5-41A0-A234-6652C8BC25AB}"/>
              </a:ext>
            </a:extLst>
          </p:cNvPr>
          <p:cNvCxnSpPr>
            <a:cxnSpLocks/>
          </p:cNvCxnSpPr>
          <p:nvPr/>
        </p:nvCxnSpPr>
        <p:spPr bwMode="auto">
          <a:xfrm flipV="1">
            <a:off x="3733800" y="4346125"/>
            <a:ext cx="800100" cy="983577"/>
          </a:xfrm>
          <a:prstGeom prst="straightConnector1">
            <a:avLst/>
          </a:prstGeom>
          <a:solidFill>
            <a:schemeClr val="accent1"/>
          </a:solidFill>
          <a:ln w="12700" cap="sq" cmpd="sng" algn="ctr">
            <a:solidFill>
              <a:schemeClr val="tx1"/>
            </a:solidFill>
            <a:prstDash val="solid"/>
            <a:round/>
            <a:headEnd type="triangle"/>
            <a:tailEnd type="triangle"/>
          </a:ln>
          <a:effectLst/>
        </p:spPr>
      </p:cxnSp>
      <p:sp>
        <p:nvSpPr>
          <p:cNvPr id="19" name="Rectangle 18">
            <a:extLst>
              <a:ext uri="{FF2B5EF4-FFF2-40B4-BE49-F238E27FC236}">
                <a16:creationId xmlns:a16="http://schemas.microsoft.com/office/drawing/2014/main" id="{150DD0DC-CEE2-4E8D-B3FA-25FFEA9EE121}"/>
              </a:ext>
            </a:extLst>
          </p:cNvPr>
          <p:cNvSpPr/>
          <p:nvPr/>
        </p:nvSpPr>
        <p:spPr bwMode="auto">
          <a:xfrm>
            <a:off x="2904772" y="3962400"/>
            <a:ext cx="800100" cy="1524000"/>
          </a:xfrm>
          <a:prstGeom prst="rect">
            <a:avLst/>
          </a:prstGeom>
          <a:solidFill>
            <a:schemeClr val="bg1"/>
          </a:solidFill>
          <a:ln w="12700" cap="sq"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0">
            <a:extLst>
              <a:ext uri="{FF2B5EF4-FFF2-40B4-BE49-F238E27FC236}">
                <a16:creationId xmlns:a16="http://schemas.microsoft.com/office/drawing/2014/main" id="{24EA1BFA-128A-4933-84D3-F804682D40D6}"/>
              </a:ext>
            </a:extLst>
          </p:cNvPr>
          <p:cNvSpPr/>
          <p:nvPr/>
        </p:nvSpPr>
        <p:spPr bwMode="auto">
          <a:xfrm rot="5400000">
            <a:off x="3745086" y="3311159"/>
            <a:ext cx="376702" cy="1466074"/>
          </a:xfrm>
          <a:prstGeom prst="rect">
            <a:avLst/>
          </a:prstGeom>
          <a:solidFill>
            <a:schemeClr val="bg1"/>
          </a:solidFill>
          <a:ln w="12700" cap="sq"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5808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45" y="190500"/>
            <a:ext cx="8229600" cy="1143000"/>
          </a:xfrm>
        </p:spPr>
        <p:txBody>
          <a:bodyPr/>
          <a:lstStyle/>
          <a:p>
            <a:r>
              <a:rPr lang="en-US" sz="3200" b="1" dirty="0">
                <a:latin typeface="Bahnschrift" panose="020B0502040204020203" pitchFamily="34" charset="0"/>
                <a:cs typeface="Times New Roman" pitchFamily="18" charset="0"/>
              </a:rPr>
              <a:t>UML DIAGRAM</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7</a:t>
            </a:fld>
            <a:endParaRPr lang="en-US"/>
          </a:p>
        </p:txBody>
      </p:sp>
      <p:pic>
        <p:nvPicPr>
          <p:cNvPr id="40" name="Picture 4" descr="SRMIST.JPG">
            <a:extLst>
              <a:ext uri="{FF2B5EF4-FFF2-40B4-BE49-F238E27FC236}">
                <a16:creationId xmlns:a16="http://schemas.microsoft.com/office/drawing/2014/main" id="{C42768F2-5603-4278-9DCA-CF3A52DB7416}"/>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pic>
        <p:nvPicPr>
          <p:cNvPr id="5" name="Picture 4">
            <a:extLst>
              <a:ext uri="{FF2B5EF4-FFF2-40B4-BE49-F238E27FC236}">
                <a16:creationId xmlns:a16="http://schemas.microsoft.com/office/drawing/2014/main" id="{E6D96C24-F24C-4E39-9095-C78447B50621}"/>
              </a:ext>
            </a:extLst>
          </p:cNvPr>
          <p:cNvPicPr>
            <a:picLocks noChangeAspect="1"/>
          </p:cNvPicPr>
          <p:nvPr/>
        </p:nvPicPr>
        <p:blipFill>
          <a:blip r:embed="rId3"/>
          <a:stretch>
            <a:fillRect/>
          </a:stretch>
        </p:blipFill>
        <p:spPr>
          <a:xfrm>
            <a:off x="1600200" y="1516283"/>
            <a:ext cx="6249272" cy="4734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3392F24B-7792-40B5-9020-9CF3CC1EE13E}"/>
              </a:ext>
            </a:extLst>
          </p:cNvPr>
          <p:cNvCxnSpPr/>
          <p:nvPr/>
        </p:nvCxnSpPr>
        <p:spPr bwMode="auto">
          <a:xfrm flipV="1">
            <a:off x="5638800" y="3733800"/>
            <a:ext cx="0" cy="4572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05651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57" y="437327"/>
            <a:ext cx="8229600" cy="1143000"/>
          </a:xfrm>
        </p:spPr>
        <p:txBody>
          <a:bodyPr/>
          <a:lstStyle/>
          <a:p>
            <a:r>
              <a:rPr lang="en-US" sz="2800" b="1" dirty="0">
                <a:latin typeface="Bahnschrift" panose="020B0502040204020203" pitchFamily="34"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pPr>
                <a:defRPr/>
              </a:pPr>
              <a:t>8</a:t>
            </a:fld>
            <a:endParaRPr lang="en-US"/>
          </a:p>
        </p:txBody>
      </p:sp>
      <p:pic>
        <p:nvPicPr>
          <p:cNvPr id="5" name="Picture 4" descr="SRMIST.JPG">
            <a:extLst>
              <a:ext uri="{FF2B5EF4-FFF2-40B4-BE49-F238E27FC236}">
                <a16:creationId xmlns:a16="http://schemas.microsoft.com/office/drawing/2014/main" id="{BCE45EE3-7E6F-4BAB-8336-E5FAC613E527}"/>
              </a:ext>
            </a:extLst>
          </p:cNvPr>
          <p:cNvPicPr>
            <a:picLocks noChangeAspect="1"/>
          </p:cNvPicPr>
          <p:nvPr/>
        </p:nvPicPr>
        <p:blipFill>
          <a:blip r:embed="rId2" cstate="print"/>
          <a:srcRect/>
          <a:stretch>
            <a:fillRect/>
          </a:stretch>
        </p:blipFill>
        <p:spPr bwMode="auto">
          <a:xfrm>
            <a:off x="152399" y="228600"/>
            <a:ext cx="1575481" cy="533400"/>
          </a:xfrm>
          <a:prstGeom prst="rect">
            <a:avLst/>
          </a:prstGeom>
          <a:noFill/>
          <a:ln w="9525">
            <a:noFill/>
            <a:miter lim="800000"/>
            <a:headEnd/>
            <a:tailEnd/>
          </a:ln>
        </p:spPr>
      </p:pic>
      <p:sp>
        <p:nvSpPr>
          <p:cNvPr id="8" name="TextBox 7">
            <a:extLst>
              <a:ext uri="{FF2B5EF4-FFF2-40B4-BE49-F238E27FC236}">
                <a16:creationId xmlns:a16="http://schemas.microsoft.com/office/drawing/2014/main" id="{84F701A3-44ED-4CAA-B2D2-91F83A979B0B}"/>
              </a:ext>
            </a:extLst>
          </p:cNvPr>
          <p:cNvSpPr txBox="1"/>
          <p:nvPr/>
        </p:nvSpPr>
        <p:spPr>
          <a:xfrm>
            <a:off x="471311" y="1625003"/>
            <a:ext cx="8229600" cy="4524315"/>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Above the block diagram contains  </a:t>
            </a:r>
            <a:r>
              <a:rPr lang="en-US" dirty="0">
                <a:latin typeface="Times New Roman" panose="02020603050405020304" pitchFamily="18" charset="0"/>
                <a:cs typeface="Times New Roman" panose="02020603050405020304" pitchFamily="18" charset="0"/>
              </a:rPr>
              <a:t>NODEMCU </a:t>
            </a:r>
            <a:r>
              <a:rPr lang="en-US" sz="1800"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Arduino UNO</a:t>
            </a:r>
            <a:r>
              <a:rPr lang="en-US" sz="1800" dirty="0">
                <a:latin typeface="Times New Roman" panose="02020603050405020304" pitchFamily="18" charset="0"/>
                <a:cs typeface="Times New Roman" panose="02020603050405020304" pitchFamily="18" charset="0"/>
              </a:rPr>
              <a:t>, gas sensor, temperature sensor, humidity sensor, power unit.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Sensors are connected to GPIO Pin of Arduino UNO. NODEMCU connected to UART Port of Arduino UNO, which collects the sensor values from Arduino UNO and sends them to the cloud.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Sensor Values are updated to two server rooms (Factory Server and TNPCB Government Server) and are constantly stored in cloud database using Firebase.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Processor receives abnormal values, a notification will be released in form of buzzer. </a:t>
            </a:r>
            <a:r>
              <a:rPr lang="en-US" sz="1800" dirty="0">
                <a:latin typeface="Times New Roman" panose="02020603050405020304" pitchFamily="18" charset="0"/>
                <a:cs typeface="Times New Roman" panose="02020603050405020304" pitchFamily="18" charset="0"/>
              </a:rPr>
              <a:t>TNPCB </a:t>
            </a:r>
            <a:r>
              <a:rPr lang="en-US" dirty="0">
                <a:latin typeface="Times New Roman" panose="02020603050405020304" pitchFamily="18" charset="0"/>
                <a:cs typeface="Times New Roman" panose="02020603050405020304" pitchFamily="18" charset="0"/>
              </a:rPr>
              <a:t>will</a:t>
            </a:r>
            <a:r>
              <a:rPr lang="en-US" sz="1800" dirty="0">
                <a:latin typeface="Times New Roman" panose="02020603050405020304" pitchFamily="18" charset="0"/>
                <a:cs typeface="Times New Roman" panose="02020603050405020304" pitchFamily="18" charset="0"/>
              </a:rPr>
              <a:t> send the warning message to respective factory official in their respective application developed for mobile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company does not abide pollution controlling process,  the </a:t>
            </a:r>
            <a:r>
              <a:rPr lang="en-IN" sz="1800" dirty="0">
                <a:latin typeface="Times New Roman" panose="02020603050405020304" pitchFamily="18" charset="0"/>
                <a:ea typeface="Calibri" panose="020F0502020204030204" pitchFamily="34" charset="0"/>
                <a:cs typeface="Times New Roman" panose="02020603050405020304" pitchFamily="18" charset="0"/>
              </a:rPr>
              <a:t> relay achieves the outage of power supply from the TNPCB’s 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85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68022" y="117549"/>
            <a:ext cx="7772400" cy="1143000"/>
          </a:xfrm>
          <a:noFill/>
        </p:spPr>
        <p:txBody>
          <a:bodyPr/>
          <a:lstStyle/>
          <a:p>
            <a:pPr eaLnBrk="1" hangingPunct="1"/>
            <a:r>
              <a:rPr lang="en-US" sz="2800" b="1" dirty="0">
                <a:latin typeface="Bahnschrift" panose="020B0502040204020203" pitchFamily="34" charset="0"/>
                <a:cs typeface="Times New Roman" pitchFamily="18" charset="0"/>
              </a:rPr>
              <a:t>TECHNICAL MODULES</a:t>
            </a:r>
          </a:p>
        </p:txBody>
      </p:sp>
      <p:sp>
        <p:nvSpPr>
          <p:cNvPr id="8195" name="Rectangle 3"/>
          <p:cNvSpPr>
            <a:spLocks noGrp="1" noChangeArrowheads="1"/>
          </p:cNvSpPr>
          <p:nvPr>
            <p:ph type="body" idx="1"/>
          </p:nvPr>
        </p:nvSpPr>
        <p:spPr>
          <a:xfrm>
            <a:off x="304800" y="1524000"/>
            <a:ext cx="8458200" cy="4800600"/>
          </a:xfrm>
          <a:noFill/>
        </p:spPr>
        <p:txBody>
          <a:bodyPr/>
          <a:lstStyle/>
          <a:p>
            <a:pPr marL="515938" indent="-515938" eaLnBrk="1" hangingPunct="1"/>
            <a:endParaRPr lang="en-US" sz="1800" dirty="0">
              <a:latin typeface="Times New Roman" pitchFamily="18" charset="0"/>
              <a:cs typeface="Times New Roman" pitchFamily="18" charset="0"/>
            </a:endParaRPr>
          </a:p>
          <a:p>
            <a:pPr marL="1222375" lvl="1" indent="-533400" eaLnBrk="1" hangingPunct="1">
              <a:buFontTx/>
              <a:buNone/>
            </a:pPr>
            <a:endParaRPr lang="en-US" sz="1800" dirty="0">
              <a:latin typeface="Times New Roman" pitchFamily="18" charset="0"/>
              <a:cs typeface="Times New Roman" pitchFamily="18" charset="0"/>
            </a:endParaRPr>
          </a:p>
        </p:txBody>
      </p:sp>
      <p:pic>
        <p:nvPicPr>
          <p:cNvPr id="8197" name="Picture 6" descr="SRMIST.JPG"/>
          <p:cNvPicPr>
            <a:picLocks noChangeAspect="1"/>
          </p:cNvPicPr>
          <p:nvPr/>
        </p:nvPicPr>
        <p:blipFill>
          <a:blip r:embed="rId3" cstate="print"/>
          <a:srcRect/>
          <a:stretch>
            <a:fillRect/>
          </a:stretch>
        </p:blipFill>
        <p:spPr bwMode="auto">
          <a:xfrm>
            <a:off x="152400" y="152400"/>
            <a:ext cx="1575479" cy="533399"/>
          </a:xfrm>
          <a:prstGeom prst="rect">
            <a:avLst/>
          </a:prstGeom>
          <a:noFill/>
          <a:ln w="9525">
            <a:noFill/>
            <a:miter lim="800000"/>
            <a:headEnd/>
            <a:tailEnd/>
          </a:ln>
        </p:spPr>
      </p:pic>
      <p:sp>
        <p:nvSpPr>
          <p:cNvPr id="2" name="Slide Number Placeholder 1"/>
          <p:cNvSpPr>
            <a:spLocks noGrp="1"/>
          </p:cNvSpPr>
          <p:nvPr>
            <p:ph type="sldNum" sz="quarter" idx="12"/>
          </p:nvPr>
        </p:nvSpPr>
        <p:spPr>
          <a:xfrm>
            <a:off x="6872110" y="6400800"/>
            <a:ext cx="2133600" cy="476250"/>
          </a:xfrm>
        </p:spPr>
        <p:txBody>
          <a:bodyPr/>
          <a:lstStyle/>
          <a:p>
            <a:pPr>
              <a:defRPr/>
            </a:pPr>
            <a:fld id="{0C3744A3-FC98-44CB-A20B-34E7365870A3}" type="slidenum">
              <a:rPr lang="en-US" smtClean="0"/>
              <a:pPr>
                <a:defRPr/>
              </a:pPr>
              <a:t>9</a:t>
            </a:fld>
            <a:endParaRPr lang="en-US"/>
          </a:p>
        </p:txBody>
      </p:sp>
      <p:sp>
        <p:nvSpPr>
          <p:cNvPr id="7" name="TextBox 6">
            <a:extLst>
              <a:ext uri="{FF2B5EF4-FFF2-40B4-BE49-F238E27FC236}">
                <a16:creationId xmlns:a16="http://schemas.microsoft.com/office/drawing/2014/main" id="{A421C3A0-C298-4A42-A344-55081834988B}"/>
              </a:ext>
            </a:extLst>
          </p:cNvPr>
          <p:cNvSpPr txBox="1"/>
          <p:nvPr/>
        </p:nvSpPr>
        <p:spPr>
          <a:xfrm>
            <a:off x="1283389" y="2237037"/>
            <a:ext cx="1382109"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1</a:t>
            </a:r>
            <a:endParaRPr lang="en-IN" sz="2000" u="sng" dirty="0">
              <a:latin typeface="Bahnschrift" panose="020B05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0194FE3-C15B-487B-8A7D-169EB60EA897}"/>
              </a:ext>
            </a:extLst>
          </p:cNvPr>
          <p:cNvSpPr txBox="1"/>
          <p:nvPr/>
        </p:nvSpPr>
        <p:spPr>
          <a:xfrm>
            <a:off x="1020691" y="2708700"/>
            <a:ext cx="2079415" cy="784830"/>
          </a:xfrm>
          <a:prstGeom prst="rect">
            <a:avLst/>
          </a:prstGeom>
          <a:noFill/>
        </p:spPr>
        <p:txBody>
          <a:bodyPr wrap="none" rtlCol="0">
            <a:spAutoFit/>
          </a:bodyPr>
          <a:lstStyle/>
          <a:p>
            <a:pPr algn="ctr"/>
            <a:r>
              <a:rPr lang="en-US" sz="1500">
                <a:latin typeface="Bahnschrift" panose="020B0502040204020203" pitchFamily="34" charset="0"/>
                <a:cs typeface="Times New Roman" panose="02020603050405020304" pitchFamily="18" charset="0"/>
              </a:rPr>
              <a:t>Implementing Sensor </a:t>
            </a:r>
          </a:p>
          <a:p>
            <a:pPr algn="ctr"/>
            <a:r>
              <a:rPr lang="en-US" sz="1500">
                <a:latin typeface="Bahnschrift" panose="020B0502040204020203" pitchFamily="34" charset="0"/>
                <a:cs typeface="Times New Roman" panose="02020603050405020304" pitchFamily="18" charset="0"/>
              </a:rPr>
              <a:t>Integration</a:t>
            </a:r>
          </a:p>
          <a:p>
            <a:pPr algn="ctr"/>
            <a:r>
              <a:rPr lang="en-US" sz="1500">
                <a:latin typeface="Bahnschrift" panose="020B0502040204020203" pitchFamily="34" charset="0"/>
                <a:cs typeface="Times New Roman" panose="02020603050405020304" pitchFamily="18" charset="0"/>
              </a:rPr>
              <a:t>and Calibration </a:t>
            </a:r>
            <a:endParaRPr lang="en-US" sz="1500" dirty="0">
              <a:latin typeface="Bahnschrif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E3AB16D-BE05-400E-859F-6DF701C07599}"/>
              </a:ext>
            </a:extLst>
          </p:cNvPr>
          <p:cNvSpPr txBox="1"/>
          <p:nvPr/>
        </p:nvSpPr>
        <p:spPr>
          <a:xfrm>
            <a:off x="967917" y="1022943"/>
            <a:ext cx="7449475" cy="369332"/>
          </a:xfrm>
          <a:prstGeom prst="rect">
            <a:avLst/>
          </a:prstGeom>
          <a:noFill/>
        </p:spPr>
        <p:txBody>
          <a:bodyPr wrap="none" rtlCol="0">
            <a:spAutoFit/>
          </a:bodyPr>
          <a:lstStyle/>
          <a:p>
            <a:pPr marL="0" indent="0" algn="just">
              <a:buNone/>
            </a:pPr>
            <a:r>
              <a:rPr lang="en-US" dirty="0">
                <a:solidFill>
                  <a:srgbClr val="000000"/>
                </a:solidFill>
                <a:latin typeface="Bahnschrift" panose="020B0502040204020203" pitchFamily="34" charset="0"/>
                <a:cs typeface="Times New Roman" panose="02020603050405020304" pitchFamily="18" charset="0"/>
              </a:rPr>
              <a:t>P</a:t>
            </a:r>
            <a:r>
              <a:rPr lang="en-US" dirty="0">
                <a:solidFill>
                  <a:srgbClr val="000000"/>
                </a:solidFill>
                <a:effectLst/>
                <a:latin typeface="Bahnschrift" panose="020B0502040204020203" pitchFamily="34" charset="0"/>
                <a:cs typeface="Times New Roman" panose="02020603050405020304" pitchFamily="18" charset="0"/>
              </a:rPr>
              <a:t>rototype - IoT Based Smart Industry Monitoring and Alerting System</a:t>
            </a:r>
            <a:endParaRPr lang="en-US" dirty="0">
              <a:solidFill>
                <a:srgbClr val="000000"/>
              </a:solidFill>
              <a:latin typeface="Bahnschrift" panose="020B0502040204020203"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4BAEE48-E79D-47C7-8C19-ED8C37E98319}"/>
              </a:ext>
            </a:extLst>
          </p:cNvPr>
          <p:cNvSpPr txBox="1"/>
          <p:nvPr/>
        </p:nvSpPr>
        <p:spPr>
          <a:xfrm>
            <a:off x="3818799" y="2237037"/>
            <a:ext cx="1430200"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2</a:t>
            </a:r>
            <a:endParaRPr lang="en-IN" sz="2000" u="sng" dirty="0">
              <a:latin typeface="Bahnschrift" panose="020B0502040204020203"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D03D677-86AC-4F6C-92B1-C94DF1FBDFCD}"/>
              </a:ext>
            </a:extLst>
          </p:cNvPr>
          <p:cNvSpPr txBox="1"/>
          <p:nvPr/>
        </p:nvSpPr>
        <p:spPr>
          <a:xfrm>
            <a:off x="6567594" y="2237037"/>
            <a:ext cx="1433406"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3</a:t>
            </a:r>
            <a:endParaRPr lang="en-IN" sz="2000" u="sng" dirty="0">
              <a:latin typeface="Bahnschrift" panose="020B0502040204020203" pitchFamily="34"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0009995F-1525-40F5-800B-A2B27A5F4353}"/>
              </a:ext>
            </a:extLst>
          </p:cNvPr>
          <p:cNvCxnSpPr/>
          <p:nvPr/>
        </p:nvCxnSpPr>
        <p:spPr bwMode="auto">
          <a:xfrm flipH="1">
            <a:off x="2133600" y="1524000"/>
            <a:ext cx="531898" cy="60960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7F3043CD-5396-4BE4-9225-2EFBAE3D474B}"/>
              </a:ext>
            </a:extLst>
          </p:cNvPr>
          <p:cNvCxnSpPr/>
          <p:nvPr/>
        </p:nvCxnSpPr>
        <p:spPr bwMode="auto">
          <a:xfrm>
            <a:off x="4572000" y="1392275"/>
            <a:ext cx="0" cy="84476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60470937-5456-41EE-8B5B-D08F8AF36137}"/>
              </a:ext>
            </a:extLst>
          </p:cNvPr>
          <p:cNvCxnSpPr>
            <a:cxnSpLocks/>
          </p:cNvCxnSpPr>
          <p:nvPr/>
        </p:nvCxnSpPr>
        <p:spPr bwMode="auto">
          <a:xfrm>
            <a:off x="6493544" y="1447800"/>
            <a:ext cx="516856" cy="71303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1" name="TextBox 20">
            <a:extLst>
              <a:ext uri="{FF2B5EF4-FFF2-40B4-BE49-F238E27FC236}">
                <a16:creationId xmlns:a16="http://schemas.microsoft.com/office/drawing/2014/main" id="{1AA2F8DA-DAD2-4818-9EEB-A7E871295287}"/>
              </a:ext>
            </a:extLst>
          </p:cNvPr>
          <p:cNvSpPr txBox="1"/>
          <p:nvPr/>
        </p:nvSpPr>
        <p:spPr>
          <a:xfrm>
            <a:off x="2060399" y="3653271"/>
            <a:ext cx="2640467"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Technical Description</a:t>
            </a:r>
            <a:endParaRPr lang="en-IN" sz="2000" u="sng" dirty="0">
              <a:latin typeface="Bahnschrift" panose="020B0502040204020203"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19E631C3-1AFA-41A1-98A4-73E422C23158}"/>
              </a:ext>
            </a:extLst>
          </p:cNvPr>
          <p:cNvSpPr txBox="1"/>
          <p:nvPr/>
        </p:nvSpPr>
        <p:spPr>
          <a:xfrm>
            <a:off x="3144180" y="2699248"/>
            <a:ext cx="2994730" cy="784830"/>
          </a:xfrm>
          <a:prstGeom prst="rect">
            <a:avLst/>
          </a:prstGeom>
          <a:noFill/>
        </p:spPr>
        <p:txBody>
          <a:bodyPr wrap="none" rtlCol="0">
            <a:spAutoFit/>
          </a:bodyPr>
          <a:lstStyle/>
          <a:p>
            <a:pPr algn="ctr"/>
            <a:r>
              <a:rPr lang="en-US" sz="1500" dirty="0">
                <a:latin typeface="Bahnschrift" panose="020B0502040204020203" pitchFamily="34" charset="0"/>
                <a:cs typeface="Times New Roman" panose="02020603050405020304" pitchFamily="18" charset="0"/>
              </a:rPr>
              <a:t>Integration of Data b/w Servers</a:t>
            </a:r>
          </a:p>
          <a:p>
            <a:pPr algn="ctr"/>
            <a:r>
              <a:rPr lang="en-US" sz="1500" dirty="0">
                <a:latin typeface="Bahnschrift" panose="020B0502040204020203" pitchFamily="34" charset="0"/>
                <a:cs typeface="Times New Roman" panose="02020603050405020304" pitchFamily="18" charset="0"/>
              </a:rPr>
              <a:t>(Private Cloud and Government) </a:t>
            </a:r>
          </a:p>
          <a:p>
            <a:pPr algn="ctr"/>
            <a:r>
              <a:rPr lang="en-US" sz="1500" dirty="0">
                <a:latin typeface="Bahnschrift" panose="020B0502040204020203" pitchFamily="34" charset="0"/>
                <a:cs typeface="Times New Roman" panose="02020603050405020304" pitchFamily="18" charset="0"/>
              </a:rPr>
              <a:t>with sensors</a:t>
            </a:r>
          </a:p>
        </p:txBody>
      </p:sp>
      <p:sp>
        <p:nvSpPr>
          <p:cNvPr id="18" name="TextBox 17">
            <a:extLst>
              <a:ext uri="{FF2B5EF4-FFF2-40B4-BE49-F238E27FC236}">
                <a16:creationId xmlns:a16="http://schemas.microsoft.com/office/drawing/2014/main" id="{A37EAB91-0DA9-4CF2-AC98-9C0839B718DA}"/>
              </a:ext>
            </a:extLst>
          </p:cNvPr>
          <p:cNvSpPr txBox="1"/>
          <p:nvPr/>
        </p:nvSpPr>
        <p:spPr>
          <a:xfrm>
            <a:off x="6242732" y="2590800"/>
            <a:ext cx="2178802" cy="1015663"/>
          </a:xfrm>
          <a:prstGeom prst="rect">
            <a:avLst/>
          </a:prstGeom>
          <a:noFill/>
        </p:spPr>
        <p:txBody>
          <a:bodyPr wrap="none" rtlCol="0">
            <a:spAutoFit/>
          </a:bodyPr>
          <a:lstStyle/>
          <a:p>
            <a:pPr algn="ctr"/>
            <a:r>
              <a:rPr lang="en-US" sz="1500" dirty="0">
                <a:latin typeface="Bahnschrift" panose="020B0502040204020203" pitchFamily="34" charset="0"/>
                <a:cs typeface="Times New Roman" panose="02020603050405020304" pitchFamily="18" charset="0"/>
              </a:rPr>
              <a:t>Real Time </a:t>
            </a:r>
          </a:p>
          <a:p>
            <a:pPr algn="ctr"/>
            <a:r>
              <a:rPr lang="en-US" sz="1500" dirty="0">
                <a:latin typeface="Bahnschrift" panose="020B0502040204020203" pitchFamily="34" charset="0"/>
                <a:cs typeface="Times New Roman" panose="02020603050405020304" pitchFamily="18" charset="0"/>
              </a:rPr>
              <a:t>Data Interpretation and</a:t>
            </a:r>
          </a:p>
          <a:p>
            <a:pPr algn="ctr"/>
            <a:r>
              <a:rPr lang="en-US" sz="1500" dirty="0">
                <a:latin typeface="Bahnschrift" panose="020B0502040204020203" pitchFamily="34" charset="0"/>
                <a:cs typeface="Times New Roman" panose="02020603050405020304" pitchFamily="18" charset="0"/>
              </a:rPr>
              <a:t>Live Action </a:t>
            </a:r>
          </a:p>
          <a:p>
            <a:pPr algn="ctr"/>
            <a:r>
              <a:rPr lang="en-US" sz="1500" dirty="0">
                <a:latin typeface="Bahnschrift" panose="020B0502040204020203" pitchFamily="34" charset="0"/>
                <a:cs typeface="Times New Roman" panose="02020603050405020304" pitchFamily="18" charset="0"/>
              </a:rPr>
              <a:t>of Power Outage Relay</a:t>
            </a:r>
          </a:p>
        </p:txBody>
      </p:sp>
      <p:sp>
        <p:nvSpPr>
          <p:cNvPr id="19" name="TextBox 18">
            <a:extLst>
              <a:ext uri="{FF2B5EF4-FFF2-40B4-BE49-F238E27FC236}">
                <a16:creationId xmlns:a16="http://schemas.microsoft.com/office/drawing/2014/main" id="{77009867-EA54-4C85-8BAF-DD995CDEE0E5}"/>
              </a:ext>
            </a:extLst>
          </p:cNvPr>
          <p:cNvSpPr txBox="1"/>
          <p:nvPr/>
        </p:nvSpPr>
        <p:spPr>
          <a:xfrm>
            <a:off x="706606" y="3653271"/>
            <a:ext cx="1382109" cy="400110"/>
          </a:xfrm>
          <a:prstGeom prst="rect">
            <a:avLst/>
          </a:prstGeom>
          <a:noFill/>
        </p:spPr>
        <p:txBody>
          <a:bodyPr wrap="none" rtlCol="0">
            <a:spAutoFit/>
          </a:bodyPr>
          <a:lstStyle/>
          <a:p>
            <a:pPr algn="ctr"/>
            <a:r>
              <a:rPr lang="en-US" sz="2000" u="sng" dirty="0">
                <a:latin typeface="Bahnschrift" panose="020B0502040204020203" pitchFamily="34" charset="0"/>
                <a:cs typeface="Times New Roman" panose="02020603050405020304" pitchFamily="18" charset="0"/>
              </a:rPr>
              <a:t>Module – 1</a:t>
            </a:r>
            <a:endParaRPr lang="en-IN" sz="2000" u="sng" dirty="0">
              <a:latin typeface="Bahnschrift" panose="020B0502040204020203"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05A1016C-D987-49BE-82E7-A71B616D239C}"/>
              </a:ext>
            </a:extLst>
          </p:cNvPr>
          <p:cNvSpPr txBox="1"/>
          <p:nvPr/>
        </p:nvSpPr>
        <p:spPr>
          <a:xfrm>
            <a:off x="486308" y="4107375"/>
            <a:ext cx="8171383" cy="2970044"/>
          </a:xfrm>
          <a:prstGeom prst="rect">
            <a:avLst/>
          </a:prstGeom>
          <a:noFill/>
        </p:spPr>
        <p:txBody>
          <a:bodyPr wrap="square">
            <a:spAutoFit/>
          </a:bodyPr>
          <a:lstStyle/>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system, NODEMCU acts as the internet connector and information accessing for the air quality</a:t>
            </a:r>
            <a:r>
              <a:rPr lang="en-US" dirty="0">
                <a:latin typeface="Times New Roman" panose="02020603050405020304" pitchFamily="18" charset="0"/>
                <a:cs typeface="Times New Roman" panose="02020603050405020304" pitchFamily="18" charset="0"/>
              </a:rPr>
              <a:t> and the sensor’s are calibrated successively and attached to </a:t>
            </a:r>
            <a:r>
              <a:rPr lang="en-US" sz="1800" dirty="0">
                <a:latin typeface="Times New Roman" panose="02020603050405020304" pitchFamily="18" charset="0"/>
                <a:cs typeface="Times New Roman" panose="02020603050405020304" pitchFamily="18" charset="0"/>
              </a:rPr>
              <a:t>GPIO Pin of Arduino UNO. </a:t>
            </a:r>
          </a:p>
          <a:p>
            <a:pPr marL="361950" indent="-285750" algn="just">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Sensors are successively wired to PCB board and </a:t>
            </a:r>
            <a:r>
              <a:rPr lang="en-US" dirty="0">
                <a:latin typeface="Times New Roman" panose="02020603050405020304" pitchFamily="18" charset="0"/>
                <a:cs typeface="Times New Roman" panose="02020603050405020304" pitchFamily="18" charset="0"/>
              </a:rPr>
              <a:t>are connected </a:t>
            </a:r>
            <a:r>
              <a:rPr lang="en-US" sz="1800" dirty="0">
                <a:latin typeface="Times New Roman" panose="02020603050405020304" pitchFamily="18" charset="0"/>
                <a:cs typeface="Times New Roman" panose="02020603050405020304" pitchFamily="18" charset="0"/>
              </a:rPr>
              <a:t>directly component’s window as explained in the architecture illustration.</a:t>
            </a:r>
          </a:p>
          <a:p>
            <a:pPr marL="361950" indent="-285750" algn="just">
              <a:spcAft>
                <a:spcPts val="10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we i</a:t>
            </a:r>
            <a:r>
              <a:rPr lang="en-US" sz="1800" dirty="0">
                <a:latin typeface="Times New Roman" panose="02020603050405020304" pitchFamily="18" charset="0"/>
                <a:cs typeface="Times New Roman" panose="02020603050405020304" pitchFamily="18" charset="0"/>
              </a:rPr>
              <a:t>ntegrate and calibrate </a:t>
            </a:r>
            <a:r>
              <a:rPr lang="en-US" dirty="0">
                <a:latin typeface="Times New Roman" panose="02020603050405020304" pitchFamily="18" charset="0"/>
                <a:cs typeface="Times New Roman" panose="02020603050405020304" pitchFamily="18" charset="0"/>
              </a:rPr>
              <a:t>the three</a:t>
            </a:r>
            <a:r>
              <a:rPr lang="en-US" sz="1800" dirty="0">
                <a:latin typeface="Times New Roman" panose="02020603050405020304" pitchFamily="18" charset="0"/>
                <a:cs typeface="Times New Roman" panose="02020603050405020304" pitchFamily="18" charset="0"/>
              </a:rPr>
              <a:t> sensors that detect gases and temperature and humidity respectively with Arduino UNO before the data detected is sent to the controller module.</a:t>
            </a:r>
          </a:p>
          <a:p>
            <a:pPr marL="361950" indent="-285750" algn="just">
              <a:spcAft>
                <a:spcPts val="1000"/>
              </a:spcAft>
              <a:buFont typeface="Arial" panose="020B0604020202020204" pitchFamily="34" charset="0"/>
              <a:buChar char="•"/>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oject Review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2414E96DF757645B03E7DEF32EACE35" ma:contentTypeVersion="0" ma:contentTypeDescription="Create a new document." ma:contentTypeScope="" ma:versionID="0608ecf45f9783f36840d9ba4e54cef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FDA2B0C-C93C-4440-B2C9-AE514653A288}">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944697A8-56B8-410C-A01F-11A8C9D6B20C}">
  <ds:schemaRefs>
    <ds:schemaRef ds:uri="http://schemas.microsoft.com/sharepoint/v3/contenttype/forms"/>
  </ds:schemaRefs>
</ds:datastoreItem>
</file>

<file path=customXml/itemProps3.xml><?xml version="1.0" encoding="utf-8"?>
<ds:datastoreItem xmlns:ds="http://schemas.openxmlformats.org/officeDocument/2006/customXml" ds:itemID="{DCF2B606-98F9-4CBF-A35F-10BCB61E50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Project Review Presentation Template</Template>
  <TotalTime>1085</TotalTime>
  <Words>1652</Words>
  <Application>Microsoft Office PowerPoint</Application>
  <PresentationFormat>On-screen Show (4:3)</PresentationFormat>
  <Paragraphs>144</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Times</vt:lpstr>
      <vt:lpstr>Times New Roman</vt:lpstr>
      <vt:lpstr>Wingdings</vt:lpstr>
      <vt:lpstr>Project Review Presentation Template</vt:lpstr>
      <vt:lpstr>PowerPoint Presentation</vt:lpstr>
      <vt:lpstr>ABSTRACT</vt:lpstr>
      <vt:lpstr>EXISTING SYSTEM IOT Based Industry Quality Monitoring System </vt:lpstr>
      <vt:lpstr>RESULT OF THE SYSTEM</vt:lpstr>
      <vt:lpstr>PROPOSED PROJECT SUMMARY </vt:lpstr>
      <vt:lpstr>ARCHITECTURE DIAGRAM</vt:lpstr>
      <vt:lpstr>UML DIAGRAM</vt:lpstr>
      <vt:lpstr>METHODOLOGY USED</vt:lpstr>
      <vt:lpstr>TECHNICAL MODULES</vt:lpstr>
      <vt:lpstr>MODULE – 1 </vt:lpstr>
      <vt:lpstr>MODULE – 2 </vt:lpstr>
      <vt:lpstr>MODULE – 3 </vt:lpstr>
      <vt:lpstr>Estimated Reading Observed</vt:lpstr>
      <vt:lpstr>Projected Sensor’s and Gas Levels Reading Analysis </vt:lpstr>
      <vt:lpstr>REFERENCES</vt:lpstr>
    </vt:vector>
  </TitlesOfParts>
  <Company>LVB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REVIEW 1</dc:title>
  <dc:creator>administrator</dc:creator>
  <cp:lastModifiedBy>Jothika K</cp:lastModifiedBy>
  <cp:revision>96</cp:revision>
  <cp:lastPrinted>2021-02-04T05:19:32Z</cp:lastPrinted>
  <dcterms:created xsi:type="dcterms:W3CDTF">2018-01-31T08:02:11Z</dcterms:created>
  <dcterms:modified xsi:type="dcterms:W3CDTF">2021-03-01T15:03:31Z</dcterms:modified>
</cp:coreProperties>
</file>