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70" r:id="rId7"/>
    <p:sldId id="271" r:id="rId8"/>
    <p:sldId id="272" r:id="rId9"/>
    <p:sldId id="267" r:id="rId10"/>
    <p:sldId id="268" r:id="rId11"/>
    <p:sldId id="269" r:id="rId12"/>
    <p:sldId id="262" r:id="rId13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0JEazPN93Z1ybSnA/d7H5XwX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80FEE-9ACB-4670-9542-6A2BAF3A189F}" v="1" dt="2024-08-14T03:01:54.758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373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"/>
          <p:cNvCxnSpPr/>
          <p:nvPr/>
        </p:nvCxnSpPr>
        <p:spPr>
          <a:xfrm>
            <a:off x="9144000" y="9639300"/>
            <a:ext cx="3356539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887373" y="2427025"/>
            <a:ext cx="1723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Basic Details of the Team and 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257300" y="3459463"/>
            <a:ext cx="16051175" cy="483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PS ID:</a:t>
            </a:r>
            <a:r>
              <a:rPr lang="en-US" sz="2700" b="0" i="0" u="none" strike="noStrike" cap="none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en-US" sz="2700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T3PSO2</a:t>
            </a: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Problem Statement Title:</a:t>
            </a:r>
            <a:r>
              <a:rPr lang="en-US" sz="2700" b="0" i="0" u="none" strike="noStrike" cap="none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700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AI DRIVEN ENERGY MANAGEMENT PLATFORMS</a:t>
            </a: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US" sz="2700" dirty="0">
              <a:solidFill>
                <a:schemeClr val="accent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IDEA TITLE:  </a:t>
            </a:r>
            <a:r>
              <a:rPr lang="en-US" sz="2700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IMPROVING POWER FACTOR BY AI AND ML IN INDUSTRIES</a:t>
            </a: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Team Name:</a:t>
            </a:r>
            <a:r>
              <a:rPr lang="en-US" sz="2700" b="0" i="0" u="none" strike="noStrike" cap="none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700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THUNDERS</a:t>
            </a: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Team Leader Name:</a:t>
            </a:r>
            <a:r>
              <a:rPr lang="en-US" sz="2700" b="0" i="0" u="none" strike="noStrike" cap="none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PRAKASHRAJ M</a:t>
            </a: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Institute Name: COIMBATORE INSTITUTE OF TECHNOLOGY (CIT)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00" y="374000"/>
            <a:ext cx="3382167" cy="16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l="7484" t="32216" b="30142"/>
          <a:stretch/>
        </p:blipFill>
        <p:spPr>
          <a:xfrm>
            <a:off x="3949750" y="651475"/>
            <a:ext cx="3382175" cy="13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00358" y="651477"/>
            <a:ext cx="2084068" cy="11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65250" y="651475"/>
            <a:ext cx="2754800" cy="11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63400" y="989775"/>
            <a:ext cx="2754799" cy="69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9025" y="839300"/>
            <a:ext cx="3170202" cy="8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F3CA2F-874A-C651-D295-9F063B2019E3}"/>
              </a:ext>
            </a:extLst>
          </p:cNvPr>
          <p:cNvSpPr txBox="1"/>
          <p:nvPr/>
        </p:nvSpPr>
        <p:spPr>
          <a:xfrm>
            <a:off x="277583" y="228600"/>
            <a:ext cx="17947321" cy="884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ADAVANTAGES OVER EXISTING SOLUTIONS: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4000" dirty="0"/>
              <a:t>Continuous Monitoring and Optimization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4000" dirty="0"/>
              <a:t>Predictive Maintenance</a:t>
            </a:r>
            <a:endParaRPr lang="en-US"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4000" dirty="0"/>
              <a:t>Enhanced Decision-Making</a:t>
            </a:r>
          </a:p>
          <a:p>
            <a:pPr>
              <a:lnSpc>
                <a:spcPct val="150000"/>
              </a:lnSpc>
            </a:pPr>
            <a:r>
              <a:rPr lang="en-IN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MANAGEMENT:</a:t>
            </a:r>
          </a:p>
          <a:p>
            <a:pPr>
              <a:lnSpc>
                <a:spcPct val="15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System Efficiency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Power Losses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high power factor means that the current flowing through the system is minimized for a given amount of real power (kW). This reduces resistive losses in conductors (I²R losses), improving the overall efficiency of the electrical system.</a:t>
            </a:r>
          </a:p>
          <a:p>
            <a:pPr>
              <a:lnSpc>
                <a:spcPct val="150000"/>
              </a:lnSpc>
            </a:pP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CC6A2-2F30-096E-9E99-2ABE734A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8569098"/>
            <a:ext cx="1685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DCC6A2-2F30-096E-9E99-2ABE734A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9225"/>
            <a:ext cx="1685925" cy="1247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E0C35-5F00-15A1-DE10-56FB2CF1E66D}"/>
              </a:ext>
            </a:extLst>
          </p:cNvPr>
          <p:cNvSpPr txBox="1"/>
          <p:nvPr/>
        </p:nvSpPr>
        <p:spPr>
          <a:xfrm>
            <a:off x="243840" y="213359"/>
            <a:ext cx="18044160" cy="930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a </a:t>
            </a:r>
            <a:r>
              <a:rPr lang="en-US" sz="3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indutry</a:t>
            </a:r>
            <a:r>
              <a:rPr lang="en-US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power of 350kW including both reactive and real power  and getting bill of ₹4,55,000 as bill for power factor of 0.8.Let us find same bill amount for power factor of 0.97</a:t>
            </a:r>
          </a:p>
          <a:p>
            <a:pPr>
              <a:lnSpc>
                <a:spcPct val="150000"/>
              </a:lnSpc>
            </a:pPr>
            <a:r>
              <a:rPr lang="en-IN" sz="3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Apparent power(S)(for PF=0.8)  = 350K/0.8 = 437.5KVAR</a:t>
            </a:r>
          </a:p>
          <a:p>
            <a:pPr>
              <a:lnSpc>
                <a:spcPct val="150000"/>
              </a:lnSpc>
            </a:pPr>
            <a:r>
              <a:rPr lang="en-IN" sz="3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apparent power (S’) (for PF=0.97) = 350K/0.97 = 360.82KVAR</a:t>
            </a:r>
          </a:p>
          <a:p>
            <a:pPr>
              <a:lnSpc>
                <a:spcPct val="150000"/>
              </a:lnSpc>
            </a:pPr>
            <a:r>
              <a:rPr lang="en-IN" sz="3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cost per KVAR = 455000/437.5KVAR = </a:t>
            </a:r>
            <a:r>
              <a:rPr lang="en-IN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₹1040 per KVAR</a:t>
            </a:r>
          </a:p>
          <a:p>
            <a:pPr>
              <a:lnSpc>
                <a:spcPct val="150000"/>
              </a:lnSpc>
            </a:pPr>
            <a:r>
              <a:rPr lang="en-IN" sz="3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Cost(PF=0.97) = 360.82KVAR*1040 per KVAR = </a:t>
            </a:r>
            <a:r>
              <a:rPr lang="en-IN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₹3,75,252.8</a:t>
            </a:r>
          </a:p>
          <a:p>
            <a:pPr>
              <a:lnSpc>
                <a:spcPct val="150000"/>
              </a:lnSpc>
            </a:pPr>
            <a:r>
              <a:rPr lang="en-IN" sz="3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:</a:t>
            </a:r>
          </a:p>
          <a:p>
            <a:pPr>
              <a:lnSpc>
                <a:spcPct val="150000"/>
              </a:lnSpc>
            </a:pPr>
            <a:r>
              <a:rPr lang="en-IN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3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₹(4,55,000-3,75,252) = </a:t>
            </a:r>
            <a:r>
              <a:rPr lang="en-IN" sz="3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₹79,748</a:t>
            </a:r>
          </a:p>
          <a:p>
            <a:pPr>
              <a:lnSpc>
                <a:spcPct val="150000"/>
              </a:lnSpc>
            </a:pPr>
            <a:r>
              <a:rPr lang="en-IN" sz="3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% = 79,748/4,55,000 * 100% </a:t>
            </a:r>
            <a:r>
              <a:rPr lang="en-IN" sz="3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17.5%</a:t>
            </a:r>
          </a:p>
          <a:p>
            <a:pPr>
              <a:lnSpc>
                <a:spcPct val="150000"/>
              </a:lnSpc>
            </a:pPr>
            <a:r>
              <a:rPr lang="en-IN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by increasing the power factor to 0.97 from 0.8 gives approximately 18% cost reduction in bill amount and power used is also reduced.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7945C-C94A-2849-866F-1F1F73454B6D}"/>
              </a:ext>
            </a:extLst>
          </p:cNvPr>
          <p:cNvSpPr/>
          <p:nvPr/>
        </p:nvSpPr>
        <p:spPr>
          <a:xfrm>
            <a:off x="9159240" y="4922520"/>
            <a:ext cx="2697480" cy="640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0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4"/>
          <p:cNvCxnSpPr/>
          <p:nvPr/>
        </p:nvCxnSpPr>
        <p:spPr>
          <a:xfrm>
            <a:off x="1350680" y="2606856"/>
            <a:ext cx="3356400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4"/>
          <p:cNvSpPr txBox="1"/>
          <p:nvPr/>
        </p:nvSpPr>
        <p:spPr>
          <a:xfrm>
            <a:off x="1446034" y="1375745"/>
            <a:ext cx="9926261" cy="85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Team Member Details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2893833" y="3047581"/>
            <a:ext cx="10348637" cy="640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Team Leader Name:</a:t>
            </a:r>
            <a:r>
              <a:rPr lang="en-US" sz="2000" b="1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PRAKASHRAJ M</a:t>
            </a:r>
            <a:endParaRPr sz="20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Branch: EEE	Stream: ENGINEERING 	Year: 2024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Team Member 1 Name: PRANAV SANJAY S</a:t>
            </a:r>
            <a:endParaRPr sz="20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Branch:EEE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Stream:ENGINEERING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	Year:  2024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Team Member 2 Name: RANJITH KUMAR V</a:t>
            </a:r>
            <a:endParaRPr sz="20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Branch:EEE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Stream:ENGINEERING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	Year: 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2024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Team Member 3 Name:  NANDHAKISHORE J</a:t>
            </a:r>
            <a:endParaRPr sz="20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Branch: EEE	Stream: ENGINEERING	Year: 2024</a:t>
            </a:r>
            <a:endParaRPr sz="20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97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6;p1">
            <a:extLst>
              <a:ext uri="{FF2B5EF4-FFF2-40B4-BE49-F238E27FC236}">
                <a16:creationId xmlns:a16="http://schemas.microsoft.com/office/drawing/2014/main" id="{9B5EA3F2-42F5-9AA7-65B1-DC915D9501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26953-4F0F-53C7-149A-403DCDD7CAC2}"/>
              </a:ext>
            </a:extLst>
          </p:cNvPr>
          <p:cNvSpPr txBox="1"/>
          <p:nvPr/>
        </p:nvSpPr>
        <p:spPr>
          <a:xfrm>
            <a:off x="261256" y="457199"/>
            <a:ext cx="18026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FACTOR: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cosine of the phase difference between voltage and current is known as the power factor.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=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cosɸ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ɸ denotes the phase difference between the current phasor and voltage</a:t>
            </a:r>
            <a:endParaRPr lang="en-IN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7E6716-998E-7EB5-35C9-AEF092F49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3873519"/>
            <a:ext cx="6753225" cy="5007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0C0D90-CC8A-A880-2D97-75CD9A19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81" y="3873519"/>
            <a:ext cx="10685690" cy="59562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E02270-035A-7DC9-364E-2856E5D8FDCF}"/>
              </a:ext>
            </a:extLst>
          </p:cNvPr>
          <p:cNvSpPr/>
          <p:nvPr/>
        </p:nvSpPr>
        <p:spPr>
          <a:xfrm>
            <a:off x="746760" y="2514600"/>
            <a:ext cx="5334000" cy="6553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4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6;p1">
            <a:extLst>
              <a:ext uri="{FF2B5EF4-FFF2-40B4-BE49-F238E27FC236}">
                <a16:creationId xmlns:a16="http://schemas.microsoft.com/office/drawing/2014/main" id="{9B5EA3F2-42F5-9AA7-65B1-DC915D9501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EDD270-87D9-7257-F19C-AB7B207D7DE6}"/>
              </a:ext>
            </a:extLst>
          </p:cNvPr>
          <p:cNvSpPr txBox="1"/>
          <p:nvPr/>
        </p:nvSpPr>
        <p:spPr>
          <a:xfrm>
            <a:off x="228600" y="375557"/>
            <a:ext cx="15904029" cy="901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OF LOW POWER FACTOR:</a:t>
            </a:r>
            <a:endParaRPr lang="en-IN" sz="3200" dirty="0"/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IN" sz="4400" dirty="0"/>
              <a:t>Increased Power Losses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IN" sz="4400" dirty="0"/>
              <a:t>Increased Electricity Costs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IN" sz="4400" dirty="0"/>
              <a:t>Reduced System Efficiency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400" dirty="0"/>
              <a:t>Decreased Lifespan of Electrical Equipment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IN" sz="4400" dirty="0"/>
              <a:t>Voltage Regulation Problems</a:t>
            </a:r>
          </a:p>
          <a:p>
            <a:pPr marL="914400" indent="-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PRESENTED IDEA IS TO IMPLEMENT AI TO CONTINUOUSLY DETECT AND MONITOR POWER FACTOR AND INCREASE IT BY CAPACITOR BANKS.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0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6BC95-BC2D-2C70-B9A7-8F1131DB9EE9}"/>
              </a:ext>
            </a:extLst>
          </p:cNvPr>
          <p:cNvSpPr txBox="1"/>
          <p:nvPr/>
        </p:nvSpPr>
        <p:spPr>
          <a:xfrm>
            <a:off x="424543" y="164150"/>
            <a:ext cx="1743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IMULATION:</a:t>
            </a:r>
          </a:p>
        </p:txBody>
      </p:sp>
      <p:cxnSp>
        <p:nvCxnSpPr>
          <p:cNvPr id="5" name="Google Shape;125;g276e455c8a5_0_0">
            <a:extLst>
              <a:ext uri="{FF2B5EF4-FFF2-40B4-BE49-F238E27FC236}">
                <a16:creationId xmlns:a16="http://schemas.microsoft.com/office/drawing/2014/main" id="{F33E9B22-A721-9B7B-ACB5-3EC015530036}"/>
              </a:ext>
            </a:extLst>
          </p:cNvPr>
          <p:cNvCxnSpPr>
            <a:cxnSpLocks/>
          </p:cNvCxnSpPr>
          <p:nvPr/>
        </p:nvCxnSpPr>
        <p:spPr>
          <a:xfrm>
            <a:off x="424543" y="1107992"/>
            <a:ext cx="5502728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F00DFC-676B-3B21-693C-30CDE93C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5" y="1179813"/>
            <a:ext cx="17887450" cy="8818972"/>
          </a:xfrm>
          <a:prstGeom prst="rect">
            <a:avLst/>
          </a:prstGeom>
        </p:spPr>
      </p:pic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96284FAE-7672-7C8A-F5DA-21CAA4129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AB957D-0311-B286-DD6C-CC1706664E89}"/>
              </a:ext>
            </a:extLst>
          </p:cNvPr>
          <p:cNvSpPr txBox="1"/>
          <p:nvPr/>
        </p:nvSpPr>
        <p:spPr>
          <a:xfrm>
            <a:off x="11554075" y="514055"/>
            <a:ext cx="6413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CAPACITOR BANK CIRCUIT OPEN (OFF)</a:t>
            </a:r>
          </a:p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= CAPACITOR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CIRCUIT CLOSED (ON)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9CF706-2CB6-1EA9-3621-FD22AB54BF6B}"/>
              </a:ext>
            </a:extLst>
          </p:cNvPr>
          <p:cNvSpPr/>
          <p:nvPr/>
        </p:nvSpPr>
        <p:spPr>
          <a:xfrm>
            <a:off x="11355956" y="285184"/>
            <a:ext cx="6612026" cy="12235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F3CA2F-874A-C651-D295-9F063B2019E3}"/>
              </a:ext>
            </a:extLst>
          </p:cNvPr>
          <p:cNvSpPr txBox="1"/>
          <p:nvPr/>
        </p:nvSpPr>
        <p:spPr>
          <a:xfrm>
            <a:off x="244929" y="228600"/>
            <a:ext cx="1794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GRAPHS OF POWER FACTOR WITHOUT AND WITH CAPACITOR BANKS:</a:t>
            </a:r>
            <a:endParaRPr lang="en-IN" sz="2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A727-6EBC-4CD9-14C1-37A1E489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751820"/>
            <a:ext cx="17758430" cy="3877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EB49AD-44E2-45C1-1D30-4D93EC99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287166"/>
            <a:ext cx="17947320" cy="4579883"/>
          </a:xfrm>
          <a:prstGeom prst="rect">
            <a:avLst/>
          </a:prstGeom>
        </p:spPr>
      </p:pic>
      <p:cxnSp>
        <p:nvCxnSpPr>
          <p:cNvPr id="12" name="Google Shape;125;g276e455c8a5_0_0">
            <a:extLst>
              <a:ext uri="{FF2B5EF4-FFF2-40B4-BE49-F238E27FC236}">
                <a16:creationId xmlns:a16="http://schemas.microsoft.com/office/drawing/2014/main" id="{E5AA8C02-CE1B-1827-52A5-A296B3A1395A}"/>
              </a:ext>
            </a:extLst>
          </p:cNvPr>
          <p:cNvCxnSpPr>
            <a:cxnSpLocks/>
          </p:cNvCxnSpPr>
          <p:nvPr/>
        </p:nvCxnSpPr>
        <p:spPr>
          <a:xfrm>
            <a:off x="228600" y="4869205"/>
            <a:ext cx="17963650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939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13DEF-B3A3-BB19-F239-682686C7AC79}"/>
              </a:ext>
            </a:extLst>
          </p:cNvPr>
          <p:cNvSpPr txBox="1"/>
          <p:nvPr/>
        </p:nvSpPr>
        <p:spPr>
          <a:xfrm>
            <a:off x="121920" y="228600"/>
            <a:ext cx="16062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POWER FACTOR USING MACHINE LEARNING:</a:t>
            </a:r>
          </a:p>
          <a:p>
            <a:endParaRPr lang="en-IN" sz="4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18DC2-5BEE-CAF6-C539-B30F9DAC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914400"/>
            <a:ext cx="1804416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1844EC-74ED-7AF2-1497-6123F481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" y="335280"/>
            <a:ext cx="17959388" cy="96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9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281A6-CA2A-4A7E-CB3C-866D4DF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21920"/>
            <a:ext cx="18074640" cy="98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F3CA2F-874A-C651-D295-9F063B2019E3}"/>
              </a:ext>
            </a:extLst>
          </p:cNvPr>
          <p:cNvSpPr txBox="1"/>
          <p:nvPr/>
        </p:nvSpPr>
        <p:spPr>
          <a:xfrm>
            <a:off x="277583" y="228600"/>
            <a:ext cx="17947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INFERENCE: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8BDC55-99EA-9E72-FE9B-6F16F9E4E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91006"/>
              </p:ext>
            </p:extLst>
          </p:nvPr>
        </p:nvGraphicFramePr>
        <p:xfrm>
          <a:off x="1822677" y="2486293"/>
          <a:ext cx="13748657" cy="733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53">
                  <a:extLst>
                    <a:ext uri="{9D8B030D-6E8A-4147-A177-3AD203B41FA5}">
                      <a16:colId xmlns:a16="http://schemas.microsoft.com/office/drawing/2014/main" val="347359173"/>
                    </a:ext>
                  </a:extLst>
                </a:gridCol>
                <a:gridCol w="9178904">
                  <a:extLst>
                    <a:ext uri="{9D8B030D-6E8A-4147-A177-3AD203B41FA5}">
                      <a16:colId xmlns:a16="http://schemas.microsoft.com/office/drawing/2014/main" val="3436514421"/>
                    </a:ext>
                  </a:extLst>
                </a:gridCol>
              </a:tblGrid>
              <a:tr h="163286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FACTOR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CAPACITANCE TO BE ADDED (IN KVAR)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46246"/>
                  </a:ext>
                </a:extLst>
              </a:tr>
              <a:tr h="1125706">
                <a:tc>
                  <a:txBody>
                    <a:bodyPr/>
                    <a:lstStyle/>
                    <a:p>
                      <a:r>
                        <a:rPr lang="en-US" sz="6000" dirty="0"/>
                        <a:t>0.5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19.2</a:t>
                      </a:r>
                      <a:endParaRPr lang="en-IN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13819"/>
                  </a:ext>
                </a:extLst>
              </a:tr>
              <a:tr h="1125706">
                <a:tc>
                  <a:txBody>
                    <a:bodyPr/>
                    <a:lstStyle/>
                    <a:p>
                      <a:r>
                        <a:rPr lang="en-US" sz="6000" dirty="0"/>
                        <a:t>0.6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14.4</a:t>
                      </a:r>
                      <a:endParaRPr lang="en-IN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28070"/>
                  </a:ext>
                </a:extLst>
              </a:tr>
              <a:tr h="1125706">
                <a:tc>
                  <a:txBody>
                    <a:bodyPr/>
                    <a:lstStyle/>
                    <a:p>
                      <a:r>
                        <a:rPr lang="en-US" sz="6000" dirty="0"/>
                        <a:t>0.7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9.6</a:t>
                      </a:r>
                      <a:endParaRPr lang="en-IN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72698"/>
                  </a:ext>
                </a:extLst>
              </a:tr>
              <a:tr h="1125706">
                <a:tc>
                  <a:txBody>
                    <a:bodyPr/>
                    <a:lstStyle/>
                    <a:p>
                      <a:r>
                        <a:rPr lang="en-US" sz="6000" dirty="0"/>
                        <a:t>0.8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6.72</a:t>
                      </a:r>
                      <a:endParaRPr lang="en-IN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3481"/>
                  </a:ext>
                </a:extLst>
              </a:tr>
              <a:tr h="1125706">
                <a:tc>
                  <a:txBody>
                    <a:bodyPr/>
                    <a:lstStyle/>
                    <a:p>
                      <a:r>
                        <a:rPr lang="en-US" sz="6000" dirty="0"/>
                        <a:t>0.9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3.84</a:t>
                      </a:r>
                      <a:endParaRPr lang="en-IN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84198"/>
                  </a:ext>
                </a:extLst>
              </a:tr>
              <a:tr h="1125706">
                <a:tc>
                  <a:txBody>
                    <a:bodyPr/>
                    <a:lstStyle/>
                    <a:p>
                      <a:r>
                        <a:rPr lang="en-US" sz="6000" dirty="0"/>
                        <a:t>0.97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0.0</a:t>
                      </a:r>
                      <a:endParaRPr lang="en-IN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289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829B03-B00A-B911-9403-1521302C33BC}"/>
              </a:ext>
            </a:extLst>
          </p:cNvPr>
          <p:cNvSpPr txBox="1"/>
          <p:nvPr/>
        </p:nvSpPr>
        <p:spPr>
          <a:xfrm>
            <a:off x="1191985" y="1039743"/>
            <a:ext cx="15267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INPUT VOLTAGE SUPPLY LINE :    415V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INPUT CURRENT                           :    30A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6ED3A-09A7-448C-C700-BFFC8539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2" y="8810625"/>
            <a:ext cx="1685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502</Words>
  <Application>Microsoft Office PowerPoint</Application>
  <PresentationFormat>Custom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Logidha V</dc:creator>
  <cp:lastModifiedBy>NANDHAKISHORE Geetha</cp:lastModifiedBy>
  <cp:revision>5</cp:revision>
  <dcterms:created xsi:type="dcterms:W3CDTF">2006-08-16T00:00:00Z</dcterms:created>
  <dcterms:modified xsi:type="dcterms:W3CDTF">2024-08-14T22:02:39Z</dcterms:modified>
</cp:coreProperties>
</file>