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3"/>
    <p:restoredTop sz="94694"/>
  </p:normalViewPr>
  <p:slideViewPr>
    <p:cSldViewPr snapToGrid="0">
      <p:cViewPr varScale="1">
        <p:scale>
          <a:sx n="81" d="100"/>
          <a:sy n="81" d="100"/>
        </p:scale>
        <p:origin x="5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BFD5B-35CA-419C-B49A-8007B994CB2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68C5A7-BADE-44F1-A7DF-0DA88777E1D5}">
      <dgm:prSet/>
      <dgm:spPr/>
      <dgm:t>
        <a:bodyPr/>
        <a:lstStyle/>
        <a:p>
          <a:pPr>
            <a:defRPr b="1"/>
          </a:pPr>
          <a:r>
            <a:rPr lang="en-US" b="1"/>
            <a:t>AWS Lambda</a:t>
          </a:r>
          <a:endParaRPr lang="en-US"/>
        </a:p>
      </dgm:t>
    </dgm:pt>
    <dgm:pt modelId="{713AB752-87F8-4F16-93DC-8081CC91CB4F}" type="parTrans" cxnId="{E6E432C3-EB8E-4A59-B74E-AA33F8B19DAF}">
      <dgm:prSet/>
      <dgm:spPr/>
      <dgm:t>
        <a:bodyPr/>
        <a:lstStyle/>
        <a:p>
          <a:endParaRPr lang="en-US"/>
        </a:p>
      </dgm:t>
    </dgm:pt>
    <dgm:pt modelId="{E9FE68DC-4979-4449-BABF-AFF2630B3931}" type="sibTrans" cxnId="{E6E432C3-EB8E-4A59-B74E-AA33F8B19DAF}">
      <dgm:prSet/>
      <dgm:spPr/>
      <dgm:t>
        <a:bodyPr/>
        <a:lstStyle/>
        <a:p>
          <a:endParaRPr lang="en-US"/>
        </a:p>
      </dgm:t>
    </dgm:pt>
    <dgm:pt modelId="{1259F9EE-79E5-4E3E-A8ED-EB015A53893F}">
      <dgm:prSet/>
      <dgm:spPr/>
      <dgm:t>
        <a:bodyPr/>
        <a:lstStyle/>
        <a:p>
          <a:r>
            <a:rPr lang="en-US" b="1"/>
            <a:t>Function: </a:t>
          </a:r>
          <a:r>
            <a:rPr lang="en-US"/>
            <a:t>Executes backend operations in a serverless setting, activated by events like HTTP requests through API Gateway or modifications to tables in DynamoDB. </a:t>
          </a:r>
        </a:p>
      </dgm:t>
    </dgm:pt>
    <dgm:pt modelId="{5DFC89CA-AF27-4F50-A65E-4B9E30E35D03}" type="parTrans" cxnId="{B4A083F1-1D7D-4DE0-A53C-56CDFAA399B6}">
      <dgm:prSet/>
      <dgm:spPr/>
      <dgm:t>
        <a:bodyPr/>
        <a:lstStyle/>
        <a:p>
          <a:endParaRPr lang="en-US"/>
        </a:p>
      </dgm:t>
    </dgm:pt>
    <dgm:pt modelId="{7CBA62D6-0530-45A8-AE17-CF10A7525B43}" type="sibTrans" cxnId="{B4A083F1-1D7D-4DE0-A53C-56CDFAA399B6}">
      <dgm:prSet/>
      <dgm:spPr/>
      <dgm:t>
        <a:bodyPr/>
        <a:lstStyle/>
        <a:p>
          <a:endParaRPr lang="en-US"/>
        </a:p>
      </dgm:t>
    </dgm:pt>
    <dgm:pt modelId="{854EAB94-5DC7-48C2-BF34-1A8E2159D3F7}">
      <dgm:prSet/>
      <dgm:spPr/>
      <dgm:t>
        <a:bodyPr/>
        <a:lstStyle/>
        <a:p>
          <a:r>
            <a:rPr lang="en-US" b="1"/>
            <a:t>Benefits: </a:t>
          </a:r>
          <a:r>
            <a:rPr lang="en-US"/>
            <a:t>Reduces cost by charging only for the compute time used, without requiring server provisioning and management.</a:t>
          </a:r>
        </a:p>
      </dgm:t>
    </dgm:pt>
    <dgm:pt modelId="{EA170166-FD69-4A3A-B946-0989CDF1D603}" type="parTrans" cxnId="{9B04A754-D9D4-4306-8F05-9A218EF95E43}">
      <dgm:prSet/>
      <dgm:spPr/>
      <dgm:t>
        <a:bodyPr/>
        <a:lstStyle/>
        <a:p>
          <a:endParaRPr lang="en-US"/>
        </a:p>
      </dgm:t>
    </dgm:pt>
    <dgm:pt modelId="{AD79C279-727E-4F7D-B751-A90CECDF515E}" type="sibTrans" cxnId="{9B04A754-D9D4-4306-8F05-9A218EF95E43}">
      <dgm:prSet/>
      <dgm:spPr/>
      <dgm:t>
        <a:bodyPr/>
        <a:lstStyle/>
        <a:p>
          <a:endParaRPr lang="en-US"/>
        </a:p>
      </dgm:t>
    </dgm:pt>
    <dgm:pt modelId="{EE28CDA1-AF88-4391-BD12-DF7293A7C755}">
      <dgm:prSet/>
      <dgm:spPr/>
      <dgm:t>
        <a:bodyPr/>
        <a:lstStyle/>
        <a:p>
          <a:pPr>
            <a:defRPr b="1"/>
          </a:pPr>
          <a:r>
            <a:rPr lang="en-US" b="1"/>
            <a:t>API Gateway</a:t>
          </a:r>
          <a:endParaRPr lang="en-US"/>
        </a:p>
      </dgm:t>
    </dgm:pt>
    <dgm:pt modelId="{F885102B-651D-402E-BEF4-7004E1E58C16}" type="parTrans" cxnId="{2E231806-4BB9-4BA9-8169-68BACA22F723}">
      <dgm:prSet/>
      <dgm:spPr/>
      <dgm:t>
        <a:bodyPr/>
        <a:lstStyle/>
        <a:p>
          <a:endParaRPr lang="en-US"/>
        </a:p>
      </dgm:t>
    </dgm:pt>
    <dgm:pt modelId="{54CCFD9C-6928-4BBE-B7A7-195C20E57F89}" type="sibTrans" cxnId="{2E231806-4BB9-4BA9-8169-68BACA22F723}">
      <dgm:prSet/>
      <dgm:spPr/>
      <dgm:t>
        <a:bodyPr/>
        <a:lstStyle/>
        <a:p>
          <a:endParaRPr lang="en-US"/>
        </a:p>
      </dgm:t>
    </dgm:pt>
    <dgm:pt modelId="{4E9E63CA-8456-4C7A-B1AD-34D40E36E307}">
      <dgm:prSet/>
      <dgm:spPr/>
      <dgm:t>
        <a:bodyPr/>
        <a:lstStyle/>
        <a:p>
          <a:r>
            <a:rPr lang="en-US" b="1"/>
            <a:t>Function: </a:t>
          </a:r>
          <a:r>
            <a:rPr lang="en-US"/>
            <a:t>Oversees the management of all the RESTful APIs that establish connections between web clients and backend AWS Lambda functions. </a:t>
          </a:r>
        </a:p>
      </dgm:t>
    </dgm:pt>
    <dgm:pt modelId="{2CFFD680-6884-413E-986D-5BA521655D30}" type="parTrans" cxnId="{749E0C5B-FEE4-4B1F-8FC5-4E572F3C49B8}">
      <dgm:prSet/>
      <dgm:spPr/>
      <dgm:t>
        <a:bodyPr/>
        <a:lstStyle/>
        <a:p>
          <a:endParaRPr lang="en-US"/>
        </a:p>
      </dgm:t>
    </dgm:pt>
    <dgm:pt modelId="{2179735D-77CF-41AB-9C67-91F6B0413D1A}" type="sibTrans" cxnId="{749E0C5B-FEE4-4B1F-8FC5-4E572F3C49B8}">
      <dgm:prSet/>
      <dgm:spPr/>
      <dgm:t>
        <a:bodyPr/>
        <a:lstStyle/>
        <a:p>
          <a:endParaRPr lang="en-US"/>
        </a:p>
      </dgm:t>
    </dgm:pt>
    <dgm:pt modelId="{B19A4538-3232-40E0-B92B-57080466BA8A}">
      <dgm:prSet/>
      <dgm:spPr/>
      <dgm:t>
        <a:bodyPr/>
        <a:lstStyle/>
        <a:p>
          <a:r>
            <a:rPr lang="en-US" b="1"/>
            <a:t>Benefits: </a:t>
          </a:r>
          <a:r>
            <a:rPr lang="en-US"/>
            <a:t>Offers functionalities such as traffic regulation, authentication and permission control, surveillance, and management of API versions. </a:t>
          </a:r>
        </a:p>
      </dgm:t>
    </dgm:pt>
    <dgm:pt modelId="{D6EDF67B-B3B8-4EE2-A303-B9ADEE1A87C9}" type="parTrans" cxnId="{4DBA0858-E524-48E5-B96F-F9703ECE7D65}">
      <dgm:prSet/>
      <dgm:spPr/>
      <dgm:t>
        <a:bodyPr/>
        <a:lstStyle/>
        <a:p>
          <a:endParaRPr lang="en-US"/>
        </a:p>
      </dgm:t>
    </dgm:pt>
    <dgm:pt modelId="{0CEF9B3E-A0BE-4F48-AB58-C3DD635B3153}" type="sibTrans" cxnId="{4DBA0858-E524-48E5-B96F-F9703ECE7D65}">
      <dgm:prSet/>
      <dgm:spPr/>
      <dgm:t>
        <a:bodyPr/>
        <a:lstStyle/>
        <a:p>
          <a:endParaRPr lang="en-US"/>
        </a:p>
      </dgm:t>
    </dgm:pt>
    <dgm:pt modelId="{5ADE111A-3267-4EAB-A8D6-1DE5343AF63F}" type="pres">
      <dgm:prSet presAssocID="{858BFD5B-35CA-419C-B49A-8007B994CB2C}" presName="root" presStyleCnt="0">
        <dgm:presLayoutVars>
          <dgm:dir/>
          <dgm:resizeHandles val="exact"/>
        </dgm:presLayoutVars>
      </dgm:prSet>
      <dgm:spPr/>
    </dgm:pt>
    <dgm:pt modelId="{A019A318-E190-447E-9647-087DF4B91051}" type="pres">
      <dgm:prSet presAssocID="{B668C5A7-BADE-44F1-A7DF-0DA88777E1D5}" presName="compNode" presStyleCnt="0"/>
      <dgm:spPr/>
    </dgm:pt>
    <dgm:pt modelId="{B440A19B-4FCE-41DB-9EA5-EF662DB5B213}" type="pres">
      <dgm:prSet presAssocID="{B668C5A7-BADE-44F1-A7DF-0DA88777E1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727F82F4-7189-42A4-B59B-932616D10BBD}" type="pres">
      <dgm:prSet presAssocID="{B668C5A7-BADE-44F1-A7DF-0DA88777E1D5}" presName="iconSpace" presStyleCnt="0"/>
      <dgm:spPr/>
    </dgm:pt>
    <dgm:pt modelId="{33901093-06AC-4881-A779-106FF093DEDD}" type="pres">
      <dgm:prSet presAssocID="{B668C5A7-BADE-44F1-A7DF-0DA88777E1D5}" presName="parTx" presStyleLbl="revTx" presStyleIdx="0" presStyleCnt="4">
        <dgm:presLayoutVars>
          <dgm:chMax val="0"/>
          <dgm:chPref val="0"/>
        </dgm:presLayoutVars>
      </dgm:prSet>
      <dgm:spPr/>
    </dgm:pt>
    <dgm:pt modelId="{8E0FDA3F-C000-472E-A6D0-DCD7A9A4E384}" type="pres">
      <dgm:prSet presAssocID="{B668C5A7-BADE-44F1-A7DF-0DA88777E1D5}" presName="txSpace" presStyleCnt="0"/>
      <dgm:spPr/>
    </dgm:pt>
    <dgm:pt modelId="{1118F0DC-189C-4AA7-838D-26F741DB5CB1}" type="pres">
      <dgm:prSet presAssocID="{B668C5A7-BADE-44F1-A7DF-0DA88777E1D5}" presName="desTx" presStyleLbl="revTx" presStyleIdx="1" presStyleCnt="4">
        <dgm:presLayoutVars/>
      </dgm:prSet>
      <dgm:spPr/>
    </dgm:pt>
    <dgm:pt modelId="{ED8F6265-885F-40E6-9D23-884D71D9A3E6}" type="pres">
      <dgm:prSet presAssocID="{E9FE68DC-4979-4449-BABF-AFF2630B3931}" presName="sibTrans" presStyleCnt="0"/>
      <dgm:spPr/>
    </dgm:pt>
    <dgm:pt modelId="{C93DBB20-539C-4347-8FB5-E1AABEB7CFC1}" type="pres">
      <dgm:prSet presAssocID="{EE28CDA1-AF88-4391-BD12-DF7293A7C755}" presName="compNode" presStyleCnt="0"/>
      <dgm:spPr/>
    </dgm:pt>
    <dgm:pt modelId="{6A9E41C7-FB4A-455F-BE3A-25F3F6490645}" type="pres">
      <dgm:prSet presAssocID="{EE28CDA1-AF88-4391-BD12-DF7293A7C7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C2D59F2-59F0-4BCC-897A-A26CBFADF73C}" type="pres">
      <dgm:prSet presAssocID="{EE28CDA1-AF88-4391-BD12-DF7293A7C755}" presName="iconSpace" presStyleCnt="0"/>
      <dgm:spPr/>
    </dgm:pt>
    <dgm:pt modelId="{4A3EA595-92E1-423B-AA7D-19F2DBF42798}" type="pres">
      <dgm:prSet presAssocID="{EE28CDA1-AF88-4391-BD12-DF7293A7C755}" presName="parTx" presStyleLbl="revTx" presStyleIdx="2" presStyleCnt="4">
        <dgm:presLayoutVars>
          <dgm:chMax val="0"/>
          <dgm:chPref val="0"/>
        </dgm:presLayoutVars>
      </dgm:prSet>
      <dgm:spPr/>
    </dgm:pt>
    <dgm:pt modelId="{4AE2FE84-138B-4C5E-A027-EA9EBD2EE0E9}" type="pres">
      <dgm:prSet presAssocID="{EE28CDA1-AF88-4391-BD12-DF7293A7C755}" presName="txSpace" presStyleCnt="0"/>
      <dgm:spPr/>
    </dgm:pt>
    <dgm:pt modelId="{07030741-34AA-4E8A-9E7B-03498BAB3B41}" type="pres">
      <dgm:prSet presAssocID="{EE28CDA1-AF88-4391-BD12-DF7293A7C755}" presName="desTx" presStyleLbl="revTx" presStyleIdx="3" presStyleCnt="4">
        <dgm:presLayoutVars/>
      </dgm:prSet>
      <dgm:spPr/>
    </dgm:pt>
  </dgm:ptLst>
  <dgm:cxnLst>
    <dgm:cxn modelId="{2E231806-4BB9-4BA9-8169-68BACA22F723}" srcId="{858BFD5B-35CA-419C-B49A-8007B994CB2C}" destId="{EE28CDA1-AF88-4391-BD12-DF7293A7C755}" srcOrd="1" destOrd="0" parTransId="{F885102B-651D-402E-BEF4-7004E1E58C16}" sibTransId="{54CCFD9C-6928-4BBE-B7A7-195C20E57F89}"/>
    <dgm:cxn modelId="{749E0C5B-FEE4-4B1F-8FC5-4E572F3C49B8}" srcId="{EE28CDA1-AF88-4391-BD12-DF7293A7C755}" destId="{4E9E63CA-8456-4C7A-B1AD-34D40E36E307}" srcOrd="0" destOrd="0" parTransId="{2CFFD680-6884-413E-986D-5BA521655D30}" sibTransId="{2179735D-77CF-41AB-9C67-91F6B0413D1A}"/>
    <dgm:cxn modelId="{F7D3C568-EB42-4BEA-AD8A-85636D1DDA5D}" type="presOf" srcId="{1259F9EE-79E5-4E3E-A8ED-EB015A53893F}" destId="{1118F0DC-189C-4AA7-838D-26F741DB5CB1}" srcOrd="0" destOrd="0" presId="urn:microsoft.com/office/officeart/2018/2/layout/IconLabelDescriptionList"/>
    <dgm:cxn modelId="{A6FB416B-DC94-4160-AB3A-EFCB6FC81360}" type="presOf" srcId="{4E9E63CA-8456-4C7A-B1AD-34D40E36E307}" destId="{07030741-34AA-4E8A-9E7B-03498BAB3B41}" srcOrd="0" destOrd="0" presId="urn:microsoft.com/office/officeart/2018/2/layout/IconLabelDescriptionList"/>
    <dgm:cxn modelId="{9B04A754-D9D4-4306-8F05-9A218EF95E43}" srcId="{B668C5A7-BADE-44F1-A7DF-0DA88777E1D5}" destId="{854EAB94-5DC7-48C2-BF34-1A8E2159D3F7}" srcOrd="1" destOrd="0" parTransId="{EA170166-FD69-4A3A-B946-0989CDF1D603}" sibTransId="{AD79C279-727E-4F7D-B751-A90CECDF515E}"/>
    <dgm:cxn modelId="{4DBA0858-E524-48E5-B96F-F9703ECE7D65}" srcId="{EE28CDA1-AF88-4391-BD12-DF7293A7C755}" destId="{B19A4538-3232-40E0-B92B-57080466BA8A}" srcOrd="1" destOrd="0" parTransId="{D6EDF67B-B3B8-4EE2-A303-B9ADEE1A87C9}" sibTransId="{0CEF9B3E-A0BE-4F48-AB58-C3DD635B3153}"/>
    <dgm:cxn modelId="{08937B80-E592-4C56-8BAD-DBD3E744FF46}" type="presOf" srcId="{B668C5A7-BADE-44F1-A7DF-0DA88777E1D5}" destId="{33901093-06AC-4881-A779-106FF093DEDD}" srcOrd="0" destOrd="0" presId="urn:microsoft.com/office/officeart/2018/2/layout/IconLabelDescriptionList"/>
    <dgm:cxn modelId="{74F81D90-788B-4E17-BB55-0F13E0AF3793}" type="presOf" srcId="{EE28CDA1-AF88-4391-BD12-DF7293A7C755}" destId="{4A3EA595-92E1-423B-AA7D-19F2DBF42798}" srcOrd="0" destOrd="0" presId="urn:microsoft.com/office/officeart/2018/2/layout/IconLabelDescriptionList"/>
    <dgm:cxn modelId="{E6E432C3-EB8E-4A59-B74E-AA33F8B19DAF}" srcId="{858BFD5B-35CA-419C-B49A-8007B994CB2C}" destId="{B668C5A7-BADE-44F1-A7DF-0DA88777E1D5}" srcOrd="0" destOrd="0" parTransId="{713AB752-87F8-4F16-93DC-8081CC91CB4F}" sibTransId="{E9FE68DC-4979-4449-BABF-AFF2630B3931}"/>
    <dgm:cxn modelId="{84C218C9-C5C5-4B17-B855-0BC2AF600541}" type="presOf" srcId="{854EAB94-5DC7-48C2-BF34-1A8E2159D3F7}" destId="{1118F0DC-189C-4AA7-838D-26F741DB5CB1}" srcOrd="0" destOrd="1" presId="urn:microsoft.com/office/officeart/2018/2/layout/IconLabelDescriptionList"/>
    <dgm:cxn modelId="{373FA9CF-C043-42FB-9197-C6299666BE41}" type="presOf" srcId="{B19A4538-3232-40E0-B92B-57080466BA8A}" destId="{07030741-34AA-4E8A-9E7B-03498BAB3B41}" srcOrd="0" destOrd="1" presId="urn:microsoft.com/office/officeart/2018/2/layout/IconLabelDescriptionList"/>
    <dgm:cxn modelId="{B4A083F1-1D7D-4DE0-A53C-56CDFAA399B6}" srcId="{B668C5A7-BADE-44F1-A7DF-0DA88777E1D5}" destId="{1259F9EE-79E5-4E3E-A8ED-EB015A53893F}" srcOrd="0" destOrd="0" parTransId="{5DFC89CA-AF27-4F50-A65E-4B9E30E35D03}" sibTransId="{7CBA62D6-0530-45A8-AE17-CF10A7525B43}"/>
    <dgm:cxn modelId="{10CF62FF-D1B7-4167-ADF5-2B6EFC8D1E1C}" type="presOf" srcId="{858BFD5B-35CA-419C-B49A-8007B994CB2C}" destId="{5ADE111A-3267-4EAB-A8D6-1DE5343AF63F}" srcOrd="0" destOrd="0" presId="urn:microsoft.com/office/officeart/2018/2/layout/IconLabelDescriptionList"/>
    <dgm:cxn modelId="{1559D180-A708-4EA1-8088-4F9EB1A70A84}" type="presParOf" srcId="{5ADE111A-3267-4EAB-A8D6-1DE5343AF63F}" destId="{A019A318-E190-447E-9647-087DF4B91051}" srcOrd="0" destOrd="0" presId="urn:microsoft.com/office/officeart/2018/2/layout/IconLabelDescriptionList"/>
    <dgm:cxn modelId="{73EB0BB6-95C3-4603-B955-BBBEAA03D93A}" type="presParOf" srcId="{A019A318-E190-447E-9647-087DF4B91051}" destId="{B440A19B-4FCE-41DB-9EA5-EF662DB5B213}" srcOrd="0" destOrd="0" presId="urn:microsoft.com/office/officeart/2018/2/layout/IconLabelDescriptionList"/>
    <dgm:cxn modelId="{0D4812A4-3B8A-452A-974C-E93F6D6199F0}" type="presParOf" srcId="{A019A318-E190-447E-9647-087DF4B91051}" destId="{727F82F4-7189-42A4-B59B-932616D10BBD}" srcOrd="1" destOrd="0" presId="urn:microsoft.com/office/officeart/2018/2/layout/IconLabelDescriptionList"/>
    <dgm:cxn modelId="{232E50BF-091F-4A8A-B7AA-A52C1A2D9ED0}" type="presParOf" srcId="{A019A318-E190-447E-9647-087DF4B91051}" destId="{33901093-06AC-4881-A779-106FF093DEDD}" srcOrd="2" destOrd="0" presId="urn:microsoft.com/office/officeart/2018/2/layout/IconLabelDescriptionList"/>
    <dgm:cxn modelId="{C9EF2FAF-B44B-4295-8533-B81894A59C20}" type="presParOf" srcId="{A019A318-E190-447E-9647-087DF4B91051}" destId="{8E0FDA3F-C000-472E-A6D0-DCD7A9A4E384}" srcOrd="3" destOrd="0" presId="urn:microsoft.com/office/officeart/2018/2/layout/IconLabelDescriptionList"/>
    <dgm:cxn modelId="{DE0D077A-8420-46A2-8E81-741D44A04407}" type="presParOf" srcId="{A019A318-E190-447E-9647-087DF4B91051}" destId="{1118F0DC-189C-4AA7-838D-26F741DB5CB1}" srcOrd="4" destOrd="0" presId="urn:microsoft.com/office/officeart/2018/2/layout/IconLabelDescriptionList"/>
    <dgm:cxn modelId="{52C40556-BD9E-400F-AE5D-949085E896B4}" type="presParOf" srcId="{5ADE111A-3267-4EAB-A8D6-1DE5343AF63F}" destId="{ED8F6265-885F-40E6-9D23-884D71D9A3E6}" srcOrd="1" destOrd="0" presId="urn:microsoft.com/office/officeart/2018/2/layout/IconLabelDescriptionList"/>
    <dgm:cxn modelId="{3595889C-FD0D-4BE1-8182-D557D31583AA}" type="presParOf" srcId="{5ADE111A-3267-4EAB-A8D6-1DE5343AF63F}" destId="{C93DBB20-539C-4347-8FB5-E1AABEB7CFC1}" srcOrd="2" destOrd="0" presId="urn:microsoft.com/office/officeart/2018/2/layout/IconLabelDescriptionList"/>
    <dgm:cxn modelId="{B334489F-FAEF-4A0E-B7EC-66D3DA1B797B}" type="presParOf" srcId="{C93DBB20-539C-4347-8FB5-E1AABEB7CFC1}" destId="{6A9E41C7-FB4A-455F-BE3A-25F3F6490645}" srcOrd="0" destOrd="0" presId="urn:microsoft.com/office/officeart/2018/2/layout/IconLabelDescriptionList"/>
    <dgm:cxn modelId="{15AC2D57-03BC-425F-BB96-AD6041046C8D}" type="presParOf" srcId="{C93DBB20-539C-4347-8FB5-E1AABEB7CFC1}" destId="{1C2D59F2-59F0-4BCC-897A-A26CBFADF73C}" srcOrd="1" destOrd="0" presId="urn:microsoft.com/office/officeart/2018/2/layout/IconLabelDescriptionList"/>
    <dgm:cxn modelId="{E0A02F22-82E6-4D74-8D94-514FBC4B2FE7}" type="presParOf" srcId="{C93DBB20-539C-4347-8FB5-E1AABEB7CFC1}" destId="{4A3EA595-92E1-423B-AA7D-19F2DBF42798}" srcOrd="2" destOrd="0" presId="urn:microsoft.com/office/officeart/2018/2/layout/IconLabelDescriptionList"/>
    <dgm:cxn modelId="{168657EA-8592-4787-A608-98A32715B436}" type="presParOf" srcId="{C93DBB20-539C-4347-8FB5-E1AABEB7CFC1}" destId="{4AE2FE84-138B-4C5E-A027-EA9EBD2EE0E9}" srcOrd="3" destOrd="0" presId="urn:microsoft.com/office/officeart/2018/2/layout/IconLabelDescriptionList"/>
    <dgm:cxn modelId="{BBA88AA0-CE36-4E11-B4EE-2DB48A80D45E}" type="presParOf" srcId="{C93DBB20-539C-4347-8FB5-E1AABEB7CFC1}" destId="{07030741-34AA-4E8A-9E7B-03498BAB3B4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2077D3-775E-4522-9483-56B6AEFCBB3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48BD3B-47FC-41EE-A305-CE0760D3F3E4}">
      <dgm:prSet/>
      <dgm:spPr/>
      <dgm:t>
        <a:bodyPr/>
        <a:lstStyle/>
        <a:p>
          <a:pPr>
            <a:defRPr b="1"/>
          </a:pPr>
          <a:r>
            <a:rPr lang="en-US" b="1" dirty="0"/>
            <a:t>Amazon RDS (Relational Database Service)</a:t>
          </a:r>
          <a:endParaRPr lang="en-US" dirty="0"/>
        </a:p>
      </dgm:t>
    </dgm:pt>
    <dgm:pt modelId="{8719BC7D-EAB7-45DB-BCCC-5FEA84126FEC}" type="parTrans" cxnId="{57D6AF51-A94A-46B7-BC81-4FF6EF1EF7A9}">
      <dgm:prSet/>
      <dgm:spPr/>
      <dgm:t>
        <a:bodyPr/>
        <a:lstStyle/>
        <a:p>
          <a:endParaRPr lang="en-US"/>
        </a:p>
      </dgm:t>
    </dgm:pt>
    <dgm:pt modelId="{C49E5C55-FEA2-4097-BAA3-38398F6F1444}" type="sibTrans" cxnId="{57D6AF51-A94A-46B7-BC81-4FF6EF1EF7A9}">
      <dgm:prSet/>
      <dgm:spPr/>
      <dgm:t>
        <a:bodyPr/>
        <a:lstStyle/>
        <a:p>
          <a:endParaRPr lang="en-US"/>
        </a:p>
      </dgm:t>
    </dgm:pt>
    <dgm:pt modelId="{D693AE88-4C59-4248-8F2B-9E0A2CA04DCC}">
      <dgm:prSet/>
      <dgm:spPr/>
      <dgm:t>
        <a:bodyPr/>
        <a:lstStyle/>
        <a:p>
          <a:r>
            <a:rPr lang="en-US" b="1" dirty="0"/>
            <a:t>Function: </a:t>
          </a:r>
          <a:r>
            <a:rPr lang="en-US" dirty="0"/>
            <a:t>Offers a scalable and managed service for relational databases, featuring multiple types of database instances.</a:t>
          </a:r>
        </a:p>
      </dgm:t>
    </dgm:pt>
    <dgm:pt modelId="{6441F952-6F1F-4DDC-9E9A-163C0F8ABF7E}" type="parTrans" cxnId="{D1223F3B-F017-4DF1-978C-F58DC10A7D7A}">
      <dgm:prSet/>
      <dgm:spPr/>
      <dgm:t>
        <a:bodyPr/>
        <a:lstStyle/>
        <a:p>
          <a:endParaRPr lang="en-US"/>
        </a:p>
      </dgm:t>
    </dgm:pt>
    <dgm:pt modelId="{C99D6BA4-63B3-4DA9-857F-B0E4A2EC7345}" type="sibTrans" cxnId="{D1223F3B-F017-4DF1-978C-F58DC10A7D7A}">
      <dgm:prSet/>
      <dgm:spPr/>
      <dgm:t>
        <a:bodyPr/>
        <a:lstStyle/>
        <a:p>
          <a:endParaRPr lang="en-US"/>
        </a:p>
      </dgm:t>
    </dgm:pt>
    <dgm:pt modelId="{EF08C36D-AB51-40B0-9D88-2762B66EDCCE}">
      <dgm:prSet/>
      <dgm:spPr/>
      <dgm:t>
        <a:bodyPr/>
        <a:lstStyle/>
        <a:p>
          <a:r>
            <a:rPr lang="en-US" b="1"/>
            <a:t>Benefits: </a:t>
          </a:r>
          <a:r>
            <a:rPr lang="en-US"/>
            <a:t>Streamlines the process of setting up, operating, and expanding databases; provides robustness and protection for applications that rely on databases. </a:t>
          </a:r>
        </a:p>
      </dgm:t>
    </dgm:pt>
    <dgm:pt modelId="{7A9A6D48-E232-4DA4-AE5F-878DD4ECF625}" type="parTrans" cxnId="{B2E68596-F6C6-491A-B262-4C5D5331E796}">
      <dgm:prSet/>
      <dgm:spPr/>
      <dgm:t>
        <a:bodyPr/>
        <a:lstStyle/>
        <a:p>
          <a:endParaRPr lang="en-US"/>
        </a:p>
      </dgm:t>
    </dgm:pt>
    <dgm:pt modelId="{275432E4-65C6-4FEE-B67B-AF15255830BB}" type="sibTrans" cxnId="{B2E68596-F6C6-491A-B262-4C5D5331E796}">
      <dgm:prSet/>
      <dgm:spPr/>
      <dgm:t>
        <a:bodyPr/>
        <a:lstStyle/>
        <a:p>
          <a:endParaRPr lang="en-US"/>
        </a:p>
      </dgm:t>
    </dgm:pt>
    <dgm:pt modelId="{E8FB006E-72B0-4060-AFF9-9827EC7C9F1C}">
      <dgm:prSet/>
      <dgm:spPr/>
      <dgm:t>
        <a:bodyPr/>
        <a:lstStyle/>
        <a:p>
          <a:pPr>
            <a:defRPr b="1"/>
          </a:pPr>
          <a:r>
            <a:rPr lang="en-US" b="1"/>
            <a:t>Amazon S3 (Simple Storage Service)</a:t>
          </a:r>
          <a:endParaRPr lang="en-US"/>
        </a:p>
      </dgm:t>
    </dgm:pt>
    <dgm:pt modelId="{3333C56B-6815-48AF-89B2-3056614EAD21}" type="parTrans" cxnId="{5DB48A2C-66CE-4344-9F54-7B1DACAF8E74}">
      <dgm:prSet/>
      <dgm:spPr/>
      <dgm:t>
        <a:bodyPr/>
        <a:lstStyle/>
        <a:p>
          <a:endParaRPr lang="en-US"/>
        </a:p>
      </dgm:t>
    </dgm:pt>
    <dgm:pt modelId="{C32E382C-2C54-400E-B9C8-6BA16C2A5099}" type="sibTrans" cxnId="{5DB48A2C-66CE-4344-9F54-7B1DACAF8E74}">
      <dgm:prSet/>
      <dgm:spPr/>
      <dgm:t>
        <a:bodyPr/>
        <a:lstStyle/>
        <a:p>
          <a:endParaRPr lang="en-US"/>
        </a:p>
      </dgm:t>
    </dgm:pt>
    <dgm:pt modelId="{73E0D34C-BEC3-4AC5-BF33-1B08D2F5D571}">
      <dgm:prSet/>
      <dgm:spPr/>
      <dgm:t>
        <a:bodyPr/>
        <a:lstStyle/>
        <a:p>
          <a:r>
            <a:rPr lang="en-US" b="1"/>
            <a:t>Function: </a:t>
          </a:r>
          <a:r>
            <a:rPr lang="en-US"/>
            <a:t>The storage solution is designed to securely store and safeguard large volumes of data for various purposes, including hosting websites, running mobile applications, performing backup and restore operations, archiving data, and supporting enterprise applications. </a:t>
          </a:r>
        </a:p>
      </dgm:t>
    </dgm:pt>
    <dgm:pt modelId="{94C4DDEC-574C-40CA-9F7C-DD0AB59C358A}" type="parTrans" cxnId="{607320FE-3F20-4519-B5EF-A02D82F42D43}">
      <dgm:prSet/>
      <dgm:spPr/>
      <dgm:t>
        <a:bodyPr/>
        <a:lstStyle/>
        <a:p>
          <a:endParaRPr lang="en-US"/>
        </a:p>
      </dgm:t>
    </dgm:pt>
    <dgm:pt modelId="{E655B46C-2C83-4DC1-B97A-2FB8CE94C9D1}" type="sibTrans" cxnId="{607320FE-3F20-4519-B5EF-A02D82F42D43}">
      <dgm:prSet/>
      <dgm:spPr/>
      <dgm:t>
        <a:bodyPr/>
        <a:lstStyle/>
        <a:p>
          <a:endParaRPr lang="en-US"/>
        </a:p>
      </dgm:t>
    </dgm:pt>
    <dgm:pt modelId="{85DA040F-2001-4AF6-9798-948115928F48}">
      <dgm:prSet/>
      <dgm:spPr/>
      <dgm:t>
        <a:bodyPr/>
        <a:lstStyle/>
        <a:p>
          <a:r>
            <a:rPr lang="en-US" b="1"/>
            <a:t>Benefits: </a:t>
          </a:r>
          <a:r>
            <a:rPr lang="en-US"/>
            <a:t>Offers unparalleled scalability, data availability, security, and performance. </a:t>
          </a:r>
          <a:br>
            <a:rPr lang="en-US"/>
          </a:br>
          <a:br>
            <a:rPr lang="en-US"/>
          </a:br>
          <a:endParaRPr lang="en-US"/>
        </a:p>
      </dgm:t>
    </dgm:pt>
    <dgm:pt modelId="{43D968DB-4C71-4271-B309-BE9A20F4D6BF}" type="parTrans" cxnId="{D059E5C8-1FAF-489E-9EC2-9B3E3EA8281C}">
      <dgm:prSet/>
      <dgm:spPr/>
      <dgm:t>
        <a:bodyPr/>
        <a:lstStyle/>
        <a:p>
          <a:endParaRPr lang="en-US"/>
        </a:p>
      </dgm:t>
    </dgm:pt>
    <dgm:pt modelId="{85A866B9-3505-4D0E-B5BB-A693FBAA421A}" type="sibTrans" cxnId="{D059E5C8-1FAF-489E-9EC2-9B3E3EA8281C}">
      <dgm:prSet/>
      <dgm:spPr/>
      <dgm:t>
        <a:bodyPr/>
        <a:lstStyle/>
        <a:p>
          <a:endParaRPr lang="en-US"/>
        </a:p>
      </dgm:t>
    </dgm:pt>
    <dgm:pt modelId="{8AC348B1-FA1A-42DC-A750-C1244645380D}" type="pres">
      <dgm:prSet presAssocID="{D12077D3-775E-4522-9483-56B6AEFCBB3F}" presName="root" presStyleCnt="0">
        <dgm:presLayoutVars>
          <dgm:dir/>
          <dgm:resizeHandles val="exact"/>
        </dgm:presLayoutVars>
      </dgm:prSet>
      <dgm:spPr/>
    </dgm:pt>
    <dgm:pt modelId="{8DE13D30-06C0-416B-9090-6C8D15AB5A4D}" type="pres">
      <dgm:prSet presAssocID="{5948BD3B-47FC-41EE-A305-CE0760D3F3E4}" presName="compNode" presStyleCnt="0"/>
      <dgm:spPr/>
    </dgm:pt>
    <dgm:pt modelId="{D531701C-8EE7-408C-B8D1-E97D4EFCD4AF}" type="pres">
      <dgm:prSet presAssocID="{5948BD3B-47FC-41EE-A305-CE0760D3F3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F9BADE0-A898-45EC-B8CE-2102E95425FD}" type="pres">
      <dgm:prSet presAssocID="{5948BD3B-47FC-41EE-A305-CE0760D3F3E4}" presName="iconSpace" presStyleCnt="0"/>
      <dgm:spPr/>
    </dgm:pt>
    <dgm:pt modelId="{DBE50CF0-1828-43C7-A0DD-2D6BD06EC4F4}" type="pres">
      <dgm:prSet presAssocID="{5948BD3B-47FC-41EE-A305-CE0760D3F3E4}" presName="parTx" presStyleLbl="revTx" presStyleIdx="0" presStyleCnt="4">
        <dgm:presLayoutVars>
          <dgm:chMax val="0"/>
          <dgm:chPref val="0"/>
        </dgm:presLayoutVars>
      </dgm:prSet>
      <dgm:spPr/>
    </dgm:pt>
    <dgm:pt modelId="{449139FD-967E-46FF-96E9-27FB66DBB172}" type="pres">
      <dgm:prSet presAssocID="{5948BD3B-47FC-41EE-A305-CE0760D3F3E4}" presName="txSpace" presStyleCnt="0"/>
      <dgm:spPr/>
    </dgm:pt>
    <dgm:pt modelId="{B0F04A19-26A2-47C9-B13D-4314A14C2831}" type="pres">
      <dgm:prSet presAssocID="{5948BD3B-47FC-41EE-A305-CE0760D3F3E4}" presName="desTx" presStyleLbl="revTx" presStyleIdx="1" presStyleCnt="4">
        <dgm:presLayoutVars/>
      </dgm:prSet>
      <dgm:spPr/>
    </dgm:pt>
    <dgm:pt modelId="{E105E860-635C-4A24-B230-F67DB2AAE1DD}" type="pres">
      <dgm:prSet presAssocID="{C49E5C55-FEA2-4097-BAA3-38398F6F1444}" presName="sibTrans" presStyleCnt="0"/>
      <dgm:spPr/>
    </dgm:pt>
    <dgm:pt modelId="{4A904FD2-CF38-47BC-BBDD-A688EF0C4580}" type="pres">
      <dgm:prSet presAssocID="{E8FB006E-72B0-4060-AFF9-9827EC7C9F1C}" presName="compNode" presStyleCnt="0"/>
      <dgm:spPr/>
    </dgm:pt>
    <dgm:pt modelId="{9B1323A1-1D3D-41B1-A904-58109ADF98C8}" type="pres">
      <dgm:prSet presAssocID="{E8FB006E-72B0-4060-AFF9-9827EC7C9F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8CE4CEB4-79B4-4156-93F3-C03032AEBE6B}" type="pres">
      <dgm:prSet presAssocID="{E8FB006E-72B0-4060-AFF9-9827EC7C9F1C}" presName="iconSpace" presStyleCnt="0"/>
      <dgm:spPr/>
    </dgm:pt>
    <dgm:pt modelId="{2D58DEE5-85EF-4AB6-A70F-FEC19F482EAA}" type="pres">
      <dgm:prSet presAssocID="{E8FB006E-72B0-4060-AFF9-9827EC7C9F1C}" presName="parTx" presStyleLbl="revTx" presStyleIdx="2" presStyleCnt="4">
        <dgm:presLayoutVars>
          <dgm:chMax val="0"/>
          <dgm:chPref val="0"/>
        </dgm:presLayoutVars>
      </dgm:prSet>
      <dgm:spPr/>
    </dgm:pt>
    <dgm:pt modelId="{A789FE49-512D-40F4-AB8F-89A0C4C4E095}" type="pres">
      <dgm:prSet presAssocID="{E8FB006E-72B0-4060-AFF9-9827EC7C9F1C}" presName="txSpace" presStyleCnt="0"/>
      <dgm:spPr/>
    </dgm:pt>
    <dgm:pt modelId="{F509DAB9-4F49-415F-AF13-3C5D1DD5F004}" type="pres">
      <dgm:prSet presAssocID="{E8FB006E-72B0-4060-AFF9-9827EC7C9F1C}" presName="desTx" presStyleLbl="revTx" presStyleIdx="3" presStyleCnt="4">
        <dgm:presLayoutVars/>
      </dgm:prSet>
      <dgm:spPr/>
    </dgm:pt>
  </dgm:ptLst>
  <dgm:cxnLst>
    <dgm:cxn modelId="{3885EB2A-474E-4376-9338-CC18C71B2820}" type="presOf" srcId="{EF08C36D-AB51-40B0-9D88-2762B66EDCCE}" destId="{B0F04A19-26A2-47C9-B13D-4314A14C2831}" srcOrd="0" destOrd="1" presId="urn:microsoft.com/office/officeart/2018/2/layout/IconLabelDescriptionList"/>
    <dgm:cxn modelId="{5DB48A2C-66CE-4344-9F54-7B1DACAF8E74}" srcId="{D12077D3-775E-4522-9483-56B6AEFCBB3F}" destId="{E8FB006E-72B0-4060-AFF9-9827EC7C9F1C}" srcOrd="1" destOrd="0" parTransId="{3333C56B-6815-48AF-89B2-3056614EAD21}" sibTransId="{C32E382C-2C54-400E-B9C8-6BA16C2A5099}"/>
    <dgm:cxn modelId="{D1223F3B-F017-4DF1-978C-F58DC10A7D7A}" srcId="{5948BD3B-47FC-41EE-A305-CE0760D3F3E4}" destId="{D693AE88-4C59-4248-8F2B-9E0A2CA04DCC}" srcOrd="0" destOrd="0" parTransId="{6441F952-6F1F-4DDC-9E9A-163C0F8ABF7E}" sibTransId="{C99D6BA4-63B3-4DA9-857F-B0E4A2EC7345}"/>
    <dgm:cxn modelId="{57D6AF51-A94A-46B7-BC81-4FF6EF1EF7A9}" srcId="{D12077D3-775E-4522-9483-56B6AEFCBB3F}" destId="{5948BD3B-47FC-41EE-A305-CE0760D3F3E4}" srcOrd="0" destOrd="0" parTransId="{8719BC7D-EAB7-45DB-BCCC-5FEA84126FEC}" sibTransId="{C49E5C55-FEA2-4097-BAA3-38398F6F1444}"/>
    <dgm:cxn modelId="{B49F3A54-9A53-454C-9346-1F3AA41D83C5}" type="presOf" srcId="{5948BD3B-47FC-41EE-A305-CE0760D3F3E4}" destId="{DBE50CF0-1828-43C7-A0DD-2D6BD06EC4F4}" srcOrd="0" destOrd="0" presId="urn:microsoft.com/office/officeart/2018/2/layout/IconLabelDescriptionList"/>
    <dgm:cxn modelId="{0E3DDB54-89AE-4137-A066-117FB7596727}" type="presOf" srcId="{D693AE88-4C59-4248-8F2B-9E0A2CA04DCC}" destId="{B0F04A19-26A2-47C9-B13D-4314A14C2831}" srcOrd="0" destOrd="0" presId="urn:microsoft.com/office/officeart/2018/2/layout/IconLabelDescriptionList"/>
    <dgm:cxn modelId="{A2600958-DEC4-4345-945A-E629CC69DC89}" type="presOf" srcId="{73E0D34C-BEC3-4AC5-BF33-1B08D2F5D571}" destId="{F509DAB9-4F49-415F-AF13-3C5D1DD5F004}" srcOrd="0" destOrd="0" presId="urn:microsoft.com/office/officeart/2018/2/layout/IconLabelDescriptionList"/>
    <dgm:cxn modelId="{15F7DC7E-C7D8-4DF2-B8CF-B9CE509E6CDF}" type="presOf" srcId="{D12077D3-775E-4522-9483-56B6AEFCBB3F}" destId="{8AC348B1-FA1A-42DC-A750-C1244645380D}" srcOrd="0" destOrd="0" presId="urn:microsoft.com/office/officeart/2018/2/layout/IconLabelDescriptionList"/>
    <dgm:cxn modelId="{B2E68596-F6C6-491A-B262-4C5D5331E796}" srcId="{5948BD3B-47FC-41EE-A305-CE0760D3F3E4}" destId="{EF08C36D-AB51-40B0-9D88-2762B66EDCCE}" srcOrd="1" destOrd="0" parTransId="{7A9A6D48-E232-4DA4-AE5F-878DD4ECF625}" sibTransId="{275432E4-65C6-4FEE-B67B-AF15255830BB}"/>
    <dgm:cxn modelId="{146C00B6-6F7E-4220-AEFA-50586140A261}" type="presOf" srcId="{E8FB006E-72B0-4060-AFF9-9827EC7C9F1C}" destId="{2D58DEE5-85EF-4AB6-A70F-FEC19F482EAA}" srcOrd="0" destOrd="0" presId="urn:microsoft.com/office/officeart/2018/2/layout/IconLabelDescriptionList"/>
    <dgm:cxn modelId="{D059E5C8-1FAF-489E-9EC2-9B3E3EA8281C}" srcId="{E8FB006E-72B0-4060-AFF9-9827EC7C9F1C}" destId="{85DA040F-2001-4AF6-9798-948115928F48}" srcOrd="1" destOrd="0" parTransId="{43D968DB-4C71-4271-B309-BE9A20F4D6BF}" sibTransId="{85A866B9-3505-4D0E-B5BB-A693FBAA421A}"/>
    <dgm:cxn modelId="{566726E9-ED19-4A0B-9BE4-6D64C37F2321}" type="presOf" srcId="{85DA040F-2001-4AF6-9798-948115928F48}" destId="{F509DAB9-4F49-415F-AF13-3C5D1DD5F004}" srcOrd="0" destOrd="1" presId="urn:microsoft.com/office/officeart/2018/2/layout/IconLabelDescriptionList"/>
    <dgm:cxn modelId="{607320FE-3F20-4519-B5EF-A02D82F42D43}" srcId="{E8FB006E-72B0-4060-AFF9-9827EC7C9F1C}" destId="{73E0D34C-BEC3-4AC5-BF33-1B08D2F5D571}" srcOrd="0" destOrd="0" parTransId="{94C4DDEC-574C-40CA-9F7C-DD0AB59C358A}" sibTransId="{E655B46C-2C83-4DC1-B97A-2FB8CE94C9D1}"/>
    <dgm:cxn modelId="{A0F80D3C-F5FC-4A50-9509-C3B2FD4F11F2}" type="presParOf" srcId="{8AC348B1-FA1A-42DC-A750-C1244645380D}" destId="{8DE13D30-06C0-416B-9090-6C8D15AB5A4D}" srcOrd="0" destOrd="0" presId="urn:microsoft.com/office/officeart/2018/2/layout/IconLabelDescriptionList"/>
    <dgm:cxn modelId="{467506E7-E2F4-46F0-A51B-FF6FA380E796}" type="presParOf" srcId="{8DE13D30-06C0-416B-9090-6C8D15AB5A4D}" destId="{D531701C-8EE7-408C-B8D1-E97D4EFCD4AF}" srcOrd="0" destOrd="0" presId="urn:microsoft.com/office/officeart/2018/2/layout/IconLabelDescriptionList"/>
    <dgm:cxn modelId="{D3DF3D1B-E1BA-45A4-8512-C5D0542A021C}" type="presParOf" srcId="{8DE13D30-06C0-416B-9090-6C8D15AB5A4D}" destId="{7F9BADE0-A898-45EC-B8CE-2102E95425FD}" srcOrd="1" destOrd="0" presId="urn:microsoft.com/office/officeart/2018/2/layout/IconLabelDescriptionList"/>
    <dgm:cxn modelId="{51A90AEE-CBA1-4BBD-BBC9-1C028D2C2F14}" type="presParOf" srcId="{8DE13D30-06C0-416B-9090-6C8D15AB5A4D}" destId="{DBE50CF0-1828-43C7-A0DD-2D6BD06EC4F4}" srcOrd="2" destOrd="0" presId="urn:microsoft.com/office/officeart/2018/2/layout/IconLabelDescriptionList"/>
    <dgm:cxn modelId="{ACB7DD4C-CA41-4A15-9396-33C20954FA23}" type="presParOf" srcId="{8DE13D30-06C0-416B-9090-6C8D15AB5A4D}" destId="{449139FD-967E-46FF-96E9-27FB66DBB172}" srcOrd="3" destOrd="0" presId="urn:microsoft.com/office/officeart/2018/2/layout/IconLabelDescriptionList"/>
    <dgm:cxn modelId="{5D542ACF-F49B-4904-B343-C45FFE1BF0D6}" type="presParOf" srcId="{8DE13D30-06C0-416B-9090-6C8D15AB5A4D}" destId="{B0F04A19-26A2-47C9-B13D-4314A14C2831}" srcOrd="4" destOrd="0" presId="urn:microsoft.com/office/officeart/2018/2/layout/IconLabelDescriptionList"/>
    <dgm:cxn modelId="{339C5EFF-E227-4860-8C7E-DB76F65DCCDB}" type="presParOf" srcId="{8AC348B1-FA1A-42DC-A750-C1244645380D}" destId="{E105E860-635C-4A24-B230-F67DB2AAE1DD}" srcOrd="1" destOrd="0" presId="urn:microsoft.com/office/officeart/2018/2/layout/IconLabelDescriptionList"/>
    <dgm:cxn modelId="{A819BC2B-2673-447B-B1CF-C4023C08179C}" type="presParOf" srcId="{8AC348B1-FA1A-42DC-A750-C1244645380D}" destId="{4A904FD2-CF38-47BC-BBDD-A688EF0C4580}" srcOrd="2" destOrd="0" presId="urn:microsoft.com/office/officeart/2018/2/layout/IconLabelDescriptionList"/>
    <dgm:cxn modelId="{23DC534A-06FC-4E46-A31C-380D786B19CB}" type="presParOf" srcId="{4A904FD2-CF38-47BC-BBDD-A688EF0C4580}" destId="{9B1323A1-1D3D-41B1-A904-58109ADF98C8}" srcOrd="0" destOrd="0" presId="urn:microsoft.com/office/officeart/2018/2/layout/IconLabelDescriptionList"/>
    <dgm:cxn modelId="{1878E736-BC62-4EE0-A547-1967B22BC567}" type="presParOf" srcId="{4A904FD2-CF38-47BC-BBDD-A688EF0C4580}" destId="{8CE4CEB4-79B4-4156-93F3-C03032AEBE6B}" srcOrd="1" destOrd="0" presId="urn:microsoft.com/office/officeart/2018/2/layout/IconLabelDescriptionList"/>
    <dgm:cxn modelId="{39F8BBBE-197F-418C-AE3C-7C11049AC331}" type="presParOf" srcId="{4A904FD2-CF38-47BC-BBDD-A688EF0C4580}" destId="{2D58DEE5-85EF-4AB6-A70F-FEC19F482EAA}" srcOrd="2" destOrd="0" presId="urn:microsoft.com/office/officeart/2018/2/layout/IconLabelDescriptionList"/>
    <dgm:cxn modelId="{007693C9-142C-41FC-B81C-5A38AC2FB99C}" type="presParOf" srcId="{4A904FD2-CF38-47BC-BBDD-A688EF0C4580}" destId="{A789FE49-512D-40F4-AB8F-89A0C4C4E095}" srcOrd="3" destOrd="0" presId="urn:microsoft.com/office/officeart/2018/2/layout/IconLabelDescriptionList"/>
    <dgm:cxn modelId="{648D7C38-FEE7-4F1B-8EEF-CAB282796A89}" type="presParOf" srcId="{4A904FD2-CF38-47BC-BBDD-A688EF0C4580}" destId="{F509DAB9-4F49-415F-AF13-3C5D1DD5F00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566CF7-2D9E-4417-813A-9FC48B5C6AC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CFDC05-2FCD-40BF-85EF-C4DC6BD7F722}">
      <dgm:prSet/>
      <dgm:spPr/>
      <dgm:t>
        <a:bodyPr/>
        <a:lstStyle/>
        <a:p>
          <a:pPr>
            <a:lnSpc>
              <a:spcPct val="100000"/>
            </a:lnSpc>
            <a:defRPr b="1"/>
          </a:pPr>
          <a:r>
            <a:rPr lang="en-US" b="1" dirty="0"/>
            <a:t>Amazon SES (Simple Email Service)</a:t>
          </a:r>
          <a:endParaRPr lang="en-US" dirty="0"/>
        </a:p>
      </dgm:t>
    </dgm:pt>
    <dgm:pt modelId="{D335F179-1E77-49A3-9448-3113E4F129D2}" type="parTrans" cxnId="{EBBC2234-13E6-42D6-90BB-33A0E3DACD65}">
      <dgm:prSet/>
      <dgm:spPr/>
      <dgm:t>
        <a:bodyPr/>
        <a:lstStyle/>
        <a:p>
          <a:endParaRPr lang="en-US"/>
        </a:p>
      </dgm:t>
    </dgm:pt>
    <dgm:pt modelId="{0BE082B8-0ADB-400F-A414-1E69D97280CE}" type="sibTrans" cxnId="{EBBC2234-13E6-42D6-90BB-33A0E3DACD65}">
      <dgm:prSet/>
      <dgm:spPr/>
      <dgm:t>
        <a:bodyPr/>
        <a:lstStyle/>
        <a:p>
          <a:endParaRPr lang="en-US"/>
        </a:p>
      </dgm:t>
    </dgm:pt>
    <dgm:pt modelId="{5A2F3C61-2E31-498D-92B4-B1CD7DB6F595}">
      <dgm:prSet/>
      <dgm:spPr/>
      <dgm:t>
        <a:bodyPr/>
        <a:lstStyle/>
        <a:p>
          <a:pPr>
            <a:lnSpc>
              <a:spcPct val="100000"/>
            </a:lnSpc>
          </a:pPr>
          <a:r>
            <a:rPr lang="en-US" b="1" dirty="0"/>
            <a:t>Function: </a:t>
          </a:r>
          <a:r>
            <a:rPr lang="en-US" dirty="0"/>
            <a:t>A streamlined and economical email platform that enables seamless sending and receiving of emails using personalized email addresses and domains. </a:t>
          </a:r>
        </a:p>
      </dgm:t>
    </dgm:pt>
    <dgm:pt modelId="{542626A4-2950-4D69-B55D-27F2B951264D}" type="parTrans" cxnId="{B96DAB19-3FCE-4488-B7A5-85584D8E6427}">
      <dgm:prSet/>
      <dgm:spPr/>
      <dgm:t>
        <a:bodyPr/>
        <a:lstStyle/>
        <a:p>
          <a:endParaRPr lang="en-US"/>
        </a:p>
      </dgm:t>
    </dgm:pt>
    <dgm:pt modelId="{AA2730FE-3A89-4ACB-97DA-648276D3A458}" type="sibTrans" cxnId="{B96DAB19-3FCE-4488-B7A5-85584D8E6427}">
      <dgm:prSet/>
      <dgm:spPr/>
      <dgm:t>
        <a:bodyPr/>
        <a:lstStyle/>
        <a:p>
          <a:endParaRPr lang="en-US"/>
        </a:p>
      </dgm:t>
    </dgm:pt>
    <dgm:pt modelId="{6F710174-131A-4D6E-B6E3-947A28F8BC74}">
      <dgm:prSet/>
      <dgm:spPr/>
      <dgm:t>
        <a:bodyPr/>
        <a:lstStyle/>
        <a:p>
          <a:pPr>
            <a:lnSpc>
              <a:spcPct val="100000"/>
            </a:lnSpc>
          </a:pPr>
          <a:r>
            <a:rPr lang="en-US" b="1" dirty="0"/>
            <a:t>Benefits: </a:t>
          </a:r>
          <a:r>
            <a:rPr lang="en-US" dirty="0"/>
            <a:t> It has the ability to work together with other AWS services, which makes it a versatile tool for sending notifications, marketing communications, or transactional emails.</a:t>
          </a:r>
          <a:br>
            <a:rPr lang="en-US" dirty="0"/>
          </a:br>
          <a:endParaRPr lang="en-US" dirty="0"/>
        </a:p>
      </dgm:t>
    </dgm:pt>
    <dgm:pt modelId="{A6A00920-7BF9-4402-937D-2EBA47E4C74F}" type="parTrans" cxnId="{7A237252-6C25-4D7B-A037-79AF84919284}">
      <dgm:prSet/>
      <dgm:spPr/>
      <dgm:t>
        <a:bodyPr/>
        <a:lstStyle/>
        <a:p>
          <a:endParaRPr lang="en-US"/>
        </a:p>
      </dgm:t>
    </dgm:pt>
    <dgm:pt modelId="{CFBD86EB-0029-48E7-9036-AC6D15331B77}" type="sibTrans" cxnId="{7A237252-6C25-4D7B-A037-79AF84919284}">
      <dgm:prSet/>
      <dgm:spPr/>
      <dgm:t>
        <a:bodyPr/>
        <a:lstStyle/>
        <a:p>
          <a:endParaRPr lang="en-US"/>
        </a:p>
      </dgm:t>
    </dgm:pt>
    <dgm:pt modelId="{2BB4C187-3A70-4AEA-B894-2D929AD1F049}" type="pres">
      <dgm:prSet presAssocID="{89566CF7-2D9E-4417-813A-9FC48B5C6ACA}" presName="root" presStyleCnt="0">
        <dgm:presLayoutVars>
          <dgm:dir/>
          <dgm:resizeHandles val="exact"/>
        </dgm:presLayoutVars>
      </dgm:prSet>
      <dgm:spPr/>
    </dgm:pt>
    <dgm:pt modelId="{0BD89065-7981-483F-8D9C-DE44CDE38611}" type="pres">
      <dgm:prSet presAssocID="{0DCFDC05-2FCD-40BF-85EF-C4DC6BD7F722}" presName="compNode" presStyleCnt="0"/>
      <dgm:spPr/>
    </dgm:pt>
    <dgm:pt modelId="{154F9F5B-A41A-4246-A849-32427E71A3FF}" type="pres">
      <dgm:prSet presAssocID="{0DCFDC05-2FCD-40BF-85EF-C4DC6BD7F72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C4408CD7-C219-4B80-A790-24FBBA57C280}" type="pres">
      <dgm:prSet presAssocID="{0DCFDC05-2FCD-40BF-85EF-C4DC6BD7F722}" presName="iconSpace" presStyleCnt="0"/>
      <dgm:spPr/>
    </dgm:pt>
    <dgm:pt modelId="{80971FEC-7953-4E4C-8C52-EA7E42146C78}" type="pres">
      <dgm:prSet presAssocID="{0DCFDC05-2FCD-40BF-85EF-C4DC6BD7F722}" presName="parTx" presStyleLbl="revTx" presStyleIdx="0" presStyleCnt="2">
        <dgm:presLayoutVars>
          <dgm:chMax val="0"/>
          <dgm:chPref val="0"/>
        </dgm:presLayoutVars>
      </dgm:prSet>
      <dgm:spPr/>
    </dgm:pt>
    <dgm:pt modelId="{23358737-CDD6-4364-829B-774B533E5A54}" type="pres">
      <dgm:prSet presAssocID="{0DCFDC05-2FCD-40BF-85EF-C4DC6BD7F722}" presName="txSpace" presStyleCnt="0"/>
      <dgm:spPr/>
    </dgm:pt>
    <dgm:pt modelId="{4EB5A1FF-5295-41B8-9A6A-B1ED81B28D1E}" type="pres">
      <dgm:prSet presAssocID="{0DCFDC05-2FCD-40BF-85EF-C4DC6BD7F722}" presName="desTx" presStyleLbl="revTx" presStyleIdx="1" presStyleCnt="2">
        <dgm:presLayoutVars/>
      </dgm:prSet>
      <dgm:spPr/>
    </dgm:pt>
  </dgm:ptLst>
  <dgm:cxnLst>
    <dgm:cxn modelId="{B96DAB19-3FCE-4488-B7A5-85584D8E6427}" srcId="{0DCFDC05-2FCD-40BF-85EF-C4DC6BD7F722}" destId="{5A2F3C61-2E31-498D-92B4-B1CD7DB6F595}" srcOrd="0" destOrd="0" parTransId="{542626A4-2950-4D69-B55D-27F2B951264D}" sibTransId="{AA2730FE-3A89-4ACB-97DA-648276D3A458}"/>
    <dgm:cxn modelId="{44F48B27-01F3-4777-AB69-D6CCEE764B50}" type="presOf" srcId="{5A2F3C61-2E31-498D-92B4-B1CD7DB6F595}" destId="{4EB5A1FF-5295-41B8-9A6A-B1ED81B28D1E}" srcOrd="0" destOrd="0" presId="urn:microsoft.com/office/officeart/2018/5/layout/CenteredIconLabelDescriptionList"/>
    <dgm:cxn modelId="{EBBC2234-13E6-42D6-90BB-33A0E3DACD65}" srcId="{89566CF7-2D9E-4417-813A-9FC48B5C6ACA}" destId="{0DCFDC05-2FCD-40BF-85EF-C4DC6BD7F722}" srcOrd="0" destOrd="0" parTransId="{D335F179-1E77-49A3-9448-3113E4F129D2}" sibTransId="{0BE082B8-0ADB-400F-A414-1E69D97280CE}"/>
    <dgm:cxn modelId="{D4F7CC34-C367-4AF2-853A-1D8FEA31D673}" type="presOf" srcId="{0DCFDC05-2FCD-40BF-85EF-C4DC6BD7F722}" destId="{80971FEC-7953-4E4C-8C52-EA7E42146C78}" srcOrd="0" destOrd="0" presId="urn:microsoft.com/office/officeart/2018/5/layout/CenteredIconLabelDescriptionList"/>
    <dgm:cxn modelId="{7572323F-A797-4490-9E13-DB38AEB55AFF}" type="presOf" srcId="{89566CF7-2D9E-4417-813A-9FC48B5C6ACA}" destId="{2BB4C187-3A70-4AEA-B894-2D929AD1F049}" srcOrd="0" destOrd="0" presId="urn:microsoft.com/office/officeart/2018/5/layout/CenteredIconLabelDescriptionList"/>
    <dgm:cxn modelId="{B219CD71-0AD0-42AE-BF8B-958FFAE8B15A}" type="presOf" srcId="{6F710174-131A-4D6E-B6E3-947A28F8BC74}" destId="{4EB5A1FF-5295-41B8-9A6A-B1ED81B28D1E}" srcOrd="0" destOrd="1" presId="urn:microsoft.com/office/officeart/2018/5/layout/CenteredIconLabelDescriptionList"/>
    <dgm:cxn modelId="{7A237252-6C25-4D7B-A037-79AF84919284}" srcId="{0DCFDC05-2FCD-40BF-85EF-C4DC6BD7F722}" destId="{6F710174-131A-4D6E-B6E3-947A28F8BC74}" srcOrd="1" destOrd="0" parTransId="{A6A00920-7BF9-4402-937D-2EBA47E4C74F}" sibTransId="{CFBD86EB-0029-48E7-9036-AC6D15331B77}"/>
    <dgm:cxn modelId="{1F043F14-6899-414F-AAC6-73F0B7C61ED1}" type="presParOf" srcId="{2BB4C187-3A70-4AEA-B894-2D929AD1F049}" destId="{0BD89065-7981-483F-8D9C-DE44CDE38611}" srcOrd="0" destOrd="0" presId="urn:microsoft.com/office/officeart/2018/5/layout/CenteredIconLabelDescriptionList"/>
    <dgm:cxn modelId="{7DBE9333-6172-4348-9A90-C563B1C46626}" type="presParOf" srcId="{0BD89065-7981-483F-8D9C-DE44CDE38611}" destId="{154F9F5B-A41A-4246-A849-32427E71A3FF}" srcOrd="0" destOrd="0" presId="urn:microsoft.com/office/officeart/2018/5/layout/CenteredIconLabelDescriptionList"/>
    <dgm:cxn modelId="{33A1220D-F769-4F61-A639-ED0B6A0C7B3C}" type="presParOf" srcId="{0BD89065-7981-483F-8D9C-DE44CDE38611}" destId="{C4408CD7-C219-4B80-A790-24FBBA57C280}" srcOrd="1" destOrd="0" presId="urn:microsoft.com/office/officeart/2018/5/layout/CenteredIconLabelDescriptionList"/>
    <dgm:cxn modelId="{40084F71-4C0E-4EEC-844B-3B2DE4C7088C}" type="presParOf" srcId="{0BD89065-7981-483F-8D9C-DE44CDE38611}" destId="{80971FEC-7953-4E4C-8C52-EA7E42146C78}" srcOrd="2" destOrd="0" presId="urn:microsoft.com/office/officeart/2018/5/layout/CenteredIconLabelDescriptionList"/>
    <dgm:cxn modelId="{1395FF00-5942-42F5-88CE-730E93316913}" type="presParOf" srcId="{0BD89065-7981-483F-8D9C-DE44CDE38611}" destId="{23358737-CDD6-4364-829B-774B533E5A54}" srcOrd="3" destOrd="0" presId="urn:microsoft.com/office/officeart/2018/5/layout/CenteredIconLabelDescriptionList"/>
    <dgm:cxn modelId="{6991B868-1A2F-470A-BDBC-739C65F0AF2B}" type="presParOf" srcId="{0BD89065-7981-483F-8D9C-DE44CDE38611}" destId="{4EB5A1FF-5295-41B8-9A6A-B1ED81B28D1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0A19B-4FCE-41DB-9EA5-EF662DB5B213}">
      <dsp:nvSpPr>
        <dsp:cNvPr id="0" name=""/>
        <dsp:cNvSpPr/>
      </dsp:nvSpPr>
      <dsp:spPr>
        <a:xfrm>
          <a:off x="775085" y="105123"/>
          <a:ext cx="1509048" cy="1434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01093-06AC-4881-A779-106FF093DEDD}">
      <dsp:nvSpPr>
        <dsp:cNvPr id="0" name=""/>
        <dsp:cNvSpPr/>
      </dsp:nvSpPr>
      <dsp:spPr>
        <a:xfrm>
          <a:off x="775085" y="1711152"/>
          <a:ext cx="4311566" cy="61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kern="1200"/>
            <a:t>AWS Lambda</a:t>
          </a:r>
          <a:endParaRPr lang="en-US" sz="3600" kern="1200"/>
        </a:p>
      </dsp:txBody>
      <dsp:txXfrm>
        <a:off x="775085" y="1711152"/>
        <a:ext cx="4311566" cy="614905"/>
      </dsp:txXfrm>
    </dsp:sp>
    <dsp:sp modelId="{1118F0DC-189C-4AA7-838D-26F741DB5CB1}">
      <dsp:nvSpPr>
        <dsp:cNvPr id="0" name=""/>
        <dsp:cNvSpPr/>
      </dsp:nvSpPr>
      <dsp:spPr>
        <a:xfrm>
          <a:off x="775085" y="2405708"/>
          <a:ext cx="4311566" cy="168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Function: </a:t>
          </a:r>
          <a:r>
            <a:rPr lang="en-US" sz="1700" kern="1200"/>
            <a:t>Executes backend operations in a serverless setting, activated by events like HTTP requests through API Gateway or modifications to tables in DynamoDB. </a:t>
          </a:r>
        </a:p>
        <a:p>
          <a:pPr marL="0" lvl="0" indent="0" algn="l" defTabSz="755650">
            <a:lnSpc>
              <a:spcPct val="90000"/>
            </a:lnSpc>
            <a:spcBef>
              <a:spcPct val="0"/>
            </a:spcBef>
            <a:spcAft>
              <a:spcPct val="35000"/>
            </a:spcAft>
            <a:buNone/>
          </a:pPr>
          <a:r>
            <a:rPr lang="en-US" sz="1700" b="1" kern="1200"/>
            <a:t>Benefits: </a:t>
          </a:r>
          <a:r>
            <a:rPr lang="en-US" sz="1700" kern="1200"/>
            <a:t>Reduces cost by charging only for the compute time used, without requiring server provisioning and management.</a:t>
          </a:r>
        </a:p>
      </dsp:txBody>
      <dsp:txXfrm>
        <a:off x="775085" y="2405708"/>
        <a:ext cx="4311566" cy="1681973"/>
      </dsp:txXfrm>
    </dsp:sp>
    <dsp:sp modelId="{6A9E41C7-FB4A-455F-BE3A-25F3F6490645}">
      <dsp:nvSpPr>
        <dsp:cNvPr id="0" name=""/>
        <dsp:cNvSpPr/>
      </dsp:nvSpPr>
      <dsp:spPr>
        <a:xfrm>
          <a:off x="5841176" y="105123"/>
          <a:ext cx="1509048" cy="1434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3EA595-92E1-423B-AA7D-19F2DBF42798}">
      <dsp:nvSpPr>
        <dsp:cNvPr id="0" name=""/>
        <dsp:cNvSpPr/>
      </dsp:nvSpPr>
      <dsp:spPr>
        <a:xfrm>
          <a:off x="5841176" y="1711152"/>
          <a:ext cx="4311566" cy="61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kern="1200"/>
            <a:t>API Gateway</a:t>
          </a:r>
          <a:endParaRPr lang="en-US" sz="3600" kern="1200"/>
        </a:p>
      </dsp:txBody>
      <dsp:txXfrm>
        <a:off x="5841176" y="1711152"/>
        <a:ext cx="4311566" cy="614905"/>
      </dsp:txXfrm>
    </dsp:sp>
    <dsp:sp modelId="{07030741-34AA-4E8A-9E7B-03498BAB3B41}">
      <dsp:nvSpPr>
        <dsp:cNvPr id="0" name=""/>
        <dsp:cNvSpPr/>
      </dsp:nvSpPr>
      <dsp:spPr>
        <a:xfrm>
          <a:off x="5841176" y="2405708"/>
          <a:ext cx="4311566" cy="168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Function: </a:t>
          </a:r>
          <a:r>
            <a:rPr lang="en-US" sz="1700" kern="1200"/>
            <a:t>Oversees the management of all the RESTful APIs that establish connections between web clients and backend AWS Lambda functions. </a:t>
          </a:r>
        </a:p>
        <a:p>
          <a:pPr marL="0" lvl="0" indent="0" algn="l" defTabSz="755650">
            <a:lnSpc>
              <a:spcPct val="90000"/>
            </a:lnSpc>
            <a:spcBef>
              <a:spcPct val="0"/>
            </a:spcBef>
            <a:spcAft>
              <a:spcPct val="35000"/>
            </a:spcAft>
            <a:buNone/>
          </a:pPr>
          <a:r>
            <a:rPr lang="en-US" sz="1700" b="1" kern="1200"/>
            <a:t>Benefits: </a:t>
          </a:r>
          <a:r>
            <a:rPr lang="en-US" sz="1700" kern="1200"/>
            <a:t>Offers functionalities such as traffic regulation, authentication and permission control, surveillance, and management of API versions. </a:t>
          </a:r>
        </a:p>
      </dsp:txBody>
      <dsp:txXfrm>
        <a:off x="5841176" y="2405708"/>
        <a:ext cx="4311566" cy="1681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1701C-8EE7-408C-B8D1-E97D4EFCD4AF}">
      <dsp:nvSpPr>
        <dsp:cNvPr id="0" name=""/>
        <dsp:cNvSpPr/>
      </dsp:nvSpPr>
      <dsp:spPr>
        <a:xfrm>
          <a:off x="770502" y="384166"/>
          <a:ext cx="1510523" cy="1233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E50CF0-1828-43C7-A0DD-2D6BD06EC4F4}">
      <dsp:nvSpPr>
        <dsp:cNvPr id="0" name=""/>
        <dsp:cNvSpPr/>
      </dsp:nvSpPr>
      <dsp:spPr>
        <a:xfrm>
          <a:off x="770502" y="1765138"/>
          <a:ext cx="4315781" cy="528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dirty="0"/>
            <a:t>Amazon RDS (Relational Database Service)</a:t>
          </a:r>
          <a:endParaRPr lang="en-US" sz="1800" kern="1200" dirty="0"/>
        </a:p>
      </dsp:txBody>
      <dsp:txXfrm>
        <a:off x="770502" y="1765138"/>
        <a:ext cx="4315781" cy="528736"/>
      </dsp:txXfrm>
    </dsp:sp>
    <dsp:sp modelId="{B0F04A19-26A2-47C9-B13D-4314A14C2831}">
      <dsp:nvSpPr>
        <dsp:cNvPr id="0" name=""/>
        <dsp:cNvSpPr/>
      </dsp:nvSpPr>
      <dsp:spPr>
        <a:xfrm>
          <a:off x="770502" y="2362364"/>
          <a:ext cx="4315781" cy="144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t>Function: </a:t>
          </a:r>
          <a:r>
            <a:rPr lang="en-US" sz="1300" kern="1200" dirty="0"/>
            <a:t>Offers a scalable and managed service for relational databases, featuring multiple types of database instances.</a:t>
          </a:r>
        </a:p>
        <a:p>
          <a:pPr marL="0" lvl="0" indent="0" algn="l" defTabSz="577850">
            <a:lnSpc>
              <a:spcPct val="90000"/>
            </a:lnSpc>
            <a:spcBef>
              <a:spcPct val="0"/>
            </a:spcBef>
            <a:spcAft>
              <a:spcPct val="35000"/>
            </a:spcAft>
            <a:buNone/>
          </a:pPr>
          <a:r>
            <a:rPr lang="en-US" sz="1300" b="1" kern="1200"/>
            <a:t>Benefits: </a:t>
          </a:r>
          <a:r>
            <a:rPr lang="en-US" sz="1300" kern="1200"/>
            <a:t>Streamlines the process of setting up, operating, and expanding databases; provides robustness and protection for applications that rely on databases. </a:t>
          </a:r>
        </a:p>
      </dsp:txBody>
      <dsp:txXfrm>
        <a:off x="770502" y="2362364"/>
        <a:ext cx="4315781" cy="1446273"/>
      </dsp:txXfrm>
    </dsp:sp>
    <dsp:sp modelId="{9B1323A1-1D3D-41B1-A904-58109ADF98C8}">
      <dsp:nvSpPr>
        <dsp:cNvPr id="0" name=""/>
        <dsp:cNvSpPr/>
      </dsp:nvSpPr>
      <dsp:spPr>
        <a:xfrm>
          <a:off x="5841545" y="384166"/>
          <a:ext cx="1510523" cy="1233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58DEE5-85EF-4AB6-A70F-FEC19F482EAA}">
      <dsp:nvSpPr>
        <dsp:cNvPr id="0" name=""/>
        <dsp:cNvSpPr/>
      </dsp:nvSpPr>
      <dsp:spPr>
        <a:xfrm>
          <a:off x="5841545" y="1765138"/>
          <a:ext cx="4315781" cy="528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a:t>Amazon S3 (Simple Storage Service)</a:t>
          </a:r>
          <a:endParaRPr lang="en-US" sz="1800" kern="1200"/>
        </a:p>
      </dsp:txBody>
      <dsp:txXfrm>
        <a:off x="5841545" y="1765138"/>
        <a:ext cx="4315781" cy="528736"/>
      </dsp:txXfrm>
    </dsp:sp>
    <dsp:sp modelId="{F509DAB9-4F49-415F-AF13-3C5D1DD5F004}">
      <dsp:nvSpPr>
        <dsp:cNvPr id="0" name=""/>
        <dsp:cNvSpPr/>
      </dsp:nvSpPr>
      <dsp:spPr>
        <a:xfrm>
          <a:off x="5841545" y="2362364"/>
          <a:ext cx="4315781" cy="144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a:t>Function: </a:t>
          </a:r>
          <a:r>
            <a:rPr lang="en-US" sz="1300" kern="1200"/>
            <a:t>The storage solution is designed to securely store and safeguard large volumes of data for various purposes, including hosting websites, running mobile applications, performing backup and restore operations, archiving data, and supporting enterprise applications. </a:t>
          </a:r>
        </a:p>
        <a:p>
          <a:pPr marL="0" lvl="0" indent="0" algn="l" defTabSz="577850">
            <a:lnSpc>
              <a:spcPct val="90000"/>
            </a:lnSpc>
            <a:spcBef>
              <a:spcPct val="0"/>
            </a:spcBef>
            <a:spcAft>
              <a:spcPct val="35000"/>
            </a:spcAft>
            <a:buNone/>
          </a:pPr>
          <a:r>
            <a:rPr lang="en-US" sz="1300" b="1" kern="1200"/>
            <a:t>Benefits: </a:t>
          </a:r>
          <a:r>
            <a:rPr lang="en-US" sz="1300" kern="1200"/>
            <a:t>Offers unparalleled scalability, data availability, security, and performance. </a:t>
          </a:r>
          <a:br>
            <a:rPr lang="en-US" sz="1300" kern="1200"/>
          </a:br>
          <a:br>
            <a:rPr lang="en-US" sz="1300" kern="1200"/>
          </a:br>
          <a:endParaRPr lang="en-US" sz="1300" kern="1200"/>
        </a:p>
      </dsp:txBody>
      <dsp:txXfrm>
        <a:off x="5841545" y="2362364"/>
        <a:ext cx="4315781" cy="1446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F9F5B-A41A-4246-A849-32427E71A3FF}">
      <dsp:nvSpPr>
        <dsp:cNvPr id="0" name=""/>
        <dsp:cNvSpPr/>
      </dsp:nvSpPr>
      <dsp:spPr>
        <a:xfrm>
          <a:off x="4708652" y="244423"/>
          <a:ext cx="1510523" cy="1334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71FEC-7953-4E4C-8C52-EA7E42146C78}">
      <dsp:nvSpPr>
        <dsp:cNvPr id="0" name=""/>
        <dsp:cNvSpPr/>
      </dsp:nvSpPr>
      <dsp:spPr>
        <a:xfrm>
          <a:off x="3306023" y="1738102"/>
          <a:ext cx="4315781" cy="571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b="1" kern="1200" dirty="0"/>
            <a:t>Amazon SES (Simple Email Service)</a:t>
          </a:r>
          <a:endParaRPr lang="en-US" sz="2100" kern="1200" dirty="0"/>
        </a:p>
      </dsp:txBody>
      <dsp:txXfrm>
        <a:off x="3306023" y="1738102"/>
        <a:ext cx="4315781" cy="571889"/>
      </dsp:txXfrm>
    </dsp:sp>
    <dsp:sp modelId="{4EB5A1FF-5295-41B8-9A6A-B1ED81B28D1E}">
      <dsp:nvSpPr>
        <dsp:cNvPr id="0" name=""/>
        <dsp:cNvSpPr/>
      </dsp:nvSpPr>
      <dsp:spPr>
        <a:xfrm>
          <a:off x="3306023" y="2384070"/>
          <a:ext cx="4315781" cy="156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Function: </a:t>
          </a:r>
          <a:r>
            <a:rPr lang="en-US" sz="1600" kern="1200" dirty="0"/>
            <a:t>A streamlined and economical email platform that enables seamless sending and receiving of emails using personalized email addresses and domains. </a:t>
          </a:r>
        </a:p>
        <a:p>
          <a:pPr marL="0" lvl="0" indent="0" algn="ctr" defTabSz="711200">
            <a:lnSpc>
              <a:spcPct val="100000"/>
            </a:lnSpc>
            <a:spcBef>
              <a:spcPct val="0"/>
            </a:spcBef>
            <a:spcAft>
              <a:spcPct val="35000"/>
            </a:spcAft>
            <a:buNone/>
          </a:pPr>
          <a:r>
            <a:rPr lang="en-US" sz="1600" b="1" kern="1200" dirty="0"/>
            <a:t>Benefits: </a:t>
          </a:r>
          <a:r>
            <a:rPr lang="en-US" sz="1600" kern="1200" dirty="0"/>
            <a:t> It has the ability to work together with other AWS services, which makes it a versatile tool for sending notifications, marketing communications, or transactional emails.</a:t>
          </a:r>
          <a:br>
            <a:rPr lang="en-US" sz="1600" kern="1200" dirty="0"/>
          </a:br>
          <a:endParaRPr lang="en-US" sz="1600" kern="1200" dirty="0"/>
        </a:p>
      </dsp:txBody>
      <dsp:txXfrm>
        <a:off x="3306023" y="2384070"/>
        <a:ext cx="4315781" cy="1564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398B3-4937-4C6F-90FA-92F5034CDD98}"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3DEBC-4AF8-461C-BD6C-B498A1EF23D9}" type="slidenum">
              <a:rPr lang="en-US" smtClean="0"/>
              <a:t>‹#›</a:t>
            </a:fld>
            <a:endParaRPr lang="en-US"/>
          </a:p>
        </p:txBody>
      </p:sp>
    </p:spTree>
    <p:extLst>
      <p:ext uri="{BB962C8B-B14F-4D97-AF65-F5344CB8AC3E}">
        <p14:creationId xmlns:p14="http://schemas.microsoft.com/office/powerpoint/2010/main" val="125334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3DEBC-4AF8-461C-BD6C-B498A1EF23D9}" type="slidenum">
              <a:rPr lang="en-US" smtClean="0"/>
              <a:t>10</a:t>
            </a:fld>
            <a:endParaRPr lang="en-US"/>
          </a:p>
        </p:txBody>
      </p:sp>
    </p:spTree>
    <p:extLst>
      <p:ext uri="{BB962C8B-B14F-4D97-AF65-F5344CB8AC3E}">
        <p14:creationId xmlns:p14="http://schemas.microsoft.com/office/powerpoint/2010/main" val="84357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08F2-E977-2180-958A-56A6F80119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790F1B-BB10-241B-212E-B382E61CE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E8EC4F-C57C-2E6A-4636-ABB236FEC5AC}"/>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5" name="Footer Placeholder 4">
            <a:extLst>
              <a:ext uri="{FF2B5EF4-FFF2-40B4-BE49-F238E27FC236}">
                <a16:creationId xmlns:a16="http://schemas.microsoft.com/office/drawing/2014/main" id="{F6290835-4236-CC34-1A48-01A36649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826CC-962A-FB44-4E88-C5B0A59A9184}"/>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166598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C3BF-39BA-01FF-D256-666BE6FA9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951EDF-D337-D460-CE83-AB977FB3A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B4482-9D72-782F-74BE-D208783857C6}"/>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5" name="Footer Placeholder 4">
            <a:extLst>
              <a:ext uri="{FF2B5EF4-FFF2-40B4-BE49-F238E27FC236}">
                <a16:creationId xmlns:a16="http://schemas.microsoft.com/office/drawing/2014/main" id="{501DE299-67BB-A136-3334-333CE829C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6B2A9-AB2F-D1E1-6DCC-532BA84BA5DD}"/>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13746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85EA2-7CC9-A3C8-DF0A-B375F024AB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A2C25D-0230-8512-C6FC-680B278702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3ACEC-2057-AB3E-8981-69C2B9E7EB1C}"/>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5" name="Footer Placeholder 4">
            <a:extLst>
              <a:ext uri="{FF2B5EF4-FFF2-40B4-BE49-F238E27FC236}">
                <a16:creationId xmlns:a16="http://schemas.microsoft.com/office/drawing/2014/main" id="{5C5582D7-9CB9-883F-3416-15C76CA42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0D0E1-6F85-0AD2-B16C-BAEC5C77E7E3}"/>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151839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C676-DAE4-0AD8-0E9E-C6EDB7C62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D2771-B64E-439F-E445-E2B3001B5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BB32A-A78E-0932-BD96-84CB8A660045}"/>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5" name="Footer Placeholder 4">
            <a:extLst>
              <a:ext uri="{FF2B5EF4-FFF2-40B4-BE49-F238E27FC236}">
                <a16:creationId xmlns:a16="http://schemas.microsoft.com/office/drawing/2014/main" id="{A9825C92-7223-66AF-6495-9FB338F9C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8475F-E5CF-972D-BBEF-32CE77445257}"/>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236977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8A4F-C60A-C609-2907-E82FB62AC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245F51-0103-24BC-E22D-7562C21395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AD15D2-BB90-CB8F-0B94-D1DCC4403C1E}"/>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5" name="Footer Placeholder 4">
            <a:extLst>
              <a:ext uri="{FF2B5EF4-FFF2-40B4-BE49-F238E27FC236}">
                <a16:creationId xmlns:a16="http://schemas.microsoft.com/office/drawing/2014/main" id="{66053593-9F3E-43E6-1339-5BFB6585E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21592-B3C2-16AF-C864-1F1C5373F5A4}"/>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306165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4530-17DB-A291-77FC-9286182B0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D6FA0-915A-034D-D28B-2B610F377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308683-D3A7-53C5-B57B-BF3ABB202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D5B3E-4959-890D-4B14-5257E785D258}"/>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6" name="Footer Placeholder 5">
            <a:extLst>
              <a:ext uri="{FF2B5EF4-FFF2-40B4-BE49-F238E27FC236}">
                <a16:creationId xmlns:a16="http://schemas.microsoft.com/office/drawing/2014/main" id="{010BFD51-4CA3-1A6A-12E4-C955781A2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A0A5A-2854-F78C-BE17-E4C232C63922}"/>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266048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65B5-DF41-5DC4-FB86-2B54755795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4EC17-A68A-F2BB-9AD5-C61A84DDE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5B637-5A19-9626-A701-0B6B24F4A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5BD6D-2437-7765-6D27-B2FF96510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03971-D588-2204-1DA7-0795012100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E915B3-0DC8-2726-E181-CD613D6E6848}"/>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8" name="Footer Placeholder 7">
            <a:extLst>
              <a:ext uri="{FF2B5EF4-FFF2-40B4-BE49-F238E27FC236}">
                <a16:creationId xmlns:a16="http://schemas.microsoft.com/office/drawing/2014/main" id="{98E4495E-AB89-947E-AA18-37449569D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17A431-7BFB-EE25-CFC1-5402ABFB33AF}"/>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174845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3647-D668-7FEB-FED0-89BBE7BD3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D8099-C0A5-A81C-DC0B-66CC1C6E91CA}"/>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4" name="Footer Placeholder 3">
            <a:extLst>
              <a:ext uri="{FF2B5EF4-FFF2-40B4-BE49-F238E27FC236}">
                <a16:creationId xmlns:a16="http://schemas.microsoft.com/office/drawing/2014/main" id="{4243C4E2-4247-98FF-CF32-FB2C4BBE4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BE1E4-6D10-1692-EE8A-CE6ABB8C98F0}"/>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54117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41AF5-DA0B-42BC-0A35-7CD304F3ACFA}"/>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3" name="Footer Placeholder 2">
            <a:extLst>
              <a:ext uri="{FF2B5EF4-FFF2-40B4-BE49-F238E27FC236}">
                <a16:creationId xmlns:a16="http://schemas.microsoft.com/office/drawing/2014/main" id="{0422F810-6E4C-9F7F-E7CD-BD54B9D256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D3CA8-F83F-B9B0-BC9D-E28B831016C0}"/>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236169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4D45-5FCB-7287-3F61-7639C6340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DC93-61FD-83E0-4092-F13C85335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17F14-2AFD-0167-3D43-D7A8AD654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A67B1-B748-3B2C-66F8-FBEAA1930C97}"/>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6" name="Footer Placeholder 5">
            <a:extLst>
              <a:ext uri="{FF2B5EF4-FFF2-40B4-BE49-F238E27FC236}">
                <a16:creationId xmlns:a16="http://schemas.microsoft.com/office/drawing/2014/main" id="{36ED9D30-EB00-5E34-C4A8-2FF59413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844EF-838D-E3E2-DF1F-E5316DD1CDD4}"/>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13492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AFF7-E89C-71AF-2443-4B0163E2F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1099D-A762-5B30-4FC2-D620342FA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3A2A29-081B-2CBE-3627-80AFA516F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AFDE2-F153-DC26-917F-491BC808D4B2}"/>
              </a:ext>
            </a:extLst>
          </p:cNvPr>
          <p:cNvSpPr>
            <a:spLocks noGrp="1"/>
          </p:cNvSpPr>
          <p:nvPr>
            <p:ph type="dt" sz="half" idx="10"/>
          </p:nvPr>
        </p:nvSpPr>
        <p:spPr/>
        <p:txBody>
          <a:bodyPr/>
          <a:lstStyle/>
          <a:p>
            <a:fld id="{E0EEC913-2388-3342-AFEB-6DCD35BBC6A1}" type="datetimeFigureOut">
              <a:rPr lang="en-US" smtClean="0"/>
              <a:t>4/25/2024</a:t>
            </a:fld>
            <a:endParaRPr lang="en-US"/>
          </a:p>
        </p:txBody>
      </p:sp>
      <p:sp>
        <p:nvSpPr>
          <p:cNvPr id="6" name="Footer Placeholder 5">
            <a:extLst>
              <a:ext uri="{FF2B5EF4-FFF2-40B4-BE49-F238E27FC236}">
                <a16:creationId xmlns:a16="http://schemas.microsoft.com/office/drawing/2014/main" id="{829A5B55-072F-1E94-49B1-D1143A2B3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F7E6F-4BC4-145C-F3A8-23E414996204}"/>
              </a:ext>
            </a:extLst>
          </p:cNvPr>
          <p:cNvSpPr>
            <a:spLocks noGrp="1"/>
          </p:cNvSpPr>
          <p:nvPr>
            <p:ph type="sldNum" sz="quarter" idx="12"/>
          </p:nvPr>
        </p:nvSpPr>
        <p:spPr/>
        <p:txBody>
          <a:bodyPr/>
          <a:lstStyle/>
          <a:p>
            <a:fld id="{C6304ABA-9F4A-904A-8966-EC3E98C44B66}" type="slidenum">
              <a:rPr lang="en-US" smtClean="0"/>
              <a:t>‹#›</a:t>
            </a:fld>
            <a:endParaRPr lang="en-US"/>
          </a:p>
        </p:txBody>
      </p:sp>
    </p:spTree>
    <p:extLst>
      <p:ext uri="{BB962C8B-B14F-4D97-AF65-F5344CB8AC3E}">
        <p14:creationId xmlns:p14="http://schemas.microsoft.com/office/powerpoint/2010/main" val="191649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62FBD-868C-FB37-CEED-B2C2D450D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8DDD8-D121-C09B-4DC7-EC99F17C8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DC6B0-D57D-2BA0-F702-70406716C6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EEC913-2388-3342-AFEB-6DCD35BBC6A1}" type="datetimeFigureOut">
              <a:rPr lang="en-US" smtClean="0"/>
              <a:t>4/25/2024</a:t>
            </a:fld>
            <a:endParaRPr lang="en-US"/>
          </a:p>
        </p:txBody>
      </p:sp>
      <p:sp>
        <p:nvSpPr>
          <p:cNvPr id="5" name="Footer Placeholder 4">
            <a:extLst>
              <a:ext uri="{FF2B5EF4-FFF2-40B4-BE49-F238E27FC236}">
                <a16:creationId xmlns:a16="http://schemas.microsoft.com/office/drawing/2014/main" id="{4DDA8EE4-D751-F69E-9062-1DAD19D11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3808EA-14FF-19C6-A9CD-BBB5B138F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304ABA-9F4A-904A-8966-EC3E98C44B66}" type="slidenum">
              <a:rPr lang="en-US" smtClean="0"/>
              <a:t>‹#›</a:t>
            </a:fld>
            <a:endParaRPr lang="en-US"/>
          </a:p>
        </p:txBody>
      </p:sp>
    </p:spTree>
    <p:extLst>
      <p:ext uri="{BB962C8B-B14F-4D97-AF65-F5344CB8AC3E}">
        <p14:creationId xmlns:p14="http://schemas.microsoft.com/office/powerpoint/2010/main" val="67138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05199-6239-DC4F-1AA0-B0DA0F87867A}"/>
              </a:ext>
            </a:extLst>
          </p:cNvPr>
          <p:cNvSpPr>
            <a:spLocks noGrp="1"/>
          </p:cNvSpPr>
          <p:nvPr>
            <p:ph type="ctrTitle"/>
          </p:nvPr>
        </p:nvSpPr>
        <p:spPr>
          <a:xfrm>
            <a:off x="5297762" y="640080"/>
            <a:ext cx="6251110" cy="3566160"/>
          </a:xfrm>
        </p:spPr>
        <p:txBody>
          <a:bodyPr anchor="b">
            <a:normAutofit/>
          </a:bodyPr>
          <a:lstStyle/>
          <a:p>
            <a:pPr algn="l"/>
            <a:r>
              <a:rPr lang="en-US" sz="5400" dirty="0"/>
              <a:t>Online Academy</a:t>
            </a:r>
          </a:p>
        </p:txBody>
      </p:sp>
      <p:sp>
        <p:nvSpPr>
          <p:cNvPr id="3" name="Subtitle 2">
            <a:extLst>
              <a:ext uri="{FF2B5EF4-FFF2-40B4-BE49-F238E27FC236}">
                <a16:creationId xmlns:a16="http://schemas.microsoft.com/office/drawing/2014/main" id="{42951510-6B8D-910A-BB73-9C8903286AB0}"/>
              </a:ext>
            </a:extLst>
          </p:cNvPr>
          <p:cNvSpPr>
            <a:spLocks noGrp="1"/>
          </p:cNvSpPr>
          <p:nvPr>
            <p:ph type="subTitle" idx="1"/>
          </p:nvPr>
        </p:nvSpPr>
        <p:spPr>
          <a:xfrm>
            <a:off x="5297760" y="4636008"/>
            <a:ext cx="6251111" cy="1572768"/>
          </a:xfrm>
        </p:spPr>
        <p:txBody>
          <a:bodyPr>
            <a:normAutofit fontScale="92500" lnSpcReduction="20000"/>
          </a:bodyPr>
          <a:lstStyle/>
          <a:p>
            <a:pPr algn="l"/>
            <a:r>
              <a:rPr lang="en-US" sz="1300" b="1" dirty="0"/>
              <a:t>Team Members</a:t>
            </a:r>
          </a:p>
          <a:p>
            <a:pPr algn="l"/>
            <a:r>
              <a:rPr lang="en-US" sz="1300" dirty="0" err="1"/>
              <a:t>Srilekha</a:t>
            </a:r>
            <a:r>
              <a:rPr lang="en-US" sz="1300" dirty="0"/>
              <a:t> Soma 700762977 </a:t>
            </a:r>
          </a:p>
          <a:p>
            <a:pPr algn="l"/>
            <a:r>
              <a:rPr lang="en-US" sz="1300" dirty="0" err="1"/>
              <a:t>Adudodla</a:t>
            </a:r>
            <a:r>
              <a:rPr lang="en-US" sz="1300" dirty="0"/>
              <a:t> Sindhu 700756302 </a:t>
            </a:r>
          </a:p>
          <a:p>
            <a:pPr algn="l"/>
            <a:r>
              <a:rPr lang="en-US" sz="1300" dirty="0"/>
              <a:t>Bindu Sree </a:t>
            </a:r>
            <a:r>
              <a:rPr lang="en-US" sz="1300" dirty="0" err="1"/>
              <a:t>Attipatla</a:t>
            </a:r>
            <a:r>
              <a:rPr lang="en-US" sz="1300" dirty="0"/>
              <a:t> 700760695</a:t>
            </a:r>
          </a:p>
          <a:p>
            <a:pPr algn="l"/>
            <a:r>
              <a:rPr lang="en-US" sz="1300" dirty="0"/>
              <a:t> Manas Abhinay </a:t>
            </a:r>
            <a:r>
              <a:rPr lang="en-US" sz="1300" dirty="0" err="1"/>
              <a:t>Gajula</a:t>
            </a:r>
            <a:r>
              <a:rPr lang="en-US" sz="1300" dirty="0"/>
              <a:t> 700757201 </a:t>
            </a:r>
          </a:p>
          <a:p>
            <a:pPr algn="l"/>
            <a:r>
              <a:rPr lang="en-US" sz="1300" dirty="0"/>
              <a:t>K. Shiva Sai Prasad 700763464</a:t>
            </a:r>
          </a:p>
        </p:txBody>
      </p:sp>
      <p:pic>
        <p:nvPicPr>
          <p:cNvPr id="5" name="Picture 4">
            <a:extLst>
              <a:ext uri="{FF2B5EF4-FFF2-40B4-BE49-F238E27FC236}">
                <a16:creationId xmlns:a16="http://schemas.microsoft.com/office/drawing/2014/main" id="{A9A4047C-F0BA-1529-364F-5FEAC73EB9A8}"/>
              </a:ext>
            </a:extLst>
          </p:cNvPr>
          <p:cNvPicPr>
            <a:picLocks noChangeAspect="1"/>
          </p:cNvPicPr>
          <p:nvPr/>
        </p:nvPicPr>
        <p:blipFill rotWithShape="1">
          <a:blip r:embed="rId2"/>
          <a:srcRect l="18160" r="1392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75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063E3-B3CE-924D-9C77-4C73D8A9748D}"/>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AWS EC2</a:t>
            </a:r>
          </a:p>
        </p:txBody>
      </p:sp>
      <p:sp>
        <p:nvSpPr>
          <p:cNvPr id="3" name="Content Placeholder 2">
            <a:extLst>
              <a:ext uri="{FF2B5EF4-FFF2-40B4-BE49-F238E27FC236}">
                <a16:creationId xmlns:a16="http://schemas.microsoft.com/office/drawing/2014/main" id="{4438C831-D353-5F38-FA32-C0F8FEE7D29D}"/>
              </a:ext>
            </a:extLst>
          </p:cNvPr>
          <p:cNvSpPr>
            <a:spLocks noGrp="1"/>
          </p:cNvSpPr>
          <p:nvPr>
            <p:ph idx="1"/>
          </p:nvPr>
        </p:nvSpPr>
        <p:spPr>
          <a:xfrm>
            <a:off x="6503158" y="649480"/>
            <a:ext cx="4862447" cy="5546047"/>
          </a:xfrm>
        </p:spPr>
        <p:txBody>
          <a:bodyPr anchor="ctr">
            <a:normAutofit/>
          </a:bodyPr>
          <a:lstStyle/>
          <a:p>
            <a:r>
              <a:rPr lang="en-US" sz="2000" b="1"/>
              <a:t>AWS EC2 (Elastic Compute Cloud)</a:t>
            </a:r>
          </a:p>
          <a:p>
            <a:pPr lvl="1"/>
            <a:r>
              <a:rPr lang="en-US" sz="2000" b="1"/>
              <a:t>Function: </a:t>
            </a:r>
            <a:r>
              <a:rPr lang="en-US" sz="2000"/>
              <a:t>Provides the necessary infrastructure for the Online Academy platform, including web servers and application logic. </a:t>
            </a:r>
            <a:br>
              <a:rPr lang="en-US" sz="2000"/>
            </a:br>
            <a:br>
              <a:rPr lang="en-US" sz="2000"/>
            </a:br>
            <a:r>
              <a:rPr lang="en-US" sz="2000" b="1"/>
              <a:t>Benefits: </a:t>
            </a:r>
            <a:r>
              <a:rPr lang="en-US" sz="2000"/>
              <a:t>Provides flexible computational resources that can be easily adjusted based on user traffic and system requirements, guaranteeing optimal performance. </a:t>
            </a:r>
            <a:br>
              <a:rPr lang="en-US" sz="2000"/>
            </a:br>
            <a:br>
              <a:rPr lang="en-US" sz="2000"/>
            </a:br>
            <a:endParaRPr lang="en-US" sz="2000"/>
          </a:p>
        </p:txBody>
      </p:sp>
    </p:spTree>
    <p:extLst>
      <p:ext uri="{BB962C8B-B14F-4D97-AF65-F5344CB8AC3E}">
        <p14:creationId xmlns:p14="http://schemas.microsoft.com/office/powerpoint/2010/main" val="396949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BE30F-8D83-3E43-BDAE-3180458535CC}"/>
              </a:ext>
            </a:extLst>
          </p:cNvPr>
          <p:cNvSpPr>
            <a:spLocks noGrp="1"/>
          </p:cNvSpPr>
          <p:nvPr>
            <p:ph type="title"/>
          </p:nvPr>
        </p:nvSpPr>
        <p:spPr>
          <a:xfrm>
            <a:off x="5297762" y="329184"/>
            <a:ext cx="6251110" cy="961999"/>
          </a:xfrm>
        </p:spPr>
        <p:txBody>
          <a:bodyPr anchor="b">
            <a:normAutofit/>
          </a:bodyPr>
          <a:lstStyle/>
          <a:p>
            <a:r>
              <a:rPr lang="en-US" sz="5400" dirty="0"/>
              <a:t>Technologies Used</a:t>
            </a:r>
          </a:p>
        </p:txBody>
      </p:sp>
      <p:pic>
        <p:nvPicPr>
          <p:cNvPr id="7" name="Picture 6" descr="Exclamation mark on a yellow background">
            <a:extLst>
              <a:ext uri="{FF2B5EF4-FFF2-40B4-BE49-F238E27FC236}">
                <a16:creationId xmlns:a16="http://schemas.microsoft.com/office/drawing/2014/main" id="{E956CD69-50B4-7CD4-EDC5-DCDFDF482DDC}"/>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91DB10-3890-BAB4-5358-922E1DB6C0B3}"/>
              </a:ext>
            </a:extLst>
          </p:cNvPr>
          <p:cNvSpPr>
            <a:spLocks noGrp="1"/>
          </p:cNvSpPr>
          <p:nvPr>
            <p:ph idx="1"/>
          </p:nvPr>
        </p:nvSpPr>
        <p:spPr>
          <a:xfrm>
            <a:off x="5297762" y="2706624"/>
            <a:ext cx="6251110" cy="3483864"/>
          </a:xfrm>
        </p:spPr>
        <p:txBody>
          <a:bodyPr>
            <a:normAutofit fontScale="92500" lnSpcReduction="10000"/>
          </a:bodyPr>
          <a:lstStyle/>
          <a:p>
            <a:r>
              <a:rPr lang="en-US" sz="1400" b="1" dirty="0"/>
              <a:t>AWS Services</a:t>
            </a:r>
          </a:p>
          <a:p>
            <a:pPr lvl="1"/>
            <a:r>
              <a:rPr lang="en-US" sz="1400" dirty="0"/>
              <a:t>RDS</a:t>
            </a:r>
          </a:p>
          <a:p>
            <a:pPr lvl="1"/>
            <a:r>
              <a:rPr lang="en-US" sz="1400" dirty="0"/>
              <a:t>Lambda</a:t>
            </a:r>
          </a:p>
          <a:p>
            <a:pPr lvl="1"/>
            <a:r>
              <a:rPr lang="en-US" sz="1400" dirty="0"/>
              <a:t>API Gateway</a:t>
            </a:r>
          </a:p>
          <a:p>
            <a:pPr lvl="1"/>
            <a:r>
              <a:rPr lang="en-US" sz="1400" dirty="0"/>
              <a:t>SES</a:t>
            </a:r>
          </a:p>
          <a:p>
            <a:pPr lvl="1"/>
            <a:r>
              <a:rPr lang="en-US" sz="1400" dirty="0"/>
              <a:t>EC2</a:t>
            </a:r>
          </a:p>
          <a:p>
            <a:r>
              <a:rPr lang="en-US" sz="1400" b="1" dirty="0" err="1"/>
              <a:t>React.js</a:t>
            </a:r>
            <a:endParaRPr lang="en-US" sz="1400" b="1" dirty="0"/>
          </a:p>
          <a:p>
            <a:r>
              <a:rPr lang="en-US" sz="1400" b="1" dirty="0"/>
              <a:t>Next.js</a:t>
            </a:r>
          </a:p>
          <a:p>
            <a:r>
              <a:rPr lang="en-US" sz="1400" b="1" dirty="0"/>
              <a:t>Node.js</a:t>
            </a:r>
          </a:p>
          <a:p>
            <a:r>
              <a:rPr lang="en-US" sz="1400" b="1" dirty="0"/>
              <a:t>Clerk</a:t>
            </a:r>
          </a:p>
          <a:p>
            <a:r>
              <a:rPr lang="en-US" sz="1400" b="1" dirty="0"/>
              <a:t>Stripe</a:t>
            </a:r>
          </a:p>
          <a:p>
            <a:r>
              <a:rPr lang="en-US" sz="1400" b="1" dirty="0"/>
              <a:t>Mux</a:t>
            </a:r>
          </a:p>
          <a:p>
            <a:r>
              <a:rPr lang="en-US" sz="1400" b="1" dirty="0"/>
              <a:t>uploadthing</a:t>
            </a:r>
          </a:p>
        </p:txBody>
      </p:sp>
    </p:spTree>
    <p:extLst>
      <p:ext uri="{BB962C8B-B14F-4D97-AF65-F5344CB8AC3E}">
        <p14:creationId xmlns:p14="http://schemas.microsoft.com/office/powerpoint/2010/main" val="262779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CAA07-2911-1F6F-C390-FC6D5EDEBBD5}"/>
              </a:ext>
            </a:extLst>
          </p:cNvPr>
          <p:cNvSpPr>
            <a:spLocks noGrp="1"/>
          </p:cNvSpPr>
          <p:nvPr>
            <p:ph type="title"/>
          </p:nvPr>
        </p:nvSpPr>
        <p:spPr>
          <a:xfrm>
            <a:off x="5297762" y="329184"/>
            <a:ext cx="6251110" cy="1783080"/>
          </a:xfrm>
        </p:spPr>
        <p:txBody>
          <a:bodyPr anchor="b">
            <a:normAutofit/>
          </a:bodyPr>
          <a:lstStyle/>
          <a:p>
            <a:r>
              <a:rPr lang="en-US" sz="5400"/>
              <a:t>Core Functions and Implementations</a:t>
            </a:r>
          </a:p>
        </p:txBody>
      </p:sp>
      <p:pic>
        <p:nvPicPr>
          <p:cNvPr id="5" name="Picture 4" descr="Graph on document with pen">
            <a:extLst>
              <a:ext uri="{FF2B5EF4-FFF2-40B4-BE49-F238E27FC236}">
                <a16:creationId xmlns:a16="http://schemas.microsoft.com/office/drawing/2014/main" id="{7095825B-5C54-B779-AC81-955C6E9988A2}"/>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92996DCC-5766-7FD2-F752-EAEA6D295899}"/>
              </a:ext>
            </a:extLst>
          </p:cNvPr>
          <p:cNvSpPr>
            <a:spLocks noGrp="1"/>
          </p:cNvSpPr>
          <p:nvPr>
            <p:ph idx="1"/>
          </p:nvPr>
        </p:nvSpPr>
        <p:spPr>
          <a:xfrm>
            <a:off x="5297762" y="2706624"/>
            <a:ext cx="6251110" cy="3920646"/>
          </a:xfrm>
        </p:spPr>
        <p:txBody>
          <a:bodyPr>
            <a:normAutofit fontScale="92500" lnSpcReduction="10000"/>
          </a:bodyPr>
          <a:lstStyle/>
          <a:p>
            <a:r>
              <a:rPr lang="en-US" sz="1400" dirty="0"/>
              <a:t> </a:t>
            </a:r>
            <a:r>
              <a:rPr lang="en-US" sz="1400" b="1" dirty="0"/>
              <a:t>User Authentication Purpose: </a:t>
            </a:r>
            <a:r>
              <a:rPr lang="en-US" sz="1400" dirty="0"/>
              <a:t>Ensuring secure access and management of user logins and sessions. Clerk has been integrated to enhance the authentication handling capabilities. </a:t>
            </a:r>
            <a:br>
              <a:rPr lang="en-US" sz="1400" dirty="0"/>
            </a:br>
            <a:r>
              <a:rPr lang="en-US" sz="1400" dirty="0"/>
              <a:t>Guarantees robust and dependable user access management. </a:t>
            </a:r>
          </a:p>
          <a:p>
            <a:r>
              <a:rPr lang="en-US" sz="1400" b="1" dirty="0"/>
              <a:t>Course Management Purpose: </a:t>
            </a:r>
            <a:r>
              <a:rPr lang="en-US" sz="1400" dirty="0"/>
              <a:t>Capability for instructors to generate, modify, and oversee courses. The backend application programming interfaces (APIs) communicate with Amazon RDS (Relational Database Service) in order to store the data related to courses. Simplifies the process of creating and managing courses for educators. </a:t>
            </a:r>
          </a:p>
          <a:p>
            <a:r>
              <a:rPr lang="en-US" sz="1400" b="1" dirty="0"/>
              <a:t> Video Hosting and Streaming Purpose: </a:t>
            </a:r>
            <a:r>
              <a:rPr lang="en-US" sz="1400" dirty="0"/>
              <a:t>Transmit superior educational content. </a:t>
            </a:r>
            <a:br>
              <a:rPr lang="en-US" sz="1400" dirty="0"/>
            </a:br>
            <a:r>
              <a:rPr lang="en-US" sz="1400" dirty="0"/>
              <a:t>Employs a multiplexer (MUX) to optimize the process of video streaming. </a:t>
            </a:r>
            <a:br>
              <a:rPr lang="en-US" sz="1400" dirty="0"/>
            </a:br>
            <a:r>
              <a:rPr lang="en-US" sz="1400" dirty="0"/>
              <a:t>Offers a smooth and uninterrupted video experience on various devices. </a:t>
            </a:r>
          </a:p>
          <a:p>
            <a:r>
              <a:rPr lang="en-US" sz="1400" b="1" dirty="0"/>
              <a:t>Payment Processing Purpose: </a:t>
            </a:r>
            <a:r>
              <a:rPr lang="en-US" sz="1400" dirty="0"/>
              <a:t>Ensuring the safe and reliable handling of course payments. Incorporating Stripe for financial transactions. </a:t>
            </a:r>
            <a:br>
              <a:rPr lang="en-US" sz="1400" dirty="0"/>
            </a:br>
            <a:r>
              <a:rPr lang="en-US" sz="1400" dirty="0"/>
              <a:t>Streamlines and ensures secure registration for courses. </a:t>
            </a:r>
          </a:p>
          <a:p>
            <a:r>
              <a:rPr lang="en-US" sz="1400" b="1" dirty="0"/>
              <a:t>Analytics Dashboard Purpose: </a:t>
            </a:r>
            <a:r>
              <a:rPr lang="en-US" sz="1400" dirty="0"/>
              <a:t>Monitor and analyze revenue and student engagement. The dashboard was constructed using React.js, and the data was retrieved from RDS. Empowers educators to make well-informed choices by utilizing data-driven insights. </a:t>
            </a:r>
            <a:br>
              <a:rPr lang="en-US" sz="1000" dirty="0"/>
            </a:br>
            <a:br>
              <a:rPr lang="en-US" sz="1000" dirty="0"/>
            </a:br>
            <a:endParaRPr lang="en-US" sz="1000" dirty="0"/>
          </a:p>
        </p:txBody>
      </p:sp>
    </p:spTree>
    <p:extLst>
      <p:ext uri="{BB962C8B-B14F-4D97-AF65-F5344CB8AC3E}">
        <p14:creationId xmlns:p14="http://schemas.microsoft.com/office/powerpoint/2010/main" val="181141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BC374-4BD1-5A7B-7AEC-A082ADACC72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ER Diagram</a:t>
            </a:r>
          </a:p>
        </p:txBody>
      </p:sp>
      <p:pic>
        <p:nvPicPr>
          <p:cNvPr id="4" name="Content Placeholder 3">
            <a:extLst>
              <a:ext uri="{FF2B5EF4-FFF2-40B4-BE49-F238E27FC236}">
                <a16:creationId xmlns:a16="http://schemas.microsoft.com/office/drawing/2014/main" id="{793ED63F-8C82-AFC9-023B-006BBB59C0AB}"/>
              </a:ext>
            </a:extLst>
          </p:cNvPr>
          <p:cNvPicPr>
            <a:picLocks noGrp="1" noChangeAspect="1"/>
          </p:cNvPicPr>
          <p:nvPr>
            <p:ph idx="1"/>
          </p:nvPr>
        </p:nvPicPr>
        <p:blipFill>
          <a:blip r:embed="rId2"/>
          <a:stretch>
            <a:fillRect/>
          </a:stretch>
        </p:blipFill>
        <p:spPr>
          <a:xfrm>
            <a:off x="4561227" y="986118"/>
            <a:ext cx="6996789" cy="4625788"/>
          </a:xfrm>
          <a:prstGeom prst="rect">
            <a:avLst/>
          </a:prstGeom>
        </p:spPr>
      </p:pic>
    </p:spTree>
    <p:extLst>
      <p:ext uri="{BB962C8B-B14F-4D97-AF65-F5344CB8AC3E}">
        <p14:creationId xmlns:p14="http://schemas.microsoft.com/office/powerpoint/2010/main" val="404026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5343-3B37-6E29-FE2E-0423296C185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Architecture Diagram</a:t>
            </a:r>
          </a:p>
        </p:txBody>
      </p:sp>
      <p:pic>
        <p:nvPicPr>
          <p:cNvPr id="8" name="Content Placeholder 7">
            <a:extLst>
              <a:ext uri="{FF2B5EF4-FFF2-40B4-BE49-F238E27FC236}">
                <a16:creationId xmlns:a16="http://schemas.microsoft.com/office/drawing/2014/main" id="{5DECD81A-5FC8-16B2-6554-928B2503FB5E}"/>
              </a:ext>
            </a:extLst>
          </p:cNvPr>
          <p:cNvPicPr>
            <a:picLocks noGrp="1" noChangeAspect="1"/>
          </p:cNvPicPr>
          <p:nvPr>
            <p:ph idx="1"/>
          </p:nvPr>
        </p:nvPicPr>
        <p:blipFill>
          <a:blip r:embed="rId2"/>
          <a:srcRect/>
          <a:stretch/>
        </p:blipFill>
        <p:spPr>
          <a:xfrm>
            <a:off x="4777316" y="774887"/>
            <a:ext cx="6780700" cy="5305897"/>
          </a:xfrm>
          <a:prstGeom prst="rect">
            <a:avLst/>
          </a:prstGeom>
        </p:spPr>
      </p:pic>
    </p:spTree>
    <p:extLst>
      <p:ext uri="{BB962C8B-B14F-4D97-AF65-F5344CB8AC3E}">
        <p14:creationId xmlns:p14="http://schemas.microsoft.com/office/powerpoint/2010/main" val="319179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063E3-B3CE-924D-9C77-4C73D8A9748D}"/>
              </a:ext>
            </a:extLst>
          </p:cNvPr>
          <p:cNvSpPr>
            <a:spLocks noGrp="1"/>
          </p:cNvSpPr>
          <p:nvPr>
            <p:ph type="title"/>
          </p:nvPr>
        </p:nvSpPr>
        <p:spPr>
          <a:xfrm>
            <a:off x="838200" y="365125"/>
            <a:ext cx="10515600" cy="1325563"/>
          </a:xfrm>
        </p:spPr>
        <p:txBody>
          <a:bodyPr>
            <a:normAutofit/>
          </a:bodyPr>
          <a:lstStyle/>
          <a:p>
            <a:r>
              <a:rPr lang="en-US" sz="5400"/>
              <a:t>Key Learnings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38C831-D353-5F38-FA32-C0F8FEE7D29D}"/>
              </a:ext>
            </a:extLst>
          </p:cNvPr>
          <p:cNvSpPr>
            <a:spLocks noGrp="1"/>
          </p:cNvSpPr>
          <p:nvPr>
            <p:ph idx="1"/>
          </p:nvPr>
        </p:nvSpPr>
        <p:spPr>
          <a:xfrm>
            <a:off x="838200" y="1929384"/>
            <a:ext cx="10515600" cy="4704140"/>
          </a:xfrm>
        </p:spPr>
        <p:txBody>
          <a:bodyPr>
            <a:normAutofit/>
          </a:bodyPr>
          <a:lstStyle/>
          <a:p>
            <a:r>
              <a:rPr lang="en-US" sz="1400" dirty="0"/>
              <a:t>1. </a:t>
            </a:r>
            <a:r>
              <a:rPr lang="en-US" sz="1400" b="1" dirty="0"/>
              <a:t>Importance of Scalable Architecture</a:t>
            </a:r>
          </a:p>
          <a:p>
            <a:pPr lvl="1"/>
            <a:r>
              <a:rPr lang="en-US" sz="1400" dirty="0"/>
              <a:t>Learning: Implementing AWS services such as EC2, Lambda, and RDS ensured our system could handle growth efficiently.</a:t>
            </a:r>
          </a:p>
          <a:p>
            <a:pPr lvl="1"/>
            <a:r>
              <a:rPr lang="en-US" sz="1400" dirty="0"/>
              <a:t>Impact: Enabled seamless scaling in response to varying user demands without compromising performance.</a:t>
            </a:r>
          </a:p>
          <a:p>
            <a:r>
              <a:rPr lang="en-US" sz="1400" b="1" dirty="0"/>
              <a:t>2. Integration of Third-Party Services</a:t>
            </a:r>
          </a:p>
          <a:p>
            <a:pPr lvl="1"/>
            <a:r>
              <a:rPr lang="en-US" sz="1400" dirty="0"/>
              <a:t>Learning: Leveraging services like Clerk, MUX, and Stripe can accelerate development and enhance functionality.</a:t>
            </a:r>
          </a:p>
          <a:p>
            <a:pPr lvl="1"/>
            <a:r>
              <a:rPr lang="en-US" sz="1400" dirty="0"/>
              <a:t>Impact: Reduced development time and increased reliability and security of critical operations like authentication and payments.</a:t>
            </a:r>
          </a:p>
          <a:p>
            <a:r>
              <a:rPr lang="en-US" sz="1400" b="1" dirty="0"/>
              <a:t>3. User-Centric Design Approach</a:t>
            </a:r>
          </a:p>
          <a:p>
            <a:pPr lvl="1"/>
            <a:r>
              <a:rPr lang="en-US" sz="1400" dirty="0"/>
              <a:t>Learning: Focusing on user experience in the design phase helped in building an intuitive and accessible platform.</a:t>
            </a:r>
          </a:p>
          <a:p>
            <a:pPr lvl="1"/>
            <a:r>
              <a:rPr lang="en-US" sz="1400" dirty="0"/>
              <a:t>Impact: Increased user engagement and satisfaction by ensuring the platform is easy to navigate and use.</a:t>
            </a:r>
          </a:p>
          <a:p>
            <a:r>
              <a:rPr lang="en-US" sz="1400" b="1" dirty="0"/>
              <a:t>4. Continuous Testing and Feedback</a:t>
            </a:r>
          </a:p>
          <a:p>
            <a:pPr lvl="1"/>
            <a:r>
              <a:rPr lang="en-US" sz="1400" dirty="0"/>
              <a:t>Learning: Implementing agile methodologies facilitated ongoing testing and adaptation based on user feedback.</a:t>
            </a:r>
          </a:p>
          <a:p>
            <a:pPr lvl="1"/>
            <a:r>
              <a:rPr lang="en-US" sz="1400" dirty="0"/>
              <a:t>Impact: Quick identification and resolution of issues, leading to a more robust and user-friendly product.</a:t>
            </a:r>
          </a:p>
          <a:p>
            <a:r>
              <a:rPr lang="en-US" sz="1400" b="1" dirty="0"/>
              <a:t>5. Data-Driven Decision Making</a:t>
            </a:r>
          </a:p>
          <a:p>
            <a:pPr lvl="1"/>
            <a:r>
              <a:rPr lang="en-US" sz="1400" dirty="0"/>
              <a:t>Learning: Utilizing analytics to monitor user behavior and platform performance informed better strategic decisions.</a:t>
            </a:r>
          </a:p>
          <a:p>
            <a:pPr lvl="1"/>
            <a:r>
              <a:rPr lang="en-US" sz="1400" dirty="0"/>
              <a:t>Impact: Enabled targeted improvements and optimizations, enhancing overall platform effectiveness.</a:t>
            </a:r>
          </a:p>
          <a:p>
            <a:endParaRPr lang="en-US" sz="1200" dirty="0"/>
          </a:p>
        </p:txBody>
      </p:sp>
    </p:spTree>
    <p:extLst>
      <p:ext uri="{BB962C8B-B14F-4D97-AF65-F5344CB8AC3E}">
        <p14:creationId xmlns:p14="http://schemas.microsoft.com/office/powerpoint/2010/main" val="136837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063E3-B3CE-924D-9C77-4C73D8A9748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AWS Lambda &amp; API Gateway</a:t>
            </a:r>
          </a:p>
        </p:txBody>
      </p:sp>
      <p:graphicFrame>
        <p:nvGraphicFramePr>
          <p:cNvPr id="5" name="Content Placeholder 2">
            <a:extLst>
              <a:ext uri="{FF2B5EF4-FFF2-40B4-BE49-F238E27FC236}">
                <a16:creationId xmlns:a16="http://schemas.microsoft.com/office/drawing/2014/main" id="{37ACCE2E-B7DC-36C3-46E6-3DCDAB72B20C}"/>
              </a:ext>
            </a:extLst>
          </p:cNvPr>
          <p:cNvGraphicFramePr>
            <a:graphicFrameLocks noGrp="1"/>
          </p:cNvGraphicFramePr>
          <p:nvPr>
            <p:ph idx="1"/>
            <p:extLst>
              <p:ext uri="{D42A27DB-BD31-4B8C-83A1-F6EECF244321}">
                <p14:modId xmlns:p14="http://schemas.microsoft.com/office/powerpoint/2010/main" val="34761634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626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063E3-B3CE-924D-9C77-4C73D8A9748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AWS RDS &amp; S3</a:t>
            </a:r>
          </a:p>
        </p:txBody>
      </p:sp>
      <p:graphicFrame>
        <p:nvGraphicFramePr>
          <p:cNvPr id="5" name="Content Placeholder 2">
            <a:extLst>
              <a:ext uri="{FF2B5EF4-FFF2-40B4-BE49-F238E27FC236}">
                <a16:creationId xmlns:a16="http://schemas.microsoft.com/office/drawing/2014/main" id="{751F420B-078C-956D-CB9B-93228E1BF9BA}"/>
              </a:ext>
            </a:extLst>
          </p:cNvPr>
          <p:cNvGraphicFramePr>
            <a:graphicFrameLocks noGrp="1"/>
          </p:cNvGraphicFramePr>
          <p:nvPr>
            <p:ph idx="1"/>
            <p:extLst>
              <p:ext uri="{D42A27DB-BD31-4B8C-83A1-F6EECF244321}">
                <p14:modId xmlns:p14="http://schemas.microsoft.com/office/powerpoint/2010/main" val="489037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07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063E3-B3CE-924D-9C77-4C73D8A9748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AWS SES</a:t>
            </a:r>
          </a:p>
        </p:txBody>
      </p:sp>
      <p:graphicFrame>
        <p:nvGraphicFramePr>
          <p:cNvPr id="5" name="Content Placeholder 2">
            <a:extLst>
              <a:ext uri="{FF2B5EF4-FFF2-40B4-BE49-F238E27FC236}">
                <a16:creationId xmlns:a16="http://schemas.microsoft.com/office/drawing/2014/main" id="{8A356E3A-EF98-62F5-A384-EFBEE41E4402}"/>
              </a:ext>
            </a:extLst>
          </p:cNvPr>
          <p:cNvGraphicFramePr>
            <a:graphicFrameLocks noGrp="1"/>
          </p:cNvGraphicFramePr>
          <p:nvPr>
            <p:ph idx="1"/>
            <p:extLst>
              <p:ext uri="{D42A27DB-BD31-4B8C-83A1-F6EECF244321}">
                <p14:modId xmlns:p14="http://schemas.microsoft.com/office/powerpoint/2010/main" val="2863857534"/>
              </p:ext>
            </p:extLst>
          </p:nvPr>
        </p:nvGraphicFramePr>
        <p:xfrm>
          <a:off x="202621" y="1332597"/>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27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797</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Online Academy</vt:lpstr>
      <vt:lpstr>Technologies Used</vt:lpstr>
      <vt:lpstr>Core Functions and Implementations</vt:lpstr>
      <vt:lpstr>ER Diagram</vt:lpstr>
      <vt:lpstr>Architecture Diagram</vt:lpstr>
      <vt:lpstr>Key Learnings</vt:lpstr>
      <vt:lpstr>AWS Lambda &amp; API Gateway</vt:lpstr>
      <vt:lpstr>AWS RDS &amp; S3</vt:lpstr>
      <vt:lpstr>AWS SES</vt:lpstr>
      <vt:lpstr>AWS EC2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Academy</dc:title>
  <dc:creator>DEEP PATEL</dc:creator>
  <cp:lastModifiedBy>Manas Abhinay</cp:lastModifiedBy>
  <cp:revision>3</cp:revision>
  <dcterms:created xsi:type="dcterms:W3CDTF">2024-04-22T07:11:40Z</dcterms:created>
  <dcterms:modified xsi:type="dcterms:W3CDTF">2024-04-26T02:31:37Z</dcterms:modified>
</cp:coreProperties>
</file>