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676bbc1d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676bbc1d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76bbc1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76bbc1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76bbc1d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76bbc1d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437bf44c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437bf44c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676bbc1d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676bbc1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676bbc1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676bbc1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9e8f1499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9e8f1499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676bbc1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676bbc1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676bbc1d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676bbc1d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676bbc1d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676bbc1d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76bbc1d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676bbc1d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676bbc1d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676bbc1d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676bbc1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676bbc1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30075" y="149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Forecasting Analysis</a:t>
            </a:r>
            <a:endParaRPr/>
          </a:p>
        </p:txBody>
      </p:sp>
      <p:sp>
        <p:nvSpPr>
          <p:cNvPr id="86" name="Google Shape;86;p13"/>
          <p:cNvSpPr txBox="1"/>
          <p:nvPr>
            <p:ph idx="1" type="subTitle"/>
          </p:nvPr>
        </p:nvSpPr>
        <p:spPr>
          <a:xfrm>
            <a:off x="638900" y="988034"/>
            <a:ext cx="8222100" cy="7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Brent </a:t>
            </a:r>
            <a:r>
              <a:rPr lang="en" sz="2400"/>
              <a:t>Crude Oil Price Prediction</a:t>
            </a:r>
            <a:endParaRPr sz="300"/>
          </a:p>
        </p:txBody>
      </p:sp>
      <p:sp>
        <p:nvSpPr>
          <p:cNvPr id="87" name="Google Shape;87;p13"/>
          <p:cNvSpPr txBox="1"/>
          <p:nvPr/>
        </p:nvSpPr>
        <p:spPr>
          <a:xfrm>
            <a:off x="530075" y="2021275"/>
            <a:ext cx="3338100" cy="27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Roboto"/>
                <a:ea typeface="Roboto"/>
                <a:cs typeface="Roboto"/>
                <a:sym typeface="Roboto"/>
              </a:rPr>
              <a:t>Group no.5 Members</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Sujit kumar Bahadur Yadav</a:t>
            </a:r>
            <a:endParaRPr sz="16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Mr.Pasala Nuthan Vara Kishore</a:t>
            </a:r>
            <a:endParaRPr sz="16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Mr. Kamal Raja Kondeti</a:t>
            </a:r>
            <a:endParaRPr sz="16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Ms. Sushmitha. N</a:t>
            </a:r>
            <a:endParaRPr sz="16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Mr. Yuvraj Ashok Mandlik</a:t>
            </a:r>
            <a:endParaRPr sz="16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Ms. Sushma F Patil</a:t>
            </a:r>
            <a:endParaRPr sz="1600">
              <a:solidFill>
                <a:srgbClr val="222222"/>
              </a:solidFill>
              <a:highlight>
                <a:srgbClr val="C9DAF8"/>
              </a:highlight>
              <a:latin typeface="Calibri"/>
              <a:ea typeface="Calibri"/>
              <a:cs typeface="Calibri"/>
              <a:sym typeface="Calibri"/>
            </a:endParaRPr>
          </a:p>
        </p:txBody>
      </p:sp>
      <p:sp>
        <p:nvSpPr>
          <p:cNvPr id="88" name="Google Shape;88;p13"/>
          <p:cNvSpPr txBox="1"/>
          <p:nvPr/>
        </p:nvSpPr>
        <p:spPr>
          <a:xfrm>
            <a:off x="5023150" y="2105650"/>
            <a:ext cx="3338100" cy="27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latin typeface="Roboto"/>
                <a:ea typeface="Roboto"/>
                <a:cs typeface="Roboto"/>
                <a:sym typeface="Roboto"/>
              </a:rPr>
              <a:t>Mentors</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700">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C9DAF8"/>
              </a:highlight>
              <a:latin typeface="Calibri"/>
              <a:ea typeface="Calibri"/>
              <a:cs typeface="Calibri"/>
              <a:sym typeface="Calibri"/>
            </a:endParaRPr>
          </a:p>
          <a:p>
            <a:pPr indent="0" lvl="0" marL="0" rtl="0" algn="just">
              <a:spcBef>
                <a:spcPts val="0"/>
              </a:spcBef>
              <a:spcAft>
                <a:spcPts val="0"/>
              </a:spcAft>
              <a:buNone/>
            </a:pPr>
            <a:r>
              <a:rPr lang="en" sz="1600">
                <a:solidFill>
                  <a:srgbClr val="222222"/>
                </a:solidFill>
                <a:highlight>
                  <a:srgbClr val="C9DAF8"/>
                </a:highlight>
                <a:latin typeface="Calibri"/>
                <a:ea typeface="Calibri"/>
                <a:cs typeface="Calibri"/>
                <a:sym typeface="Calibri"/>
              </a:rPr>
              <a:t>Siri .K.S</a:t>
            </a:r>
            <a:endParaRPr sz="1600">
              <a:solidFill>
                <a:srgbClr val="222222"/>
              </a:solidFill>
              <a:highlight>
                <a:srgbClr val="C9DAF8"/>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10000"/>
            <a:ext cx="8520600" cy="459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74151"/>
                </a:solidFill>
              </a:rPr>
              <a:t>Time Series Decomposition:</a:t>
            </a:r>
            <a:endParaRPr sz="20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Seasonal decomposition of time series using both additive and multiplicative models is performed, and the components (trend, seasonal, residual) are visualized</a:t>
            </a:r>
            <a:endParaRPr sz="1500">
              <a:solidFill>
                <a:srgbClr val="374151"/>
              </a:solidFill>
            </a:endParaRPr>
          </a:p>
          <a:p>
            <a:pPr indent="0" lvl="0" marL="0" rtl="0" algn="l">
              <a:spcBef>
                <a:spcPts val="0"/>
              </a:spcBef>
              <a:spcAft>
                <a:spcPts val="0"/>
              </a:spcAft>
              <a:buNone/>
            </a:pPr>
            <a:r>
              <a:t/>
            </a:r>
            <a:endParaRPr/>
          </a:p>
        </p:txBody>
      </p:sp>
      <p:pic>
        <p:nvPicPr>
          <p:cNvPr id="157" name="Google Shape;157;p22"/>
          <p:cNvPicPr preferRelativeResize="0"/>
          <p:nvPr/>
        </p:nvPicPr>
        <p:blipFill>
          <a:blip r:embed="rId3">
            <a:alphaModFix/>
          </a:blip>
          <a:stretch>
            <a:fillRect/>
          </a:stretch>
        </p:blipFill>
        <p:spPr>
          <a:xfrm>
            <a:off x="646674" y="1466150"/>
            <a:ext cx="4662875" cy="346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10000"/>
            <a:ext cx="8520600" cy="459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74151"/>
                </a:solidFill>
              </a:rPr>
              <a:t>Autocorrelation Function (ACF) and Partial Autocorrelation Function (PACF) Plots:</a:t>
            </a:r>
            <a:endParaRPr sz="20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ACF and PACF plots are generated to identify the order of autoregressive (AR) and moving average (MA) components for time series modeling.</a:t>
            </a:r>
            <a:endParaRPr sz="1500">
              <a:solidFill>
                <a:srgbClr val="374151"/>
              </a:solidFill>
            </a:endParaRPr>
          </a:p>
          <a:p>
            <a:pPr indent="0" lvl="0" marL="0" rtl="0" algn="l">
              <a:spcBef>
                <a:spcPts val="0"/>
              </a:spcBef>
              <a:spcAft>
                <a:spcPts val="0"/>
              </a:spcAft>
              <a:buNone/>
            </a:pPr>
            <a:r>
              <a:t/>
            </a:r>
            <a:endParaRPr/>
          </a:p>
        </p:txBody>
      </p:sp>
      <p:pic>
        <p:nvPicPr>
          <p:cNvPr id="163" name="Google Shape;163;p23"/>
          <p:cNvPicPr preferRelativeResize="0"/>
          <p:nvPr/>
        </p:nvPicPr>
        <p:blipFill>
          <a:blip r:embed="rId3">
            <a:alphaModFix/>
          </a:blip>
          <a:stretch>
            <a:fillRect/>
          </a:stretch>
        </p:blipFill>
        <p:spPr>
          <a:xfrm>
            <a:off x="1342450" y="1926600"/>
            <a:ext cx="6459100" cy="313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10000"/>
            <a:ext cx="8520600" cy="457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74151"/>
                </a:solidFill>
              </a:rPr>
              <a:t>Modeling:</a:t>
            </a:r>
            <a:endParaRPr sz="20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Several time series forecasting models are applied, including Simple Exponential Smoothing, Holt's Exponential Smoothing, Holt-Winters' Exponential Smoothing, ARIMA, and neural network models (CNN, LSTM, GRU).</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The models are trained, validated, and evaluated using metrics such as Mean Squared Error (MSE) and Mean Absolute Percentage Error (MAPE).</a:t>
            </a:r>
            <a:endParaRPr sz="1500">
              <a:solidFill>
                <a:srgbClr val="37415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rotWithShape="1">
          <a:blip r:embed="rId3">
            <a:alphaModFix/>
          </a:blip>
          <a:srcRect b="11208" l="19716" r="39781" t="41174"/>
          <a:stretch/>
        </p:blipFill>
        <p:spPr>
          <a:xfrm>
            <a:off x="1358000" y="1145150"/>
            <a:ext cx="4651052" cy="341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10000"/>
            <a:ext cx="8520600" cy="457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374151"/>
                </a:solidFill>
              </a:rPr>
              <a:t>Comparison of Models:</a:t>
            </a:r>
            <a:endParaRPr sz="20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The RMSE values for different models are compared using bar and line plots, and the best-performing model is identified based on the lowest RMSE.</a:t>
            </a:r>
            <a:endParaRPr sz="1500">
              <a:solidFill>
                <a:srgbClr val="374151"/>
              </a:solidFill>
            </a:endParaRPr>
          </a:p>
          <a:p>
            <a:pPr indent="0" lvl="0" marL="0" rtl="0" algn="l">
              <a:spcBef>
                <a:spcPts val="0"/>
              </a:spcBef>
              <a:spcAft>
                <a:spcPts val="0"/>
              </a:spcAft>
              <a:buNone/>
            </a:pPr>
            <a:r>
              <a:t/>
            </a:r>
            <a:endParaRPr/>
          </a:p>
        </p:txBody>
      </p:sp>
      <p:pic>
        <p:nvPicPr>
          <p:cNvPr id="180" name="Google Shape;180;p26"/>
          <p:cNvPicPr preferRelativeResize="0"/>
          <p:nvPr/>
        </p:nvPicPr>
        <p:blipFill>
          <a:blip r:embed="rId3">
            <a:alphaModFix/>
          </a:blip>
          <a:stretch>
            <a:fillRect/>
          </a:stretch>
        </p:blipFill>
        <p:spPr>
          <a:xfrm>
            <a:off x="860350" y="1511450"/>
            <a:ext cx="3567150" cy="3108725"/>
          </a:xfrm>
          <a:prstGeom prst="rect">
            <a:avLst/>
          </a:prstGeom>
          <a:noFill/>
          <a:ln>
            <a:noFill/>
          </a:ln>
        </p:spPr>
      </p:pic>
      <p:pic>
        <p:nvPicPr>
          <p:cNvPr id="181" name="Google Shape;181;p26"/>
          <p:cNvPicPr preferRelativeResize="0"/>
          <p:nvPr/>
        </p:nvPicPr>
        <p:blipFill>
          <a:blip r:embed="rId4">
            <a:alphaModFix/>
          </a:blip>
          <a:stretch>
            <a:fillRect/>
          </a:stretch>
        </p:blipFill>
        <p:spPr>
          <a:xfrm>
            <a:off x="4783625" y="1812775"/>
            <a:ext cx="3295650" cy="131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Chosen</a:t>
            </a:r>
            <a:r>
              <a:rPr lang="en"/>
              <a:t> model</a:t>
            </a:r>
            <a:endParaRPr/>
          </a:p>
        </p:txBody>
      </p:sp>
      <p:sp>
        <p:nvSpPr>
          <p:cNvPr id="187" name="Google Shape;187;p27"/>
          <p:cNvSpPr txBox="1"/>
          <p:nvPr/>
        </p:nvSpPr>
        <p:spPr>
          <a:xfrm>
            <a:off x="527300" y="1147100"/>
            <a:ext cx="4236900" cy="36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We have chosen ARIMA because of its MSE value which is 3.309.</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It is the best suited model for the forecasting of brent crude oil prices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88" name="Google Shape;188;p27"/>
          <p:cNvPicPr preferRelativeResize="0"/>
          <p:nvPr/>
        </p:nvPicPr>
        <p:blipFill>
          <a:blip r:embed="rId3">
            <a:alphaModFix/>
          </a:blip>
          <a:stretch>
            <a:fillRect/>
          </a:stretch>
        </p:blipFill>
        <p:spPr>
          <a:xfrm>
            <a:off x="4572000" y="490300"/>
            <a:ext cx="4419600" cy="408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pic>
        <p:nvPicPr>
          <p:cNvPr id="194" name="Google Shape;194;p28"/>
          <p:cNvPicPr preferRelativeResize="0"/>
          <p:nvPr/>
        </p:nvPicPr>
        <p:blipFill>
          <a:blip r:embed="rId3">
            <a:alphaModFix/>
          </a:blip>
          <a:stretch>
            <a:fillRect/>
          </a:stretch>
        </p:blipFill>
        <p:spPr>
          <a:xfrm>
            <a:off x="152400" y="1170200"/>
            <a:ext cx="4419599" cy="3820899"/>
          </a:xfrm>
          <a:prstGeom prst="rect">
            <a:avLst/>
          </a:prstGeom>
          <a:noFill/>
          <a:ln>
            <a:noFill/>
          </a:ln>
        </p:spPr>
      </p:pic>
      <p:sp>
        <p:nvSpPr>
          <p:cNvPr id="195" name="Google Shape;195;p28"/>
          <p:cNvSpPr txBox="1"/>
          <p:nvPr/>
        </p:nvSpPr>
        <p:spPr>
          <a:xfrm>
            <a:off x="3654100" y="2016700"/>
            <a:ext cx="532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96" name="Google Shape;196;p28"/>
          <p:cNvPicPr preferRelativeResize="0"/>
          <p:nvPr/>
        </p:nvPicPr>
        <p:blipFill>
          <a:blip r:embed="rId4">
            <a:alphaModFix/>
          </a:blip>
          <a:stretch>
            <a:fillRect/>
          </a:stretch>
        </p:blipFill>
        <p:spPr>
          <a:xfrm>
            <a:off x="4678150" y="1202075"/>
            <a:ext cx="4267200" cy="3789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Introduction </a:t>
            </a:r>
            <a:endParaRPr sz="2100"/>
          </a:p>
        </p:txBody>
      </p:sp>
      <p:grpSp>
        <p:nvGrpSpPr>
          <p:cNvPr id="94" name="Google Shape;94;p14"/>
          <p:cNvGrpSpPr/>
          <p:nvPr/>
        </p:nvGrpSpPr>
        <p:grpSpPr>
          <a:xfrm>
            <a:off x="311700"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3117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Brent Crude oil</a:t>
            </a:r>
            <a:endParaRPr>
              <a:solidFill>
                <a:schemeClr val="lt1"/>
              </a:solidFill>
            </a:endParaRPr>
          </a:p>
        </p:txBody>
      </p:sp>
      <p:sp>
        <p:nvSpPr>
          <p:cNvPr id="98" name="Google Shape;98;p14"/>
          <p:cNvSpPr txBox="1"/>
          <p:nvPr>
            <p:ph idx="4294967295" type="body"/>
          </p:nvPr>
        </p:nvSpPr>
        <p:spPr>
          <a:xfrm>
            <a:off x="386875" y="1815100"/>
            <a:ext cx="2478600" cy="29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74151"/>
                </a:solidFill>
              </a:rPr>
              <a:t>Brent Crude Oil is a major trading classification of sweet light crude oil that serves as a major benchmark price for purchases worldwide. It is one of several crude oils used as a reference in the international oil market</a:t>
            </a:r>
            <a:endParaRPr sz="1500">
              <a:solidFill>
                <a:srgbClr val="374151"/>
              </a:solidFill>
            </a:endParaRPr>
          </a:p>
          <a:p>
            <a:pPr indent="0" lvl="0" marL="0" rtl="0" algn="l">
              <a:spcBef>
                <a:spcPts val="1500"/>
              </a:spcBef>
              <a:spcAft>
                <a:spcPts val="1600"/>
              </a:spcAft>
              <a:buNone/>
            </a:pPr>
            <a:r>
              <a:t/>
            </a:r>
            <a:endParaRPr sz="1600"/>
          </a:p>
        </p:txBody>
      </p:sp>
      <p:grpSp>
        <p:nvGrpSpPr>
          <p:cNvPr id="99" name="Google Shape;99;p14"/>
          <p:cNvGrpSpPr/>
          <p:nvPr/>
        </p:nvGrpSpPr>
        <p:grpSpPr>
          <a:xfrm>
            <a:off x="6199800" y="1246150"/>
            <a:ext cx="2632500" cy="3416400"/>
            <a:chOff x="6212550" y="1304875"/>
            <a:chExt cx="2632500" cy="3416400"/>
          </a:xfrm>
        </p:grpSpPr>
        <p:sp>
          <p:nvSpPr>
            <p:cNvPr id="100" name="Google Shape;100;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6199800" y="12461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Objective</a:t>
            </a:r>
            <a:endParaRPr>
              <a:solidFill>
                <a:schemeClr val="lt1"/>
              </a:solidFill>
            </a:endParaRPr>
          </a:p>
        </p:txBody>
      </p:sp>
      <p:sp>
        <p:nvSpPr>
          <p:cNvPr id="103" name="Google Shape;103;p14"/>
          <p:cNvSpPr txBox="1"/>
          <p:nvPr>
            <p:ph idx="4294967295" type="body"/>
          </p:nvPr>
        </p:nvSpPr>
        <p:spPr>
          <a:xfrm>
            <a:off x="6273650" y="1645000"/>
            <a:ext cx="2478600" cy="31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74151"/>
                </a:solidFill>
              </a:rPr>
              <a:t>T</a:t>
            </a:r>
            <a:r>
              <a:rPr lang="en" sz="1400">
                <a:solidFill>
                  <a:srgbClr val="374151"/>
                </a:solidFill>
              </a:rPr>
              <a:t>he objective of this analysis is to gain insights into the historical trends and patterns of Brent Crude Oil prices and </a:t>
            </a:r>
            <a:r>
              <a:rPr lang="en" sz="1400"/>
              <a:t>to develop a robust forecasting model to predict future oil prices. </a:t>
            </a:r>
            <a:endParaRPr sz="14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600"/>
          </a:p>
        </p:txBody>
      </p:sp>
      <p:grpSp>
        <p:nvGrpSpPr>
          <p:cNvPr id="104" name="Google Shape;104;p14"/>
          <p:cNvGrpSpPr/>
          <p:nvPr/>
        </p:nvGrpSpPr>
        <p:grpSpPr>
          <a:xfrm>
            <a:off x="3292675" y="1304875"/>
            <a:ext cx="2628925" cy="3416400"/>
            <a:chOff x="431925" y="1304875"/>
            <a:chExt cx="2628925" cy="3416400"/>
          </a:xfrm>
        </p:grpSpPr>
        <p:sp>
          <p:nvSpPr>
            <p:cNvPr id="105" name="Google Shape;10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idx="4294967295" type="body"/>
          </p:nvPr>
        </p:nvSpPr>
        <p:spPr>
          <a:xfrm>
            <a:off x="32926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Details</a:t>
            </a:r>
            <a:endParaRPr>
              <a:solidFill>
                <a:schemeClr val="lt1"/>
              </a:solidFill>
            </a:endParaRPr>
          </a:p>
        </p:txBody>
      </p:sp>
      <p:sp>
        <p:nvSpPr>
          <p:cNvPr id="108" name="Google Shape;108;p14"/>
          <p:cNvSpPr txBox="1"/>
          <p:nvPr>
            <p:ph idx="4294967295" type="body"/>
          </p:nvPr>
        </p:nvSpPr>
        <p:spPr>
          <a:xfrm>
            <a:off x="3330913" y="1815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Product: Brent Crude Oil</a:t>
            </a:r>
            <a:endParaRPr sz="1400"/>
          </a:p>
          <a:p>
            <a:pPr indent="0" lvl="0" marL="0" rtl="0" algn="l">
              <a:spcBef>
                <a:spcPts val="1600"/>
              </a:spcBef>
              <a:spcAft>
                <a:spcPts val="0"/>
              </a:spcAft>
              <a:buNone/>
            </a:pPr>
            <a:r>
              <a:rPr lang="en" sz="1400"/>
              <a:t>Dataset count: approx. 9500</a:t>
            </a:r>
            <a:endParaRPr sz="1400"/>
          </a:p>
          <a:p>
            <a:pPr indent="0" lvl="0" marL="0" rtl="0" algn="l">
              <a:spcBef>
                <a:spcPts val="1600"/>
              </a:spcBef>
              <a:spcAft>
                <a:spcPts val="0"/>
              </a:spcAft>
              <a:buNone/>
            </a:pPr>
            <a:r>
              <a:rPr lang="en" sz="1400"/>
              <a:t>Dataset Format: CSV file</a:t>
            </a:r>
            <a:endParaRPr sz="1400"/>
          </a:p>
          <a:p>
            <a:pPr indent="0" lvl="0" marL="0" rtl="0" algn="l">
              <a:spcBef>
                <a:spcPts val="1600"/>
              </a:spcBef>
              <a:spcAft>
                <a:spcPts val="15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Agenda</a:t>
            </a:r>
            <a:endParaRPr sz="2100"/>
          </a:p>
        </p:txBody>
      </p:sp>
      <p:sp>
        <p:nvSpPr>
          <p:cNvPr id="114" name="Google Shape;114;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EDA</a:t>
            </a:r>
            <a:endParaRPr>
              <a:solidFill>
                <a:schemeClr val="lt1"/>
              </a:solidFill>
            </a:endParaRPr>
          </a:p>
        </p:txBody>
      </p:sp>
      <p:sp>
        <p:nvSpPr>
          <p:cNvPr id="115" name="Google Shape;115;p15"/>
          <p:cNvSpPr txBox="1"/>
          <p:nvPr>
            <p:ph idx="4294967295" type="body"/>
          </p:nvPr>
        </p:nvSpPr>
        <p:spPr>
          <a:xfrm>
            <a:off x="432350" y="1115500"/>
            <a:ext cx="8400000" cy="3606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400"/>
              </a:spcBef>
              <a:spcAft>
                <a:spcPts val="0"/>
              </a:spcAft>
              <a:buSzPts val="1500"/>
              <a:buChar char="●"/>
            </a:pPr>
            <a:r>
              <a:rPr lang="en" sz="1500">
                <a:solidFill>
                  <a:srgbClr val="000000"/>
                </a:solidFill>
              </a:rPr>
              <a:t>Data Loading and Preprocessing</a:t>
            </a:r>
            <a:endParaRPr sz="1500">
              <a:solidFill>
                <a:srgbClr val="000000"/>
              </a:solidFill>
            </a:endParaRPr>
          </a:p>
          <a:p>
            <a:pPr indent="-323850" lvl="0" marL="457200" rtl="0" algn="l">
              <a:lnSpc>
                <a:spcPct val="115000"/>
              </a:lnSpc>
              <a:spcBef>
                <a:spcPts val="0"/>
              </a:spcBef>
              <a:spcAft>
                <a:spcPts val="0"/>
              </a:spcAft>
              <a:buSzPts val="1500"/>
              <a:buChar char="●"/>
            </a:pPr>
            <a:r>
              <a:rPr lang="en" sz="1500">
                <a:solidFill>
                  <a:srgbClr val="000000"/>
                </a:solidFill>
              </a:rPr>
              <a:t>Visualization and Exploratory Data Analysis (EDA)</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Stationarity Check</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Stationarity Improvement Techniques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Upsampling and Interpolation</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Time Series Decomposition</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Autocorrelation Function (ACF) and Partial Autocorrelation Function (PACF) Plots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Modeling</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ARIMA Model</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Neural Network Models (CNN, LSTM, GRU)</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Prediction</a:t>
            </a:r>
            <a:r>
              <a:rPr lang="en" sz="1500">
                <a:solidFill>
                  <a:srgbClr val="000000"/>
                </a:solidFill>
              </a:rPr>
              <a:t> Visualization</a:t>
            </a:r>
            <a:endParaRPr sz="1500">
              <a:solidFill>
                <a:srgbClr val="000000"/>
              </a:solidFill>
            </a:endParaRPr>
          </a:p>
          <a:p>
            <a:pPr indent="0" lvl="0" marL="0" rtl="0" algn="l">
              <a:spcBef>
                <a:spcPts val="800"/>
              </a:spcBef>
              <a:spcAft>
                <a:spcPts val="8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Data Loading and Preprocessing:</a:t>
            </a:r>
            <a:endParaRPr sz="3900"/>
          </a:p>
        </p:txBody>
      </p:sp>
      <p:sp>
        <p:nvSpPr>
          <p:cNvPr id="121" name="Google Shape;121;p16"/>
          <p:cNvSpPr txBox="1"/>
          <p:nvPr/>
        </p:nvSpPr>
        <p:spPr>
          <a:xfrm>
            <a:off x="311700" y="1168275"/>
            <a:ext cx="8520600" cy="2798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23850" lvl="0" marL="457200" rtl="0" algn="just">
              <a:lnSpc>
                <a:spcPct val="115000"/>
              </a:lnSpc>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Libraries like pandas, numpy, matplotlib, seaborn, and others are imported for data manipulation, analysis, and visualization.</a:t>
            </a:r>
            <a:endParaRPr sz="1500">
              <a:solidFill>
                <a:srgbClr val="374151"/>
              </a:solidFill>
              <a:latin typeface="Roboto"/>
              <a:ea typeface="Roboto"/>
              <a:cs typeface="Roboto"/>
              <a:sym typeface="Roboto"/>
            </a:endParaRPr>
          </a:p>
          <a:p>
            <a:pPr indent="-323850" lvl="0" marL="457200" rtl="0" algn="just">
              <a:lnSpc>
                <a:spcPct val="115000"/>
              </a:lnSpc>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Time series data from the 'DCOILBRENTEU.csv' file is loaded into a Pandas DataFrame.</a:t>
            </a:r>
            <a:endParaRPr sz="1500">
              <a:solidFill>
                <a:srgbClr val="374151"/>
              </a:solidFill>
              <a:latin typeface="Roboto"/>
              <a:ea typeface="Roboto"/>
              <a:cs typeface="Roboto"/>
              <a:sym typeface="Roboto"/>
            </a:endParaRPr>
          </a:p>
          <a:p>
            <a:pPr indent="-323850" lvl="0" marL="457200" rtl="0" algn="just">
              <a:lnSpc>
                <a:spcPct val="115000"/>
              </a:lnSpc>
              <a:spcBef>
                <a:spcPts val="0"/>
              </a:spcBef>
              <a:spcAft>
                <a:spcPts val="0"/>
              </a:spcAft>
              <a:buClr>
                <a:srgbClr val="374151"/>
              </a:buClr>
              <a:buSzPts val="1500"/>
              <a:buFont typeface="Roboto"/>
              <a:buChar char="●"/>
            </a:pPr>
            <a:r>
              <a:rPr lang="en" sz="1500">
                <a:solidFill>
                  <a:srgbClr val="374151"/>
                </a:solidFill>
                <a:latin typeface="Roboto"/>
                <a:ea typeface="Roboto"/>
                <a:cs typeface="Roboto"/>
                <a:sym typeface="Roboto"/>
              </a:rPr>
              <a:t>Initial data exploration and cleaning are performed:</a:t>
            </a:r>
            <a:endParaRPr sz="1500">
              <a:solidFill>
                <a:srgbClr val="374151"/>
              </a:solidFill>
              <a:latin typeface="Roboto"/>
              <a:ea typeface="Roboto"/>
              <a:cs typeface="Roboto"/>
              <a:sym typeface="Roboto"/>
            </a:endParaRPr>
          </a:p>
          <a:p>
            <a:pPr indent="0" lvl="0" marL="457200" rtl="0" algn="just">
              <a:lnSpc>
                <a:spcPct val="115000"/>
              </a:lnSpc>
              <a:spcBef>
                <a:spcPts val="0"/>
              </a:spcBef>
              <a:spcAft>
                <a:spcPts val="0"/>
              </a:spcAft>
              <a:buNone/>
            </a:pPr>
            <a:r>
              <a:rPr lang="en" sz="1500">
                <a:solidFill>
                  <a:srgbClr val="374151"/>
                </a:solidFill>
                <a:latin typeface="Roboto"/>
                <a:ea typeface="Roboto"/>
                <a:cs typeface="Roboto"/>
                <a:sym typeface="Roboto"/>
              </a:rPr>
              <a:t>- </a:t>
            </a:r>
            <a:r>
              <a:rPr lang="en" sz="1500">
                <a:solidFill>
                  <a:srgbClr val="374151"/>
                </a:solidFill>
                <a:latin typeface="Roboto"/>
                <a:ea typeface="Roboto"/>
                <a:cs typeface="Roboto"/>
                <a:sym typeface="Roboto"/>
              </a:rPr>
              <a:t>Renaming columns, converting data types, handling missing values, and setting the 'date' column as the index.</a:t>
            </a:r>
            <a:endParaRPr sz="1500">
              <a:solidFill>
                <a:srgbClr val="374151"/>
              </a:solidFill>
              <a:latin typeface="Roboto"/>
              <a:ea typeface="Roboto"/>
              <a:cs typeface="Roboto"/>
              <a:sym typeface="Roboto"/>
            </a:endParaRPr>
          </a:p>
          <a:p>
            <a:pPr indent="0" lvl="0" marL="457200" rtl="0" algn="just">
              <a:lnSpc>
                <a:spcPct val="115000"/>
              </a:lnSpc>
              <a:spcBef>
                <a:spcPts val="0"/>
              </a:spcBef>
              <a:spcAft>
                <a:spcPts val="0"/>
              </a:spcAft>
              <a:buNone/>
            </a:pPr>
            <a:r>
              <a:rPr lang="en" sz="1500">
                <a:solidFill>
                  <a:srgbClr val="374151"/>
                </a:solidFill>
                <a:latin typeface="Roboto"/>
                <a:ea typeface="Roboto"/>
                <a:cs typeface="Roboto"/>
                <a:sym typeface="Roboto"/>
              </a:rPr>
              <a:t>- Data is checked for duplicates, and missing values are handled by imputing them with the mean of each month.</a:t>
            </a:r>
            <a:endParaRPr sz="15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96450" y="943500"/>
            <a:ext cx="8351100" cy="201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Time series plot of 'DCOILBRENTEU' over time is created.</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Rolling mean plots for different window sizes (2, 4, 6, 8) are visualized to observe trends.</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Histogram and density plot of 'DCOILBRENTEU' values are created.</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Lag plot and autocorrelation plot are generated for time series analysis</a:t>
            </a:r>
            <a:endParaRPr sz="1500">
              <a:solidFill>
                <a:srgbClr val="374151"/>
              </a:solidFill>
            </a:endParaRPr>
          </a:p>
          <a:p>
            <a:pPr indent="0" lvl="0" marL="0" rtl="0" algn="l">
              <a:spcBef>
                <a:spcPts val="0"/>
              </a:spcBef>
              <a:spcAft>
                <a:spcPts val="0"/>
              </a:spcAft>
              <a:buNone/>
            </a:pPr>
            <a:r>
              <a:t/>
            </a:r>
            <a:endParaRPr sz="1500"/>
          </a:p>
        </p:txBody>
      </p:sp>
      <p:sp>
        <p:nvSpPr>
          <p:cNvPr id="127" name="Google Shape;127;p17"/>
          <p:cNvSpPr txBox="1"/>
          <p:nvPr>
            <p:ph type="title"/>
          </p:nvPr>
        </p:nvSpPr>
        <p:spPr>
          <a:xfrm>
            <a:off x="396450" y="206725"/>
            <a:ext cx="8351100" cy="64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t>Visualization and Exploratory Data Analysis (EDA):</a:t>
            </a:r>
            <a:endParaRPr sz="2100"/>
          </a:p>
          <a:p>
            <a:pPr indent="0" lvl="0" marL="0" rtl="0" algn="l">
              <a:lnSpc>
                <a:spcPct val="115000"/>
              </a:lnSpc>
              <a:spcBef>
                <a:spcPts val="0"/>
              </a:spcBef>
              <a:spcAft>
                <a:spcPts val="0"/>
              </a:spcAft>
              <a:buNone/>
            </a:pPr>
            <a:r>
              <a:t/>
            </a:r>
            <a:endParaRPr sz="2000">
              <a:solidFill>
                <a:srgbClr val="374151"/>
              </a:solidFill>
            </a:endParaRPr>
          </a:p>
          <a:p>
            <a:pPr indent="0" lvl="0" marL="0" rtl="0" algn="l">
              <a:spcBef>
                <a:spcPts val="0"/>
              </a:spcBef>
              <a:spcAft>
                <a:spcPts val="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245725" y="205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Time series plot of 'DCOILBRENTEU' over time</a:t>
            </a:r>
            <a:endParaRPr sz="3900"/>
          </a:p>
        </p:txBody>
      </p:sp>
      <p:pic>
        <p:nvPicPr>
          <p:cNvPr id="133" name="Google Shape;133;p18"/>
          <p:cNvPicPr preferRelativeResize="0"/>
          <p:nvPr/>
        </p:nvPicPr>
        <p:blipFill rotWithShape="1">
          <a:blip r:embed="rId3">
            <a:alphaModFix/>
          </a:blip>
          <a:srcRect b="0" l="760" r="533" t="990"/>
          <a:stretch/>
        </p:blipFill>
        <p:spPr>
          <a:xfrm>
            <a:off x="245725" y="933300"/>
            <a:ext cx="8540999" cy="3771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9" name="Google Shape;139;p19"/>
          <p:cNvPicPr preferRelativeResize="0"/>
          <p:nvPr/>
        </p:nvPicPr>
        <p:blipFill rotWithShape="1">
          <a:blip r:embed="rId3">
            <a:alphaModFix/>
          </a:blip>
          <a:srcRect b="0" l="793" r="0" t="0"/>
          <a:stretch/>
        </p:blipFill>
        <p:spPr>
          <a:xfrm>
            <a:off x="783475" y="1017800"/>
            <a:ext cx="7970013" cy="3986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0"/>
            <a:ext cx="8520600" cy="4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Stationarity Check:</a:t>
            </a:r>
            <a:endParaRPr sz="2200"/>
          </a:p>
        </p:txBody>
      </p:sp>
      <p:sp>
        <p:nvSpPr>
          <p:cNvPr id="145" name="Google Shape;145;p20"/>
          <p:cNvSpPr txBox="1"/>
          <p:nvPr>
            <p:ph type="title"/>
          </p:nvPr>
        </p:nvSpPr>
        <p:spPr>
          <a:xfrm>
            <a:off x="0" y="543750"/>
            <a:ext cx="9066000" cy="4442700"/>
          </a:xfrm>
          <a:prstGeom prst="rect">
            <a:avLst/>
          </a:prstGeom>
          <a:solidFill>
            <a:schemeClr val="lt1"/>
          </a:solidFill>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74151"/>
              </a:buClr>
              <a:buSzPts val="1500"/>
              <a:buChar char="●"/>
            </a:pPr>
            <a:r>
              <a:rPr lang="en" sz="1500">
                <a:solidFill>
                  <a:srgbClr val="374151"/>
                </a:solidFill>
              </a:rPr>
              <a:t>Augmented Dickey-Fuller (ADF) test is performed to check for stationarity in the time series data. The test result includes the ADF statistic, p-value, and critical values.</a:t>
            </a:r>
            <a:endParaRPr sz="1500">
              <a:solidFill>
                <a:srgbClr val="374151"/>
              </a:solidFill>
            </a:endParaRPr>
          </a:p>
          <a:p>
            <a:pPr indent="0" lvl="0" marL="457200" rtl="0" algn="l">
              <a:lnSpc>
                <a:spcPct val="115000"/>
              </a:lnSpc>
              <a:spcBef>
                <a:spcPts val="0"/>
              </a:spcBef>
              <a:spcAft>
                <a:spcPts val="0"/>
              </a:spcAft>
              <a:buNone/>
            </a:pPr>
            <a:r>
              <a:rPr lang="en" sz="1350">
                <a:solidFill>
                  <a:srgbClr val="000000"/>
                </a:solidFill>
              </a:rPr>
              <a:t>-ADF Statistic: -2.116525385914011</a:t>
            </a:r>
            <a:endParaRPr sz="1350">
              <a:solidFill>
                <a:srgbClr val="000000"/>
              </a:solidFill>
            </a:endParaRPr>
          </a:p>
          <a:p>
            <a:pPr indent="0" lvl="0" marL="457200" rtl="0" algn="l">
              <a:lnSpc>
                <a:spcPct val="115000"/>
              </a:lnSpc>
              <a:spcBef>
                <a:spcPts val="0"/>
              </a:spcBef>
              <a:spcAft>
                <a:spcPts val="0"/>
              </a:spcAft>
              <a:buNone/>
            </a:pPr>
            <a:r>
              <a:rPr lang="en" sz="1350">
                <a:solidFill>
                  <a:srgbClr val="000000"/>
                </a:solidFill>
              </a:rPr>
              <a:t>-p-value: 0.23792178843646417</a:t>
            </a:r>
            <a:endParaRPr sz="1400">
              <a:solidFill>
                <a:srgbClr val="000000"/>
              </a:solidFill>
            </a:endParaRPr>
          </a:p>
          <a:p>
            <a:pPr indent="0" lvl="0" marL="457200" rtl="0" algn="l">
              <a:lnSpc>
                <a:spcPct val="115000"/>
              </a:lnSpc>
              <a:spcBef>
                <a:spcPts val="0"/>
              </a:spcBef>
              <a:spcAft>
                <a:spcPts val="0"/>
              </a:spcAft>
              <a:buNone/>
            </a:pPr>
            <a:r>
              <a:rPr lang="en" sz="1350">
                <a:solidFill>
                  <a:srgbClr val="000000"/>
                </a:solidFill>
              </a:rPr>
              <a:t>-Critical Values:</a:t>
            </a:r>
            <a:endParaRPr sz="1350">
              <a:solidFill>
                <a:srgbClr val="000000"/>
              </a:solidFill>
            </a:endParaRPr>
          </a:p>
          <a:p>
            <a:pPr indent="0" lvl="0" marL="457200" rtl="0" algn="l">
              <a:lnSpc>
                <a:spcPct val="115000"/>
              </a:lnSpc>
              <a:spcBef>
                <a:spcPts val="0"/>
              </a:spcBef>
              <a:spcAft>
                <a:spcPts val="0"/>
              </a:spcAft>
              <a:buNone/>
            </a:pPr>
            <a:r>
              <a:rPr lang="en" sz="1350">
                <a:solidFill>
                  <a:srgbClr val="000000"/>
                </a:solidFill>
              </a:rPr>
              <a:t>	1%: -3.431039477205773</a:t>
            </a:r>
            <a:endParaRPr sz="1350">
              <a:solidFill>
                <a:srgbClr val="000000"/>
              </a:solidFill>
            </a:endParaRPr>
          </a:p>
          <a:p>
            <a:pPr indent="0" lvl="0" marL="457200" rtl="0" algn="l">
              <a:lnSpc>
                <a:spcPct val="115000"/>
              </a:lnSpc>
              <a:spcBef>
                <a:spcPts val="0"/>
              </a:spcBef>
              <a:spcAft>
                <a:spcPts val="0"/>
              </a:spcAft>
              <a:buNone/>
            </a:pPr>
            <a:r>
              <a:rPr lang="en" sz="1350">
                <a:solidFill>
                  <a:srgbClr val="000000"/>
                </a:solidFill>
              </a:rPr>
              <a:t>	5%: -2.8618447060967434</a:t>
            </a:r>
            <a:endParaRPr sz="1350">
              <a:solidFill>
                <a:srgbClr val="000000"/>
              </a:solidFill>
            </a:endParaRPr>
          </a:p>
          <a:p>
            <a:pPr indent="0" lvl="0" marL="457200" rtl="0" algn="l">
              <a:lnSpc>
                <a:spcPct val="115000"/>
              </a:lnSpc>
              <a:spcBef>
                <a:spcPts val="0"/>
              </a:spcBef>
              <a:spcAft>
                <a:spcPts val="0"/>
              </a:spcAft>
              <a:buNone/>
            </a:pPr>
            <a:r>
              <a:rPr lang="en" sz="1350">
                <a:solidFill>
                  <a:srgbClr val="000000"/>
                </a:solidFill>
              </a:rPr>
              <a:t>	10%: -2.566932189953556</a:t>
            </a:r>
            <a:endParaRPr sz="1350">
              <a:solidFill>
                <a:srgbClr val="000000"/>
              </a:solidFill>
            </a:endParaRPr>
          </a:p>
          <a:p>
            <a:pPr indent="0" lvl="0" marL="457200" rtl="0" algn="l">
              <a:lnSpc>
                <a:spcPct val="115000"/>
              </a:lnSpc>
              <a:spcBef>
                <a:spcPts val="0"/>
              </a:spcBef>
              <a:spcAft>
                <a:spcPts val="0"/>
              </a:spcAft>
              <a:buNone/>
            </a:pPr>
            <a:r>
              <a:t/>
            </a:r>
            <a:endParaRPr sz="1350">
              <a:solidFill>
                <a:srgbClr val="000000"/>
              </a:solidFill>
            </a:endParaRPr>
          </a:p>
          <a:p>
            <a:pPr indent="0" lvl="0" marL="0" rtl="0" algn="l">
              <a:lnSpc>
                <a:spcPct val="135714"/>
              </a:lnSpc>
              <a:spcBef>
                <a:spcPts val="0"/>
              </a:spcBef>
              <a:spcAft>
                <a:spcPts val="0"/>
              </a:spcAft>
              <a:buNone/>
            </a:pPr>
            <a:r>
              <a:rPr lang="en" sz="1400">
                <a:solidFill>
                  <a:srgbClr val="000000"/>
                </a:solidFill>
                <a:highlight>
                  <a:schemeClr val="lt1"/>
                </a:highlight>
              </a:rPr>
              <a:t>The p-value resulting from the Augmented Dickey-Fuller (ADF) test is 0.2379. When comparing this to common significance levels like 0.05, the p-value is higher, indicating that there isn't enough evidence to reject the null hypothesis.</a:t>
            </a:r>
            <a:endParaRPr sz="1400">
              <a:solidFill>
                <a:srgbClr val="000000"/>
              </a:solidFill>
              <a:highlight>
                <a:schemeClr val="lt1"/>
              </a:highlight>
            </a:endParaRPr>
          </a:p>
          <a:p>
            <a:pPr indent="0" lvl="0" marL="0" rtl="0" algn="l">
              <a:lnSpc>
                <a:spcPct val="135714"/>
              </a:lnSpc>
              <a:spcBef>
                <a:spcPts val="0"/>
              </a:spcBef>
              <a:spcAft>
                <a:spcPts val="0"/>
              </a:spcAft>
              <a:buNone/>
            </a:pPr>
            <a:r>
              <a:t/>
            </a:r>
            <a:endParaRPr sz="1400">
              <a:solidFill>
                <a:srgbClr val="000000"/>
              </a:solidFill>
              <a:highlight>
                <a:schemeClr val="lt1"/>
              </a:highlight>
            </a:endParaRPr>
          </a:p>
          <a:p>
            <a:pPr indent="0" lvl="0" marL="0" rtl="0" algn="l">
              <a:lnSpc>
                <a:spcPct val="135714"/>
              </a:lnSpc>
              <a:spcBef>
                <a:spcPts val="0"/>
              </a:spcBef>
              <a:spcAft>
                <a:spcPts val="0"/>
              </a:spcAft>
              <a:buNone/>
            </a:pPr>
            <a:r>
              <a:rPr lang="en" sz="1400">
                <a:solidFill>
                  <a:srgbClr val="000000"/>
                </a:solidFill>
                <a:highlight>
                  <a:schemeClr val="lt1"/>
                </a:highlight>
              </a:rPr>
              <a:t>This suggests that the data might not be stationary. In non-stationary data, you typically see trends, seasonality, or other patterns that affect the mean or variance across time. You might consider further analysis or transformations to make the data stationary if needed for time series modeling or analysis.</a:t>
            </a:r>
            <a:endParaRPr sz="1400">
              <a:solidFill>
                <a:srgbClr val="000000"/>
              </a:solidFill>
              <a:highlight>
                <a:schemeClr val="lt1"/>
              </a:highlight>
            </a:endParaRPr>
          </a:p>
          <a:p>
            <a:pPr indent="0" lvl="0" marL="457200" rtl="0" algn="l">
              <a:lnSpc>
                <a:spcPct val="115000"/>
              </a:lnSpc>
              <a:spcBef>
                <a:spcPts val="0"/>
              </a:spcBef>
              <a:spcAft>
                <a:spcPts val="0"/>
              </a:spcAft>
              <a:buNone/>
            </a:pPr>
            <a:r>
              <a:t/>
            </a:r>
            <a:endParaRPr sz="1350">
              <a:solidFill>
                <a:srgbClr val="000000"/>
              </a:solidFill>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35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Stationarity Improvement Techniques:</a:t>
            </a:r>
            <a:endParaRPr sz="2000"/>
          </a:p>
        </p:txBody>
      </p:sp>
      <p:sp>
        <p:nvSpPr>
          <p:cNvPr id="151" name="Google Shape;151;p21"/>
          <p:cNvSpPr txBox="1"/>
          <p:nvPr>
            <p:ph type="title"/>
          </p:nvPr>
        </p:nvSpPr>
        <p:spPr>
          <a:xfrm>
            <a:off x="368350" y="904400"/>
            <a:ext cx="8520600" cy="38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74151"/>
                </a:solidFill>
              </a:rPr>
              <a:t>Two methods are applied to make the time series stationary:</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Differencing: Creating a new column 'Stationary_Value' with differenced values.</a:t>
            </a:r>
            <a:endParaRPr sz="1500">
              <a:solidFill>
                <a:srgbClr val="374151"/>
              </a:solidFill>
            </a:endParaRPr>
          </a:p>
          <a:p>
            <a:pPr indent="-323850" lvl="0" marL="457200" rtl="0" algn="l">
              <a:lnSpc>
                <a:spcPct val="115000"/>
              </a:lnSpc>
              <a:spcBef>
                <a:spcPts val="0"/>
              </a:spcBef>
              <a:spcAft>
                <a:spcPts val="0"/>
              </a:spcAft>
              <a:buClr>
                <a:srgbClr val="374151"/>
              </a:buClr>
              <a:buSzPts val="1500"/>
              <a:buChar char="●"/>
            </a:pPr>
            <a:r>
              <a:rPr lang="en" sz="1500">
                <a:solidFill>
                  <a:srgbClr val="374151"/>
                </a:solidFill>
              </a:rPr>
              <a:t>Log Transformation: Applying a logarithmic transformation to the 'DCOILBRENTEU' values.</a:t>
            </a:r>
            <a:endParaRPr sz="1500">
              <a:solidFill>
                <a:srgbClr val="374151"/>
              </a:solidFill>
            </a:endParaRPr>
          </a:p>
          <a:p>
            <a:pPr indent="0" lvl="0" marL="0" rtl="0" algn="l">
              <a:spcBef>
                <a:spcPts val="0"/>
              </a:spcBef>
              <a:spcAft>
                <a:spcPts val="0"/>
              </a:spcAft>
              <a:buNone/>
            </a:pPr>
            <a:r>
              <a:t/>
            </a:r>
            <a:endParaRPr sz="20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