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87" name="Shape 3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7" name="Shape 40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1" marL="457200" marR="0" rtl="0" algn="l">
              <a:spcBef>
                <a:spcPts val="0"/>
              </a:spcBef>
              <a:spcAft>
                <a:spcPts val="0"/>
              </a:spcAft>
              <a:buSzPct val="25000"/>
              <a:buNone/>
            </a:pPr>
            <a:r>
              <a:rPr b="0" i="0" lang="en-US" sz="1800" u="none" cap="none" strike="noStrike">
                <a:solidFill>
                  <a:srgbClr val="FFFFFF"/>
                </a:solidFill>
                <a:latin typeface="Arial"/>
                <a:ea typeface="Arial"/>
                <a:cs typeface="Arial"/>
                <a:sym typeface="Arial"/>
              </a:rPr>
              <a:t>Java</a:t>
            </a:r>
          </a:p>
          <a:p>
            <a:pPr indent="0" lvl="1" marL="457200" marR="0" rtl="0" algn="l">
              <a:spcBef>
                <a:spcPts val="0"/>
              </a:spcBef>
              <a:spcAft>
                <a:spcPts val="0"/>
              </a:spcAft>
              <a:buSzPct val="25000"/>
              <a:buNone/>
            </a:pPr>
            <a:r>
              <a:rPr b="0" i="0" lang="en-US" sz="1800" u="none" cap="none" strike="noStrike">
                <a:solidFill>
                  <a:srgbClr val="FFFFFF"/>
                </a:solidFill>
                <a:latin typeface="Arial"/>
                <a:ea typeface="Arial"/>
                <a:cs typeface="Arial"/>
                <a:sym typeface="Arial"/>
              </a:rPr>
              <a:t>Ruby</a:t>
            </a:r>
          </a:p>
          <a:p>
            <a:pPr indent="0" lvl="1" marL="457200" marR="0" rtl="0" algn="l">
              <a:spcBef>
                <a:spcPts val="0"/>
              </a:spcBef>
              <a:spcAft>
                <a:spcPts val="0"/>
              </a:spcAft>
              <a:buSzPct val="25000"/>
              <a:buNone/>
            </a:pPr>
            <a:r>
              <a:rPr b="0" i="0" lang="en-US" sz="1800" u="none" cap="none" strike="noStrike">
                <a:solidFill>
                  <a:srgbClr val="FFFFFF"/>
                </a:solidFill>
                <a:latin typeface="Arial"/>
                <a:ea typeface="Arial"/>
                <a:cs typeface="Arial"/>
                <a:sym typeface="Arial"/>
              </a:rPr>
              <a:t>Node.js</a:t>
            </a:r>
          </a:p>
          <a:p>
            <a:pPr indent="0" lvl="0" marL="0" marR="0" rtl="0" algn="l">
              <a:spcBef>
                <a:spcPts val="0"/>
              </a:spcBef>
              <a:spcAft>
                <a:spcPts val="0"/>
              </a:spcAft>
              <a:buSzPct val="25000"/>
              <a:buNone/>
            </a:pPr>
            <a:r>
              <a:rPr b="0" i="0" lang="en-US" sz="1800" u="none" cap="none" strike="noStrike">
                <a:solidFill>
                  <a:srgbClr val="FFFFFF"/>
                </a:solidFill>
                <a:latin typeface="Arial"/>
                <a:ea typeface="Arial"/>
                <a:cs typeface="Arial"/>
                <a:sym typeface="Arial"/>
              </a:rPr>
              <a:t>Custom Build packs</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6" name="Shape 4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9" name="Shape 429"/>
          <p:cNvSpPr txBox="1"/>
          <p:nvPr>
            <p:ph idx="1" type="body"/>
          </p:nvPr>
        </p:nvSpPr>
        <p:spPr>
          <a:xfrm>
            <a:off x="685800" y="4343400"/>
            <a:ext cx="5486399" cy="4114800"/>
          </a:xfrm>
          <a:prstGeom prst="rect">
            <a:avLst/>
          </a:prstGeom>
          <a:noFill/>
          <a:ln>
            <a:noFill/>
          </a:ln>
        </p:spPr>
        <p:txBody>
          <a:bodyPr anchorCtr="0" anchor="t" bIns="45275" lIns="90550" rIns="90550" tIns="45275">
            <a:noAutofit/>
          </a:bodyPr>
          <a:lstStyle/>
          <a:p>
            <a:pPr indent="0" lvl="0" marL="0" marR="0" rtl="0" algn="l">
              <a:spcBef>
                <a:spcPts val="0"/>
              </a:spcBef>
              <a:spcAft>
                <a:spcPts val="0"/>
              </a:spcAft>
              <a:buSzPct val="25000"/>
              <a:buNone/>
            </a:pPr>
            <a:r>
              <a:rPr b="0" i="0" lang="en-US" sz="1400" u="none" cap="none" strike="noStrike">
                <a:solidFill>
                  <a:schemeClr val="dk1"/>
                </a:solidFill>
                <a:latin typeface="Arial"/>
                <a:ea typeface="Arial"/>
                <a:cs typeface="Arial"/>
                <a:sym typeface="Arial"/>
              </a:rPr>
              <a:t>“Anatomy of a Buildpack”</a:t>
            </a:r>
          </a:p>
          <a:p>
            <a:pPr indent="0" lvl="0" marL="0" marR="0" rtl="0" algn="l">
              <a:spcBef>
                <a:spcPts val="0"/>
              </a:spcBef>
              <a:spcAft>
                <a:spcPts val="0"/>
              </a:spcAft>
              <a:buSzPct val="25000"/>
              <a:buNone/>
            </a:pPr>
            <a:r>
              <a:rPr b="0" i="0" lang="en-US" sz="1400" u="none" cap="none" strike="noStrike">
                <a:solidFill>
                  <a:schemeClr val="dk1"/>
                </a:solidFill>
                <a:latin typeface="Arial"/>
                <a:ea typeface="Arial"/>
                <a:cs typeface="Arial"/>
                <a:sym typeface="Arial"/>
              </a:rPr>
              <a:t>https://github.com/bbertka/python-conda-buildpack/tree/master/bin</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Show students a buildpack repo and discuss OSS CF and how each language has a buildpacks that knows how to detect the language as well as compile the droplet.</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https://github.com/cloudfoundry/python-buildpack</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Compile</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Detect: https://github.com/cloudfoundry/python-buildpack/blob/master/bin/detect</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Release:</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 Meeting Notes (4/20/16 11:43) -----</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cf buildpacks</a:t>
            </a:r>
          </a:p>
          <a:p>
            <a:pPr indent="0" lvl="0" marL="0" marR="0" rtl="0" algn="l">
              <a:spcBef>
                <a:spcPts val="0"/>
              </a:spcBef>
              <a:buSzPct val="25000"/>
              <a:buNone/>
            </a:pPr>
            <a:r>
              <a:rPr b="0" i="0" lang="en-US" sz="1100" u="none" cap="none" strike="noStrike">
                <a:solidFill>
                  <a:schemeClr val="dk1"/>
                </a:solidFill>
                <a:latin typeface="Arial"/>
                <a:ea typeface="Arial"/>
                <a:cs typeface="Arial"/>
                <a:sym typeface="Arial"/>
              </a:rPr>
              <a:t>Liberty buildpack -- WebLogic it requires a license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2" name="Shape 4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Kubernetes doesn’t have buildpacks</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 Meeting Notes (4/20/16 12:11) -----</a:t>
            </a:r>
          </a:p>
          <a:p>
            <a:pPr indent="0" lvl="0" marL="0" marR="0" rtl="0" algn="l">
              <a:spcBef>
                <a:spcPts val="0"/>
              </a:spcBef>
              <a:buSzPct val="25000"/>
              <a:buNone/>
            </a:pPr>
            <a:r>
              <a:rPr b="0" i="0" lang="en-US" sz="1100" u="none" cap="none" strike="noStrike">
                <a:solidFill>
                  <a:schemeClr val="dk1"/>
                </a:solidFill>
                <a:latin typeface="Arial"/>
                <a:ea typeface="Arial"/>
                <a:cs typeface="Arial"/>
                <a:sym typeface="Arial"/>
              </a:rPr>
              <a:t>How do we harden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3" name="Shape 463"/>
          <p:cNvSpPr txBox="1"/>
          <p:nvPr>
            <p:ph idx="1" type="body"/>
          </p:nvPr>
        </p:nvSpPr>
        <p:spPr>
          <a:xfrm>
            <a:off x="295170" y="2972430"/>
            <a:ext cx="6267658" cy="5793719"/>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t/>
            </a:r>
            <a:endParaRPr b="0" i="0" sz="1100" u="none" cap="none" strike="noStrike">
              <a:solidFill>
                <a:schemeClr val="dk1"/>
              </a:solidFill>
              <a:latin typeface="Verdana"/>
              <a:ea typeface="Verdana"/>
              <a:cs typeface="Verdana"/>
              <a:sym typeface="Verdana"/>
            </a:endParaRPr>
          </a:p>
          <a:p>
            <a:pPr indent="0" lvl="0" marL="0" marR="0" rtl="0" algn="l">
              <a:spcBef>
                <a:spcPts val="0"/>
              </a:spcBef>
              <a:spcAft>
                <a:spcPts val="0"/>
              </a:spcAft>
              <a:buSzPct val="25000"/>
              <a:buNone/>
            </a:pPr>
            <a:r>
              <a:rPr b="0" i="0" lang="en-US" sz="1100" u="none" cap="none" strike="noStrike">
                <a:solidFill>
                  <a:schemeClr val="dk1"/>
                </a:solidFill>
                <a:latin typeface="Verdana"/>
                <a:ea typeface="Verdana"/>
                <a:cs typeface="Verdana"/>
                <a:sym typeface="Verdana"/>
              </a:rPr>
              <a:t>----- Meeting Notes (4/20/16 12:11) -----</a:t>
            </a:r>
          </a:p>
          <a:p>
            <a:pPr indent="0" lvl="0" marL="0" marR="0" rtl="0" algn="l">
              <a:spcBef>
                <a:spcPts val="0"/>
              </a:spcBef>
              <a:spcAft>
                <a:spcPts val="0"/>
              </a:spcAft>
              <a:buSzPct val="25000"/>
              <a:buNone/>
            </a:pPr>
            <a:r>
              <a:rPr b="0" i="0" lang="en-US" sz="1100" u="none" cap="none" strike="noStrike">
                <a:solidFill>
                  <a:schemeClr val="dk1"/>
                </a:solidFill>
                <a:latin typeface="Verdana"/>
                <a:ea typeface="Verdana"/>
                <a:cs typeface="Verdana"/>
                <a:sym typeface="Verdana"/>
              </a:rPr>
              <a:t>tls 1.2 is supported</a:t>
            </a:r>
          </a:p>
          <a:p>
            <a:pPr indent="0" lvl="0" marL="0" marR="0" rtl="0" algn="l">
              <a:spcBef>
                <a:spcPts val="0"/>
              </a:spcBef>
              <a:spcAft>
                <a:spcPts val="0"/>
              </a:spcAft>
              <a:buSzPct val="25000"/>
              <a:buNone/>
            </a:pPr>
            <a:r>
              <a:t/>
            </a:r>
            <a:endParaRPr b="0" i="0" sz="1100" u="none" cap="none" strike="noStrike">
              <a:solidFill>
                <a:schemeClr val="dk1"/>
              </a:solidFill>
              <a:latin typeface="Verdana"/>
              <a:ea typeface="Verdana"/>
              <a:cs typeface="Verdana"/>
              <a:sym typeface="Verdana"/>
            </a:endParaRPr>
          </a:p>
          <a:p>
            <a:pPr indent="0" lvl="0" marL="0" marR="0" rtl="0" algn="l">
              <a:spcBef>
                <a:spcPts val="0"/>
              </a:spcBef>
              <a:spcAft>
                <a:spcPts val="0"/>
              </a:spcAft>
              <a:buSzPct val="25000"/>
              <a:buNone/>
            </a:pPr>
            <a:r>
              <a:rPr b="0" i="0" lang="en-US" sz="1100" u="none" cap="none" strike="noStrike">
                <a:solidFill>
                  <a:schemeClr val="dk1"/>
                </a:solidFill>
                <a:latin typeface="Verdana"/>
                <a:ea typeface="Verdana"/>
                <a:cs typeface="Verdana"/>
                <a:sym typeface="Verdana"/>
              </a:rPr>
              <a:t>app ssl certs happen at the F5 LB</a:t>
            </a:r>
          </a:p>
          <a:p>
            <a:pPr indent="0" lvl="0" marL="0" marR="0" rtl="0" algn="l">
              <a:spcBef>
                <a:spcPts val="0"/>
              </a:spcBef>
              <a:spcAft>
                <a:spcPts val="0"/>
              </a:spcAft>
              <a:buSzPct val="25000"/>
              <a:buNone/>
            </a:pPr>
            <a:r>
              <a:t/>
            </a:r>
            <a:endParaRPr b="0" i="0" sz="1100" u="none" cap="none" strike="noStrike">
              <a:solidFill>
                <a:schemeClr val="dk1"/>
              </a:solidFill>
              <a:latin typeface="Verdana"/>
              <a:ea typeface="Verdana"/>
              <a:cs typeface="Verdana"/>
              <a:sym typeface="Verdana"/>
            </a:endParaRPr>
          </a:p>
          <a:p>
            <a:pPr indent="0" lvl="0" marL="0" marR="0" rtl="0" algn="l">
              <a:spcBef>
                <a:spcPts val="0"/>
              </a:spcBef>
              <a:buSzPct val="25000"/>
              <a:buNone/>
            </a:pPr>
            <a:r>
              <a:rPr b="0" i="0" lang="en-US" sz="1100" u="none" cap="none" strike="noStrike">
                <a:solidFill>
                  <a:schemeClr val="dk1"/>
                </a:solidFill>
                <a:latin typeface="Verdana"/>
                <a:ea typeface="Verdana"/>
                <a:cs typeface="Verdana"/>
                <a:sym typeface="Verdana"/>
              </a:rPr>
              <a:t>roadmap to container ssl termination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4" name="Shape 5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So how many people in here have heard of BOSH?</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BOSH is the cloud foundry platform orchestration engine</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This is the same BOSH used in open source cloud foundry, making Pivotal, the closest platform to the original CF!</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Then you also know how tedious it can be to manage orchestration via manifest files, hence we created Ops Manager to make an easy way to work with it.</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http://bosh.io/docs/about.html</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https://bosh.io/docs/bosh-components.html</a:t>
            </a:r>
          </a:p>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0" name="Shape 550"/>
          <p:cNvSpPr txBox="1"/>
          <p:nvPr>
            <p:ph idx="1" type="body"/>
          </p:nvPr>
        </p:nvSpPr>
        <p:spPr>
          <a:xfrm>
            <a:off x="685800" y="4343400"/>
            <a:ext cx="5486399" cy="4114800"/>
          </a:xfrm>
          <a:prstGeom prst="rect">
            <a:avLst/>
          </a:prstGeom>
          <a:noFill/>
          <a:ln>
            <a:noFill/>
          </a:ln>
        </p:spPr>
        <p:txBody>
          <a:bodyPr anchorCtr="0" anchor="t" bIns="45275" lIns="90550" rIns="90550" tIns="45275">
            <a:noAutofit/>
          </a:bodyPr>
          <a:lstStyle/>
          <a:p>
            <a:pPr indent="0" lvl="0" marL="0" marR="0" rtl="0" algn="l">
              <a:spcBef>
                <a:spcPts val="0"/>
              </a:spcBef>
              <a:buSzPct val="25000"/>
              <a:buNone/>
            </a:pPr>
            <a:r>
              <a:rPr b="0" i="0" lang="en-US" sz="1100" u="none" cap="none" strike="noStrike">
                <a:solidFill>
                  <a:schemeClr val="dk1"/>
                </a:solidFill>
                <a:latin typeface="Arial"/>
                <a:ea typeface="Arial"/>
                <a:cs typeface="Arial"/>
                <a:sym typeface="Arial"/>
              </a:rPr>
              <a:t>Show Ops Manager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txBox="1"/>
          <p:nvPr>
            <p:ph idx="1" type="body"/>
          </p:nvPr>
        </p:nvSpPr>
        <p:spPr>
          <a:xfrm>
            <a:off x="295170" y="2972430"/>
            <a:ext cx="6267658" cy="5793719"/>
          </a:xfrm>
          <a:prstGeom prst="rect">
            <a:avLst/>
          </a:prstGeom>
          <a:noFill/>
          <a:ln>
            <a:noFill/>
          </a:ln>
        </p:spPr>
        <p:txBody>
          <a:bodyPr anchorCtr="0" anchor="t" bIns="90550" lIns="90550" rIns="90550" tIns="90550">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
        <p:nvSpPr>
          <p:cNvPr id="563" name="Shape 563"/>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5" name="Shape 625"/>
          <p:cNvSpPr txBox="1"/>
          <p:nvPr>
            <p:ph idx="1" type="body"/>
          </p:nvPr>
        </p:nvSpPr>
        <p:spPr>
          <a:xfrm>
            <a:off x="685800" y="4343400"/>
            <a:ext cx="5486399" cy="4114800"/>
          </a:xfrm>
          <a:prstGeom prst="rect">
            <a:avLst/>
          </a:prstGeom>
          <a:noFill/>
          <a:ln>
            <a:noFill/>
          </a:ln>
        </p:spPr>
        <p:txBody>
          <a:bodyPr anchorCtr="0" anchor="t" bIns="45275" lIns="90550" rIns="90550" tIns="4527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Now you have seen for your selves how easy it is to relive ITOPS from the burdon of managing so many apps!  You know know first hand how to better utilize your developer talent to maximize innovation.</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So what’s going on under the hood?</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The elastic runtime is where apps are pushed, staged, deployed, and managed.</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BOSH is used for the orchestration of the entire system.</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High availability comes in several flavors too.</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Now lets discover together how elegant of a solution PCF really is!</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You should never give this presentation to folks who have not seen a basic CF demo. You want to use the push of an app, with a service binding (i.e. spring-music) as the backstory for this deck.</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The story line for this deck is:</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you’ve seen us deploy and scale and app; we want to show you how it’s done.</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We have two main layers:</a:t>
            </a:r>
          </a:p>
          <a:p>
            <a:pPr indent="-172371" lvl="1" marL="56607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The part that runs your apps (the elastic runtime)</a:t>
            </a:r>
          </a:p>
          <a:p>
            <a:pPr indent="-172371" lvl="1" marL="56607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And a whole ‘nother, kickass system, BOSH, that manages the elastic runtime and services</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Let’s see how the elastic runtime deploys your app, supports service bindings and scales your app.</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Let’s then see how BOSH deploys clusters, such as the elastic runtime, and services.</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BUT that’s not all! Now show that the platform does SO much more than just deploy apps or clusters. → The four levels of HA.</a:t>
            </a:r>
          </a:p>
          <a:p>
            <a:pPr indent="-172371" lvl="1" marL="56607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Point out similarity of patterns between the ERS and BOSH. These are some of the patterns for distributed systems. This instills confidence.</a:t>
            </a:r>
          </a:p>
          <a:p>
            <a:pPr indent="-169821" lvl="0" marL="169821" marR="0" rtl="0" algn="l">
              <a:spcBef>
                <a:spcPts val="0"/>
              </a:spcBef>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4" name="Shape 6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285725" lvl="1" marL="285725"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Deployed with a multi-node cluster; Balanced across Availability zones</a:t>
            </a:r>
          </a:p>
          <a:p>
            <a:pPr indent="-285725" lvl="0" marL="285725"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Highly Available</a:t>
            </a:r>
          </a:p>
          <a:p>
            <a:pPr indent="-285725" lvl="0" marL="285725"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Data replication</a:t>
            </a:r>
          </a:p>
          <a:p>
            <a:pPr indent="-285725" lvl="0" marL="285725"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Failover functionality</a:t>
            </a:r>
          </a:p>
          <a:p>
            <a:pPr indent="-285725" lvl="0" marL="285725"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Customizable plans</a:t>
            </a:r>
          </a:p>
          <a:p>
            <a:pPr indent="-285725" lvl="0" marL="285725"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Secure - Different credentials to each application, operators can revoke access selectively!</a:t>
            </a:r>
          </a:p>
          <a:p>
            <a:pPr indent="-285725" lvl="0" marL="285725" marR="0" rtl="0" algn="l">
              <a:spcBef>
                <a:spcPts val="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
        <p:nvSpPr>
          <p:cNvPr id="675" name="Shape 675"/>
          <p:cNvSpPr txBox="1"/>
          <p:nvPr>
            <p:ph idx="12" type="sldNum"/>
          </p:nvPr>
        </p:nvSpPr>
        <p:spPr>
          <a:xfrm>
            <a:off x="3884612" y="8685213"/>
            <a:ext cx="2971799"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4" name="Shape 6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So how many people in here have heard of BOSH?</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BOSH is the cloud foundry platform orchestration engine</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This is the same BOSH used in open source cloud foundry, making Pivotal, the closest platform to the original CF!</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Then you also know how tedious it can be to manage orchestration via manifest files, hence we created Ops Manager to make an easy way to work with it.</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http://bosh.io/docs/about.html</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https://bosh.io/docs/bosh-components.html</a:t>
            </a:r>
          </a:p>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0" name="Shape 690"/>
          <p:cNvSpPr txBox="1"/>
          <p:nvPr>
            <p:ph idx="1" type="body"/>
          </p:nvPr>
        </p:nvSpPr>
        <p:spPr>
          <a:xfrm>
            <a:off x="685800" y="4343400"/>
            <a:ext cx="5486399" cy="4114800"/>
          </a:xfrm>
          <a:prstGeom prst="rect">
            <a:avLst/>
          </a:prstGeom>
          <a:noFill/>
          <a:ln>
            <a:noFill/>
          </a:ln>
        </p:spPr>
        <p:txBody>
          <a:bodyPr anchorCtr="0" anchor="t" bIns="45275" lIns="90550" rIns="90550" tIns="45275">
            <a:noAutofit/>
          </a:bodyPr>
          <a:lstStyle/>
          <a:p>
            <a:pPr indent="0" lvl="0" marL="0" marR="0" rtl="0" algn="l">
              <a:spcBef>
                <a:spcPts val="0"/>
              </a:spcBef>
              <a:buSzPct val="25000"/>
              <a:buNone/>
            </a:pPr>
            <a:r>
              <a:rPr b="0" i="0" lang="en-US" sz="1100" u="none" cap="none" strike="noStrike">
                <a:solidFill>
                  <a:schemeClr val="dk1"/>
                </a:solidFill>
                <a:latin typeface="Arial"/>
                <a:ea typeface="Arial"/>
                <a:cs typeface="Arial"/>
                <a:sym typeface="Arial"/>
              </a:rPr>
              <a:t>High Availability of Scale Demo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3" name="Shape 703"/>
          <p:cNvSpPr txBox="1"/>
          <p:nvPr>
            <p:ph idx="1" type="body"/>
          </p:nvPr>
        </p:nvSpPr>
        <p:spPr>
          <a:xfrm>
            <a:off x="295170" y="2972430"/>
            <a:ext cx="6267658" cy="5793719"/>
          </a:xfrm>
          <a:prstGeom prst="rect">
            <a:avLst/>
          </a:prstGeom>
          <a:noFill/>
          <a:ln>
            <a:noFill/>
          </a:ln>
        </p:spPr>
        <p:txBody>
          <a:bodyPr anchorCtr="0" anchor="t" bIns="0" lIns="0" rIns="0" tIns="0">
            <a:noAutofit/>
          </a:bodyPr>
          <a:lstStyle/>
          <a:p>
            <a:pPr indent="0" lvl="0" marL="0" marR="0" rtl="0" algn="l">
              <a:spcBef>
                <a:spcPts val="0"/>
              </a:spcBef>
              <a:buSzPct val="25000"/>
              <a:buNone/>
            </a:pPr>
            <a:r>
              <a:t/>
            </a:r>
            <a:endParaRPr b="0" i="0" sz="1100" u="none" cap="none" strike="noStrike">
              <a:solidFill>
                <a:schemeClr val="dk1"/>
              </a:solidFill>
              <a:latin typeface="Verdana"/>
              <a:ea typeface="Verdana"/>
              <a:cs typeface="Verdana"/>
              <a:sym typeface="Verdan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4" name="Shape 7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Two processed on the VMs are MONIT and BOSH agent</a:t>
            </a:r>
          </a:p>
          <a:p>
            <a:pPr indent="0" lvl="0" marL="0" marR="0" rtl="0" algn="l">
              <a:spcBef>
                <a:spcPts val="1189"/>
              </a:spcBef>
              <a:spcAft>
                <a:spcPts val="0"/>
              </a:spcAft>
              <a:buSzPct val="25000"/>
              <a:buNone/>
            </a:pPr>
            <a:r>
              <a:rPr b="0" i="0" lang="en-US" sz="1100" u="none" cap="none" strike="noStrike">
                <a:solidFill>
                  <a:schemeClr val="dk1"/>
                </a:solidFill>
                <a:latin typeface="Arial"/>
                <a:ea typeface="Arial"/>
                <a:cs typeface="Arial"/>
                <a:sym typeface="Arial"/>
              </a:rPr>
              <a:t>Monit monitors the actual state of processes, while BOSH agent is used to communicate the status to the health monitor</a:t>
            </a:r>
          </a:p>
          <a:p>
            <a:pPr indent="0" lvl="0" marL="0" marR="0" rtl="0" algn="l">
              <a:spcBef>
                <a:spcPts val="1189"/>
              </a:spcBef>
              <a:spcAft>
                <a:spcPts val="0"/>
              </a:spcAft>
              <a:buSzPct val="25000"/>
              <a:buNone/>
            </a:pPr>
            <a:r>
              <a:rPr b="0" i="0" lang="en-US" sz="1100" u="none" cap="none" strike="noStrike">
                <a:solidFill>
                  <a:schemeClr val="dk1"/>
                </a:solidFill>
                <a:latin typeface="Arial"/>
                <a:ea typeface="Arial"/>
                <a:cs typeface="Arial"/>
                <a:sym typeface="Arial"/>
              </a:rPr>
              <a:t>In a process goes down, Monit tries to restart it</a:t>
            </a:r>
          </a:p>
          <a:p>
            <a:pPr indent="0" lvl="0" marL="0" marR="0" rtl="0" algn="l">
              <a:spcBef>
                <a:spcPts val="1189"/>
              </a:spcBef>
              <a:spcAft>
                <a:spcPts val="0"/>
              </a:spcAft>
              <a:buSzPct val="25000"/>
              <a:buNone/>
            </a:pPr>
            <a:r>
              <a:rPr b="0" i="0" lang="en-US" sz="1100" u="none" cap="none" strike="noStrike">
                <a:solidFill>
                  <a:schemeClr val="dk1"/>
                </a:solidFill>
                <a:latin typeface="Arial"/>
                <a:ea typeface="Arial"/>
                <a:cs typeface="Arial"/>
                <a:sym typeface="Arial"/>
              </a:rPr>
              <a:t>If successful, or not, BOSH agent is notified, who then tell Health monitor, which will notify the operator</a:t>
            </a:r>
          </a:p>
          <a:p>
            <a:pPr indent="0" lvl="0" marL="0" marR="0" rtl="0" algn="l">
              <a:spcBef>
                <a:spcPts val="1189"/>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1189"/>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1189"/>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1189"/>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1189"/>
              </a:spcBef>
              <a:spcAft>
                <a:spcPts val="0"/>
              </a:spcAft>
              <a:buSzPct val="25000"/>
              <a:buNone/>
            </a:pPr>
            <a:r>
              <a:rPr b="0" i="0" lang="en-US" sz="1100" u="none" cap="none" strike="noStrike">
                <a:solidFill>
                  <a:schemeClr val="dk1"/>
                </a:solidFill>
                <a:latin typeface="Arial"/>
                <a:ea typeface="Arial"/>
                <a:cs typeface="Arial"/>
                <a:sym typeface="Arial"/>
              </a:rPr>
              <a:t>The processes running on the virtual machines (i.e. the health manager) are started with monit, an opensource linux utility that keeps an eye on processes and will respond when one dies.  If a process dies then, monit will do two things: first, it will try to restart the process and second, whether the restart is successful or not, it will tell the BOSH agent about the failure. Recall that the Bosh agent is there to communicate with Operations Manager and in this case it will relay this failure information to the Operations Manager Health Monitor (not to be confused with the Health Manager of the elastic runtime that was discussed above) – we’ll abbreviate it OMHM. The OMHM will take this alert and pass it through a list of responders that can be configured to do things like send emails, page administrators and display alerts in operations dashboards.  There’s a good chance that monit will already have recovered the process, but we also want there to be an opportunity for a human to respond. </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 Meeting Notes (4/20/16 13:46) -----</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What is the message that gets sent for a failed process?</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error condition</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resource consumption</a:t>
            </a:r>
          </a:p>
          <a:p>
            <a:pPr indent="0" lvl="0" marL="0" marR="0" rtl="0" algn="l">
              <a:spcBef>
                <a:spcPts val="0"/>
              </a:spcBef>
              <a:buSzPct val="25000"/>
              <a:buNone/>
            </a:pPr>
            <a:r>
              <a:rPr b="0" i="0" lang="en-US" sz="1100" u="none" cap="none" strike="noStrike">
                <a:solidFill>
                  <a:schemeClr val="dk1"/>
                </a:solidFill>
                <a:latin typeface="Arial"/>
                <a:ea typeface="Arial"/>
                <a:cs typeface="Arial"/>
                <a:sym typeface="Arial"/>
              </a:rPr>
              <a:t>memory, etc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5" name="Shape 8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8" name="Shape 928"/>
          <p:cNvSpPr txBox="1"/>
          <p:nvPr>
            <p:ph idx="1" type="body"/>
          </p:nvPr>
        </p:nvSpPr>
        <p:spPr>
          <a:xfrm>
            <a:off x="685800" y="4343400"/>
            <a:ext cx="5486399" cy="4114800"/>
          </a:xfrm>
          <a:prstGeom prst="rect">
            <a:avLst/>
          </a:prstGeom>
          <a:noFill/>
          <a:ln>
            <a:noFill/>
          </a:ln>
        </p:spPr>
        <p:txBody>
          <a:bodyPr anchorCtr="0" anchor="t" bIns="45275" lIns="90550" rIns="90550" tIns="45275">
            <a:noAutofit/>
          </a:bodyPr>
          <a:lstStyle/>
          <a:p>
            <a:pPr indent="0" lvl="0" marL="0" marR="0" rtl="0" algn="l">
              <a:spcBef>
                <a:spcPts val="0"/>
              </a:spcBef>
              <a:buSzPct val="25000"/>
              <a:buNone/>
            </a:pPr>
            <a:r>
              <a:rPr b="0" i="0" lang="en-US" sz="1100" u="none" cap="none" strike="noStrike">
                <a:solidFill>
                  <a:schemeClr val="dk1"/>
                </a:solidFill>
                <a:latin typeface="Arial"/>
                <a:ea typeface="Arial"/>
                <a:cs typeface="Arial"/>
                <a:sym typeface="Arial"/>
              </a:rPr>
              <a:t>Zone could = rack, for example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76" name="Shape 9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SzPct val="25000"/>
              <a:buNone/>
            </a:pPr>
            <a:r>
              <a:rPr b="1" i="0" lang="en-US" sz="1100" u="none" cap="none" strike="noStrike">
                <a:solidFill>
                  <a:schemeClr val="dk1"/>
                </a:solidFill>
                <a:latin typeface="Arial"/>
                <a:ea typeface="Arial"/>
                <a:cs typeface="Arial"/>
                <a:sym typeface="Arial"/>
              </a:rPr>
              <a:t>Key Platform Capabilities</a:t>
            </a:r>
          </a:p>
          <a:p>
            <a:pPr indent="-226427" lvl="0" marL="226427" marR="0" rtl="0" algn="l">
              <a:lnSpc>
                <a:spcPct val="90000"/>
              </a:lnSpc>
              <a:spcBef>
                <a:spcPts val="0"/>
              </a:spcBef>
              <a:spcAft>
                <a:spcPts val="0"/>
              </a:spcAft>
              <a:buClr>
                <a:schemeClr val="dk1"/>
              </a:buClr>
              <a:buSzPct val="100000"/>
              <a:buFont typeface="Arial"/>
              <a:buAutoNum type="arabicParenR"/>
            </a:pPr>
            <a:r>
              <a:rPr b="1" i="0" lang="en-US" sz="1100" u="none" cap="none" strike="noStrike">
                <a:solidFill>
                  <a:schemeClr val="dk1"/>
                </a:solidFill>
                <a:latin typeface="Arial"/>
                <a:ea typeface="Arial"/>
                <a:cs typeface="Arial"/>
                <a:sym typeface="Arial"/>
              </a:rPr>
              <a:t>On Demand Scaling</a:t>
            </a:r>
          </a:p>
          <a:p>
            <a:pPr indent="-226427" lvl="0" marL="226427" marR="0" rtl="0" algn="l">
              <a:lnSpc>
                <a:spcPct val="90000"/>
              </a:lnSpc>
              <a:spcBef>
                <a:spcPts val="0"/>
              </a:spcBef>
              <a:spcAft>
                <a:spcPts val="0"/>
              </a:spcAft>
              <a:buClr>
                <a:schemeClr val="dk1"/>
              </a:buClr>
              <a:buSzPct val="100000"/>
              <a:buFont typeface="Arial"/>
              <a:buAutoNum type="arabicParenR"/>
            </a:pPr>
            <a:r>
              <a:rPr b="1" i="0" lang="en-US" sz="1100" u="none" cap="none" strike="noStrike">
                <a:solidFill>
                  <a:schemeClr val="dk1"/>
                </a:solidFill>
                <a:latin typeface="Arial"/>
                <a:ea typeface="Arial"/>
                <a:cs typeface="Arial"/>
                <a:sym typeface="Arial"/>
              </a:rPr>
              <a:t>Application Health Management</a:t>
            </a:r>
          </a:p>
          <a:p>
            <a:pPr indent="-226427" lvl="0" marL="226427" marR="0" rtl="0" algn="l">
              <a:lnSpc>
                <a:spcPct val="90000"/>
              </a:lnSpc>
              <a:spcBef>
                <a:spcPts val="0"/>
              </a:spcBef>
              <a:spcAft>
                <a:spcPts val="0"/>
              </a:spcAft>
              <a:buClr>
                <a:schemeClr val="dk1"/>
              </a:buClr>
              <a:buSzPct val="100000"/>
              <a:buFont typeface="Arial"/>
              <a:buAutoNum type="arabicParenR"/>
            </a:pPr>
            <a:r>
              <a:rPr b="1" i="0" lang="en-US" sz="1100" u="none" cap="none" strike="noStrike">
                <a:solidFill>
                  <a:schemeClr val="dk1"/>
                </a:solidFill>
                <a:latin typeface="Arial"/>
                <a:ea typeface="Arial"/>
                <a:cs typeface="Arial"/>
                <a:sym typeface="Arial"/>
              </a:rPr>
              <a:t>Dynamic Routing &amp; Load Balancing</a:t>
            </a:r>
          </a:p>
          <a:p>
            <a:pPr indent="-226427" lvl="0" marL="226427" marR="0" rtl="0" algn="l">
              <a:lnSpc>
                <a:spcPct val="90000"/>
              </a:lnSpc>
              <a:spcBef>
                <a:spcPts val="0"/>
              </a:spcBef>
              <a:spcAft>
                <a:spcPts val="0"/>
              </a:spcAft>
              <a:buClr>
                <a:schemeClr val="dk1"/>
              </a:buClr>
              <a:buSzPct val="100000"/>
              <a:buFont typeface="Arial"/>
              <a:buAutoNum type="arabicParenR"/>
            </a:pPr>
            <a:r>
              <a:rPr b="1" i="0" lang="en-US" sz="1100" u="none" cap="none" strike="noStrike">
                <a:solidFill>
                  <a:schemeClr val="dk1"/>
                </a:solidFill>
                <a:latin typeface="Arial"/>
                <a:ea typeface="Arial"/>
                <a:cs typeface="Arial"/>
                <a:sym typeface="Arial"/>
              </a:rPr>
              <a:t>Log and Metric Aggregation</a:t>
            </a:r>
          </a:p>
          <a:p>
            <a:pPr indent="-226427" lvl="0" marL="226427" marR="0" rtl="0" algn="l">
              <a:lnSpc>
                <a:spcPct val="90000"/>
              </a:lnSpc>
              <a:spcBef>
                <a:spcPts val="0"/>
              </a:spcBef>
              <a:spcAft>
                <a:spcPts val="0"/>
              </a:spcAft>
              <a:buClr>
                <a:schemeClr val="dk1"/>
              </a:buClr>
              <a:buSzPct val="100000"/>
              <a:buFont typeface="Arial"/>
              <a:buAutoNum type="arabicParenR"/>
            </a:pPr>
            <a:r>
              <a:rPr b="1" i="0" lang="en-US" sz="1100" u="none" cap="none" strike="noStrike">
                <a:solidFill>
                  <a:schemeClr val="dk1"/>
                </a:solidFill>
                <a:latin typeface="Arial"/>
                <a:ea typeface="Arial"/>
                <a:cs typeface="Arial"/>
                <a:sym typeface="Arial"/>
              </a:rPr>
              <a:t>Security</a:t>
            </a:r>
          </a:p>
          <a:p>
            <a:pPr indent="0" lvl="0" marL="0" marR="0" rtl="0" algn="l">
              <a:lnSpc>
                <a:spcPct val="90000"/>
              </a:lnSpc>
              <a:spcBef>
                <a:spcPts val="0"/>
              </a:spcBef>
              <a:spcAft>
                <a:spcPts val="0"/>
              </a:spcAft>
              <a:buSzPct val="25000"/>
              <a:buNone/>
            </a:pPr>
            <a:r>
              <a:t/>
            </a:r>
            <a:endParaRPr b="1" i="0" sz="11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SzPct val="25000"/>
              <a:buNone/>
            </a:pPr>
            <a:r>
              <a:rPr b="1" i="0" lang="en-US" sz="1100" u="none" cap="none" strike="noStrike">
                <a:solidFill>
                  <a:schemeClr val="dk1"/>
                </a:solidFill>
                <a:latin typeface="Arial"/>
                <a:ea typeface="Arial"/>
                <a:cs typeface="Arial"/>
                <a:sym typeface="Arial"/>
              </a:rPr>
              <a:t>WHAT</a:t>
            </a:r>
          </a:p>
          <a:p>
            <a:pPr indent="0" lvl="0" marL="0" marR="0" rtl="0" algn="l">
              <a:lnSpc>
                <a:spcPct val="90000"/>
              </a:lnSpc>
              <a:spcBef>
                <a:spcPts val="0"/>
              </a:spcBef>
              <a:spcAft>
                <a:spcPts val="0"/>
              </a:spcAft>
              <a:buSzPct val="25000"/>
              <a:buNone/>
            </a:pPr>
            <a:r>
              <a:rPr b="0" i="0" lang="en-US" sz="1100" u="none" cap="none" strike="noStrike">
                <a:solidFill>
                  <a:schemeClr val="dk1"/>
                </a:solidFill>
                <a:latin typeface="Arial"/>
                <a:ea typeface="Arial"/>
                <a:cs typeface="Arial"/>
                <a:sym typeface="Arial"/>
              </a:rPr>
              <a:t>Pivotal CF is next generation middleware that delivers 9 things that are typically delivered via point software products. </a:t>
            </a:r>
          </a:p>
          <a:p>
            <a:pPr indent="0" lvl="0" marL="0" marR="0" rtl="0" algn="l">
              <a:lnSpc>
                <a:spcPct val="90000"/>
              </a:lnSpc>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provision operating systems and middleware. </a:t>
            </a: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deliver workload density without compromising application performance.</a:t>
            </a: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ensure that applications have appropriate network security safe guards to prevent security threats.</a:t>
            </a: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support application connections to external sources including databases and legacy middleware.</a:t>
            </a: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provide 4 levels of HA, with built in load balancing for scale in/out</a:t>
            </a: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support multi-tenant environments so that each line of business can operate with a discrete quota and isolated system access.</a:t>
            </a: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provision next generation data services including NOSQL databases, traditional databases and hadoop clusters.  </a:t>
            </a: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provide horizontal and vertical scaling for the underlying IaaS so that you can scale your infrastructure in lock step with your Business.</a:t>
            </a:r>
          </a:p>
          <a:p>
            <a:pPr indent="-226427" lvl="0" marL="226427" marR="0" rtl="0" algn="l">
              <a:lnSpc>
                <a:spcPct val="90000"/>
              </a:lnSpc>
              <a:spcBef>
                <a:spcPts val="0"/>
              </a:spcBef>
              <a:spcAft>
                <a:spcPts val="0"/>
              </a:spcAft>
              <a:buClr>
                <a:schemeClr val="dk1"/>
              </a:buClr>
              <a:buSzPct val="100000"/>
              <a:buFont typeface="Arial"/>
              <a:buAutoNum type="arabicPeriod"/>
            </a:pPr>
            <a:r>
              <a:rPr b="0" i="0" lang="en-US" sz="1100" u="none" cap="none" strike="noStrike">
                <a:solidFill>
                  <a:schemeClr val="dk1"/>
                </a:solidFill>
                <a:latin typeface="Arial"/>
                <a:ea typeface="Arial"/>
                <a:cs typeface="Arial"/>
                <a:sym typeface="Arial"/>
              </a:rPr>
              <a:t>We provide a built-in log aggregation service, built-in APM metrics and utilization based auto-scaling so that you can monitor the health of your applications and scale out without human or 3</a:t>
            </a:r>
            <a:r>
              <a:rPr b="0" baseline="30000" i="0" lang="en-US" sz="1100" u="none" cap="none" strike="noStrike">
                <a:solidFill>
                  <a:schemeClr val="dk1"/>
                </a:solidFill>
                <a:latin typeface="Arial"/>
                <a:ea typeface="Arial"/>
                <a:cs typeface="Arial"/>
                <a:sym typeface="Arial"/>
              </a:rPr>
              <a:t>rd</a:t>
            </a:r>
            <a:r>
              <a:rPr b="0" i="0" lang="en-US" sz="1100" u="none" cap="none" strike="noStrike">
                <a:solidFill>
                  <a:schemeClr val="dk1"/>
                </a:solidFill>
                <a:latin typeface="Arial"/>
                <a:ea typeface="Arial"/>
                <a:cs typeface="Arial"/>
                <a:sym typeface="Arial"/>
              </a:rPr>
              <a:t> party tool intervention.</a:t>
            </a:r>
          </a:p>
          <a:p>
            <a:pPr indent="-226427" lvl="0" marL="226427" marR="0" rtl="0" algn="l">
              <a:lnSpc>
                <a:spcPct val="90000"/>
              </a:lnSpc>
              <a:spcBef>
                <a:spcPts val="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90000"/>
              </a:lnSpc>
              <a:spcBef>
                <a:spcPts val="0"/>
              </a:spcBef>
              <a:buSzPct val="25000"/>
              <a:buNone/>
            </a:pPr>
            <a:r>
              <a:rPr b="0" i="0" lang="en-US" sz="1100" u="none" cap="none" strike="noStrike">
                <a:solidFill>
                  <a:schemeClr val="dk1"/>
                </a:solidFill>
                <a:latin typeface="Arial"/>
                <a:ea typeface="Arial"/>
                <a:cs typeface="Arial"/>
                <a:sym typeface="Arial"/>
              </a:rPr>
              <a:t>I am going to cover each of these 9 capabilities in more detail, but it’s important to note the impact of this collection of capabilities. The following slides will include information on CAPEX and OPEX reduction. We will also discuss how you can deliver faster time to value while holding the line on infrastructure cost.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9" name="Shape 1049"/>
        <p:cNvGrpSpPr/>
        <p:nvPr/>
      </p:nvGrpSpPr>
      <p:grpSpPr>
        <a:xfrm>
          <a:off x="0" y="0"/>
          <a:ext cx="0" cy="0"/>
          <a:chOff x="0" y="0"/>
          <a:chExt cx="0" cy="0"/>
        </a:xfrm>
      </p:grpSpPr>
      <p:sp>
        <p:nvSpPr>
          <p:cNvPr id="1050" name="Shape 10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1" name="Shape 10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Here we have a birds eye view of PCF</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 Deployed over your favorite IaaS solution is our Elastic Runtime – a set of microservices that defines PCF</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 Several application services are integrated into the platform like Jenkins, Messaging, Caching, Hadoop, etc, the list is always growing!</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 The deployment is managed by OSS Cloud Foundry BOSH which we simplify via Ops Manager, a web based management interface</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When I can, I like to whiteboard this picture – interactive. </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Start with the elastic runtime</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Managed by BOSH</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IaaS agnostic</a:t>
            </a:r>
          </a:p>
          <a:p>
            <a:pPr indent="-169821" lvl="0" marL="169821" marR="0" rtl="0" algn="l">
              <a:spcBef>
                <a:spcPts val="0"/>
              </a:spcBef>
              <a:spcAft>
                <a:spcPts val="0"/>
              </a:spcAft>
              <a:buClr>
                <a:schemeClr val="dk1"/>
              </a:buClr>
              <a:buSzPct val="100000"/>
              <a:buFont typeface="Arial"/>
              <a:buChar char="-"/>
            </a:pPr>
            <a:r>
              <a:rPr b="0" i="0" lang="en-US" sz="1100" u="none" cap="none" strike="noStrike">
                <a:solidFill>
                  <a:schemeClr val="dk1"/>
                </a:solidFill>
                <a:latin typeface="Arial"/>
                <a:ea typeface="Arial"/>
                <a:cs typeface="Arial"/>
                <a:sym typeface="Arial"/>
              </a:rPr>
              <a:t>Other services/clusters managed by BOSH – KV Store, … and even partners, i.e. Jenkins.</a:t>
            </a:r>
          </a:p>
          <a:p>
            <a:pPr indent="-169821" lvl="0" marL="169821" marR="0" rtl="0" algn="l">
              <a:spcBef>
                <a:spcPts val="0"/>
              </a:spcBef>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a:noFill/>
          <a:ln>
            <a:noFill/>
          </a:ln>
        </p:spPr>
        <p:txBody>
          <a:bodyPr anchorCtr="0" anchor="t" bIns="45275" lIns="90550" rIns="90550" tIns="45275">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Show pushing Apps (Scale Demo, and Spring Music)</a:t>
            </a: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Autoscaling</a:t>
            </a:r>
          </a:p>
          <a:p>
            <a:pPr indent="0" lvl="0" marL="0" marR="0" rtl="0" algn="l">
              <a:spcBef>
                <a:spcPts val="0"/>
              </a:spcBef>
              <a:buSzPct val="25000"/>
              <a:buNone/>
            </a:pPr>
            <a:r>
              <a:rPr b="0" i="0" lang="en-US" sz="1100" u="none" cap="none" strike="noStrike">
                <a:solidFill>
                  <a:schemeClr val="dk1"/>
                </a:solidFill>
                <a:latin typeface="Arial"/>
                <a:ea typeface="Arial"/>
                <a:cs typeface="Arial"/>
                <a:sym typeface="Arial"/>
              </a:rPr>
              <a:t>Bind Services (SQL, then Mongo) Value of using Spring Boot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Now dive into the ERS</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http://docs.pivotal.io/pivotalcf/concepts/architecture/</a:t>
            </a:r>
          </a:p>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33750"/>
              </a:lnSpc>
              <a:spcBef>
                <a:spcPts val="0"/>
              </a:spcBef>
              <a:spcAft>
                <a:spcPts val="0"/>
              </a:spcAft>
              <a:buSzPct val="25000"/>
              <a:buNone/>
            </a:pPr>
            <a:r>
              <a:t/>
            </a:r>
            <a:endParaRPr b="0" i="0" sz="1017" u="none" cap="none" strike="noStrike">
              <a:solidFill>
                <a:srgbClr val="333333"/>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a:noFill/>
          <a:ln>
            <a:noFill/>
          </a:ln>
        </p:spPr>
        <p:txBody>
          <a:bodyPr anchorCtr="0" anchor="t" bIns="45275" lIns="90550" rIns="90550" tIns="45275">
            <a:noAutofit/>
          </a:bodyPr>
          <a:lstStyle/>
          <a:p>
            <a:pPr indent="0" lvl="0" marL="0" marR="0" rtl="0" algn="l">
              <a:spcBef>
                <a:spcPts val="0"/>
              </a:spcBef>
              <a:spcAft>
                <a:spcPts val="0"/>
              </a:spcAft>
              <a:buSzPct val="25000"/>
              <a:buNone/>
            </a:pPr>
            <a:r>
              <a:rPr b="1" i="0" lang="en-US" sz="1400" u="none" cap="none" strike="noStrike">
                <a:solidFill>
                  <a:schemeClr val="dk1"/>
                </a:solidFill>
                <a:latin typeface="Arial"/>
                <a:ea typeface="Arial"/>
                <a:cs typeface="Arial"/>
                <a:sym typeface="Arial"/>
              </a:rPr>
              <a:t>Cloud Foundry PaaS</a:t>
            </a:r>
          </a:p>
          <a:p>
            <a:pPr indent="0" lvl="0" marL="0" marR="0" rtl="0" algn="l">
              <a:spcBef>
                <a:spcPts val="0"/>
              </a:spcBef>
              <a:spcAft>
                <a:spcPts val="0"/>
              </a:spcAft>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An application runs in a </a:t>
            </a:r>
            <a:r>
              <a:rPr b="1" i="0" lang="en-US" sz="1100" u="none" cap="none" strike="noStrike">
                <a:solidFill>
                  <a:schemeClr val="dk1"/>
                </a:solidFill>
                <a:latin typeface="Arial"/>
                <a:ea typeface="Arial"/>
                <a:cs typeface="Arial"/>
                <a:sym typeface="Arial"/>
              </a:rPr>
              <a:t>CELL, </a:t>
            </a:r>
            <a:r>
              <a:rPr b="0" i="0" lang="en-US" sz="1100" u="none" cap="none" strike="noStrike">
                <a:solidFill>
                  <a:schemeClr val="dk1"/>
                </a:solidFill>
                <a:latin typeface="Arial"/>
                <a:ea typeface="Arial"/>
                <a:cs typeface="Arial"/>
                <a:sym typeface="Arial"/>
              </a:rPr>
              <a:t>which is a droplet execution agent</a:t>
            </a:r>
            <a:r>
              <a:rPr b="1" i="0" lang="en-US" sz="1100" u="none" cap="none" strike="noStrike">
                <a:solidFill>
                  <a:schemeClr val="dk1"/>
                </a:solidFill>
                <a:latin typeface="Arial"/>
                <a:ea typeface="Arial"/>
                <a:cs typeface="Arial"/>
                <a:sym typeface="Arial"/>
              </a:rPr>
              <a:t>. </a:t>
            </a:r>
            <a:r>
              <a:rPr b="0" i="0" lang="en-US" sz="1100" u="none" cap="none" strike="noStrike">
                <a:solidFill>
                  <a:schemeClr val="dk1"/>
                </a:solidFill>
                <a:latin typeface="Arial"/>
                <a:ea typeface="Arial"/>
                <a:cs typeface="Arial"/>
                <a:sym typeface="Arial"/>
              </a:rPr>
              <a:t>The</a:t>
            </a:r>
            <a:r>
              <a:rPr b="1" i="0" lang="en-US" sz="1100" u="none" cap="none" strike="noStrike">
                <a:solidFill>
                  <a:schemeClr val="dk1"/>
                </a:solidFill>
                <a:latin typeface="Arial"/>
                <a:ea typeface="Arial"/>
                <a:cs typeface="Arial"/>
                <a:sym typeface="Arial"/>
              </a:rPr>
              <a:t> Cloud Controller </a:t>
            </a:r>
            <a:r>
              <a:rPr b="0" i="0" lang="en-US" sz="1100" u="none" cap="none" strike="noStrike">
                <a:solidFill>
                  <a:schemeClr val="dk1"/>
                </a:solidFill>
                <a:latin typeface="Arial"/>
                <a:ea typeface="Arial"/>
                <a:cs typeface="Arial"/>
                <a:sym typeface="Arial"/>
              </a:rPr>
              <a:t>orchestrates the routing and lifecycle of all DEAs in the pool. </a:t>
            </a:r>
            <a:r>
              <a:rPr b="1" i="0" lang="en-US" sz="1100" u="none" cap="none" strike="noStrike">
                <a:solidFill>
                  <a:schemeClr val="dk1"/>
                </a:solidFill>
                <a:latin typeface="Arial"/>
                <a:ea typeface="Arial"/>
                <a:cs typeface="Arial"/>
                <a:sym typeface="Arial"/>
              </a:rPr>
              <a:t>Routers</a:t>
            </a:r>
            <a:r>
              <a:rPr b="0" i="0" lang="en-US" sz="1100" u="none" cap="none" strike="noStrike">
                <a:solidFill>
                  <a:schemeClr val="dk1"/>
                </a:solidFill>
                <a:latin typeface="Arial"/>
                <a:ea typeface="Arial"/>
                <a:cs typeface="Arial"/>
                <a:sym typeface="Arial"/>
              </a:rPr>
              <a:t> manage application traffic. </a:t>
            </a:r>
            <a:r>
              <a:rPr b="1" i="0" lang="en-US" sz="1100" u="none" cap="none" strike="noStrike">
                <a:solidFill>
                  <a:schemeClr val="dk1"/>
                </a:solidFill>
                <a:latin typeface="Arial"/>
                <a:ea typeface="Arial"/>
                <a:cs typeface="Arial"/>
                <a:sym typeface="Arial"/>
              </a:rPr>
              <a:t>Health Manager </a:t>
            </a:r>
            <a:r>
              <a:rPr b="0" i="0" lang="en-US" sz="1100" u="none" cap="none" strike="noStrike">
                <a:solidFill>
                  <a:schemeClr val="dk1"/>
                </a:solidFill>
                <a:latin typeface="Arial"/>
                <a:ea typeface="Arial"/>
                <a:cs typeface="Arial"/>
                <a:sym typeface="Arial"/>
              </a:rPr>
              <a:t>reports mismatched application states to the CC. A </a:t>
            </a:r>
            <a:r>
              <a:rPr b="1" i="0" lang="en-US" sz="1100" u="none" cap="none" strike="noStrike">
                <a:solidFill>
                  <a:schemeClr val="dk1"/>
                </a:solidFill>
                <a:latin typeface="Arial"/>
                <a:ea typeface="Arial"/>
                <a:cs typeface="Arial"/>
                <a:sym typeface="Arial"/>
              </a:rPr>
              <a:t>service</a:t>
            </a:r>
            <a:r>
              <a:rPr b="0" i="0" lang="en-US" sz="1100" u="none" cap="none" strike="noStrike">
                <a:solidFill>
                  <a:schemeClr val="dk1"/>
                </a:solidFill>
                <a:latin typeface="Arial"/>
                <a:ea typeface="Arial"/>
                <a:cs typeface="Arial"/>
                <a:sym typeface="Arial"/>
              </a:rPr>
              <a:t> </a:t>
            </a:r>
            <a:r>
              <a:rPr b="1" i="0" lang="en-US" sz="1100" u="none" cap="none" strike="noStrike">
                <a:solidFill>
                  <a:schemeClr val="dk1"/>
                </a:solidFill>
                <a:latin typeface="Arial"/>
                <a:ea typeface="Arial"/>
                <a:cs typeface="Arial"/>
                <a:sym typeface="Arial"/>
              </a:rPr>
              <a:t>gateway</a:t>
            </a:r>
            <a:r>
              <a:rPr b="0" i="0" lang="en-US" sz="1100" u="none" cap="none" strike="noStrike">
                <a:solidFill>
                  <a:schemeClr val="dk1"/>
                </a:solidFill>
                <a:latin typeface="Arial"/>
                <a:ea typeface="Arial"/>
                <a:cs typeface="Arial"/>
                <a:sym typeface="Arial"/>
              </a:rPr>
              <a:t> provides an interface for services (native or external). A </a:t>
            </a:r>
            <a:r>
              <a:rPr b="1" i="0" lang="en-US" sz="1100" u="none" cap="none" strike="noStrike">
                <a:solidFill>
                  <a:schemeClr val="dk1"/>
                </a:solidFill>
                <a:latin typeface="Arial"/>
                <a:ea typeface="Arial"/>
                <a:cs typeface="Arial"/>
                <a:sym typeface="Arial"/>
              </a:rPr>
              <a:t>messaging</a:t>
            </a:r>
            <a:r>
              <a:rPr b="0" i="0" lang="en-US" sz="1100" u="none" cap="none" strike="noStrike">
                <a:solidFill>
                  <a:schemeClr val="dk1"/>
                </a:solidFill>
                <a:latin typeface="Arial"/>
                <a:ea typeface="Arial"/>
                <a:cs typeface="Arial"/>
                <a:sym typeface="Arial"/>
              </a:rPr>
              <a:t> bus manages all system communication. Apps are accessed directly through the router while web and CLI clients (e.g., vmc, STS) access Cloud Controller via RESTful services.</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399" cy="4114800"/>
          </a:xfrm>
          <a:prstGeom prst="rect">
            <a:avLst/>
          </a:prstGeom>
          <a:noFill/>
          <a:ln>
            <a:noFill/>
          </a:ln>
        </p:spPr>
        <p:txBody>
          <a:bodyPr anchorCtr="0" anchor="t" bIns="45275" lIns="90550" rIns="90550" tIns="4527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606550" y="685800"/>
            <a:ext cx="3702049" cy="2082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8" name="Shape 328"/>
          <p:cNvSpPr txBox="1"/>
          <p:nvPr>
            <p:ph idx="1" type="body"/>
          </p:nvPr>
        </p:nvSpPr>
        <p:spPr>
          <a:xfrm>
            <a:off x="295170" y="2972430"/>
            <a:ext cx="6267658" cy="5793719"/>
          </a:xfrm>
          <a:prstGeom prst="rect">
            <a:avLst/>
          </a:prstGeom>
          <a:noFill/>
          <a:ln>
            <a:noFill/>
          </a:ln>
        </p:spPr>
        <p:txBody>
          <a:bodyPr anchorCtr="0" anchor="t" bIns="0" lIns="0" rIns="0" tIns="0">
            <a:noAutofit/>
          </a:bodyPr>
          <a:lstStyle/>
          <a:p>
            <a:pPr indent="0" lvl="0" marL="0" marR="0" rtl="0" algn="l">
              <a:spcBef>
                <a:spcPts val="0"/>
              </a:spcBef>
              <a:buSzPct val="25000"/>
              <a:buNone/>
            </a:pPr>
            <a:r>
              <a:t/>
            </a:r>
            <a:endParaRPr b="0" i="0" sz="1100" u="none" cap="none" strike="noStrike">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1">
    <p:spTree>
      <p:nvGrpSpPr>
        <p:cNvPr id="10" name="Shape 10"/>
        <p:cNvGrpSpPr/>
        <p:nvPr/>
      </p:nvGrpSpPr>
      <p:grpSpPr>
        <a:xfrm>
          <a:off x="0" y="0"/>
          <a:ext cx="0" cy="0"/>
          <a:chOff x="0" y="0"/>
          <a:chExt cx="0" cy="0"/>
        </a:xfrm>
      </p:grpSpPr>
      <p:sp>
        <p:nvSpPr>
          <p:cNvPr id="11" name="Shape 11"/>
          <p:cNvSpPr txBox="1"/>
          <p:nvPr>
            <p:ph type="ctrTitle"/>
          </p:nvPr>
        </p:nvSpPr>
        <p:spPr>
          <a:xfrm>
            <a:off x="685800" y="1583341"/>
            <a:ext cx="7772400" cy="11597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b="0" i="0" sz="48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Font typeface="Arial"/>
              <a:buNone/>
              <a:defRPr b="0" i="0" sz="4800" u="none" cap="none" strike="noStrike">
                <a:solidFill>
                  <a:srgbClr val="000000"/>
                </a:solidFill>
                <a:latin typeface="Arial"/>
                <a:ea typeface="Arial"/>
                <a:cs typeface="Arial"/>
                <a:sym typeface="Arial"/>
              </a:defRPr>
            </a:lvl2pPr>
            <a:lvl3pPr indent="0" lvl="2" rtl="0" algn="ctr">
              <a:spcBef>
                <a:spcPts val="0"/>
              </a:spcBef>
              <a:buNone/>
              <a:defRPr sz="4800"/>
            </a:lvl3pPr>
            <a:lvl4pPr indent="0" lvl="3" rtl="0" algn="ctr">
              <a:spcBef>
                <a:spcPts val="0"/>
              </a:spcBef>
              <a:buNone/>
              <a:defRPr sz="4800"/>
            </a:lvl4pPr>
            <a:lvl5pPr indent="0" lvl="4" rtl="0" algn="ctr">
              <a:spcBef>
                <a:spcPts val="0"/>
              </a:spcBef>
              <a:buNone/>
              <a:defRPr sz="4800"/>
            </a:lvl5pPr>
            <a:lvl6pPr indent="0" lvl="5" rtl="0" algn="ctr">
              <a:spcBef>
                <a:spcPts val="0"/>
              </a:spcBef>
              <a:buNone/>
              <a:defRPr sz="4800"/>
            </a:lvl6pPr>
            <a:lvl7pPr indent="0" lvl="6" rtl="0" algn="ctr">
              <a:spcBef>
                <a:spcPts val="0"/>
              </a:spcBef>
              <a:buNone/>
              <a:defRPr sz="4800"/>
            </a:lvl7pPr>
            <a:lvl8pPr indent="0" lvl="7" rtl="0" algn="ctr">
              <a:spcBef>
                <a:spcPts val="0"/>
              </a:spcBef>
              <a:buNone/>
              <a:defRPr sz="4800"/>
            </a:lvl8pPr>
            <a:lvl9pPr indent="0" lvl="8" rtl="0" algn="ctr">
              <a:spcBef>
                <a:spcPts val="0"/>
              </a:spcBef>
              <a:buNone/>
              <a:defRPr sz="4800"/>
            </a:lvl9pPr>
          </a:lstStyle>
          <a:p/>
        </p:txBody>
      </p:sp>
      <p:sp>
        <p:nvSpPr>
          <p:cNvPr id="12" name="Shape 12"/>
          <p:cNvSpPr txBox="1"/>
          <p:nvPr>
            <p:ph idx="1" type="subTitle"/>
          </p:nvPr>
        </p:nvSpPr>
        <p:spPr>
          <a:xfrm>
            <a:off x="685800" y="2840052"/>
            <a:ext cx="7772400" cy="784798"/>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2"/>
              </a:buClr>
              <a:buFont typeface="Arial"/>
              <a:buNone/>
              <a:defRPr b="0" i="0" sz="14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9pPr>
          </a:lstStyle>
          <a:p/>
        </p:txBody>
      </p:sp>
      <p:sp>
        <p:nvSpPr>
          <p:cNvPr id="13" name="Shape 13"/>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resentation Title">
    <p:spTree>
      <p:nvGrpSpPr>
        <p:cNvPr id="45" name="Shape 45"/>
        <p:cNvGrpSpPr/>
        <p:nvPr/>
      </p:nvGrpSpPr>
      <p:grpSpPr>
        <a:xfrm>
          <a:off x="0" y="0"/>
          <a:ext cx="0" cy="0"/>
          <a:chOff x="0" y="0"/>
          <a:chExt cx="0" cy="0"/>
        </a:xfrm>
      </p:grpSpPr>
      <p:sp>
        <p:nvSpPr>
          <p:cNvPr id="46" name="Shape 46"/>
          <p:cNvSpPr txBox="1"/>
          <p:nvPr>
            <p:ph idx="12" type="sldNum"/>
          </p:nvPr>
        </p:nvSpPr>
        <p:spPr>
          <a:xfrm>
            <a:off x="8553450" y="5021494"/>
            <a:ext cx="533399" cy="126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fld id="{00000000-1234-1234-1234-123412341234}" type="slidenum">
              <a:rPr b="0" i="0" lang="en-US" sz="1800" u="none" cap="none" strike="noStrike">
                <a:solidFill>
                  <a:schemeClr val="dk1"/>
                </a:solidFill>
                <a:latin typeface="Arial"/>
                <a:ea typeface="Arial"/>
                <a:cs typeface="Arial"/>
                <a:sym typeface="Arial"/>
              </a:rPr>
              <a:t>‹#›</a:t>
            </a:fld>
          </a:p>
        </p:txBody>
      </p:sp>
      <p:sp>
        <p:nvSpPr>
          <p:cNvPr id="47" name="Shape 47"/>
          <p:cNvSpPr txBox="1"/>
          <p:nvPr>
            <p:ph type="ctrTitle"/>
          </p:nvPr>
        </p:nvSpPr>
        <p:spPr>
          <a:xfrm>
            <a:off x="890587" y="1312907"/>
            <a:ext cx="4384200" cy="100650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spcBef>
                <a:spcPts val="0"/>
              </a:spcBef>
              <a:spcAft>
                <a:spcPts val="0"/>
              </a:spcAft>
              <a:buNone/>
              <a:defRPr sz="1800"/>
            </a:lvl3pPr>
            <a:lvl4pPr indent="0" lvl="3" marL="0" marR="0" rtl="0" algn="l">
              <a:spcBef>
                <a:spcPts val="0"/>
              </a:spcBef>
              <a:spcAft>
                <a:spcPts val="0"/>
              </a:spcAft>
              <a:buNone/>
              <a:defRPr sz="1800"/>
            </a:lvl4pPr>
            <a:lvl5pPr indent="0" lvl="4" marL="0" marR="0" rtl="0" algn="l">
              <a:spcBef>
                <a:spcPts val="0"/>
              </a:spcBef>
              <a:spcAft>
                <a:spcPts val="0"/>
              </a:spcAft>
              <a:buNone/>
              <a:defRPr sz="1800"/>
            </a:lvl5pPr>
            <a:lvl6pPr indent="0" lvl="5" marL="457200" marR="0" rtl="0" algn="l">
              <a:spcBef>
                <a:spcPts val="0"/>
              </a:spcBef>
              <a:spcAft>
                <a:spcPts val="0"/>
              </a:spcAft>
              <a:buNone/>
              <a:defRPr sz="1800"/>
            </a:lvl6pPr>
            <a:lvl7pPr indent="0" lvl="6" marL="914400" marR="0" rtl="0" algn="l">
              <a:spcBef>
                <a:spcPts val="0"/>
              </a:spcBef>
              <a:spcAft>
                <a:spcPts val="0"/>
              </a:spcAft>
              <a:buNone/>
              <a:defRPr sz="1800"/>
            </a:lvl7pPr>
            <a:lvl8pPr indent="0" lvl="7" marL="1371600" marR="0" rtl="0" algn="l">
              <a:spcBef>
                <a:spcPts val="0"/>
              </a:spcBef>
              <a:spcAft>
                <a:spcPts val="0"/>
              </a:spcAft>
              <a:buNone/>
              <a:defRPr sz="1800"/>
            </a:lvl8pPr>
            <a:lvl9pPr indent="0" lvl="8" marL="1828800" marR="0" rtl="0" algn="l">
              <a:spcBef>
                <a:spcPts val="0"/>
              </a:spcBef>
              <a:spcAft>
                <a:spcPts val="0"/>
              </a:spcAft>
              <a:buNone/>
              <a:defRPr sz="1800"/>
            </a:lvl9pPr>
          </a:lstStyle>
          <a:p/>
        </p:txBody>
      </p:sp>
      <p:sp>
        <p:nvSpPr>
          <p:cNvPr id="48" name="Shape 48"/>
          <p:cNvSpPr txBox="1"/>
          <p:nvPr>
            <p:ph idx="1" type="subTitle"/>
          </p:nvPr>
        </p:nvSpPr>
        <p:spPr>
          <a:xfrm>
            <a:off x="890587" y="2633383"/>
            <a:ext cx="6048299" cy="3692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1pPr>
            <a:lvl2pPr indent="0" lvl="1" marL="457200" marR="0" rtl="0" algn="ctr">
              <a:lnSpc>
                <a:spcPct val="100000"/>
              </a:lnSpc>
              <a:spcBef>
                <a:spcPts val="48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2pPr>
            <a:lvl3pPr indent="0" lvl="2" marL="914400" marR="0" rtl="0" algn="ctr">
              <a:lnSpc>
                <a:spcPct val="100000"/>
              </a:lnSpc>
              <a:spcBef>
                <a:spcPts val="40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3pPr>
            <a:lvl4pPr indent="0" lvl="3" marL="1371600" marR="0" rtl="0" algn="ctr">
              <a:lnSpc>
                <a:spcPct val="100000"/>
              </a:lnSpc>
              <a:spcBef>
                <a:spcPts val="36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4pPr>
            <a:lvl5pPr indent="0" lvl="4" marL="1828800" marR="0" rtl="0" algn="ctr">
              <a:lnSpc>
                <a:spcPct val="100000"/>
              </a:lnSpc>
              <a:spcBef>
                <a:spcPts val="36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5pPr>
            <a:lvl6pPr indent="0" lvl="5" marL="2286000" marR="0" rtl="0" algn="ctr">
              <a:lnSpc>
                <a:spcPct val="100000"/>
              </a:lnSpc>
              <a:spcBef>
                <a:spcPts val="400"/>
              </a:spcBef>
              <a:spcAft>
                <a:spcPts val="0"/>
              </a:spcAft>
              <a:buClr>
                <a:srgbClr val="ACACAC"/>
              </a:buClr>
              <a:buFont typeface="Arial"/>
              <a:buNone/>
              <a:defRPr b="0" i="0" sz="1400" u="none" cap="none" strike="noStrike">
                <a:solidFill>
                  <a:srgbClr val="000000"/>
                </a:solidFill>
                <a:latin typeface="Arial"/>
                <a:ea typeface="Arial"/>
                <a:cs typeface="Arial"/>
                <a:sym typeface="Arial"/>
              </a:defRPr>
            </a:lvl6pPr>
            <a:lvl7pPr indent="0" lvl="6" marL="2743200" marR="0" rtl="0" algn="ctr">
              <a:lnSpc>
                <a:spcPct val="100000"/>
              </a:lnSpc>
              <a:spcBef>
                <a:spcPts val="400"/>
              </a:spcBef>
              <a:spcAft>
                <a:spcPts val="0"/>
              </a:spcAft>
              <a:buClr>
                <a:srgbClr val="ACACAC"/>
              </a:buClr>
              <a:buFont typeface="Arial"/>
              <a:buNone/>
              <a:defRPr b="0" i="0" sz="1400" u="none" cap="none" strike="noStrike">
                <a:solidFill>
                  <a:srgbClr val="000000"/>
                </a:solidFill>
                <a:latin typeface="Arial"/>
                <a:ea typeface="Arial"/>
                <a:cs typeface="Arial"/>
                <a:sym typeface="Arial"/>
              </a:defRPr>
            </a:lvl7pPr>
            <a:lvl8pPr indent="0" lvl="7" marL="3200400" marR="0" rtl="0" algn="ctr">
              <a:lnSpc>
                <a:spcPct val="100000"/>
              </a:lnSpc>
              <a:spcBef>
                <a:spcPts val="400"/>
              </a:spcBef>
              <a:spcAft>
                <a:spcPts val="0"/>
              </a:spcAft>
              <a:buClr>
                <a:srgbClr val="ACACAC"/>
              </a:buClr>
              <a:buFont typeface="Arial"/>
              <a:buNone/>
              <a:defRPr b="0" i="0" sz="1400" u="none" cap="none" strike="noStrike">
                <a:solidFill>
                  <a:srgbClr val="000000"/>
                </a:solidFill>
                <a:latin typeface="Arial"/>
                <a:ea typeface="Arial"/>
                <a:cs typeface="Arial"/>
                <a:sym typeface="Arial"/>
              </a:defRPr>
            </a:lvl8pPr>
            <a:lvl9pPr indent="0" lvl="8" marL="3657600" marR="0" rtl="0" algn="ctr">
              <a:lnSpc>
                <a:spcPct val="100000"/>
              </a:lnSpc>
              <a:spcBef>
                <a:spcPts val="400"/>
              </a:spcBef>
              <a:spcAft>
                <a:spcPts val="0"/>
              </a:spcAft>
              <a:buClr>
                <a:srgbClr val="ACACAC"/>
              </a:buClr>
              <a:buFont typeface="Arial"/>
              <a:buNone/>
              <a:defRPr b="0" i="0" sz="1400" u="none" cap="none" strike="noStrike">
                <a:solidFill>
                  <a:srgbClr val="000000"/>
                </a:solidFill>
                <a:latin typeface="Arial"/>
                <a:ea typeface="Arial"/>
                <a:cs typeface="Arial"/>
                <a:sym typeface="Arial"/>
              </a:defRPr>
            </a:lvl9pPr>
          </a:lstStyle>
          <a:p/>
        </p:txBody>
      </p:sp>
      <p:sp>
        <p:nvSpPr>
          <p:cNvPr id="49" name="Shape 49"/>
          <p:cNvSpPr txBox="1"/>
          <p:nvPr>
            <p:ph idx="2" type="body"/>
          </p:nvPr>
        </p:nvSpPr>
        <p:spPr>
          <a:xfrm>
            <a:off x="908582" y="3710101"/>
            <a:ext cx="5026500" cy="2768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with Subtitle Only">
    <p:spTree>
      <p:nvGrpSpPr>
        <p:cNvPr id="50" name="Shape 50"/>
        <p:cNvGrpSpPr/>
        <p:nvPr/>
      </p:nvGrpSpPr>
      <p:grpSpPr>
        <a:xfrm>
          <a:off x="0" y="0"/>
          <a:ext cx="0" cy="0"/>
          <a:chOff x="0" y="0"/>
          <a:chExt cx="0" cy="0"/>
        </a:xfrm>
      </p:grpSpPr>
      <p:sp>
        <p:nvSpPr>
          <p:cNvPr id="51" name="Shape 51"/>
          <p:cNvSpPr txBox="1"/>
          <p:nvPr>
            <p:ph idx="1" type="body"/>
          </p:nvPr>
        </p:nvSpPr>
        <p:spPr>
          <a:xfrm>
            <a:off x="366712" y="785812"/>
            <a:ext cx="8410499" cy="346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2" name="Shape 52"/>
          <p:cNvSpPr txBox="1"/>
          <p:nvPr>
            <p:ph type="title"/>
          </p:nvPr>
        </p:nvSpPr>
        <p:spPr>
          <a:xfrm>
            <a:off x="366712" y="325437"/>
            <a:ext cx="8410499" cy="4605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ubtitle and Content">
    <p:spTree>
      <p:nvGrpSpPr>
        <p:cNvPr id="53" name="Shape 53"/>
        <p:cNvGrpSpPr/>
        <p:nvPr/>
      </p:nvGrpSpPr>
      <p:grpSpPr>
        <a:xfrm>
          <a:off x="0" y="0"/>
          <a:ext cx="0" cy="0"/>
          <a:chOff x="0" y="0"/>
          <a:chExt cx="0" cy="0"/>
        </a:xfrm>
      </p:grpSpPr>
      <p:sp>
        <p:nvSpPr>
          <p:cNvPr id="54" name="Shape 54"/>
          <p:cNvSpPr txBox="1"/>
          <p:nvPr>
            <p:ph type="title"/>
          </p:nvPr>
        </p:nvSpPr>
        <p:spPr>
          <a:xfrm>
            <a:off x="457200" y="205979"/>
            <a:ext cx="8229600" cy="857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rtl="0" algn="l">
              <a:spcBef>
                <a:spcPts val="0"/>
              </a:spcBef>
              <a:spcAft>
                <a:spcPts val="0"/>
              </a:spcAft>
              <a:buNone/>
              <a:defRPr sz="1800"/>
            </a:lvl3pPr>
            <a:lvl4pPr indent="0" lvl="3" rtl="0" algn="l">
              <a:spcBef>
                <a:spcPts val="0"/>
              </a:spcBef>
              <a:spcAft>
                <a:spcPts val="0"/>
              </a:spcAft>
              <a:buNone/>
              <a:defRPr sz="1800"/>
            </a:lvl4pPr>
            <a:lvl5pPr indent="0" lvl="4" rtl="0" algn="l">
              <a:spcBef>
                <a:spcPts val="0"/>
              </a:spcBef>
              <a:spcAft>
                <a:spcPts val="0"/>
              </a:spcAft>
              <a:buNone/>
              <a:defRPr sz="1800"/>
            </a:lvl5pPr>
            <a:lvl6pPr indent="0" lvl="5" marL="457200" rtl="0" algn="l">
              <a:spcBef>
                <a:spcPts val="0"/>
              </a:spcBef>
              <a:spcAft>
                <a:spcPts val="0"/>
              </a:spcAft>
              <a:buNone/>
              <a:defRPr sz="1800"/>
            </a:lvl6pPr>
            <a:lvl7pPr indent="0" lvl="6" marL="914400" rtl="0" algn="l">
              <a:spcBef>
                <a:spcPts val="0"/>
              </a:spcBef>
              <a:spcAft>
                <a:spcPts val="0"/>
              </a:spcAft>
              <a:buNone/>
              <a:defRPr sz="1800"/>
            </a:lvl7pPr>
            <a:lvl8pPr indent="0" lvl="7" marL="1371600" rtl="0" algn="l">
              <a:spcBef>
                <a:spcPts val="0"/>
              </a:spcBef>
              <a:spcAft>
                <a:spcPts val="0"/>
              </a:spcAft>
              <a:buNone/>
              <a:defRPr sz="1800"/>
            </a:lvl8pPr>
            <a:lvl9pPr indent="0" lvl="8" marL="1828800" rtl="0" algn="l">
              <a:spcBef>
                <a:spcPts val="0"/>
              </a:spcBef>
              <a:spcAft>
                <a:spcPts val="0"/>
              </a:spcAft>
              <a:buNone/>
              <a:defRPr sz="1800"/>
            </a:lvl9pPr>
          </a:lstStyle>
          <a:p/>
        </p:txBody>
      </p:sp>
      <p:sp>
        <p:nvSpPr>
          <p:cNvPr id="55" name="Shape 55"/>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6" name="Shape 56"/>
          <p:cNvSpPr txBox="1"/>
          <p:nvPr>
            <p:ph idx="2" type="body"/>
          </p:nvPr>
        </p:nvSpPr>
        <p:spPr>
          <a:xfrm>
            <a:off x="567274" y="951200"/>
            <a:ext cx="8119500" cy="2597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4" name="Shape 14"/>
        <p:cNvGrpSpPr/>
        <p:nvPr/>
      </p:nvGrpSpPr>
      <p:grpSpPr>
        <a:xfrm>
          <a:off x="0" y="0"/>
          <a:ext cx="0" cy="0"/>
          <a:chOff x="0" y="0"/>
          <a:chExt cx="0" cy="0"/>
        </a:xfrm>
      </p:grpSpPr>
      <p:sp>
        <p:nvSpPr>
          <p:cNvPr id="15" name="Shape 15"/>
          <p:cNvSpPr/>
          <p:nvPr/>
        </p:nvSpPr>
        <p:spPr>
          <a:xfrm>
            <a:off x="0" y="4629150"/>
            <a:ext cx="9144000" cy="385800"/>
          </a:xfrm>
          <a:prstGeom prst="rect">
            <a:avLst/>
          </a:prstGeom>
          <a:solidFill>
            <a:srgbClr val="00786E"/>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Font typeface="Arial"/>
              <a:buNone/>
            </a:pPr>
            <a:r>
              <a:t/>
            </a:r>
            <a:endParaRPr b="0" i="0" sz="1800" u="none" cap="none" strike="noStrike">
              <a:solidFill>
                <a:srgbClr val="FFFFFF"/>
              </a:solidFill>
              <a:latin typeface="Arial"/>
              <a:ea typeface="Arial"/>
              <a:cs typeface="Arial"/>
              <a:sym typeface="Arial"/>
            </a:endParaRPr>
          </a:p>
        </p:txBody>
      </p:sp>
      <p:sp>
        <p:nvSpPr>
          <p:cNvPr id="16" name="Shape 16"/>
          <p:cNvSpPr txBox="1"/>
          <p:nvPr/>
        </p:nvSpPr>
        <p:spPr>
          <a:xfrm flipH="1">
            <a:off x="8553450" y="5021262"/>
            <a:ext cx="533399" cy="123899"/>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7F7F7F"/>
              </a:buClr>
              <a:buSzPct val="25000"/>
              <a:buFont typeface="Arial"/>
              <a:buNone/>
            </a:pPr>
            <a:fld id="{00000000-1234-1234-1234-123412341234}" type="slidenum">
              <a:rPr b="0" i="0" lang="en-US" sz="800" u="none" cap="none" strike="noStrike">
                <a:solidFill>
                  <a:srgbClr val="7F7F7F"/>
                </a:solidFill>
                <a:latin typeface="Arial"/>
                <a:ea typeface="Arial"/>
                <a:cs typeface="Arial"/>
                <a:sym typeface="Arial"/>
              </a:rPr>
              <a:t>‹#›</a:t>
            </a:fld>
          </a:p>
        </p:txBody>
      </p:sp>
      <p:sp>
        <p:nvSpPr>
          <p:cNvPr id="17" name="Shape 17"/>
          <p:cNvSpPr txBox="1"/>
          <p:nvPr/>
        </p:nvSpPr>
        <p:spPr>
          <a:xfrm>
            <a:off x="366712" y="5018087"/>
            <a:ext cx="2274900" cy="999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7F7F7F"/>
              </a:buClr>
              <a:buSzPct val="25000"/>
              <a:buFont typeface="Arial"/>
              <a:buNone/>
            </a:pPr>
            <a:r>
              <a:rPr b="0" i="0" lang="en-US" sz="600" u="none" cap="none" strike="noStrike">
                <a:solidFill>
                  <a:srgbClr val="7F7F7F"/>
                </a:solidFill>
                <a:latin typeface="Arial"/>
                <a:ea typeface="Arial"/>
                <a:cs typeface="Arial"/>
                <a:sym typeface="Arial"/>
              </a:rPr>
              <a:t>© Copyright 2013 Pivotal. All rights reserved.</a:t>
            </a:r>
          </a:p>
        </p:txBody>
      </p:sp>
      <p:pic>
        <p:nvPicPr>
          <p:cNvPr id="18" name="Shape 18"/>
          <p:cNvPicPr preferRelativeResize="0"/>
          <p:nvPr/>
        </p:nvPicPr>
        <p:blipFill rotWithShape="1">
          <a:blip r:embed="rId2">
            <a:alphaModFix/>
          </a:blip>
          <a:srcRect b="0" l="0" r="0" t="0"/>
          <a:stretch/>
        </p:blipFill>
        <p:spPr>
          <a:xfrm>
            <a:off x="7942263" y="4713287"/>
            <a:ext cx="957298" cy="220800"/>
          </a:xfrm>
          <a:prstGeom prst="rect">
            <a:avLst/>
          </a:prstGeom>
          <a:noFill/>
          <a:ln>
            <a:noFill/>
          </a:ln>
        </p:spPr>
      </p:pic>
      <p:sp>
        <p:nvSpPr>
          <p:cNvPr id="19" name="Shape 19"/>
          <p:cNvSpPr txBox="1"/>
          <p:nvPr>
            <p:ph type="ctrTitle"/>
          </p:nvPr>
        </p:nvSpPr>
        <p:spPr>
          <a:xfrm>
            <a:off x="890587" y="1312907"/>
            <a:ext cx="4384200" cy="100650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spcBef>
                <a:spcPts val="0"/>
              </a:spcBef>
              <a:spcAft>
                <a:spcPts val="0"/>
              </a:spcAft>
              <a:buNone/>
              <a:defRPr sz="1800"/>
            </a:lvl3pPr>
            <a:lvl4pPr indent="0" lvl="3" marL="0" marR="0" rtl="0" algn="l">
              <a:spcBef>
                <a:spcPts val="0"/>
              </a:spcBef>
              <a:spcAft>
                <a:spcPts val="0"/>
              </a:spcAft>
              <a:buNone/>
              <a:defRPr sz="1800"/>
            </a:lvl4pPr>
            <a:lvl5pPr indent="0" lvl="4" marL="0" marR="0" rtl="0" algn="l">
              <a:spcBef>
                <a:spcPts val="0"/>
              </a:spcBef>
              <a:spcAft>
                <a:spcPts val="0"/>
              </a:spcAft>
              <a:buNone/>
              <a:defRPr sz="1800"/>
            </a:lvl5pPr>
            <a:lvl6pPr indent="0" lvl="5" marL="457200" marR="0" rtl="0" algn="l">
              <a:spcBef>
                <a:spcPts val="0"/>
              </a:spcBef>
              <a:spcAft>
                <a:spcPts val="0"/>
              </a:spcAft>
              <a:buNone/>
              <a:defRPr sz="1800"/>
            </a:lvl6pPr>
            <a:lvl7pPr indent="0" lvl="6" marL="914400" marR="0" rtl="0" algn="l">
              <a:spcBef>
                <a:spcPts val="0"/>
              </a:spcBef>
              <a:spcAft>
                <a:spcPts val="0"/>
              </a:spcAft>
              <a:buNone/>
              <a:defRPr sz="1800"/>
            </a:lvl7pPr>
            <a:lvl8pPr indent="0" lvl="7" marL="1371600" marR="0" rtl="0" algn="l">
              <a:spcBef>
                <a:spcPts val="0"/>
              </a:spcBef>
              <a:spcAft>
                <a:spcPts val="0"/>
              </a:spcAft>
              <a:buNone/>
              <a:defRPr sz="1800"/>
            </a:lvl8pPr>
            <a:lvl9pPr indent="0" lvl="8" marL="1828800" marR="0" rtl="0" algn="l">
              <a:spcBef>
                <a:spcPts val="0"/>
              </a:spcBef>
              <a:spcAft>
                <a:spcPts val="0"/>
              </a:spcAft>
              <a:buNone/>
              <a:defRPr sz="1800"/>
            </a:lvl9pPr>
          </a:lstStyle>
          <a:p/>
        </p:txBody>
      </p:sp>
      <p:sp>
        <p:nvSpPr>
          <p:cNvPr id="20" name="Shape 20"/>
          <p:cNvSpPr txBox="1"/>
          <p:nvPr>
            <p:ph idx="1" type="subTitle"/>
          </p:nvPr>
        </p:nvSpPr>
        <p:spPr>
          <a:xfrm>
            <a:off x="890587" y="2633383"/>
            <a:ext cx="6048299" cy="3692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1pPr>
            <a:lvl2pPr indent="0" lvl="1" marL="457200" marR="0" rtl="0" algn="ctr">
              <a:lnSpc>
                <a:spcPct val="100000"/>
              </a:lnSpc>
              <a:spcBef>
                <a:spcPts val="48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2pPr>
            <a:lvl3pPr indent="0" lvl="2" marL="914400" marR="0" rtl="0" algn="ctr">
              <a:lnSpc>
                <a:spcPct val="100000"/>
              </a:lnSpc>
              <a:spcBef>
                <a:spcPts val="40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3pPr>
            <a:lvl4pPr indent="0" lvl="3" marL="1371600" marR="0" rtl="0" algn="ctr">
              <a:lnSpc>
                <a:spcPct val="100000"/>
              </a:lnSpc>
              <a:spcBef>
                <a:spcPts val="36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4pPr>
            <a:lvl5pPr indent="0" lvl="4" marL="1828800" marR="0" rtl="0" algn="ctr">
              <a:lnSpc>
                <a:spcPct val="100000"/>
              </a:lnSpc>
              <a:spcBef>
                <a:spcPts val="360"/>
              </a:spcBef>
              <a:spcAft>
                <a:spcPts val="0"/>
              </a:spcAft>
              <a:buClr>
                <a:srgbClr val="2C95DD"/>
              </a:buClr>
              <a:buFont typeface="Arial"/>
              <a:buNone/>
              <a:defRPr b="0" i="0" sz="1400" u="none" cap="none" strike="noStrike">
                <a:solidFill>
                  <a:srgbClr val="000000"/>
                </a:solidFill>
                <a:latin typeface="Arial"/>
                <a:ea typeface="Arial"/>
                <a:cs typeface="Arial"/>
                <a:sym typeface="Arial"/>
              </a:defRPr>
            </a:lvl5pPr>
            <a:lvl6pPr indent="0" lvl="5" marL="2286000" marR="0" rtl="0" algn="ctr">
              <a:lnSpc>
                <a:spcPct val="100000"/>
              </a:lnSpc>
              <a:spcBef>
                <a:spcPts val="400"/>
              </a:spcBef>
              <a:spcAft>
                <a:spcPts val="0"/>
              </a:spcAft>
              <a:buClr>
                <a:srgbClr val="ACACAC"/>
              </a:buClr>
              <a:buFont typeface="Arial"/>
              <a:buNone/>
              <a:defRPr b="0" i="0" sz="1400" u="none" cap="none" strike="noStrike">
                <a:solidFill>
                  <a:srgbClr val="000000"/>
                </a:solidFill>
                <a:latin typeface="Arial"/>
                <a:ea typeface="Arial"/>
                <a:cs typeface="Arial"/>
                <a:sym typeface="Arial"/>
              </a:defRPr>
            </a:lvl6pPr>
            <a:lvl7pPr indent="0" lvl="6" marL="2743200" marR="0" rtl="0" algn="ctr">
              <a:lnSpc>
                <a:spcPct val="100000"/>
              </a:lnSpc>
              <a:spcBef>
                <a:spcPts val="400"/>
              </a:spcBef>
              <a:spcAft>
                <a:spcPts val="0"/>
              </a:spcAft>
              <a:buClr>
                <a:srgbClr val="ACACAC"/>
              </a:buClr>
              <a:buFont typeface="Arial"/>
              <a:buNone/>
              <a:defRPr b="0" i="0" sz="1400" u="none" cap="none" strike="noStrike">
                <a:solidFill>
                  <a:srgbClr val="000000"/>
                </a:solidFill>
                <a:latin typeface="Arial"/>
                <a:ea typeface="Arial"/>
                <a:cs typeface="Arial"/>
                <a:sym typeface="Arial"/>
              </a:defRPr>
            </a:lvl7pPr>
            <a:lvl8pPr indent="0" lvl="7" marL="3200400" marR="0" rtl="0" algn="ctr">
              <a:lnSpc>
                <a:spcPct val="100000"/>
              </a:lnSpc>
              <a:spcBef>
                <a:spcPts val="400"/>
              </a:spcBef>
              <a:spcAft>
                <a:spcPts val="0"/>
              </a:spcAft>
              <a:buClr>
                <a:srgbClr val="ACACAC"/>
              </a:buClr>
              <a:buFont typeface="Arial"/>
              <a:buNone/>
              <a:defRPr b="0" i="0" sz="1400" u="none" cap="none" strike="noStrike">
                <a:solidFill>
                  <a:srgbClr val="000000"/>
                </a:solidFill>
                <a:latin typeface="Arial"/>
                <a:ea typeface="Arial"/>
                <a:cs typeface="Arial"/>
                <a:sym typeface="Arial"/>
              </a:defRPr>
            </a:lvl8pPr>
            <a:lvl9pPr indent="0" lvl="8" marL="3657600" marR="0" rtl="0" algn="ctr">
              <a:lnSpc>
                <a:spcPct val="100000"/>
              </a:lnSpc>
              <a:spcBef>
                <a:spcPts val="400"/>
              </a:spcBef>
              <a:spcAft>
                <a:spcPts val="0"/>
              </a:spcAft>
              <a:buClr>
                <a:srgbClr val="ACACAC"/>
              </a:buClr>
              <a:buFont typeface="Arial"/>
              <a:buNone/>
              <a:defRPr b="0" i="0" sz="1400" u="none" cap="none" strike="noStrike">
                <a:solidFill>
                  <a:srgbClr val="000000"/>
                </a:solidFill>
                <a:latin typeface="Arial"/>
                <a:ea typeface="Arial"/>
                <a:cs typeface="Arial"/>
                <a:sym typeface="Arial"/>
              </a:defRPr>
            </a:lvl9pPr>
          </a:lstStyle>
          <a:p/>
        </p:txBody>
      </p:sp>
      <p:sp>
        <p:nvSpPr>
          <p:cNvPr id="21" name="Shape 21"/>
          <p:cNvSpPr txBox="1"/>
          <p:nvPr>
            <p:ph idx="2" type="body"/>
          </p:nvPr>
        </p:nvSpPr>
        <p:spPr>
          <a:xfrm>
            <a:off x="908582" y="3710101"/>
            <a:ext cx="5026500" cy="2768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366712" y="325437"/>
            <a:ext cx="8410576"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2" type="sldNum"/>
          </p:nvPr>
        </p:nvSpPr>
        <p:spPr>
          <a:xfrm>
            <a:off x="8553450" y="5021494"/>
            <a:ext cx="533399" cy="127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ck background">
    <p:spTree>
      <p:nvGrpSpPr>
        <p:cNvPr id="25" name="Shape 25"/>
        <p:cNvGrpSpPr/>
        <p:nvPr/>
      </p:nvGrpSpPr>
      <p:grpSpPr>
        <a:xfrm>
          <a:off x="0" y="0"/>
          <a:ext cx="0" cy="0"/>
          <a:chOff x="0" y="0"/>
          <a:chExt cx="0" cy="0"/>
        </a:xfrm>
      </p:grpSpPr>
      <p:sp>
        <p:nvSpPr>
          <p:cNvPr id="26" name="Shape 26"/>
          <p:cNvSpPr/>
          <p:nvPr/>
        </p:nvSpPr>
        <p:spPr>
          <a:xfrm>
            <a:off x="0" y="0"/>
            <a:ext cx="9144000" cy="5143499"/>
          </a:xfrm>
          <a:prstGeom prst="rect">
            <a:avLst/>
          </a:prstGeom>
          <a:solidFill>
            <a:srgbClr val="000000"/>
          </a:solidFill>
          <a:ln cap="flat" cmpd="sng" w="12700">
            <a:solidFill>
              <a:schemeClr val="lt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Arial"/>
              <a:buNone/>
            </a:pPr>
            <a:r>
              <a:t/>
            </a:r>
            <a:endParaRPr b="0" i="0" sz="1800" u="none" cap="none" strike="noStrike">
              <a:solidFill>
                <a:srgbClr val="FFFFFF"/>
              </a:solidFill>
              <a:latin typeface="Arial"/>
              <a:ea typeface="Arial"/>
              <a:cs typeface="Arial"/>
              <a:sym typeface="Arial"/>
            </a:endParaRPr>
          </a:p>
        </p:txBody>
      </p:sp>
      <p:sp>
        <p:nvSpPr>
          <p:cNvPr id="27" name="Shape 27"/>
          <p:cNvSpPr/>
          <p:nvPr/>
        </p:nvSpPr>
        <p:spPr>
          <a:xfrm>
            <a:off x="0" y="4629150"/>
            <a:ext cx="9144000" cy="385800"/>
          </a:xfrm>
          <a:prstGeom prst="rect">
            <a:avLst/>
          </a:prstGeom>
          <a:solidFill>
            <a:srgbClr val="00786E"/>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Font typeface="Arial"/>
              <a:buNone/>
            </a:pPr>
            <a:r>
              <a:t/>
            </a:r>
            <a:endParaRPr b="0" i="0" sz="1800" u="none" cap="none" strike="noStrike">
              <a:solidFill>
                <a:srgbClr val="FFFFFF"/>
              </a:solidFill>
              <a:latin typeface="Arial"/>
              <a:ea typeface="Arial"/>
              <a:cs typeface="Arial"/>
              <a:sym typeface="Arial"/>
            </a:endParaRPr>
          </a:p>
        </p:txBody>
      </p:sp>
      <p:sp>
        <p:nvSpPr>
          <p:cNvPr id="28" name="Shape 28"/>
          <p:cNvSpPr txBox="1"/>
          <p:nvPr/>
        </p:nvSpPr>
        <p:spPr>
          <a:xfrm flipH="1">
            <a:off x="8553450" y="5021262"/>
            <a:ext cx="533399" cy="123899"/>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7F7F7F"/>
              </a:buClr>
              <a:buSzPct val="25000"/>
              <a:buFont typeface="Arial"/>
              <a:buNone/>
            </a:pPr>
            <a:fld id="{00000000-1234-1234-1234-123412341234}" type="slidenum">
              <a:rPr b="0" i="0" lang="en-US" sz="800" u="none" cap="none" strike="noStrike">
                <a:solidFill>
                  <a:srgbClr val="7F7F7F"/>
                </a:solidFill>
                <a:latin typeface="Arial"/>
                <a:ea typeface="Arial"/>
                <a:cs typeface="Arial"/>
                <a:sym typeface="Arial"/>
              </a:rPr>
              <a:t>‹#›</a:t>
            </a:fld>
          </a:p>
        </p:txBody>
      </p:sp>
      <p:sp>
        <p:nvSpPr>
          <p:cNvPr id="29" name="Shape 29"/>
          <p:cNvSpPr txBox="1"/>
          <p:nvPr/>
        </p:nvSpPr>
        <p:spPr>
          <a:xfrm>
            <a:off x="366712" y="5018087"/>
            <a:ext cx="2274900" cy="999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7F7F7F"/>
              </a:buClr>
              <a:buSzPct val="25000"/>
              <a:buFont typeface="Arial"/>
              <a:buNone/>
            </a:pPr>
            <a:r>
              <a:rPr b="0" i="0" lang="en-US" sz="600" u="none" cap="none" strike="noStrike">
                <a:solidFill>
                  <a:srgbClr val="7F7F7F"/>
                </a:solidFill>
                <a:latin typeface="Arial"/>
                <a:ea typeface="Arial"/>
                <a:cs typeface="Arial"/>
                <a:sym typeface="Arial"/>
              </a:rPr>
              <a:t>© Copyright 2013 Pivotal. All rights reserved.</a:t>
            </a:r>
          </a:p>
        </p:txBody>
      </p:sp>
      <p:pic>
        <p:nvPicPr>
          <p:cNvPr id="30" name="Shape 30"/>
          <p:cNvPicPr preferRelativeResize="0"/>
          <p:nvPr/>
        </p:nvPicPr>
        <p:blipFill rotWithShape="1">
          <a:blip r:embed="rId2">
            <a:alphaModFix/>
          </a:blip>
          <a:srcRect b="0" l="0" r="0" t="0"/>
          <a:stretch/>
        </p:blipFill>
        <p:spPr>
          <a:xfrm>
            <a:off x="7942263" y="4713287"/>
            <a:ext cx="957298" cy="220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and Content">
    <p:spTree>
      <p:nvGrpSpPr>
        <p:cNvPr id="31" name="Shape 31"/>
        <p:cNvGrpSpPr/>
        <p:nvPr/>
      </p:nvGrpSpPr>
      <p:grpSpPr>
        <a:xfrm>
          <a:off x="0" y="0"/>
          <a:ext cx="0" cy="0"/>
          <a:chOff x="0" y="0"/>
          <a:chExt cx="0" cy="0"/>
        </a:xfrm>
      </p:grpSpPr>
      <p:sp>
        <p:nvSpPr>
          <p:cNvPr id="32" name="Shape 32"/>
          <p:cNvSpPr txBox="1"/>
          <p:nvPr>
            <p:ph type="title"/>
          </p:nvPr>
        </p:nvSpPr>
        <p:spPr>
          <a:xfrm>
            <a:off x="366712" y="325437"/>
            <a:ext cx="8410499" cy="4605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3" name="Shape 33"/>
          <p:cNvSpPr txBox="1"/>
          <p:nvPr>
            <p:ph idx="1" type="body"/>
          </p:nvPr>
        </p:nvSpPr>
        <p:spPr>
          <a:xfrm>
            <a:off x="366712" y="1074737"/>
            <a:ext cx="8410499" cy="3383098"/>
          </a:xfrm>
          <a:prstGeom prst="rect">
            <a:avLst/>
          </a:prstGeom>
          <a:noFill/>
          <a:ln>
            <a:noFill/>
          </a:ln>
        </p:spPr>
        <p:txBody>
          <a:bodyPr anchorCtr="0" anchor="t" bIns="91425" lIns="91425" rIns="91425" tIns="91425"/>
          <a:lstStyle>
            <a:lvl1pPr indent="88900" lvl="0" marL="0" marR="0" rtl="0" algn="l">
              <a:lnSpc>
                <a:spcPct val="100000"/>
              </a:lnSpc>
              <a:spcBef>
                <a:spcPts val="1200"/>
              </a:spcBef>
              <a:spcAft>
                <a:spcPts val="0"/>
              </a:spcAft>
              <a:buClr>
                <a:schemeClr val="lt1"/>
              </a:buClr>
              <a:buSzPct val="100000"/>
              <a:buFont typeface="Noto Sans Symbols"/>
              <a:buChar char="•"/>
              <a:defRPr b="0" i="0" sz="1400" u="none" cap="none" strike="noStrike">
                <a:solidFill>
                  <a:srgbClr val="000000"/>
                </a:solidFill>
                <a:latin typeface="Arial"/>
                <a:ea typeface="Arial"/>
                <a:cs typeface="Arial"/>
                <a:sym typeface="Arial"/>
              </a:defRPr>
            </a:lvl1pPr>
            <a:lvl2pPr indent="88900" lvl="1" marL="457200" marR="0" rtl="0" algn="l">
              <a:lnSpc>
                <a:spcPct val="100000"/>
              </a:lnSpc>
              <a:spcBef>
                <a:spcPts val="300"/>
              </a:spcBef>
              <a:spcAft>
                <a:spcPts val="0"/>
              </a:spcAft>
              <a:buClr>
                <a:schemeClr val="lt1"/>
              </a:buClr>
              <a:buSzPct val="100000"/>
              <a:buFont typeface="Verdana"/>
              <a:buChar char="–"/>
              <a:defRPr b="0" i="0" sz="1400" u="none" cap="none" strike="noStrike">
                <a:solidFill>
                  <a:srgbClr val="000000"/>
                </a:solidFill>
                <a:latin typeface="Arial"/>
                <a:ea typeface="Arial"/>
                <a:cs typeface="Arial"/>
                <a:sym typeface="Arial"/>
              </a:defRPr>
            </a:lvl2pPr>
            <a:lvl3pPr indent="88900" lvl="2" marL="914400" marR="0" rtl="0" algn="l">
              <a:lnSpc>
                <a:spcPct val="100000"/>
              </a:lnSpc>
              <a:spcBef>
                <a:spcPts val="300"/>
              </a:spcBef>
              <a:spcAft>
                <a:spcPts val="0"/>
              </a:spcAft>
              <a:buClr>
                <a:schemeClr val="lt1"/>
              </a:buClr>
              <a:buSzPct val="100000"/>
              <a:buFont typeface="Verdana"/>
              <a:buChar char="▪"/>
              <a:defRPr b="0" i="0" sz="1400" u="none" cap="none" strike="noStrike">
                <a:solidFill>
                  <a:srgbClr val="000000"/>
                </a:solidFill>
                <a:latin typeface="Arial"/>
                <a:ea typeface="Arial"/>
                <a:cs typeface="Arial"/>
                <a:sym typeface="Arial"/>
              </a:defRPr>
            </a:lvl3pPr>
            <a:lvl4pPr indent="-122236" lvl="3" marL="1658936" marR="0" rtl="0" algn="l">
              <a:lnSpc>
                <a:spcPct val="100000"/>
              </a:lnSpc>
              <a:spcBef>
                <a:spcPts val="300"/>
              </a:spcBef>
              <a:spcAft>
                <a:spcPts val="0"/>
              </a:spcAft>
              <a:buClr>
                <a:schemeClr val="lt1"/>
              </a:buClr>
              <a:buSzPct val="100000"/>
              <a:buFont typeface="Verdana"/>
              <a:buChar char="—"/>
              <a:defRPr b="0" i="0" sz="1400" u="none" cap="none" strike="noStrike">
                <a:solidFill>
                  <a:srgbClr val="000000"/>
                </a:solidFill>
                <a:latin typeface="Arial"/>
                <a:ea typeface="Arial"/>
                <a:cs typeface="Arial"/>
                <a:sym typeface="Arial"/>
              </a:defRPr>
            </a:lvl4pPr>
            <a:lvl5pPr indent="88900" lvl="4" marL="1828800" marR="0" rtl="0" algn="l">
              <a:lnSpc>
                <a:spcPct val="100000"/>
              </a:lnSpc>
              <a:spcBef>
                <a:spcPts val="300"/>
              </a:spcBef>
              <a:spcAft>
                <a:spcPts val="0"/>
              </a:spcAft>
              <a:buClr>
                <a:schemeClr val="lt1"/>
              </a:buClr>
              <a:buSzPct val="100000"/>
              <a:buFont typeface="Verdana"/>
              <a:buChar char="»"/>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no circles">
    <p:spTree>
      <p:nvGrpSpPr>
        <p:cNvPr id="34" name="Shape 34"/>
        <p:cNvGrpSpPr/>
        <p:nvPr/>
      </p:nvGrpSpPr>
      <p:grpSpPr>
        <a:xfrm>
          <a:off x="0" y="0"/>
          <a:ext cx="0" cy="0"/>
          <a:chOff x="0" y="0"/>
          <a:chExt cx="0" cy="0"/>
        </a:xfrm>
      </p:grpSpPr>
      <p:sp>
        <p:nvSpPr>
          <p:cNvPr id="35" name="Shape 35"/>
          <p:cNvSpPr txBox="1"/>
          <p:nvPr>
            <p:ph type="title"/>
          </p:nvPr>
        </p:nvSpPr>
        <p:spPr>
          <a:xfrm>
            <a:off x="366712" y="325437"/>
            <a:ext cx="8410574" cy="460374"/>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00685D"/>
              </a:buClr>
              <a:buFont typeface="Arial"/>
              <a:buNone/>
              <a:defRPr b="0" i="0" sz="3200" u="none" cap="none" strike="noStrike">
                <a:solidFill>
                  <a:srgbClr val="00685D"/>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ooter bar onl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with Subtitle and Content">
    <p:spTree>
      <p:nvGrpSpPr>
        <p:cNvPr id="37" name="Shape 37"/>
        <p:cNvGrpSpPr/>
        <p:nvPr/>
      </p:nvGrpSpPr>
      <p:grpSpPr>
        <a:xfrm>
          <a:off x="0" y="0"/>
          <a:ext cx="0" cy="0"/>
          <a:chOff x="0" y="0"/>
          <a:chExt cx="0" cy="0"/>
        </a:xfrm>
      </p:grpSpPr>
      <p:sp>
        <p:nvSpPr>
          <p:cNvPr id="38" name="Shape 38"/>
          <p:cNvSpPr txBox="1"/>
          <p:nvPr>
            <p:ph idx="1" type="body"/>
          </p:nvPr>
        </p:nvSpPr>
        <p:spPr>
          <a:xfrm>
            <a:off x="366712" y="785812"/>
            <a:ext cx="8410499" cy="346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9" name="Shape 39"/>
          <p:cNvSpPr txBox="1"/>
          <p:nvPr>
            <p:ph type="title"/>
          </p:nvPr>
        </p:nvSpPr>
        <p:spPr>
          <a:xfrm>
            <a:off x="366712" y="325437"/>
            <a:ext cx="8410499" cy="4605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40" name="Shape 40"/>
          <p:cNvSpPr txBox="1"/>
          <p:nvPr>
            <p:ph idx="2" type="body"/>
          </p:nvPr>
        </p:nvSpPr>
        <p:spPr>
          <a:xfrm>
            <a:off x="366713" y="1419224"/>
            <a:ext cx="8410499" cy="3038398"/>
          </a:xfrm>
          <a:prstGeom prst="rect">
            <a:avLst/>
          </a:prstGeom>
          <a:noFill/>
          <a:ln>
            <a:noFill/>
          </a:ln>
        </p:spPr>
        <p:txBody>
          <a:bodyPr anchorCtr="0" anchor="t" bIns="91425" lIns="91425" rIns="91425" tIns="91425"/>
          <a:lstStyle>
            <a:lvl1pPr indent="88900" lvl="0" marL="0" marR="0" rtl="0" algn="l">
              <a:lnSpc>
                <a:spcPct val="100000"/>
              </a:lnSpc>
              <a:spcBef>
                <a:spcPts val="1200"/>
              </a:spcBef>
              <a:spcAft>
                <a:spcPts val="0"/>
              </a:spcAft>
              <a:buClr>
                <a:schemeClr val="lt1"/>
              </a:buClr>
              <a:buSzPct val="100000"/>
              <a:buFont typeface="Noto Sans Symbols"/>
              <a:buChar char="•"/>
              <a:defRPr b="0" i="0" sz="1400" u="none" cap="none" strike="noStrike">
                <a:solidFill>
                  <a:srgbClr val="000000"/>
                </a:solidFill>
                <a:latin typeface="Arial"/>
                <a:ea typeface="Arial"/>
                <a:cs typeface="Arial"/>
                <a:sym typeface="Arial"/>
              </a:defRPr>
            </a:lvl1pPr>
            <a:lvl2pPr indent="88900" lvl="1" marL="457200" marR="0" rtl="0" algn="l">
              <a:lnSpc>
                <a:spcPct val="100000"/>
              </a:lnSpc>
              <a:spcBef>
                <a:spcPts val="300"/>
              </a:spcBef>
              <a:spcAft>
                <a:spcPts val="0"/>
              </a:spcAft>
              <a:buClr>
                <a:schemeClr val="lt1"/>
              </a:buClr>
              <a:buSzPct val="100000"/>
              <a:buFont typeface="Verdana"/>
              <a:buChar char="–"/>
              <a:defRPr b="0" i="0" sz="1400" u="none" cap="none" strike="noStrike">
                <a:solidFill>
                  <a:srgbClr val="000000"/>
                </a:solidFill>
                <a:latin typeface="Arial"/>
                <a:ea typeface="Arial"/>
                <a:cs typeface="Arial"/>
                <a:sym typeface="Arial"/>
              </a:defRPr>
            </a:lvl2pPr>
            <a:lvl3pPr indent="88900" lvl="2" marL="914400" marR="0" rtl="0" algn="l">
              <a:lnSpc>
                <a:spcPct val="100000"/>
              </a:lnSpc>
              <a:spcBef>
                <a:spcPts val="300"/>
              </a:spcBef>
              <a:spcAft>
                <a:spcPts val="0"/>
              </a:spcAft>
              <a:buClr>
                <a:schemeClr val="lt1"/>
              </a:buClr>
              <a:buSzPct val="100000"/>
              <a:buFont typeface="Verdana"/>
              <a:buChar char="▪"/>
              <a:defRPr b="0" i="0" sz="1400" u="none" cap="none" strike="noStrike">
                <a:solidFill>
                  <a:srgbClr val="000000"/>
                </a:solidFill>
                <a:latin typeface="Arial"/>
                <a:ea typeface="Arial"/>
                <a:cs typeface="Arial"/>
                <a:sym typeface="Arial"/>
              </a:defRPr>
            </a:lvl3pPr>
            <a:lvl4pPr indent="-122236" lvl="3" marL="1658936" marR="0" rtl="0" algn="l">
              <a:lnSpc>
                <a:spcPct val="100000"/>
              </a:lnSpc>
              <a:spcBef>
                <a:spcPts val="300"/>
              </a:spcBef>
              <a:spcAft>
                <a:spcPts val="0"/>
              </a:spcAft>
              <a:buClr>
                <a:schemeClr val="lt1"/>
              </a:buClr>
              <a:buSzPct val="100000"/>
              <a:buFont typeface="Verdana"/>
              <a:buChar char="—"/>
              <a:defRPr b="0" i="0" sz="1400" u="none" cap="none" strike="noStrike">
                <a:solidFill>
                  <a:srgbClr val="000000"/>
                </a:solidFill>
                <a:latin typeface="Arial"/>
                <a:ea typeface="Arial"/>
                <a:cs typeface="Arial"/>
                <a:sym typeface="Arial"/>
              </a:defRPr>
            </a:lvl4pPr>
            <a:lvl5pPr indent="88900" lvl="4" marL="1828800" marR="0" rtl="0" algn="l">
              <a:lnSpc>
                <a:spcPct val="100000"/>
              </a:lnSpc>
              <a:spcBef>
                <a:spcPts val="300"/>
              </a:spcBef>
              <a:spcAft>
                <a:spcPts val="0"/>
              </a:spcAft>
              <a:buClr>
                <a:schemeClr val="lt1"/>
              </a:buClr>
              <a:buSzPct val="100000"/>
              <a:buFont typeface="Verdana"/>
              <a:buChar char="»"/>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votal Title Slide">
    <p:spTree>
      <p:nvGrpSpPr>
        <p:cNvPr id="41" name="Shape 41"/>
        <p:cNvGrpSpPr/>
        <p:nvPr/>
      </p:nvGrpSpPr>
      <p:grpSpPr>
        <a:xfrm>
          <a:off x="0" y="0"/>
          <a:ext cx="0" cy="0"/>
          <a:chOff x="0" y="0"/>
          <a:chExt cx="0" cy="0"/>
        </a:xfrm>
      </p:grpSpPr>
      <p:sp>
        <p:nvSpPr>
          <p:cNvPr id="42" name="Shape 42"/>
          <p:cNvSpPr/>
          <p:nvPr/>
        </p:nvSpPr>
        <p:spPr>
          <a:xfrm>
            <a:off x="0" y="0"/>
            <a:ext cx="9144000" cy="5143499"/>
          </a:xfrm>
          <a:prstGeom prst="rect">
            <a:avLst/>
          </a:prstGeom>
          <a:solidFill>
            <a:srgbClr val="0000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Arial"/>
              <a:buNone/>
            </a:pPr>
            <a:r>
              <a:t/>
            </a:r>
            <a:endParaRPr b="0" i="0" sz="1800" u="none" cap="none" strike="noStrike">
              <a:solidFill>
                <a:srgbClr val="FFFFFF"/>
              </a:solidFill>
              <a:latin typeface="Arial"/>
              <a:ea typeface="Arial"/>
              <a:cs typeface="Arial"/>
              <a:sym typeface="Arial"/>
            </a:endParaRPr>
          </a:p>
        </p:txBody>
      </p:sp>
      <p:sp>
        <p:nvSpPr>
          <p:cNvPr id="43" name="Shape 43"/>
          <p:cNvSpPr txBox="1"/>
          <p:nvPr/>
        </p:nvSpPr>
        <p:spPr>
          <a:xfrm>
            <a:off x="1701800" y="3094038"/>
            <a:ext cx="5689498" cy="4460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27C3A"/>
              </a:buClr>
              <a:buSzPct val="25000"/>
              <a:buFont typeface="Arial"/>
              <a:buNone/>
            </a:pPr>
            <a:r>
              <a:rPr b="0" i="0" lang="en-US" sz="2250" u="none" cap="none" strike="noStrike">
                <a:solidFill>
                  <a:srgbClr val="F27C3A"/>
                </a:solidFill>
                <a:latin typeface="Arial"/>
                <a:ea typeface="Arial"/>
                <a:cs typeface="Arial"/>
                <a:sym typeface="Arial"/>
              </a:rPr>
              <a:t>BUILT FOR THE </a:t>
            </a:r>
            <a:r>
              <a:rPr b="0" i="0" lang="en-US" sz="2250" u="none" cap="none" strike="noStrike">
                <a:solidFill>
                  <a:srgbClr val="3EA7BC"/>
                </a:solidFill>
                <a:latin typeface="Arial"/>
                <a:ea typeface="Arial"/>
                <a:cs typeface="Arial"/>
                <a:sym typeface="Arial"/>
              </a:rPr>
              <a:t>SPEED OF BUSINESS</a:t>
            </a:r>
          </a:p>
        </p:txBody>
      </p:sp>
      <p:pic>
        <p:nvPicPr>
          <p:cNvPr id="44" name="Shape 44"/>
          <p:cNvPicPr preferRelativeResize="0"/>
          <p:nvPr/>
        </p:nvPicPr>
        <p:blipFill rotWithShape="1">
          <a:blip r:embed="rId2">
            <a:alphaModFix/>
          </a:blip>
          <a:srcRect b="0" l="0" r="5547" t="0"/>
          <a:stretch/>
        </p:blipFill>
        <p:spPr>
          <a:xfrm>
            <a:off x="1973263" y="1658938"/>
            <a:ext cx="5189398" cy="126059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32A"/>
        </a:solidFill>
      </p:bgPr>
    </p:bg>
    <p:spTree>
      <p:nvGrpSpPr>
        <p:cNvPr id="5" name="Shape 5"/>
        <p:cNvGrpSpPr/>
        <p:nvPr/>
      </p:nvGrpSpPr>
      <p:grpSpPr>
        <a:xfrm>
          <a:off x="0" y="0"/>
          <a:ext cx="0" cy="0"/>
          <a:chOff x="0" y="0"/>
          <a:chExt cx="0" cy="0"/>
        </a:xfrm>
      </p:grpSpPr>
      <p:sp>
        <p:nvSpPr>
          <p:cNvPr id="6" name="Shape 6"/>
          <p:cNvSpPr/>
          <p:nvPr/>
        </p:nvSpPr>
        <p:spPr>
          <a:xfrm>
            <a:off x="0" y="4629150"/>
            <a:ext cx="9144000" cy="385800"/>
          </a:xfrm>
          <a:prstGeom prst="rect">
            <a:avLst/>
          </a:prstGeom>
          <a:solidFill>
            <a:srgbClr val="00786E"/>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Font typeface="Arial"/>
              <a:buNone/>
            </a:pPr>
            <a:r>
              <a:t/>
            </a:r>
            <a:endParaRPr b="0" i="0" sz="1800" u="none" cap="none" strike="noStrike">
              <a:solidFill>
                <a:srgbClr val="FFFFFF"/>
              </a:solidFill>
              <a:latin typeface="Arial"/>
              <a:ea typeface="Arial"/>
              <a:cs typeface="Arial"/>
              <a:sym typeface="Arial"/>
            </a:endParaRPr>
          </a:p>
        </p:txBody>
      </p:sp>
      <p:pic>
        <p:nvPicPr>
          <p:cNvPr id="7" name="Shape 7"/>
          <p:cNvPicPr preferRelativeResize="0"/>
          <p:nvPr/>
        </p:nvPicPr>
        <p:blipFill rotWithShape="1">
          <a:blip r:embed="rId1">
            <a:alphaModFix/>
          </a:blip>
          <a:srcRect b="0" l="0" r="0" t="0"/>
          <a:stretch/>
        </p:blipFill>
        <p:spPr>
          <a:xfrm>
            <a:off x="7942263" y="4713287"/>
            <a:ext cx="957298" cy="220800"/>
          </a:xfrm>
          <a:prstGeom prst="rect">
            <a:avLst/>
          </a:prstGeom>
          <a:noFill/>
          <a:ln>
            <a:noFill/>
          </a:ln>
        </p:spPr>
      </p:pic>
      <p:sp>
        <p:nvSpPr>
          <p:cNvPr id="8" name="Shape 8"/>
          <p:cNvSpPr txBox="1"/>
          <p:nvPr/>
        </p:nvSpPr>
        <p:spPr>
          <a:xfrm flipH="1">
            <a:off x="8553450" y="5021262"/>
            <a:ext cx="533399" cy="123899"/>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7F7F7F"/>
              </a:buClr>
              <a:buSzPct val="25000"/>
              <a:buFont typeface="Arial"/>
              <a:buNone/>
            </a:pPr>
            <a:fld id="{00000000-1234-1234-1234-123412341234}" type="slidenum">
              <a:rPr b="0" i="0" lang="en-US" sz="800" u="none" cap="none" strike="noStrike">
                <a:solidFill>
                  <a:srgbClr val="7F7F7F"/>
                </a:solidFill>
                <a:latin typeface="Arial"/>
                <a:ea typeface="Arial"/>
                <a:cs typeface="Arial"/>
                <a:sym typeface="Arial"/>
              </a:rPr>
              <a:t>‹#›</a:t>
            </a:fld>
          </a:p>
        </p:txBody>
      </p:sp>
      <p:sp>
        <p:nvSpPr>
          <p:cNvPr id="9" name="Shape 9"/>
          <p:cNvSpPr txBox="1"/>
          <p:nvPr/>
        </p:nvSpPr>
        <p:spPr>
          <a:xfrm>
            <a:off x="366712" y="5018087"/>
            <a:ext cx="2274900" cy="9239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7F7F7F"/>
              </a:buClr>
              <a:buSzPct val="25000"/>
              <a:buFont typeface="Arial"/>
              <a:buNone/>
            </a:pPr>
            <a:r>
              <a:rPr b="0" i="0" lang="en-US" sz="600" u="none" cap="none" strike="noStrike">
                <a:solidFill>
                  <a:srgbClr val="7F7F7F"/>
                </a:solidFill>
                <a:latin typeface="Arial"/>
                <a:ea typeface="Arial"/>
                <a:cs typeface="Arial"/>
                <a:sym typeface="Arial"/>
              </a:rPr>
              <a:t>© Copyright 2015 Pivotal. All rights reserved.</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0" Type="http://schemas.openxmlformats.org/officeDocument/2006/relationships/hyperlink" Target="https://github.com/cloudfoundry-community/cf-docs-contrib/wiki/Buildpacks" TargetMode="External"/><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github.com/cloudfoundry-community/cf-docs-contrib/wiki/Buildpacks" TargetMode="External"/><Relationship Id="rId4" Type="http://schemas.openxmlformats.org/officeDocument/2006/relationships/hyperlink" Target="https://github.com/cloudfoundry-community/cf-docs-contrib/wiki/Buildpacks" TargetMode="External"/><Relationship Id="rId9" Type="http://schemas.openxmlformats.org/officeDocument/2006/relationships/hyperlink" Target="https://github.com/cloudfoundry/java-buildpack" TargetMode="External"/><Relationship Id="rId5" Type="http://schemas.openxmlformats.org/officeDocument/2006/relationships/hyperlink" Target="https://github.com/cloudfoundry-community/cf-docs-contrib/wiki/Buildpacks" TargetMode="External"/><Relationship Id="rId6" Type="http://schemas.openxmlformats.org/officeDocument/2006/relationships/hyperlink" Target="https://github.com/cloudfoundry-community/cf-docs-contrib/wiki/Buildpacks" TargetMode="External"/><Relationship Id="rId7" Type="http://schemas.openxmlformats.org/officeDocument/2006/relationships/hyperlink" Target="https://github.com/cloudfoundry-community/cf-docs-contrib/wiki/Buildpacks" TargetMode="External"/><Relationship Id="rId8" Type="http://schemas.openxmlformats.org/officeDocument/2006/relationships/hyperlink" Target="https://github.com/cloudfoundry-community/cf-docs-contrib/wiki/Buildpack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20" Type="http://schemas.openxmlformats.org/officeDocument/2006/relationships/image" Target="../media/image36.png"/><Relationship Id="rId11" Type="http://schemas.openxmlformats.org/officeDocument/2006/relationships/image" Target="../media/image24.png"/><Relationship Id="rId10" Type="http://schemas.openxmlformats.org/officeDocument/2006/relationships/image" Target="../media/image27.png"/><Relationship Id="rId21" Type="http://schemas.openxmlformats.org/officeDocument/2006/relationships/image" Target="../media/image38.jpg"/><Relationship Id="rId13" Type="http://schemas.openxmlformats.org/officeDocument/2006/relationships/image" Target="../media/image29.png"/><Relationship Id="rId12"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5.png"/><Relationship Id="rId9" Type="http://schemas.openxmlformats.org/officeDocument/2006/relationships/image" Target="../media/image28.png"/><Relationship Id="rId15" Type="http://schemas.openxmlformats.org/officeDocument/2006/relationships/image" Target="../media/image31.png"/><Relationship Id="rId14" Type="http://schemas.openxmlformats.org/officeDocument/2006/relationships/image" Target="../media/image30.png"/><Relationship Id="rId17" Type="http://schemas.openxmlformats.org/officeDocument/2006/relationships/image" Target="../media/image33.png"/><Relationship Id="rId16" Type="http://schemas.openxmlformats.org/officeDocument/2006/relationships/image" Target="../media/image32.png"/><Relationship Id="rId5" Type="http://schemas.openxmlformats.org/officeDocument/2006/relationships/image" Target="../media/image23.png"/><Relationship Id="rId19" Type="http://schemas.openxmlformats.org/officeDocument/2006/relationships/image" Target="../media/image35.png"/><Relationship Id="rId6" Type="http://schemas.openxmlformats.org/officeDocument/2006/relationships/image" Target="../media/image21.png"/><Relationship Id="rId18" Type="http://schemas.openxmlformats.org/officeDocument/2006/relationships/image" Target="../media/image34.png"/><Relationship Id="rId7" Type="http://schemas.openxmlformats.org/officeDocument/2006/relationships/image" Target="../media/image19.png"/><Relationship Id="rId8"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4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42.png"/><Relationship Id="rId5" Type="http://schemas.openxmlformats.org/officeDocument/2006/relationships/image" Target="../media/image41.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0.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image" Target="../media/image55.png"/><Relationship Id="rId10" Type="http://schemas.openxmlformats.org/officeDocument/2006/relationships/image" Target="../media/image50.png"/><Relationship Id="rId13" Type="http://schemas.openxmlformats.org/officeDocument/2006/relationships/image" Target="../media/image52.png"/><Relationship Id="rId12" Type="http://schemas.openxmlformats.org/officeDocument/2006/relationships/image" Target="../media/image53.png"/><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6.jpg"/><Relationship Id="rId4" Type="http://schemas.openxmlformats.org/officeDocument/2006/relationships/image" Target="../media/image45.png"/><Relationship Id="rId9" Type="http://schemas.openxmlformats.org/officeDocument/2006/relationships/image" Target="../media/image51.png"/><Relationship Id="rId15" Type="http://schemas.openxmlformats.org/officeDocument/2006/relationships/image" Target="../media/image08.png"/><Relationship Id="rId14" Type="http://schemas.openxmlformats.org/officeDocument/2006/relationships/image" Target="../media/image56.png"/><Relationship Id="rId17" Type="http://schemas.openxmlformats.org/officeDocument/2006/relationships/image" Target="../media/image04.jpg"/><Relationship Id="rId16" Type="http://schemas.openxmlformats.org/officeDocument/2006/relationships/image" Target="../media/image05.png"/><Relationship Id="rId5" Type="http://schemas.openxmlformats.org/officeDocument/2006/relationships/image" Target="../media/image48.jpg"/><Relationship Id="rId19" Type="http://schemas.openxmlformats.org/officeDocument/2006/relationships/image" Target="../media/image06.png"/><Relationship Id="rId6" Type="http://schemas.openxmlformats.org/officeDocument/2006/relationships/image" Target="../media/image47.jpg"/><Relationship Id="rId18" Type="http://schemas.openxmlformats.org/officeDocument/2006/relationships/image" Target="../media/image07.jpg"/><Relationship Id="rId7" Type="http://schemas.openxmlformats.org/officeDocument/2006/relationships/image" Target="../media/image49.png"/><Relationship Id="rId8"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8.png"/><Relationship Id="rId4" Type="http://schemas.openxmlformats.org/officeDocument/2006/relationships/image" Target="../media/image05.png"/><Relationship Id="rId5" Type="http://schemas.openxmlformats.org/officeDocument/2006/relationships/image" Target="../media/image04.jpg"/><Relationship Id="rId6" Type="http://schemas.openxmlformats.org/officeDocument/2006/relationships/image" Target="../media/image07.jpg"/><Relationship Id="rId7"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9.png"/><Relationship Id="rId4" Type="http://schemas.openxmlformats.org/officeDocument/2006/relationships/image" Target="../media/image06.png"/><Relationship Id="rId9" Type="http://schemas.openxmlformats.org/officeDocument/2006/relationships/image" Target="../media/image07.jpg"/><Relationship Id="rId5" Type="http://schemas.openxmlformats.org/officeDocument/2006/relationships/image" Target="../media/image12.png"/><Relationship Id="rId6" Type="http://schemas.openxmlformats.org/officeDocument/2006/relationships/image" Target="../media/image08.png"/><Relationship Id="rId7" Type="http://schemas.openxmlformats.org/officeDocument/2006/relationships/image" Target="../media/image05.png"/><Relationship Id="rId8"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pic>
        <p:nvPicPr>
          <p:cNvPr descr="oakland_port_silent_cranes.jpg" id="61" name="Shape 61"/>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62" name="Shape 62"/>
          <p:cNvSpPr/>
          <p:nvPr/>
        </p:nvSpPr>
        <p:spPr>
          <a:xfrm>
            <a:off x="0" y="0"/>
            <a:ext cx="9144000" cy="5143499"/>
          </a:xfrm>
          <a:prstGeom prst="rect">
            <a:avLst/>
          </a:prstGeom>
          <a:solidFill>
            <a:srgbClr val="182730">
              <a:alpha val="8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pic>
        <p:nvPicPr>
          <p:cNvPr descr="pivotal_teal.png" id="63" name="Shape 63"/>
          <p:cNvPicPr preferRelativeResize="0"/>
          <p:nvPr/>
        </p:nvPicPr>
        <p:blipFill rotWithShape="1">
          <a:blip r:embed="rId4">
            <a:alphaModFix/>
          </a:blip>
          <a:srcRect b="0" l="0" r="0" t="0"/>
          <a:stretch/>
        </p:blipFill>
        <p:spPr>
          <a:xfrm>
            <a:off x="8272779" y="4855076"/>
            <a:ext cx="731519" cy="171298"/>
          </a:xfrm>
          <a:prstGeom prst="rect">
            <a:avLst/>
          </a:prstGeom>
          <a:noFill/>
          <a:ln>
            <a:noFill/>
          </a:ln>
        </p:spPr>
      </p:pic>
      <p:sp>
        <p:nvSpPr>
          <p:cNvPr id="64" name="Shape 64"/>
          <p:cNvSpPr txBox="1"/>
          <p:nvPr/>
        </p:nvSpPr>
        <p:spPr>
          <a:xfrm>
            <a:off x="623454" y="1609787"/>
            <a:ext cx="7897089" cy="1717393"/>
          </a:xfrm>
          <a:prstGeom prst="rect">
            <a:avLst/>
          </a:prstGeom>
          <a:noFill/>
          <a:ln>
            <a:noFill/>
          </a:ln>
          <a:effectLst>
            <a:outerShdw blurRad="63500" sx="102000" rotWithShape="0" algn="ctr" sy="1020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00AE9E"/>
              </a:buClr>
              <a:buSzPct val="25000"/>
              <a:buFont typeface="Arial"/>
              <a:buNone/>
            </a:pPr>
            <a:r>
              <a:rPr b="1" i="0" lang="en-US" sz="4200" u="none" cap="none" strike="noStrike">
                <a:solidFill>
                  <a:srgbClr val="00AE9E"/>
                </a:solidFill>
                <a:latin typeface="Arial"/>
                <a:ea typeface="Arial"/>
                <a:cs typeface="Arial"/>
                <a:sym typeface="Arial"/>
              </a:rPr>
              <a:t>Pivotal Cloud Foundry</a:t>
            </a:r>
          </a:p>
          <a:p>
            <a:pPr indent="0" lvl="0" marL="0" marR="0" rtl="0" algn="l">
              <a:lnSpc>
                <a:spcPct val="90000"/>
              </a:lnSpc>
              <a:spcBef>
                <a:spcPts val="1200"/>
              </a:spcBef>
              <a:spcAft>
                <a:spcPts val="0"/>
              </a:spcAft>
              <a:buClr>
                <a:schemeClr val="lt1"/>
              </a:buClr>
              <a:buSzPct val="25000"/>
              <a:buFont typeface="Arial"/>
              <a:buNone/>
            </a:pPr>
            <a:r>
              <a:rPr b="1" i="0" lang="en-US" sz="2400" u="none" cap="none" strike="noStrike">
                <a:solidFill>
                  <a:schemeClr val="lt1"/>
                </a:solidFill>
                <a:latin typeface="Arial"/>
                <a:ea typeface="Arial"/>
                <a:cs typeface="Arial"/>
                <a:sym typeface="Arial"/>
              </a:rPr>
              <a:t>Architecture Deep Dive</a:t>
            </a:r>
          </a:p>
          <a:p>
            <a:pPr indent="0" lvl="0" marL="0" marR="0" rtl="0" algn="l">
              <a:lnSpc>
                <a:spcPct val="90000"/>
              </a:lnSpc>
              <a:spcBef>
                <a:spcPts val="1200"/>
              </a:spcBef>
              <a:spcAft>
                <a:spcPts val="0"/>
              </a:spcAft>
              <a:buClr>
                <a:srgbClr val="000000"/>
              </a:buClr>
              <a:buFont typeface="Arial"/>
              <a:buNone/>
            </a:pPr>
            <a:r>
              <a:t/>
            </a:r>
            <a:endParaRPr b="1" i="0" sz="2400" u="none" cap="none" strike="noStrike">
              <a:solidFill>
                <a:schemeClr val="lt1"/>
              </a:solidFill>
              <a:latin typeface="Arial"/>
              <a:ea typeface="Arial"/>
              <a:cs typeface="Arial"/>
              <a:sym typeface="Arial"/>
            </a:endParaRPr>
          </a:p>
        </p:txBody>
      </p:sp>
      <p:sp>
        <p:nvSpPr>
          <p:cNvPr id="65" name="Shape 65"/>
          <p:cNvSpPr txBox="1"/>
          <p:nvPr/>
        </p:nvSpPr>
        <p:spPr>
          <a:xfrm>
            <a:off x="623454" y="4162894"/>
            <a:ext cx="7897089" cy="33855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April 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nvSpPr>
        <p:spPr>
          <a:xfrm>
            <a:off x="197379" y="156104"/>
            <a:ext cx="8410576" cy="6238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Staging and Buildpacks</a:t>
            </a:r>
          </a:p>
        </p:txBody>
      </p:sp>
      <p:sp>
        <p:nvSpPr>
          <p:cNvPr id="390" name="Shape 390"/>
          <p:cNvSpPr txBox="1"/>
          <p:nvPr/>
        </p:nvSpPr>
        <p:spPr>
          <a:xfrm>
            <a:off x="366713" y="1074737"/>
            <a:ext cx="8410576" cy="342900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4A7E4"/>
              </a:buClr>
              <a:buSzPct val="25000"/>
              <a:buFont typeface="Arial"/>
              <a:buNone/>
            </a:pPr>
            <a:r>
              <a:rPr b="0" i="0" lang="en-US" sz="2400" u="none" cap="none" strike="noStrike">
                <a:solidFill>
                  <a:schemeClr val="lt1"/>
                </a:solidFill>
                <a:latin typeface="Arial"/>
                <a:ea typeface="Arial"/>
                <a:cs typeface="Arial"/>
                <a:sym typeface="Arial"/>
              </a:rPr>
              <a:t>Buildpacks are responsible for preparing the machine image for an application.</a:t>
            </a:r>
          </a:p>
        </p:txBody>
      </p:sp>
      <p:sp>
        <p:nvSpPr>
          <p:cNvPr id="391" name="Shape 391"/>
          <p:cNvSpPr/>
          <p:nvPr/>
        </p:nvSpPr>
        <p:spPr>
          <a:xfrm>
            <a:off x="2078831" y="2814636"/>
            <a:ext cx="2168525" cy="492920"/>
          </a:xfrm>
          <a:prstGeom prst="roundRect">
            <a:avLst>
              <a:gd fmla="val 10306" name="adj"/>
            </a:avLst>
          </a:prstGeom>
          <a:solidFill>
            <a:srgbClr val="F9A737"/>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606060"/>
              </a:buClr>
              <a:buFont typeface="Arial"/>
              <a:buNone/>
            </a:pPr>
            <a:r>
              <a:t/>
            </a:r>
            <a:endParaRPr b="0" i="0" sz="1400" u="none" cap="none" strike="noStrike">
              <a:solidFill>
                <a:srgbClr val="000000"/>
              </a:solidFill>
              <a:latin typeface="Arial"/>
              <a:ea typeface="Arial"/>
              <a:cs typeface="Arial"/>
              <a:sym typeface="Arial"/>
            </a:endParaRPr>
          </a:p>
        </p:txBody>
      </p:sp>
      <p:sp>
        <p:nvSpPr>
          <p:cNvPr id="392" name="Shape 392"/>
          <p:cNvSpPr/>
          <p:nvPr/>
        </p:nvSpPr>
        <p:spPr>
          <a:xfrm>
            <a:off x="2078831" y="3371850"/>
            <a:ext cx="4500562" cy="492918"/>
          </a:xfrm>
          <a:prstGeom prst="roundRect">
            <a:avLst>
              <a:gd fmla="val 10306" name="adj"/>
            </a:avLst>
          </a:prstGeom>
          <a:solidFill>
            <a:srgbClr val="F9A737"/>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606060"/>
              </a:buClr>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2064542" y="3922621"/>
            <a:ext cx="4514850" cy="492918"/>
          </a:xfrm>
          <a:prstGeom prst="roundRect">
            <a:avLst>
              <a:gd fmla="val 10306" name="adj"/>
            </a:avLst>
          </a:prstGeom>
          <a:solidFill>
            <a:srgbClr val="0F786E"/>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606060"/>
              </a:buClr>
              <a:buFont typeface="Arial"/>
              <a:buNone/>
            </a:pPr>
            <a:r>
              <a:t/>
            </a:r>
            <a:endParaRPr b="0" i="0" sz="1400" u="none" cap="none" strike="noStrike">
              <a:solidFill>
                <a:srgbClr val="000000"/>
              </a:solidFill>
              <a:latin typeface="Arial"/>
              <a:ea typeface="Arial"/>
              <a:cs typeface="Arial"/>
              <a:sym typeface="Arial"/>
            </a:endParaRPr>
          </a:p>
        </p:txBody>
      </p:sp>
      <p:sp>
        <p:nvSpPr>
          <p:cNvPr id="394" name="Shape 394"/>
          <p:cNvSpPr/>
          <p:nvPr/>
        </p:nvSpPr>
        <p:spPr>
          <a:xfrm>
            <a:off x="2064542" y="2257425"/>
            <a:ext cx="4514850" cy="492918"/>
          </a:xfrm>
          <a:prstGeom prst="roundRect">
            <a:avLst>
              <a:gd fmla="val 10306" name="adj"/>
            </a:avLst>
          </a:prstGeom>
          <a:solidFill>
            <a:schemeClr val="accent2"/>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606060"/>
              </a:buClr>
              <a:buFont typeface="Arial"/>
              <a:buNone/>
            </a:pPr>
            <a:r>
              <a:t/>
            </a:r>
            <a:endParaRPr b="0" i="0" sz="1400" u="none" cap="none" strike="noStrike">
              <a:solidFill>
                <a:srgbClr val="000000"/>
              </a:solidFill>
              <a:latin typeface="Arial"/>
              <a:ea typeface="Arial"/>
              <a:cs typeface="Arial"/>
              <a:sym typeface="Arial"/>
            </a:endParaRPr>
          </a:p>
        </p:txBody>
      </p:sp>
      <p:sp>
        <p:nvSpPr>
          <p:cNvPr id="395" name="Shape 395"/>
          <p:cNvSpPr/>
          <p:nvPr/>
        </p:nvSpPr>
        <p:spPr>
          <a:xfrm>
            <a:off x="3568321" y="2294333"/>
            <a:ext cx="1315594" cy="419101"/>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FFFFFF"/>
                </a:solidFill>
                <a:latin typeface="Arial"/>
                <a:ea typeface="Arial"/>
                <a:cs typeface="Arial"/>
                <a:sym typeface="Arial"/>
              </a:rPr>
              <a:t>Application</a:t>
            </a:r>
          </a:p>
        </p:txBody>
      </p:sp>
      <p:sp>
        <p:nvSpPr>
          <p:cNvPr id="396" name="Shape 396"/>
          <p:cNvSpPr/>
          <p:nvPr/>
        </p:nvSpPr>
        <p:spPr>
          <a:xfrm>
            <a:off x="2705513" y="2887575"/>
            <a:ext cx="915159" cy="318036"/>
          </a:xfrm>
          <a:prstGeom prst="rect">
            <a:avLst/>
          </a:prstGeom>
          <a:solidFill>
            <a:srgbClr val="F9A737"/>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Container</a:t>
            </a:r>
          </a:p>
        </p:txBody>
      </p:sp>
      <p:sp>
        <p:nvSpPr>
          <p:cNvPr id="397" name="Shape 397"/>
          <p:cNvSpPr/>
          <p:nvPr/>
        </p:nvSpPr>
        <p:spPr>
          <a:xfrm>
            <a:off x="3833482" y="3459291"/>
            <a:ext cx="781771" cy="318036"/>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Runtime</a:t>
            </a:r>
          </a:p>
        </p:txBody>
      </p:sp>
      <p:sp>
        <p:nvSpPr>
          <p:cNvPr id="398" name="Shape 398"/>
          <p:cNvSpPr/>
          <p:nvPr/>
        </p:nvSpPr>
        <p:spPr>
          <a:xfrm>
            <a:off x="3229993" y="3959530"/>
            <a:ext cx="1992250" cy="419101"/>
          </a:xfrm>
          <a:prstGeom prst="rect">
            <a:avLst/>
          </a:prstGeom>
          <a:solidFill>
            <a:srgbClr val="0F786E"/>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FFFFFF"/>
                </a:solidFill>
                <a:latin typeface="Arial"/>
                <a:ea typeface="Arial"/>
                <a:cs typeface="Arial"/>
                <a:sym typeface="Arial"/>
              </a:rPr>
              <a:t>Operating System</a:t>
            </a:r>
          </a:p>
        </p:txBody>
      </p:sp>
      <p:sp>
        <p:nvSpPr>
          <p:cNvPr id="399" name="Shape 399"/>
          <p:cNvSpPr/>
          <p:nvPr/>
        </p:nvSpPr>
        <p:spPr>
          <a:xfrm>
            <a:off x="4303712" y="2814636"/>
            <a:ext cx="2275681" cy="492920"/>
          </a:xfrm>
          <a:prstGeom prst="roundRect">
            <a:avLst>
              <a:gd fmla="val 10306" name="adj"/>
            </a:avLst>
          </a:prstGeom>
          <a:solidFill>
            <a:srgbClr val="F9A737"/>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606060"/>
              </a:buClr>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p:nvPr/>
        </p:nvSpPr>
        <p:spPr>
          <a:xfrm>
            <a:off x="5015971" y="2887575"/>
            <a:ext cx="820737" cy="318036"/>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Libraries</a:t>
            </a:r>
          </a:p>
        </p:txBody>
      </p:sp>
      <p:sp>
        <p:nvSpPr>
          <p:cNvPr id="401" name="Shape 401"/>
          <p:cNvSpPr/>
          <p:nvPr/>
        </p:nvSpPr>
        <p:spPr>
          <a:xfrm>
            <a:off x="492918" y="3291412"/>
            <a:ext cx="1164431" cy="318036"/>
          </a:xfrm>
          <a:prstGeom prst="rect">
            <a:avLst/>
          </a:prstGeom>
          <a:solidFill>
            <a:srgbClr val="0F786E"/>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FFFFFF"/>
                </a:solidFill>
                <a:latin typeface="Arial"/>
                <a:ea typeface="Arial"/>
                <a:cs typeface="Arial"/>
                <a:sym typeface="Arial"/>
              </a:rPr>
              <a:t>CELL</a:t>
            </a:r>
          </a:p>
        </p:txBody>
      </p:sp>
      <p:sp>
        <p:nvSpPr>
          <p:cNvPr id="402" name="Shape 402"/>
          <p:cNvSpPr/>
          <p:nvPr/>
        </p:nvSpPr>
        <p:spPr>
          <a:xfrm>
            <a:off x="492918" y="2727057"/>
            <a:ext cx="1164431" cy="318036"/>
          </a:xfrm>
          <a:prstGeom prst="rect">
            <a:avLst/>
          </a:prstGeom>
          <a:solidFill>
            <a:srgbClr val="F9A737"/>
          </a:solid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chemeClr val="lt2"/>
                </a:solidFill>
                <a:latin typeface="Arial"/>
                <a:ea typeface="Arial"/>
                <a:cs typeface="Arial"/>
                <a:sym typeface="Arial"/>
              </a:rPr>
              <a:t>Buildpack</a:t>
            </a:r>
          </a:p>
        </p:txBody>
      </p:sp>
      <p:sp>
        <p:nvSpPr>
          <p:cNvPr id="403" name="Shape 403"/>
          <p:cNvSpPr/>
          <p:nvPr/>
        </p:nvSpPr>
        <p:spPr>
          <a:xfrm>
            <a:off x="6608650" y="1970533"/>
            <a:ext cx="625120" cy="1980029"/>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2200" u="none" cap="none" strike="noStrike">
                <a:solidFill>
                  <a:srgbClr val="FFFFFF"/>
                </a:solidFill>
                <a:latin typeface="Arial"/>
                <a:ea typeface="Arial"/>
                <a:cs typeface="Arial"/>
                <a:sym typeface="Arial"/>
              </a:rPr>
              <a:t>}</a:t>
            </a:r>
          </a:p>
        </p:txBody>
      </p:sp>
      <p:sp>
        <p:nvSpPr>
          <p:cNvPr id="404" name="Shape 404"/>
          <p:cNvSpPr/>
          <p:nvPr/>
        </p:nvSpPr>
        <p:spPr>
          <a:xfrm>
            <a:off x="7293713" y="2902077"/>
            <a:ext cx="731675" cy="318036"/>
          </a:xfrm>
          <a:prstGeom prst="rect">
            <a:avLst/>
          </a:prstGeom>
          <a:noFill/>
          <a:ln>
            <a:noFill/>
          </a:ln>
        </p:spPr>
        <p:txBody>
          <a:bodyPr anchorCtr="0" anchor="ctr" bIns="50800" lIns="50800" rIns="50800" tIns="508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FFFFFF"/>
                </a:solidFill>
                <a:latin typeface="Arial"/>
                <a:ea typeface="Arial"/>
                <a:cs typeface="Arial"/>
                <a:sym typeface="Arial"/>
              </a:rPr>
              <a:t>Droplet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66713" y="1074737"/>
            <a:ext cx="8410574" cy="33829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1800" u="none" cap="none" strike="noStrike">
                <a:solidFill>
                  <a:srgbClr val="FFFFFF"/>
                </a:solidFill>
                <a:latin typeface="Arial"/>
                <a:ea typeface="Arial"/>
                <a:cs typeface="Arial"/>
                <a:sym typeface="Arial"/>
              </a:rPr>
              <a:t>Buildpacks installed into a Cloud Foundry instance or loaded from an external location at app deployment time</a:t>
            </a:r>
          </a:p>
          <a:p>
            <a:pPr indent="0" lvl="0" marL="0" marR="0" rtl="0" algn="l">
              <a:lnSpc>
                <a:spcPct val="100000"/>
              </a:lnSpc>
              <a:spcBef>
                <a:spcPts val="0"/>
              </a:spcBef>
              <a:spcAft>
                <a:spcPts val="0"/>
              </a:spcAft>
              <a:buClr>
                <a:srgbClr val="FFFFFF"/>
              </a:buClr>
              <a:buSzPct val="25000"/>
              <a:buFont typeface="Arial"/>
              <a:buNone/>
            </a:pPr>
            <a:r>
              <a:rPr b="0" i="0" lang="en-US" sz="1800" u="none" cap="none" strike="noStrike">
                <a:solidFill>
                  <a:srgbClr val="FFFFFF"/>
                </a:solidFill>
                <a:latin typeface="Arial"/>
                <a:ea typeface="Arial"/>
                <a:cs typeface="Arial"/>
                <a:sym typeface="Arial"/>
              </a:rPr>
              <a:t>Buildpacks provided by public Cloud Foundry</a:t>
            </a:r>
          </a:p>
          <a:p>
            <a:pPr indent="0" lvl="1" marL="457200" marR="0" rtl="0" algn="l">
              <a:lnSpc>
                <a:spcPct val="100000"/>
              </a:lnSpc>
              <a:spcBef>
                <a:spcPts val="0"/>
              </a:spcBef>
              <a:spcAft>
                <a:spcPts val="0"/>
              </a:spcAft>
              <a:buClr>
                <a:srgbClr val="000000"/>
              </a:buClr>
              <a:buSzPct val="25000"/>
              <a:buFont typeface="Arial"/>
              <a:buNone/>
            </a:pPr>
            <a:r>
              <a:t/>
            </a:r>
            <a:endParaRPr b="0" i="0" sz="1800" u="sng" cap="none" strike="noStrike">
              <a:solidFill>
                <a:schemeClr val="hlink"/>
              </a:solidFill>
              <a:latin typeface="Arial"/>
              <a:ea typeface="Arial"/>
              <a:cs typeface="Arial"/>
              <a:sym typeface="Arial"/>
              <a:hlinkClick r:id="rId3"/>
            </a:endParaRPr>
          </a:p>
          <a:p>
            <a:pPr indent="0" lvl="1" marL="457200" marR="0" rtl="0" algn="l">
              <a:lnSpc>
                <a:spcPct val="100000"/>
              </a:lnSpc>
              <a:spcBef>
                <a:spcPts val="0"/>
              </a:spcBef>
              <a:spcAft>
                <a:spcPts val="0"/>
              </a:spcAft>
              <a:buClr>
                <a:srgbClr val="000000"/>
              </a:buClr>
              <a:buSzPct val="25000"/>
              <a:buFont typeface="Arial"/>
              <a:buNone/>
            </a:pPr>
            <a:r>
              <a:t/>
            </a:r>
            <a:endParaRPr b="0" i="0" sz="1800" u="sng" cap="none" strike="noStrike">
              <a:solidFill>
                <a:schemeClr val="hlink"/>
              </a:solidFill>
              <a:latin typeface="Arial"/>
              <a:ea typeface="Arial"/>
              <a:cs typeface="Arial"/>
              <a:sym typeface="Arial"/>
              <a:hlinkClick r:id="rId4"/>
            </a:endParaRPr>
          </a:p>
          <a:p>
            <a:pPr indent="0" lvl="1" marL="457200" marR="0" rtl="0" algn="l">
              <a:lnSpc>
                <a:spcPct val="100000"/>
              </a:lnSpc>
              <a:spcBef>
                <a:spcPts val="0"/>
              </a:spcBef>
              <a:spcAft>
                <a:spcPts val="0"/>
              </a:spcAft>
              <a:buClr>
                <a:srgbClr val="000000"/>
              </a:buClr>
              <a:buSzPct val="25000"/>
              <a:buFont typeface="Arial"/>
              <a:buNone/>
            </a:pPr>
            <a:r>
              <a:t/>
            </a:r>
            <a:endParaRPr b="0" i="0" sz="1800" u="sng" cap="none" strike="noStrike">
              <a:solidFill>
                <a:schemeClr val="hlink"/>
              </a:solidFill>
              <a:latin typeface="Arial"/>
              <a:ea typeface="Arial"/>
              <a:cs typeface="Arial"/>
              <a:sym typeface="Arial"/>
              <a:hlinkClick r:id="rId5"/>
            </a:endParaRPr>
          </a:p>
          <a:p>
            <a:pPr indent="0" lvl="1" marL="457200" marR="0" rtl="0" algn="l">
              <a:lnSpc>
                <a:spcPct val="100000"/>
              </a:lnSpc>
              <a:spcBef>
                <a:spcPts val="0"/>
              </a:spcBef>
              <a:spcAft>
                <a:spcPts val="0"/>
              </a:spcAft>
              <a:buClr>
                <a:srgbClr val="000000"/>
              </a:buClr>
              <a:buSzPct val="25000"/>
              <a:buFont typeface="Arial"/>
              <a:buNone/>
            </a:pPr>
            <a:r>
              <a:t/>
            </a:r>
            <a:endParaRPr b="0" i="0" sz="1800" u="sng" cap="none" strike="noStrike">
              <a:solidFill>
                <a:schemeClr val="hlink"/>
              </a:solidFill>
              <a:latin typeface="Arial"/>
              <a:ea typeface="Arial"/>
              <a:cs typeface="Arial"/>
              <a:sym typeface="Arial"/>
              <a:hlinkClick r:id="rId6"/>
            </a:endParaRPr>
          </a:p>
          <a:p>
            <a:pPr indent="0" lvl="1" marL="457200" marR="0" rtl="0" algn="l">
              <a:lnSpc>
                <a:spcPct val="100000"/>
              </a:lnSpc>
              <a:spcBef>
                <a:spcPts val="0"/>
              </a:spcBef>
              <a:spcAft>
                <a:spcPts val="0"/>
              </a:spcAft>
              <a:buClr>
                <a:srgbClr val="000000"/>
              </a:buClr>
              <a:buSzPct val="25000"/>
              <a:buFont typeface="Arial"/>
              <a:buNone/>
            </a:pPr>
            <a:r>
              <a:t/>
            </a:r>
            <a:endParaRPr b="0" i="0" sz="1800" u="sng" cap="none" strike="noStrike">
              <a:solidFill>
                <a:schemeClr val="hlink"/>
              </a:solidFill>
              <a:latin typeface="Arial"/>
              <a:ea typeface="Arial"/>
              <a:cs typeface="Arial"/>
              <a:sym typeface="Arial"/>
              <a:hlinkClick r:id="rId7"/>
            </a:endParaRPr>
          </a:p>
          <a:p>
            <a:pPr indent="0" lvl="1" marL="457200" marR="0" rtl="0" algn="l">
              <a:lnSpc>
                <a:spcPct val="100000"/>
              </a:lnSpc>
              <a:spcBef>
                <a:spcPts val="0"/>
              </a:spcBef>
              <a:spcAft>
                <a:spcPts val="0"/>
              </a:spcAft>
              <a:buClr>
                <a:srgbClr val="000000"/>
              </a:buClr>
              <a:buSzPct val="25000"/>
              <a:buFont typeface="Arial"/>
              <a:buNone/>
            </a:pPr>
            <a:r>
              <a:t/>
            </a:r>
            <a:endParaRPr b="0" i="0" sz="1800" u="sng" cap="none" strike="noStrike">
              <a:solidFill>
                <a:schemeClr val="hlink"/>
              </a:solidFill>
              <a:latin typeface="Arial"/>
              <a:ea typeface="Arial"/>
              <a:cs typeface="Arial"/>
              <a:sym typeface="Arial"/>
              <a:hlinkClick r:id="rId8"/>
            </a:endParaRPr>
          </a:p>
          <a:p>
            <a:pPr indent="0" lvl="1" marL="457200" marR="0" rtl="0" algn="l">
              <a:lnSpc>
                <a:spcPct val="100000"/>
              </a:lnSpc>
              <a:spcBef>
                <a:spcPts val="0"/>
              </a:spcBef>
              <a:spcAft>
                <a:spcPts val="0"/>
              </a:spcAft>
              <a:buClr>
                <a:srgbClr val="000000"/>
              </a:buClr>
              <a:buSzPct val="25000"/>
              <a:buFont typeface="Arial"/>
              <a:buNone/>
            </a:pPr>
            <a:r>
              <a:rPr b="0" i="0" lang="en-US" sz="1800" u="sng" cap="none" strike="noStrike">
                <a:solidFill>
                  <a:schemeClr val="hlink"/>
                </a:solidFill>
                <a:latin typeface="Arial"/>
                <a:ea typeface="Arial"/>
                <a:cs typeface="Arial"/>
                <a:sym typeface="Arial"/>
                <a:hlinkClick r:id="rId9"/>
              </a:rPr>
              <a:t>Java Buildpack</a:t>
            </a:r>
          </a:p>
          <a:p>
            <a:pPr indent="0" lvl="1" marL="457200" marR="0" rtl="0" algn="l">
              <a:lnSpc>
                <a:spcPct val="100000"/>
              </a:lnSpc>
              <a:spcBef>
                <a:spcPts val="0"/>
              </a:spcBef>
              <a:spcAft>
                <a:spcPts val="0"/>
              </a:spcAft>
              <a:buClr>
                <a:srgbClr val="FFFFFF"/>
              </a:buClr>
              <a:buSzPct val="25000"/>
              <a:buFont typeface="Arial"/>
              <a:buNone/>
            </a:pPr>
            <a:r>
              <a:rPr b="0" i="0" lang="en-US" sz="1800" u="sng" cap="none" strike="noStrike">
                <a:solidFill>
                  <a:schemeClr val="hlink"/>
                </a:solidFill>
                <a:latin typeface="Arial"/>
                <a:ea typeface="Arial"/>
                <a:cs typeface="Arial"/>
                <a:sym typeface="Arial"/>
                <a:hlinkClick r:id="rId10"/>
              </a:rPr>
              <a:t>Cloud Foundry Community Buildpack</a:t>
            </a:r>
          </a:p>
          <a:p>
            <a:pPr indent="0" lvl="1" marL="457200" marR="0" rtl="0" algn="l">
              <a:lnSpc>
                <a:spcPct val="100000"/>
              </a:lnSpc>
              <a:spcBef>
                <a:spcPts val="0"/>
              </a:spcBef>
              <a:spcAft>
                <a:spcPts val="0"/>
              </a:spcAft>
              <a:buClr>
                <a:srgbClr val="FFFFFF"/>
              </a:buClr>
              <a:buSzPct val="25000"/>
              <a:buFont typeface="Arial"/>
              <a:buNone/>
            </a:pPr>
            <a:r>
              <a:rPr b="0" i="0" lang="en-US" sz="1800" u="none" cap="none" strike="noStrike">
                <a:solidFill>
                  <a:srgbClr val="FFFFFF"/>
                </a:solidFill>
                <a:latin typeface="Arial"/>
                <a:ea typeface="Arial"/>
                <a:cs typeface="Arial"/>
                <a:sym typeface="Arial"/>
              </a:rPr>
              <a:t>Write you own</a:t>
            </a:r>
          </a:p>
          <a:p>
            <a:pPr indent="0" lvl="1" marL="457200" marR="0" rtl="0" algn="l">
              <a:lnSpc>
                <a:spcPct val="100000"/>
              </a:lnSpc>
              <a:spcBef>
                <a:spcPts val="0"/>
              </a:spcBef>
              <a:spcAft>
                <a:spcPts val="0"/>
              </a:spcAft>
              <a:buClr>
                <a:srgbClr val="000000"/>
              </a:buClr>
              <a:buSzPct val="25000"/>
              <a:buFont typeface="Arial"/>
              <a:buNone/>
            </a:pPr>
            <a:r>
              <a:t/>
            </a:r>
            <a:endParaRPr b="0" i="0" sz="1800" u="none" cap="none" strike="noStrike">
              <a:solidFill>
                <a:srgbClr val="FFFFFF"/>
              </a:solidFill>
              <a:latin typeface="Arial"/>
              <a:ea typeface="Arial"/>
              <a:cs typeface="Arial"/>
              <a:sym typeface="Arial"/>
            </a:endParaRPr>
          </a:p>
        </p:txBody>
      </p:sp>
      <p:sp>
        <p:nvSpPr>
          <p:cNvPr id="410" name="Shape 410"/>
          <p:cNvSpPr txBox="1"/>
          <p:nvPr/>
        </p:nvSpPr>
        <p:spPr>
          <a:xfrm>
            <a:off x="2690815" y="2103963"/>
            <a:ext cx="2986085" cy="1127359"/>
          </a:xfrm>
          <a:prstGeom prst="rect">
            <a:avLst/>
          </a:prstGeom>
          <a:noFill/>
          <a:ln>
            <a:noFill/>
          </a:ln>
        </p:spPr>
        <p:txBody>
          <a:bodyPr anchorCtr="0" anchor="t" bIns="0" lIns="0" rIns="0" tIns="0">
            <a:noAutofit/>
          </a:bodyPr>
          <a:lstStyle/>
          <a:p>
            <a:pPr indent="-285750" lvl="1" marL="742950" marR="0" rtl="0" algn="l">
              <a:lnSpc>
                <a:spcPct val="100000"/>
              </a:lnSpc>
              <a:spcBef>
                <a:spcPts val="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Go</a:t>
            </a:r>
          </a:p>
          <a:p>
            <a:pPr indent="-285750" lvl="1" marL="742950" marR="0" rtl="0" algn="l">
              <a:lnSpc>
                <a:spcPct val="100000"/>
              </a:lnSpc>
              <a:spcBef>
                <a:spcPts val="30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Python</a:t>
            </a:r>
          </a:p>
          <a:p>
            <a:pPr indent="-285750" lvl="1" marL="742950" marR="0" rtl="0" algn="l">
              <a:lnSpc>
                <a:spcPct val="100000"/>
              </a:lnSpc>
              <a:spcBef>
                <a:spcPts val="30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PHP</a:t>
            </a:r>
          </a:p>
          <a:p>
            <a:pPr indent="-285750" lvl="1" marL="742950" marR="0" rtl="0" algn="l">
              <a:lnSpc>
                <a:spcPct val="100000"/>
              </a:lnSpc>
              <a:spcBef>
                <a:spcPts val="30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Staticfile</a:t>
            </a:r>
          </a:p>
        </p:txBody>
      </p:sp>
      <p:sp>
        <p:nvSpPr>
          <p:cNvPr id="411" name="Shape 411"/>
          <p:cNvSpPr txBox="1"/>
          <p:nvPr/>
        </p:nvSpPr>
        <p:spPr>
          <a:xfrm>
            <a:off x="221569" y="168200"/>
            <a:ext cx="8410576" cy="6238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Buildpack Flavors</a:t>
            </a:r>
          </a:p>
        </p:txBody>
      </p:sp>
      <p:sp>
        <p:nvSpPr>
          <p:cNvPr id="412" name="Shape 412"/>
          <p:cNvSpPr txBox="1"/>
          <p:nvPr/>
        </p:nvSpPr>
        <p:spPr>
          <a:xfrm>
            <a:off x="366713" y="2103963"/>
            <a:ext cx="2986085" cy="1127359"/>
          </a:xfrm>
          <a:prstGeom prst="rect">
            <a:avLst/>
          </a:prstGeom>
          <a:noFill/>
          <a:ln>
            <a:noFill/>
          </a:ln>
        </p:spPr>
        <p:txBody>
          <a:bodyPr anchorCtr="0" anchor="t" bIns="0" lIns="0" rIns="0" tIns="0">
            <a:noAutofit/>
          </a:bodyPr>
          <a:lstStyle/>
          <a:p>
            <a:pPr indent="-285750" lvl="1" marL="742950" marR="0" rtl="0" algn="l">
              <a:lnSpc>
                <a:spcPct val="100000"/>
              </a:lnSpc>
              <a:spcBef>
                <a:spcPts val="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Java</a:t>
            </a:r>
          </a:p>
          <a:p>
            <a:pPr indent="-285750" lvl="1" marL="742950" marR="0" rtl="0" algn="l">
              <a:lnSpc>
                <a:spcPct val="100000"/>
              </a:lnSpc>
              <a:spcBef>
                <a:spcPts val="30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Ruby</a:t>
            </a:r>
          </a:p>
          <a:p>
            <a:pPr indent="-285750" lvl="1" marL="742950" marR="0" rtl="0" algn="l">
              <a:lnSpc>
                <a:spcPct val="100000"/>
              </a:lnSpc>
              <a:spcBef>
                <a:spcPts val="30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Node.js</a:t>
            </a:r>
          </a:p>
          <a:p>
            <a:pPr indent="-285750" lvl="1" marL="742950" marR="0" rtl="0" algn="l">
              <a:lnSpc>
                <a:spcPct val="100000"/>
              </a:lnSpc>
              <a:spcBef>
                <a:spcPts val="30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Binary</a:t>
            </a:r>
          </a:p>
        </p:txBody>
      </p:sp>
      <p:sp>
        <p:nvSpPr>
          <p:cNvPr id="413" name="Shape 413"/>
          <p:cNvSpPr txBox="1"/>
          <p:nvPr/>
        </p:nvSpPr>
        <p:spPr>
          <a:xfrm>
            <a:off x="4609119" y="2214631"/>
            <a:ext cx="2986085" cy="1127359"/>
          </a:xfrm>
          <a:prstGeom prst="rect">
            <a:avLst/>
          </a:prstGeom>
          <a:noFill/>
          <a:ln>
            <a:noFill/>
          </a:ln>
        </p:spPr>
        <p:txBody>
          <a:bodyPr anchorCtr="0" anchor="t" bIns="0" lIns="0" rIns="0" tIns="0">
            <a:noAutofit/>
          </a:bodyPr>
          <a:lstStyle/>
          <a:p>
            <a:pPr indent="-285750" lvl="1" marL="742950" marR="0" rtl="0" algn="l">
              <a:lnSpc>
                <a:spcPct val="100000"/>
              </a:lnSpc>
              <a:spcBef>
                <a:spcPts val="0"/>
              </a:spcBef>
              <a:spcAft>
                <a:spcPts val="0"/>
              </a:spcAft>
              <a:buClr>
                <a:schemeClr val="accent1"/>
              </a:buClr>
              <a:buSzPct val="100000"/>
              <a:buFont typeface="Verdana"/>
              <a:buChar char="–"/>
            </a:pPr>
            <a:r>
              <a:rPr b="0" i="0" lang="en-US" sz="1800" u="none" cap="none" strike="noStrike">
                <a:solidFill>
                  <a:srgbClr val="FFFFFF"/>
                </a:solidFill>
                <a:latin typeface="Arial"/>
                <a:ea typeface="Arial"/>
                <a:cs typeface="Arial"/>
                <a:sym typeface="Arial"/>
              </a:rPr>
              <a:t>.NET</a:t>
            </a:r>
          </a:p>
          <a:p>
            <a:pPr indent="0" lvl="1" marL="457200" marR="0" rtl="0" algn="l">
              <a:lnSpc>
                <a:spcPct val="100000"/>
              </a:lnSpc>
              <a:spcBef>
                <a:spcPts val="300"/>
              </a:spcBef>
              <a:spcAft>
                <a:spcPts val="0"/>
              </a:spcAft>
              <a:buClr>
                <a:schemeClr val="accent1"/>
              </a:buClr>
              <a:buFont typeface="Verdana"/>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p:nvPr/>
        </p:nvSpPr>
        <p:spPr>
          <a:xfrm>
            <a:off x="2916669" y="1190625"/>
            <a:ext cx="3254374" cy="2540000"/>
          </a:xfrm>
          <a:prstGeom prst="roundRect">
            <a:avLst>
              <a:gd fmla="val 16667" name="adj"/>
            </a:avLst>
          </a:prstGeom>
          <a:noFill/>
          <a:ln cap="flat" cmpd="sng" w="28575">
            <a:solidFill>
              <a:srgbClr val="FFFF00"/>
            </a:solidFill>
            <a:prstDash val="dash"/>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19" name="Shape 419"/>
          <p:cNvSpPr/>
          <p:nvPr/>
        </p:nvSpPr>
        <p:spPr>
          <a:xfrm>
            <a:off x="3211944" y="2095500"/>
            <a:ext cx="2635249" cy="698500"/>
          </a:xfrm>
          <a:prstGeom prst="roundRect">
            <a:avLst>
              <a:gd fmla="val 16667" name="adj"/>
            </a:avLst>
          </a:prstGeom>
          <a:solidFill>
            <a:srgbClr val="00888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Platform buildpacks bring standard runtime*</a:t>
            </a:r>
          </a:p>
        </p:txBody>
      </p:sp>
      <p:sp>
        <p:nvSpPr>
          <p:cNvPr id="420" name="Shape 420"/>
          <p:cNvSpPr/>
          <p:nvPr/>
        </p:nvSpPr>
        <p:spPr>
          <a:xfrm>
            <a:off x="3211944" y="2946400"/>
            <a:ext cx="2635249" cy="698500"/>
          </a:xfrm>
          <a:prstGeom prst="roundRect">
            <a:avLst>
              <a:gd fmla="val 16667" name="adj"/>
            </a:avLst>
          </a:prstGeom>
          <a:solidFill>
            <a:srgbClr val="008881"/>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Platform provides fixed OS container image</a:t>
            </a:r>
          </a:p>
        </p:txBody>
      </p:sp>
      <p:sp>
        <p:nvSpPr>
          <p:cNvPr id="421" name="Shape 421"/>
          <p:cNvSpPr/>
          <p:nvPr/>
        </p:nvSpPr>
        <p:spPr>
          <a:xfrm>
            <a:off x="3211944" y="1263650"/>
            <a:ext cx="2635249" cy="698500"/>
          </a:xfrm>
          <a:prstGeom prst="roundRect">
            <a:avLst>
              <a:gd fmla="val 16667" name="adj"/>
            </a:avLst>
          </a:prstGeom>
          <a:solidFill>
            <a:schemeClr val="accent3"/>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Developer brings customized app</a:t>
            </a:r>
          </a:p>
        </p:txBody>
      </p:sp>
      <p:sp>
        <p:nvSpPr>
          <p:cNvPr id="422" name="Shape 422"/>
          <p:cNvSpPr txBox="1"/>
          <p:nvPr/>
        </p:nvSpPr>
        <p:spPr>
          <a:xfrm>
            <a:off x="3820514" y="727406"/>
            <a:ext cx="1424988" cy="40010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2000" u="none" cap="none" strike="noStrike">
                <a:solidFill>
                  <a:schemeClr val="lt1"/>
                </a:solidFill>
                <a:latin typeface="Arial"/>
                <a:ea typeface="Arial"/>
                <a:cs typeface="Arial"/>
                <a:sym typeface="Arial"/>
              </a:rPr>
              <a:t>Buildpacks</a:t>
            </a:r>
          </a:p>
        </p:txBody>
      </p:sp>
      <p:sp>
        <p:nvSpPr>
          <p:cNvPr id="423" name="Shape 423"/>
          <p:cNvSpPr txBox="1"/>
          <p:nvPr/>
        </p:nvSpPr>
        <p:spPr>
          <a:xfrm>
            <a:off x="307809" y="4597398"/>
            <a:ext cx="4026065"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 Devs may bring a custom buildpack</a:t>
            </a:r>
          </a:p>
        </p:txBody>
      </p:sp>
      <p:sp>
        <p:nvSpPr>
          <p:cNvPr id="424" name="Shape 424"/>
          <p:cNvSpPr/>
          <p:nvPr/>
        </p:nvSpPr>
        <p:spPr>
          <a:xfrm>
            <a:off x="3205594" y="3781425"/>
            <a:ext cx="2635249" cy="698500"/>
          </a:xfrm>
          <a:prstGeom prst="roundRect">
            <a:avLst>
              <a:gd fmla="val 16667" name="adj"/>
            </a:avLst>
          </a:prstGeom>
          <a:solidFill>
            <a:schemeClr val="dk2"/>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Platform provides fixed host OS Kernel</a:t>
            </a:r>
          </a:p>
        </p:txBody>
      </p:sp>
      <p:sp>
        <p:nvSpPr>
          <p:cNvPr id="425" name="Shape 425"/>
          <p:cNvSpPr txBox="1"/>
          <p:nvPr>
            <p:ph type="title"/>
          </p:nvPr>
        </p:nvSpPr>
        <p:spPr>
          <a:xfrm>
            <a:off x="142240" y="88753"/>
            <a:ext cx="8410576" cy="45720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Customize the Container Experience</a:t>
            </a:r>
          </a:p>
        </p:txBody>
      </p:sp>
      <p:sp>
        <p:nvSpPr>
          <p:cNvPr id="426" name="Shape 426"/>
          <p:cNvSpPr txBox="1"/>
          <p:nvPr/>
        </p:nvSpPr>
        <p:spPr>
          <a:xfrm>
            <a:off x="6171044" y="2107044"/>
            <a:ext cx="966930"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App </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Container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pic>
        <p:nvPicPr>
          <p:cNvPr descr="Stocksy_txp157cab05rEJ000_Medium_423382.jpg" id="431" name="Shape 431"/>
          <p:cNvPicPr preferRelativeResize="0"/>
          <p:nvPr/>
        </p:nvPicPr>
        <p:blipFill rotWithShape="1">
          <a:blip r:embed="rId3">
            <a:alphaModFix/>
          </a:blip>
          <a:srcRect b="0" l="0" r="0" t="15584"/>
          <a:stretch/>
        </p:blipFill>
        <p:spPr>
          <a:xfrm>
            <a:off x="0" y="0"/>
            <a:ext cx="9144000" cy="5143499"/>
          </a:xfrm>
          <a:prstGeom prst="rect">
            <a:avLst/>
          </a:prstGeom>
          <a:noFill/>
          <a:ln>
            <a:noFill/>
          </a:ln>
        </p:spPr>
      </p:pic>
      <p:sp>
        <p:nvSpPr>
          <p:cNvPr id="432" name="Shape 432"/>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nvGrpSpPr>
          <p:cNvPr id="433" name="Shape 433"/>
          <p:cNvGrpSpPr/>
          <p:nvPr/>
        </p:nvGrpSpPr>
        <p:grpSpPr>
          <a:xfrm>
            <a:off x="3754005" y="2328640"/>
            <a:ext cx="1187449" cy="800194"/>
            <a:chOff x="1314450" y="2381250"/>
            <a:chExt cx="1847849" cy="1245222"/>
          </a:xfrm>
        </p:grpSpPr>
        <p:sp>
          <p:nvSpPr>
            <p:cNvPr id="434" name="Shape 434"/>
            <p:cNvSpPr/>
            <p:nvPr/>
          </p:nvSpPr>
          <p:spPr>
            <a:xfrm>
              <a:off x="1752600" y="2806700"/>
              <a:ext cx="1028700" cy="635000"/>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pic>
          <p:nvPicPr>
            <p:cNvPr descr="cf-green.png" id="435" name="Shape 435"/>
            <p:cNvPicPr preferRelativeResize="0"/>
            <p:nvPr/>
          </p:nvPicPr>
          <p:blipFill rotWithShape="1">
            <a:blip r:embed="rId4">
              <a:alphaModFix/>
            </a:blip>
            <a:srcRect b="0" l="0" r="0" t="0"/>
            <a:stretch/>
          </p:blipFill>
          <p:spPr>
            <a:xfrm>
              <a:off x="1314450" y="2381250"/>
              <a:ext cx="1847849" cy="1245222"/>
            </a:xfrm>
            <a:prstGeom prst="rect">
              <a:avLst/>
            </a:prstGeom>
            <a:noFill/>
            <a:ln>
              <a:noFill/>
            </a:ln>
          </p:spPr>
        </p:pic>
      </p:grpSp>
      <p:cxnSp>
        <p:nvCxnSpPr>
          <p:cNvPr id="436" name="Shape 436"/>
          <p:cNvCxnSpPr/>
          <p:nvPr/>
        </p:nvCxnSpPr>
        <p:spPr>
          <a:xfrm>
            <a:off x="596900" y="2111130"/>
            <a:ext cx="7848599" cy="1587"/>
          </a:xfrm>
          <a:prstGeom prst="straightConnector1">
            <a:avLst/>
          </a:prstGeom>
          <a:noFill/>
          <a:ln cap="flat" cmpd="sng" w="22225">
            <a:solidFill>
              <a:schemeClr val="accent1"/>
            </a:solidFill>
            <a:prstDash val="solid"/>
            <a:round/>
            <a:headEnd len="med" w="med" type="none"/>
            <a:tailEnd len="med" w="med" type="none"/>
          </a:ln>
          <a:effectLst>
            <a:outerShdw blurRad="39999" rotWithShape="0" dir="5400000" dist="20000">
              <a:srgbClr val="000000">
                <a:alpha val="37647"/>
              </a:srgbClr>
            </a:outerShdw>
          </a:effectLst>
        </p:spPr>
      </p:cxnSp>
      <p:cxnSp>
        <p:nvCxnSpPr>
          <p:cNvPr id="437" name="Shape 437"/>
          <p:cNvCxnSpPr/>
          <p:nvPr/>
        </p:nvCxnSpPr>
        <p:spPr>
          <a:xfrm>
            <a:off x="596900" y="3428753"/>
            <a:ext cx="7848599" cy="1587"/>
          </a:xfrm>
          <a:prstGeom prst="straightConnector1">
            <a:avLst/>
          </a:prstGeom>
          <a:noFill/>
          <a:ln cap="flat" cmpd="sng" w="22225">
            <a:solidFill>
              <a:schemeClr val="accent1"/>
            </a:solidFill>
            <a:prstDash val="solid"/>
            <a:round/>
            <a:headEnd len="med" w="med" type="none"/>
            <a:tailEnd len="med" w="med" type="none"/>
          </a:ln>
          <a:effectLst>
            <a:outerShdw blurRad="39999" rotWithShape="0" dir="5400000" dist="20000">
              <a:srgbClr val="000000">
                <a:alpha val="37647"/>
              </a:srgbClr>
            </a:outerShdw>
          </a:effectLst>
        </p:spPr>
      </p:cxnSp>
      <p:sp>
        <p:nvSpPr>
          <p:cNvPr id="438" name="Shape 438"/>
          <p:cNvSpPr txBox="1"/>
          <p:nvPr/>
        </p:nvSpPr>
        <p:spPr>
          <a:xfrm>
            <a:off x="1820793" y="1336858"/>
            <a:ext cx="5209486" cy="460500"/>
          </a:xfrm>
          <a:prstGeom prst="rect">
            <a:avLst/>
          </a:prstGeom>
          <a:noFill/>
          <a:ln>
            <a:noFill/>
          </a:ln>
        </p:spPr>
        <p:txBody>
          <a:bodyPr anchorCtr="0" anchor="t" bIns="0" lIns="0" rIns="0" tIns="0">
            <a:noAutofit/>
          </a:bodyPr>
          <a:lstStyle/>
          <a:p>
            <a:pPr indent="0" lvl="0" marL="0" marR="0" rtl="0" algn="just">
              <a:lnSpc>
                <a:spcPct val="90000"/>
              </a:lnSpc>
              <a:spcBef>
                <a:spcPts val="0"/>
              </a:spcBef>
              <a:spcAft>
                <a:spcPts val="0"/>
              </a:spcAft>
              <a:buClr>
                <a:srgbClr val="000000"/>
              </a:buClr>
              <a:buFont typeface="Arial"/>
              <a:buNone/>
            </a:pPr>
            <a:r>
              <a:t/>
            </a:r>
            <a:endParaRPr b="1" i="0" sz="4500" u="none" cap="none" strike="noStrike">
              <a:solidFill>
                <a:srgbClr val="008881"/>
              </a:solidFill>
              <a:latin typeface="Arial"/>
              <a:ea typeface="Arial"/>
              <a:cs typeface="Arial"/>
              <a:sym typeface="Arial"/>
            </a:endParaRPr>
          </a:p>
        </p:txBody>
      </p:sp>
      <p:sp>
        <p:nvSpPr>
          <p:cNvPr id="439" name="Shape 439"/>
          <p:cNvSpPr txBox="1"/>
          <p:nvPr/>
        </p:nvSpPr>
        <p:spPr>
          <a:xfrm>
            <a:off x="205956" y="1396070"/>
            <a:ext cx="8410499" cy="460500"/>
          </a:xfrm>
          <a:prstGeom prst="rect">
            <a:avLst/>
          </a:prstGeom>
          <a:noFill/>
          <a:ln>
            <a:noFill/>
          </a:ln>
        </p:spPr>
        <p:txBody>
          <a:bodyPr anchorCtr="0" anchor="t" bIns="0" lIns="0" rIns="0" tIns="0">
            <a:noAutofit/>
          </a:bodyPr>
          <a:lstStyle/>
          <a:p>
            <a:pPr indent="0" lvl="0" marL="0" marR="0" rtl="0" algn="ctr">
              <a:lnSpc>
                <a:spcPct val="90000"/>
              </a:lnSpc>
              <a:spcBef>
                <a:spcPts val="0"/>
              </a:spcBef>
              <a:spcAft>
                <a:spcPts val="0"/>
              </a:spcAft>
              <a:buClr>
                <a:srgbClr val="74CEC7"/>
              </a:buClr>
              <a:buSzPct val="25000"/>
              <a:buFont typeface="Arial"/>
              <a:buNone/>
            </a:pPr>
            <a:r>
              <a:rPr b="1" i="0" lang="en-US" sz="3200" u="none" cap="none" strike="noStrike">
                <a:solidFill>
                  <a:srgbClr val="74CEC7"/>
                </a:solidFill>
                <a:latin typeface="Arial"/>
                <a:ea typeface="Arial"/>
                <a:cs typeface="Arial"/>
                <a:sym typeface="Arial"/>
              </a:rPr>
              <a:t>D E M 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p:nvPr/>
        </p:nvSpPr>
        <p:spPr>
          <a:xfrm>
            <a:off x="565150" y="2095500"/>
            <a:ext cx="2635249" cy="698500"/>
          </a:xfrm>
          <a:prstGeom prst="roundRect">
            <a:avLst>
              <a:gd fmla="val 16667" name="adj"/>
            </a:avLst>
          </a:prstGeom>
          <a:solidFill>
            <a:srgbClr val="00888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Platform buildpacks provide standard runtime*</a:t>
            </a:r>
          </a:p>
        </p:txBody>
      </p:sp>
      <p:sp>
        <p:nvSpPr>
          <p:cNvPr id="445" name="Shape 445"/>
          <p:cNvSpPr/>
          <p:nvPr/>
        </p:nvSpPr>
        <p:spPr>
          <a:xfrm>
            <a:off x="565150" y="2946400"/>
            <a:ext cx="2635249" cy="698500"/>
          </a:xfrm>
          <a:prstGeom prst="roundRect">
            <a:avLst>
              <a:gd fmla="val 16667" name="adj"/>
            </a:avLst>
          </a:prstGeom>
          <a:solidFill>
            <a:srgbClr val="008881"/>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Platform provides fixed OS container image</a:t>
            </a:r>
          </a:p>
        </p:txBody>
      </p:sp>
      <p:sp>
        <p:nvSpPr>
          <p:cNvPr id="446" name="Shape 446"/>
          <p:cNvSpPr/>
          <p:nvPr/>
        </p:nvSpPr>
        <p:spPr>
          <a:xfrm>
            <a:off x="565150" y="1263650"/>
            <a:ext cx="2635249" cy="698500"/>
          </a:xfrm>
          <a:prstGeom prst="roundRect">
            <a:avLst>
              <a:gd fmla="val 16667" name="adj"/>
            </a:avLst>
          </a:prstGeom>
          <a:solidFill>
            <a:schemeClr val="accent3"/>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Developer brings customized app</a:t>
            </a:r>
          </a:p>
        </p:txBody>
      </p:sp>
      <p:sp>
        <p:nvSpPr>
          <p:cNvPr id="447" name="Shape 447"/>
          <p:cNvSpPr/>
          <p:nvPr/>
        </p:nvSpPr>
        <p:spPr>
          <a:xfrm>
            <a:off x="5870575" y="2120900"/>
            <a:ext cx="2635249" cy="698500"/>
          </a:xfrm>
          <a:prstGeom prst="roundRect">
            <a:avLst>
              <a:gd fmla="val 16667" name="adj"/>
            </a:avLst>
          </a:prstGeom>
          <a:solidFill>
            <a:schemeClr val="accent3"/>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Developer brings runtime container image</a:t>
            </a:r>
          </a:p>
        </p:txBody>
      </p:sp>
      <p:sp>
        <p:nvSpPr>
          <p:cNvPr id="448" name="Shape 448"/>
          <p:cNvSpPr/>
          <p:nvPr/>
        </p:nvSpPr>
        <p:spPr>
          <a:xfrm>
            <a:off x="5870575" y="2971800"/>
            <a:ext cx="2635249" cy="698500"/>
          </a:xfrm>
          <a:prstGeom prst="roundRect">
            <a:avLst>
              <a:gd fmla="val 16667" name="adj"/>
            </a:avLst>
          </a:prstGeom>
          <a:solidFill>
            <a:schemeClr val="accent3"/>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Developer brings container OS image</a:t>
            </a:r>
          </a:p>
        </p:txBody>
      </p:sp>
      <p:sp>
        <p:nvSpPr>
          <p:cNvPr id="449" name="Shape 449"/>
          <p:cNvSpPr/>
          <p:nvPr/>
        </p:nvSpPr>
        <p:spPr>
          <a:xfrm>
            <a:off x="5870575" y="1289050"/>
            <a:ext cx="2635249" cy="698500"/>
          </a:xfrm>
          <a:prstGeom prst="roundRect">
            <a:avLst>
              <a:gd fmla="val 16667" name="adj"/>
            </a:avLst>
          </a:prstGeom>
          <a:solidFill>
            <a:schemeClr val="accent3"/>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Developer brings customized app</a:t>
            </a:r>
          </a:p>
        </p:txBody>
      </p:sp>
      <p:sp>
        <p:nvSpPr>
          <p:cNvPr id="450" name="Shape 450"/>
          <p:cNvSpPr txBox="1"/>
          <p:nvPr/>
        </p:nvSpPr>
        <p:spPr>
          <a:xfrm>
            <a:off x="1173720" y="727406"/>
            <a:ext cx="1424988" cy="40010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2000" u="none" cap="none" strike="noStrike">
                <a:solidFill>
                  <a:schemeClr val="lt1"/>
                </a:solidFill>
                <a:latin typeface="Arial"/>
                <a:ea typeface="Arial"/>
                <a:cs typeface="Arial"/>
                <a:sym typeface="Arial"/>
              </a:rPr>
              <a:t>Buildpacks</a:t>
            </a:r>
          </a:p>
        </p:txBody>
      </p:sp>
      <p:sp>
        <p:nvSpPr>
          <p:cNvPr id="451" name="Shape 451"/>
          <p:cNvSpPr txBox="1"/>
          <p:nvPr/>
        </p:nvSpPr>
        <p:spPr>
          <a:xfrm>
            <a:off x="6374369" y="727406"/>
            <a:ext cx="1424988" cy="40010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2000" u="none" cap="none" strike="noStrike">
                <a:solidFill>
                  <a:srgbClr val="FFFFFF"/>
                </a:solidFill>
                <a:latin typeface="Arial"/>
                <a:ea typeface="Arial"/>
                <a:cs typeface="Arial"/>
                <a:sym typeface="Arial"/>
              </a:rPr>
              <a:t>Containers</a:t>
            </a:r>
          </a:p>
        </p:txBody>
      </p:sp>
      <p:sp>
        <p:nvSpPr>
          <p:cNvPr id="452" name="Shape 452"/>
          <p:cNvSpPr txBox="1"/>
          <p:nvPr/>
        </p:nvSpPr>
        <p:spPr>
          <a:xfrm>
            <a:off x="307809" y="4597398"/>
            <a:ext cx="4026065"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 Devs may bring a custom buildpack</a:t>
            </a:r>
          </a:p>
        </p:txBody>
      </p:sp>
      <p:sp>
        <p:nvSpPr>
          <p:cNvPr id="453" name="Shape 453"/>
          <p:cNvSpPr/>
          <p:nvPr/>
        </p:nvSpPr>
        <p:spPr>
          <a:xfrm>
            <a:off x="558800" y="3781425"/>
            <a:ext cx="2635249" cy="698500"/>
          </a:xfrm>
          <a:prstGeom prst="roundRect">
            <a:avLst>
              <a:gd fmla="val 16667" name="adj"/>
            </a:avLst>
          </a:prstGeom>
          <a:solidFill>
            <a:schemeClr val="dk2"/>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Platform provides fixed host OS Kernel</a:t>
            </a:r>
          </a:p>
        </p:txBody>
      </p:sp>
      <p:sp>
        <p:nvSpPr>
          <p:cNvPr id="454" name="Shape 454"/>
          <p:cNvSpPr/>
          <p:nvPr/>
        </p:nvSpPr>
        <p:spPr>
          <a:xfrm>
            <a:off x="5870575" y="3806825"/>
            <a:ext cx="2635249" cy="698500"/>
          </a:xfrm>
          <a:prstGeom prst="roundRect">
            <a:avLst>
              <a:gd fmla="val 16667" name="adj"/>
            </a:avLst>
          </a:prstGeom>
          <a:solidFill>
            <a:srgbClr val="008881"/>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600" u="none" cap="none" strike="noStrike">
                <a:solidFill>
                  <a:schemeClr val="lt1"/>
                </a:solidFill>
                <a:latin typeface="Arial"/>
                <a:ea typeface="Arial"/>
                <a:cs typeface="Arial"/>
                <a:sym typeface="Arial"/>
              </a:rPr>
              <a:t>Platform provides fixed host OS Kernel</a:t>
            </a:r>
          </a:p>
        </p:txBody>
      </p:sp>
      <p:grpSp>
        <p:nvGrpSpPr>
          <p:cNvPr id="455" name="Shape 455"/>
          <p:cNvGrpSpPr/>
          <p:nvPr/>
        </p:nvGrpSpPr>
        <p:grpSpPr>
          <a:xfrm>
            <a:off x="3670300" y="3889375"/>
            <a:ext cx="1647824" cy="428625"/>
            <a:chOff x="3670300" y="3952875"/>
            <a:chExt cx="1647824" cy="428625"/>
          </a:xfrm>
        </p:grpSpPr>
        <p:sp>
          <p:nvSpPr>
            <p:cNvPr id="456" name="Shape 456"/>
            <p:cNvSpPr txBox="1"/>
            <p:nvPr/>
          </p:nvSpPr>
          <p:spPr>
            <a:xfrm>
              <a:off x="3839532" y="3952875"/>
              <a:ext cx="1300356"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400" u="none" cap="none" strike="noStrike">
                  <a:solidFill>
                    <a:srgbClr val="FFFFFF"/>
                  </a:solidFill>
                  <a:latin typeface="Arial"/>
                  <a:ea typeface="Arial"/>
                  <a:cs typeface="Arial"/>
                  <a:sym typeface="Arial"/>
                </a:rPr>
                <a:t>App container</a:t>
              </a:r>
            </a:p>
          </p:txBody>
        </p:sp>
        <p:sp>
          <p:nvSpPr>
            <p:cNvPr id="457" name="Shape 457"/>
            <p:cNvSpPr/>
            <p:nvPr/>
          </p:nvSpPr>
          <p:spPr>
            <a:xfrm>
              <a:off x="3670300" y="3971926"/>
              <a:ext cx="1647824" cy="409573"/>
            </a:xfrm>
            <a:prstGeom prst="roundRect">
              <a:avLst>
                <a:gd fmla="val 16667" name="adj"/>
              </a:avLst>
            </a:prstGeom>
            <a:noFill/>
            <a:ln cap="flat" cmpd="sng" w="19050">
              <a:solidFill>
                <a:srgbClr val="FFFF00"/>
              </a:solidFill>
              <a:prstDash val="dash"/>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
        <p:nvSpPr>
          <p:cNvPr id="458" name="Shape 458"/>
          <p:cNvSpPr txBox="1"/>
          <p:nvPr>
            <p:ph type="title"/>
          </p:nvPr>
        </p:nvSpPr>
        <p:spPr>
          <a:xfrm>
            <a:off x="128585" y="88753"/>
            <a:ext cx="8410576" cy="45720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Customize the Container Experience</a:t>
            </a:r>
          </a:p>
        </p:txBody>
      </p:sp>
      <p:sp>
        <p:nvSpPr>
          <p:cNvPr id="459" name="Shape 459"/>
          <p:cNvSpPr/>
          <p:nvPr/>
        </p:nvSpPr>
        <p:spPr>
          <a:xfrm>
            <a:off x="307809" y="1135592"/>
            <a:ext cx="3254374" cy="2540000"/>
          </a:xfrm>
          <a:prstGeom prst="roundRect">
            <a:avLst>
              <a:gd fmla="val 16667" name="adj"/>
            </a:avLst>
          </a:prstGeom>
          <a:noFill/>
          <a:ln cap="flat" cmpd="sng" w="28575">
            <a:solidFill>
              <a:srgbClr val="FFFF00"/>
            </a:solidFill>
            <a:prstDash val="dash"/>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60" name="Shape 460"/>
          <p:cNvSpPr/>
          <p:nvPr/>
        </p:nvSpPr>
        <p:spPr>
          <a:xfrm>
            <a:off x="5553432" y="1190625"/>
            <a:ext cx="3254374" cy="2540000"/>
          </a:xfrm>
          <a:prstGeom prst="roundRect">
            <a:avLst>
              <a:gd fmla="val 16667" name="adj"/>
            </a:avLst>
          </a:prstGeom>
          <a:noFill/>
          <a:ln cap="flat" cmpd="sng" w="28575">
            <a:solidFill>
              <a:srgbClr val="FFFF00"/>
            </a:solidFill>
            <a:prstDash val="dash"/>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1063036" y="781952"/>
            <a:ext cx="7939433" cy="3804329"/>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rgbClr val="008881"/>
              </a:solidFill>
              <a:latin typeface="Arial"/>
              <a:ea typeface="Arial"/>
              <a:cs typeface="Arial"/>
              <a:sym typeface="Arial"/>
            </a:endParaRPr>
          </a:p>
        </p:txBody>
      </p:sp>
      <p:sp>
        <p:nvSpPr>
          <p:cNvPr id="466" name="Shape 466"/>
          <p:cNvSpPr/>
          <p:nvPr/>
        </p:nvSpPr>
        <p:spPr>
          <a:xfrm rot="-5400000">
            <a:off x="-566668" y="2526867"/>
            <a:ext cx="3821792" cy="374030"/>
          </a:xfrm>
          <a:prstGeom prst="roundRect">
            <a:avLst>
              <a:gd fmla="val 8685" name="adj"/>
            </a:avLst>
          </a:prstGeom>
          <a:solidFill>
            <a:srgbClr val="0A1831">
              <a:alpha val="24313"/>
            </a:srgbClr>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2F2F2"/>
              </a:buClr>
              <a:buSzPct val="25000"/>
              <a:buFont typeface="Calibri"/>
              <a:buNone/>
            </a:pPr>
            <a:r>
              <a:rPr b="0" i="0" lang="en-US" sz="1600" u="none" cap="none" strike="noStrike">
                <a:solidFill>
                  <a:srgbClr val="F2F2F2"/>
                </a:solidFill>
                <a:latin typeface="Calibri"/>
                <a:ea typeface="Calibri"/>
                <a:cs typeface="Calibri"/>
                <a:sym typeface="Calibri"/>
              </a:rPr>
              <a:t>Router</a:t>
            </a:r>
          </a:p>
        </p:txBody>
      </p:sp>
      <p:sp>
        <p:nvSpPr>
          <p:cNvPr id="467" name="Shape 467"/>
          <p:cNvSpPr/>
          <p:nvPr/>
        </p:nvSpPr>
        <p:spPr>
          <a:xfrm>
            <a:off x="1268517" y="2141413"/>
            <a:ext cx="230584" cy="230584"/>
          </a:xfrm>
          <a:custGeom>
            <a:pathLst>
              <a:path extrusionOk="0" h="120000" w="12000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nvGrpSpPr>
          <p:cNvPr id="468" name="Shape 468"/>
          <p:cNvGrpSpPr/>
          <p:nvPr/>
        </p:nvGrpSpPr>
        <p:grpSpPr>
          <a:xfrm>
            <a:off x="3463335" y="1233380"/>
            <a:ext cx="1729364" cy="443726"/>
            <a:chOff x="5181600" y="2326964"/>
            <a:chExt cx="1533402" cy="443726"/>
          </a:xfrm>
        </p:grpSpPr>
        <p:sp>
          <p:nvSpPr>
            <p:cNvPr id="469" name="Shape 469"/>
            <p:cNvSpPr/>
            <p:nvPr/>
          </p:nvSpPr>
          <p:spPr>
            <a:xfrm>
              <a:off x="5181600" y="2326964"/>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a:t>
              </a:r>
            </a:p>
          </p:txBody>
        </p:sp>
        <p:sp>
          <p:nvSpPr>
            <p:cNvPr id="470" name="Shape 470"/>
            <p:cNvSpPr/>
            <p:nvPr/>
          </p:nvSpPr>
          <p:spPr>
            <a:xfrm>
              <a:off x="5257800" y="2430983"/>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471" name="Shape 471"/>
          <p:cNvGrpSpPr/>
          <p:nvPr/>
        </p:nvGrpSpPr>
        <p:grpSpPr>
          <a:xfrm>
            <a:off x="1588187" y="1233379"/>
            <a:ext cx="1617701" cy="1081554"/>
            <a:chOff x="198034" y="949441"/>
            <a:chExt cx="1865862" cy="1081554"/>
          </a:xfrm>
        </p:grpSpPr>
        <p:sp>
          <p:nvSpPr>
            <p:cNvPr id="472" name="Shape 472"/>
            <p:cNvSpPr/>
            <p:nvPr/>
          </p:nvSpPr>
          <p:spPr>
            <a:xfrm>
              <a:off x="198034" y="949441"/>
              <a:ext cx="1865862" cy="443726"/>
            </a:xfrm>
            <a:prstGeom prst="roundRect">
              <a:avLst>
                <a:gd fmla="val 4579" name="adj"/>
              </a:avLst>
            </a:prstGeom>
            <a:solidFill>
              <a:schemeClr val="accent1"/>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Blobstore</a:t>
              </a:r>
            </a:p>
          </p:txBody>
        </p:sp>
        <p:sp>
          <p:nvSpPr>
            <p:cNvPr id="473" name="Shape 473"/>
            <p:cNvSpPr/>
            <p:nvPr/>
          </p:nvSpPr>
          <p:spPr>
            <a:xfrm>
              <a:off x="255911" y="1085554"/>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nvGrpSpPr>
            <p:cNvPr id="474" name="Shape 474"/>
            <p:cNvGrpSpPr/>
            <p:nvPr/>
          </p:nvGrpSpPr>
          <p:grpSpPr>
            <a:xfrm>
              <a:off x="198035" y="1561481"/>
              <a:ext cx="1865862" cy="469514"/>
              <a:chOff x="3227325" y="1043966"/>
              <a:chExt cx="1745455" cy="469514"/>
            </a:xfrm>
          </p:grpSpPr>
          <p:sp>
            <p:nvSpPr>
              <p:cNvPr id="475" name="Shape 475"/>
              <p:cNvSpPr/>
              <p:nvPr/>
            </p:nvSpPr>
            <p:spPr>
              <a:xfrm>
                <a:off x="3227325" y="1069754"/>
                <a:ext cx="1745455"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DB</a:t>
                </a:r>
              </a:p>
            </p:txBody>
          </p:sp>
          <p:sp>
            <p:nvSpPr>
              <p:cNvPr id="476" name="Shape 476"/>
              <p:cNvSpPr/>
              <p:nvPr/>
            </p:nvSpPr>
            <p:spPr>
              <a:xfrm>
                <a:off x="3271050" y="1155863"/>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477" name="Shape 477"/>
              <p:cNvSpPr txBox="1"/>
              <p:nvPr/>
            </p:nvSpPr>
            <p:spPr>
              <a:xfrm>
                <a:off x="3914992" y="1043966"/>
                <a:ext cx="1023486"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Service</a:t>
                </a:r>
              </a:p>
              <a:p>
                <a:pPr indent="0" lvl="0" marL="0" marR="0" rtl="0" algn="l">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credentials</a:t>
                </a:r>
              </a:p>
            </p:txBody>
          </p:sp>
        </p:grpSp>
      </p:grpSp>
      <p:grpSp>
        <p:nvGrpSpPr>
          <p:cNvPr id="478" name="Shape 478"/>
          <p:cNvGrpSpPr/>
          <p:nvPr/>
        </p:nvGrpSpPr>
        <p:grpSpPr>
          <a:xfrm>
            <a:off x="5512072" y="1233380"/>
            <a:ext cx="1565494" cy="443726"/>
            <a:chOff x="3933532" y="1255954"/>
            <a:chExt cx="1565494" cy="443726"/>
          </a:xfrm>
        </p:grpSpPr>
        <p:sp>
          <p:nvSpPr>
            <p:cNvPr id="479" name="Shape 479"/>
            <p:cNvSpPr/>
            <p:nvPr/>
          </p:nvSpPr>
          <p:spPr>
            <a:xfrm>
              <a:off x="3933532" y="1255954"/>
              <a:ext cx="1565494"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 Bridge</a:t>
              </a:r>
            </a:p>
          </p:txBody>
        </p:sp>
        <p:sp>
          <p:nvSpPr>
            <p:cNvPr id="480" name="Shape 480"/>
            <p:cNvSpPr/>
            <p:nvPr/>
          </p:nvSpPr>
          <p:spPr>
            <a:xfrm>
              <a:off x="3998710" y="1403145"/>
              <a:ext cx="218350" cy="216988"/>
            </a:xfrm>
            <a:prstGeom prst="blockArc">
              <a:avLst>
                <a:gd fmla="val 10800000" name="adj1"/>
                <a:gd fmla="val 0" name="adj2"/>
                <a:gd fmla="val 25000" name="adj3"/>
              </a:avLst>
            </a:pr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cxnSp>
        <p:nvCxnSpPr>
          <p:cNvPr id="481" name="Shape 481"/>
          <p:cNvCxnSpPr>
            <a:stCxn id="479" idx="1"/>
            <a:endCxn id="469" idx="3"/>
          </p:cNvCxnSpPr>
          <p:nvPr/>
        </p:nvCxnSpPr>
        <p:spPr>
          <a:xfrm rot="10800000">
            <a:off x="5192572" y="1455243"/>
            <a:ext cx="319500" cy="0"/>
          </a:xfrm>
          <a:prstGeom prst="straightConnector1">
            <a:avLst/>
          </a:prstGeom>
          <a:noFill/>
          <a:ln cap="flat" cmpd="sng" w="19050">
            <a:solidFill>
              <a:schemeClr val="lt2"/>
            </a:solidFill>
            <a:prstDash val="solid"/>
            <a:round/>
            <a:headEnd len="lg" w="lg" type="stealth"/>
            <a:tailEnd len="med" w="med" type="none"/>
          </a:ln>
        </p:spPr>
      </p:cxnSp>
      <p:sp>
        <p:nvSpPr>
          <p:cNvPr id="482" name="Shape 482"/>
          <p:cNvSpPr/>
          <p:nvPr/>
        </p:nvSpPr>
        <p:spPr>
          <a:xfrm>
            <a:off x="7331761" y="1233379"/>
            <a:ext cx="1565494"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BBS / etcd</a:t>
            </a:r>
          </a:p>
        </p:txBody>
      </p:sp>
      <p:sp>
        <p:nvSpPr>
          <p:cNvPr id="483" name="Shape 483"/>
          <p:cNvSpPr/>
          <p:nvPr/>
        </p:nvSpPr>
        <p:spPr>
          <a:xfrm>
            <a:off x="5446894" y="1838036"/>
            <a:ext cx="1565494" cy="948002"/>
          </a:xfrm>
          <a:prstGeom prst="roundRect">
            <a:avLst>
              <a:gd fmla="val 7401" name="adj"/>
            </a:avLst>
          </a:prstGeom>
          <a:solidFill>
            <a:srgbClr val="2F8880"/>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Brain</a:t>
            </a:r>
          </a:p>
        </p:txBody>
      </p:sp>
      <p:sp>
        <p:nvSpPr>
          <p:cNvPr id="484" name="Shape 484"/>
          <p:cNvSpPr/>
          <p:nvPr/>
        </p:nvSpPr>
        <p:spPr>
          <a:xfrm>
            <a:off x="5621248" y="2110789"/>
            <a:ext cx="1191882" cy="274306"/>
          </a:xfrm>
          <a:prstGeom prst="roundRect">
            <a:avLst>
              <a:gd fmla="val 347"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Auctioneer</a:t>
            </a:r>
          </a:p>
        </p:txBody>
      </p:sp>
      <p:sp>
        <p:nvSpPr>
          <p:cNvPr id="485" name="Shape 485"/>
          <p:cNvSpPr/>
          <p:nvPr/>
        </p:nvSpPr>
        <p:spPr>
          <a:xfrm>
            <a:off x="5677269" y="2186624"/>
            <a:ext cx="150754" cy="128309"/>
          </a:xfrm>
          <a:prstGeom prst="quadArrow">
            <a:avLst>
              <a:gd fmla="val 22500" name="adj1"/>
              <a:gd fmla="val 22500" name="adj2"/>
              <a:gd fmla="val 22500" name="adj3"/>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cxnSp>
        <p:nvCxnSpPr>
          <p:cNvPr id="486" name="Shape 486"/>
          <p:cNvCxnSpPr/>
          <p:nvPr/>
        </p:nvCxnSpPr>
        <p:spPr>
          <a:xfrm flipH="1">
            <a:off x="7012289" y="1689843"/>
            <a:ext cx="749099" cy="413100"/>
          </a:xfrm>
          <a:prstGeom prst="bentConnector3">
            <a:avLst>
              <a:gd fmla="val -868" name="adj1"/>
            </a:avLst>
          </a:prstGeom>
          <a:noFill/>
          <a:ln cap="flat" cmpd="sng" w="19050">
            <a:solidFill>
              <a:schemeClr val="lt2"/>
            </a:solidFill>
            <a:prstDash val="solid"/>
            <a:round/>
            <a:headEnd len="med" w="med" type="none"/>
            <a:tailEnd len="lg" w="lg" type="stealth"/>
          </a:ln>
        </p:spPr>
      </p:cxnSp>
      <p:cxnSp>
        <p:nvCxnSpPr>
          <p:cNvPr id="487" name="Shape 487"/>
          <p:cNvCxnSpPr/>
          <p:nvPr/>
        </p:nvCxnSpPr>
        <p:spPr>
          <a:xfrm rot="10800000">
            <a:off x="7077566" y="1455242"/>
            <a:ext cx="254195" cy="0"/>
          </a:xfrm>
          <a:prstGeom prst="straightConnector1">
            <a:avLst/>
          </a:prstGeom>
          <a:noFill/>
          <a:ln cap="flat" cmpd="sng" w="19050">
            <a:solidFill>
              <a:schemeClr val="lt2"/>
            </a:solidFill>
            <a:prstDash val="solid"/>
            <a:round/>
            <a:headEnd len="lg" w="lg" type="stealth"/>
            <a:tailEnd len="med" w="med" type="none"/>
          </a:ln>
        </p:spPr>
      </p:cxnSp>
      <p:grpSp>
        <p:nvGrpSpPr>
          <p:cNvPr id="488" name="Shape 488"/>
          <p:cNvGrpSpPr/>
          <p:nvPr/>
        </p:nvGrpSpPr>
        <p:grpSpPr>
          <a:xfrm>
            <a:off x="3463334" y="1854665"/>
            <a:ext cx="1983621" cy="443726"/>
            <a:chOff x="3238152" y="1854665"/>
            <a:chExt cx="1983621" cy="443726"/>
          </a:xfrm>
        </p:grpSpPr>
        <p:cxnSp>
          <p:nvCxnSpPr>
            <p:cNvPr id="489" name="Shape 489"/>
            <p:cNvCxnSpPr>
              <a:endCxn id="490" idx="3"/>
            </p:cNvCxnSpPr>
            <p:nvPr/>
          </p:nvCxnSpPr>
          <p:spPr>
            <a:xfrm flipH="1">
              <a:off x="4954474" y="2075928"/>
              <a:ext cx="267300" cy="600"/>
            </a:xfrm>
            <a:prstGeom prst="bentConnector3">
              <a:avLst>
                <a:gd fmla="val 134263" name="adj1"/>
              </a:avLst>
            </a:prstGeom>
            <a:noFill/>
            <a:ln cap="flat" cmpd="sng" w="19050">
              <a:solidFill>
                <a:schemeClr val="lt2"/>
              </a:solidFill>
              <a:prstDash val="solid"/>
              <a:round/>
              <a:headEnd len="med" w="med" type="none"/>
              <a:tailEnd len="lg" w="lg" type="stealth"/>
            </a:ln>
          </p:spPr>
        </p:cxnSp>
        <p:sp>
          <p:nvSpPr>
            <p:cNvPr id="490" name="Shape 490"/>
            <p:cNvSpPr/>
            <p:nvPr/>
          </p:nvSpPr>
          <p:spPr>
            <a:xfrm>
              <a:off x="3238152" y="1854665"/>
              <a:ext cx="1716321" cy="443726"/>
            </a:xfrm>
            <a:prstGeom prst="roundRect">
              <a:avLst>
                <a:gd fmla="val 4579" name="adj"/>
              </a:avLst>
            </a:prstGeom>
            <a:solidFill>
              <a:schemeClr val="accent2"/>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 Auction</a:t>
              </a:r>
            </a:p>
          </p:txBody>
        </p:sp>
      </p:grpSp>
      <p:grpSp>
        <p:nvGrpSpPr>
          <p:cNvPr id="491" name="Shape 491"/>
          <p:cNvGrpSpPr/>
          <p:nvPr/>
        </p:nvGrpSpPr>
        <p:grpSpPr>
          <a:xfrm>
            <a:off x="3493548" y="2298391"/>
            <a:ext cx="1256080" cy="415492"/>
            <a:chOff x="3468319" y="2298391"/>
            <a:chExt cx="1256080" cy="415492"/>
          </a:xfrm>
        </p:grpSpPr>
        <p:cxnSp>
          <p:nvCxnSpPr>
            <p:cNvPr id="492" name="Shape 492"/>
            <p:cNvCxnSpPr/>
            <p:nvPr/>
          </p:nvCxnSpPr>
          <p:spPr>
            <a:xfrm>
              <a:off x="4134337" y="2298391"/>
              <a:ext cx="0" cy="415492"/>
            </a:xfrm>
            <a:prstGeom prst="straightConnector1">
              <a:avLst/>
            </a:prstGeom>
            <a:noFill/>
            <a:ln cap="flat" cmpd="sng" w="25400">
              <a:solidFill>
                <a:srgbClr val="262626"/>
              </a:solidFill>
              <a:prstDash val="dot"/>
              <a:round/>
              <a:headEnd len="med" w="med" type="none"/>
              <a:tailEnd len="med" w="med" type="none"/>
            </a:ln>
          </p:spPr>
        </p:cxnSp>
        <p:cxnSp>
          <p:nvCxnSpPr>
            <p:cNvPr id="493" name="Shape 493"/>
            <p:cNvCxnSpPr/>
            <p:nvPr/>
          </p:nvCxnSpPr>
          <p:spPr>
            <a:xfrm flipH="1">
              <a:off x="3468319" y="2298391"/>
              <a:ext cx="362706" cy="240593"/>
            </a:xfrm>
            <a:prstGeom prst="straightConnector1">
              <a:avLst/>
            </a:prstGeom>
            <a:noFill/>
            <a:ln cap="flat" cmpd="sng" w="25400">
              <a:solidFill>
                <a:srgbClr val="262626"/>
              </a:solidFill>
              <a:prstDash val="dot"/>
              <a:round/>
              <a:headEnd len="med" w="med" type="none"/>
              <a:tailEnd len="med" w="med" type="none"/>
            </a:ln>
          </p:spPr>
        </p:cxnSp>
        <p:cxnSp>
          <p:nvCxnSpPr>
            <p:cNvPr id="494" name="Shape 494"/>
            <p:cNvCxnSpPr/>
            <p:nvPr/>
          </p:nvCxnSpPr>
          <p:spPr>
            <a:xfrm>
              <a:off x="4360828" y="2298391"/>
              <a:ext cx="363572" cy="240593"/>
            </a:xfrm>
            <a:prstGeom prst="straightConnector1">
              <a:avLst/>
            </a:prstGeom>
            <a:noFill/>
            <a:ln cap="flat" cmpd="sng" w="25400">
              <a:solidFill>
                <a:srgbClr val="262626"/>
              </a:solidFill>
              <a:prstDash val="dot"/>
              <a:round/>
              <a:headEnd len="med" w="med" type="none"/>
              <a:tailEnd len="med" w="med" type="none"/>
            </a:ln>
          </p:spPr>
        </p:cxnSp>
      </p:grpSp>
      <p:sp>
        <p:nvSpPr>
          <p:cNvPr id="495" name="Shape 495"/>
          <p:cNvSpPr/>
          <p:nvPr/>
        </p:nvSpPr>
        <p:spPr>
          <a:xfrm>
            <a:off x="8435185" y="1400948"/>
            <a:ext cx="192662" cy="163865"/>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96" name="Shape 496"/>
          <p:cNvSpPr/>
          <p:nvPr/>
        </p:nvSpPr>
        <p:spPr>
          <a:xfrm>
            <a:off x="1588188" y="2872468"/>
            <a:ext cx="2033899" cy="1619149"/>
          </a:xfrm>
          <a:prstGeom prst="roundRect">
            <a:avLst>
              <a:gd fmla="val 2124"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497" name="Shape 497"/>
          <p:cNvSpPr/>
          <p:nvPr/>
        </p:nvSpPr>
        <p:spPr>
          <a:xfrm>
            <a:off x="1678774" y="2935586"/>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98" name="Shape 498"/>
          <p:cNvSpPr/>
          <p:nvPr/>
        </p:nvSpPr>
        <p:spPr>
          <a:xfrm>
            <a:off x="1702872" y="3252074"/>
            <a:ext cx="798918" cy="291134"/>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Executor</a:t>
            </a:r>
          </a:p>
        </p:txBody>
      </p:sp>
      <p:sp>
        <p:nvSpPr>
          <p:cNvPr id="499" name="Shape 499"/>
          <p:cNvSpPr/>
          <p:nvPr/>
        </p:nvSpPr>
        <p:spPr>
          <a:xfrm rot="5400000">
            <a:off x="2372211" y="3188355"/>
            <a:ext cx="478982" cy="1865862"/>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rgbClr val="F2F2F2">
              <a:alpha val="4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500" name="Shape 500"/>
          <p:cNvSpPr txBox="1"/>
          <p:nvPr/>
        </p:nvSpPr>
        <p:spPr>
          <a:xfrm>
            <a:off x="5828005" y="881794"/>
            <a:ext cx="1249561"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D4D4D"/>
              </a:buClr>
              <a:buSzPct val="25000"/>
              <a:buFont typeface="Arial"/>
              <a:buNone/>
            </a:pPr>
            <a:r>
              <a:rPr b="0" i="0" lang="en-US" sz="1400" u="none" cap="none" strike="noStrike">
                <a:solidFill>
                  <a:srgbClr val="4D4D4D"/>
                </a:solidFill>
                <a:latin typeface="Arial"/>
                <a:ea typeface="Arial"/>
                <a:cs typeface="Arial"/>
                <a:sym typeface="Arial"/>
              </a:rPr>
              <a:t>LRP</a:t>
            </a:r>
          </a:p>
        </p:txBody>
      </p:sp>
      <p:cxnSp>
        <p:nvCxnSpPr>
          <p:cNvPr id="501" name="Shape 501"/>
          <p:cNvCxnSpPr/>
          <p:nvPr/>
        </p:nvCxnSpPr>
        <p:spPr>
          <a:xfrm>
            <a:off x="2068706" y="3543208"/>
            <a:ext cx="0" cy="331033"/>
          </a:xfrm>
          <a:prstGeom prst="straightConnector1">
            <a:avLst/>
          </a:prstGeom>
          <a:noFill/>
          <a:ln cap="flat" cmpd="sng" w="25400">
            <a:solidFill>
              <a:schemeClr val="lt1"/>
            </a:solidFill>
            <a:prstDash val="solid"/>
            <a:round/>
            <a:headEnd len="med" w="med" type="none"/>
            <a:tailEnd len="lg" w="lg" type="triangle"/>
          </a:ln>
        </p:spPr>
      </p:cxnSp>
      <p:sp>
        <p:nvSpPr>
          <p:cNvPr id="502" name="Shape 502"/>
          <p:cNvSpPr txBox="1"/>
          <p:nvPr>
            <p:ph type="title"/>
          </p:nvPr>
        </p:nvSpPr>
        <p:spPr>
          <a:xfrm>
            <a:off x="95050" y="134157"/>
            <a:ext cx="8410574" cy="543174"/>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Application Containers and Scaling</a:t>
            </a:r>
          </a:p>
        </p:txBody>
      </p:sp>
      <p:sp>
        <p:nvSpPr>
          <p:cNvPr id="503" name="Shape 503"/>
          <p:cNvSpPr/>
          <p:nvPr/>
        </p:nvSpPr>
        <p:spPr>
          <a:xfrm>
            <a:off x="2650884" y="3259626"/>
            <a:ext cx="798918" cy="291134"/>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Rep</a:t>
            </a:r>
          </a:p>
        </p:txBody>
      </p:sp>
      <p:sp>
        <p:nvSpPr>
          <p:cNvPr id="504" name="Shape 504"/>
          <p:cNvSpPr/>
          <p:nvPr/>
        </p:nvSpPr>
        <p:spPr>
          <a:xfrm>
            <a:off x="5621248" y="2439575"/>
            <a:ext cx="1191882" cy="274306"/>
          </a:xfrm>
          <a:prstGeom prst="roundRect">
            <a:avLst>
              <a:gd fmla="val 347"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Converger</a:t>
            </a:r>
          </a:p>
        </p:txBody>
      </p:sp>
      <p:sp>
        <p:nvSpPr>
          <p:cNvPr id="505" name="Shape 505"/>
          <p:cNvSpPr/>
          <p:nvPr/>
        </p:nvSpPr>
        <p:spPr>
          <a:xfrm rot="-2700000">
            <a:off x="2801422" y="1410493"/>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06" name="Shape 506"/>
          <p:cNvSpPr/>
          <p:nvPr/>
        </p:nvSpPr>
        <p:spPr>
          <a:xfrm>
            <a:off x="3190096" y="3948526"/>
            <a:ext cx="255341" cy="239896"/>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07" name="Shape 507"/>
          <p:cNvSpPr/>
          <p:nvPr/>
        </p:nvSpPr>
        <p:spPr>
          <a:xfrm>
            <a:off x="3695085" y="2883275"/>
            <a:ext cx="2033899" cy="1619149"/>
          </a:xfrm>
          <a:prstGeom prst="roundRect">
            <a:avLst>
              <a:gd fmla="val 2124"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508" name="Shape 508"/>
          <p:cNvSpPr/>
          <p:nvPr/>
        </p:nvSpPr>
        <p:spPr>
          <a:xfrm>
            <a:off x="4748666" y="3264051"/>
            <a:ext cx="798918" cy="291134"/>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Rep</a:t>
            </a:r>
          </a:p>
        </p:txBody>
      </p:sp>
      <p:sp>
        <p:nvSpPr>
          <p:cNvPr id="509" name="Shape 509"/>
          <p:cNvSpPr/>
          <p:nvPr/>
        </p:nvSpPr>
        <p:spPr>
          <a:xfrm>
            <a:off x="3745423" y="295138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nvGrpSpPr>
          <p:cNvPr id="510" name="Shape 510"/>
          <p:cNvGrpSpPr/>
          <p:nvPr/>
        </p:nvGrpSpPr>
        <p:grpSpPr>
          <a:xfrm>
            <a:off x="7012391" y="1689496"/>
            <a:ext cx="1435718" cy="1432957"/>
            <a:chOff x="6787209" y="1689496"/>
            <a:chExt cx="1435718" cy="1432957"/>
          </a:xfrm>
        </p:grpSpPr>
        <p:grpSp>
          <p:nvGrpSpPr>
            <p:cNvPr id="511" name="Shape 511"/>
            <p:cNvGrpSpPr/>
            <p:nvPr/>
          </p:nvGrpSpPr>
          <p:grpSpPr>
            <a:xfrm>
              <a:off x="7231894" y="2622483"/>
              <a:ext cx="978109" cy="499970"/>
              <a:chOff x="1226633" y="1105736"/>
              <a:chExt cx="1165704" cy="499970"/>
            </a:xfrm>
          </p:grpSpPr>
          <p:sp>
            <p:nvSpPr>
              <p:cNvPr id="512" name="Shape 512"/>
              <p:cNvSpPr/>
              <p:nvPr/>
            </p:nvSpPr>
            <p:spPr>
              <a:xfrm>
                <a:off x="1605237" y="1105736"/>
                <a:ext cx="408499" cy="219562"/>
              </a:xfrm>
              <a:custGeom>
                <a:pathLst>
                  <a:path extrusionOk="0" h="120000" w="12000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7F7F7F"/>
                  </a:solidFill>
                  <a:latin typeface="Arial"/>
                  <a:ea typeface="Arial"/>
                  <a:cs typeface="Arial"/>
                  <a:sym typeface="Arial"/>
                </a:endParaRPr>
              </a:p>
            </p:txBody>
          </p:sp>
          <p:sp>
            <p:nvSpPr>
              <p:cNvPr id="513" name="Shape 513"/>
              <p:cNvSpPr txBox="1"/>
              <p:nvPr/>
            </p:nvSpPr>
            <p:spPr>
              <a:xfrm>
                <a:off x="1226633" y="1328708"/>
                <a:ext cx="1165704"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Arial"/>
                  <a:buNone/>
                </a:pPr>
                <a:r>
                  <a:rPr b="1" i="0" lang="en-US" sz="1200" u="none" cap="none" strike="noStrike">
                    <a:solidFill>
                      <a:schemeClr val="lt2"/>
                    </a:solidFill>
                    <a:latin typeface="Arial"/>
                    <a:ea typeface="Arial"/>
                    <a:cs typeface="Arial"/>
                    <a:sym typeface="Arial"/>
                  </a:rPr>
                  <a:t>Desired </a:t>
                </a:r>
              </a:p>
            </p:txBody>
          </p:sp>
        </p:grpSp>
        <p:cxnSp>
          <p:nvCxnSpPr>
            <p:cNvPr id="514" name="Shape 514"/>
            <p:cNvCxnSpPr/>
            <p:nvPr/>
          </p:nvCxnSpPr>
          <p:spPr>
            <a:xfrm flipH="1">
              <a:off x="6787209" y="1689496"/>
              <a:ext cx="1435718" cy="750080"/>
            </a:xfrm>
            <a:prstGeom prst="bentConnector3">
              <a:avLst>
                <a:gd fmla="val 15362" name="adj1"/>
              </a:avLst>
            </a:prstGeom>
            <a:noFill/>
            <a:ln cap="flat" cmpd="sng" w="19050">
              <a:solidFill>
                <a:schemeClr val="lt2"/>
              </a:solidFill>
              <a:prstDash val="solid"/>
              <a:round/>
              <a:headEnd len="lg" w="lg" type="stealth"/>
              <a:tailEnd len="med" w="med" type="none"/>
            </a:ln>
          </p:spPr>
        </p:cxnSp>
      </p:grpSp>
      <p:grpSp>
        <p:nvGrpSpPr>
          <p:cNvPr id="515" name="Shape 515"/>
          <p:cNvGrpSpPr/>
          <p:nvPr/>
        </p:nvGrpSpPr>
        <p:grpSpPr>
          <a:xfrm>
            <a:off x="7012391" y="1677107"/>
            <a:ext cx="2131811" cy="1445347"/>
            <a:chOff x="6787209" y="1677107"/>
            <a:chExt cx="2131811" cy="1445347"/>
          </a:xfrm>
        </p:grpSpPr>
        <p:grpSp>
          <p:nvGrpSpPr>
            <p:cNvPr id="516" name="Shape 516"/>
            <p:cNvGrpSpPr/>
            <p:nvPr/>
          </p:nvGrpSpPr>
          <p:grpSpPr>
            <a:xfrm>
              <a:off x="7846291" y="2625892"/>
              <a:ext cx="1072730" cy="496562"/>
              <a:chOff x="2260765" y="1094929"/>
              <a:chExt cx="1072730" cy="496562"/>
            </a:xfrm>
          </p:grpSpPr>
          <p:sp>
            <p:nvSpPr>
              <p:cNvPr id="517" name="Shape 517"/>
              <p:cNvSpPr txBox="1"/>
              <p:nvPr/>
            </p:nvSpPr>
            <p:spPr>
              <a:xfrm>
                <a:off x="2260765" y="1314494"/>
                <a:ext cx="1072730"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Arial"/>
                  <a:buNone/>
                </a:pPr>
                <a:r>
                  <a:rPr b="1" i="0" lang="en-US" sz="1200" u="none" cap="none" strike="noStrike">
                    <a:solidFill>
                      <a:schemeClr val="lt2"/>
                    </a:solidFill>
                    <a:latin typeface="Arial"/>
                    <a:ea typeface="Arial"/>
                    <a:cs typeface="Arial"/>
                    <a:sym typeface="Arial"/>
                  </a:rPr>
                  <a:t>Actual </a:t>
                </a:r>
              </a:p>
            </p:txBody>
          </p:sp>
          <p:sp>
            <p:nvSpPr>
              <p:cNvPr id="518" name="Shape 518"/>
              <p:cNvSpPr/>
              <p:nvPr/>
            </p:nvSpPr>
            <p:spPr>
              <a:xfrm>
                <a:off x="2671932" y="1094929"/>
                <a:ext cx="329446" cy="219562"/>
              </a:xfrm>
              <a:custGeom>
                <a:pathLst>
                  <a:path extrusionOk="0" h="120000" w="12000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cxnSp>
          <p:nvCxnSpPr>
            <p:cNvPr id="519" name="Shape 519"/>
            <p:cNvCxnSpPr/>
            <p:nvPr/>
          </p:nvCxnSpPr>
          <p:spPr>
            <a:xfrm flipH="1" rot="10800000">
              <a:off x="6787209" y="1677107"/>
              <a:ext cx="1548608" cy="899235"/>
            </a:xfrm>
            <a:prstGeom prst="bentConnector3">
              <a:avLst>
                <a:gd fmla="val 85543" name="adj1"/>
              </a:avLst>
            </a:prstGeom>
            <a:noFill/>
            <a:ln cap="flat" cmpd="sng" w="19050">
              <a:solidFill>
                <a:schemeClr val="lt2"/>
              </a:solidFill>
              <a:prstDash val="solid"/>
              <a:round/>
              <a:headEnd len="lg" w="lg" type="stealth"/>
              <a:tailEnd len="med" w="med" type="none"/>
            </a:ln>
          </p:spPr>
        </p:cxnSp>
      </p:grpSp>
      <p:sp>
        <p:nvSpPr>
          <p:cNvPr id="520" name="Shape 520"/>
          <p:cNvSpPr txBox="1"/>
          <p:nvPr/>
        </p:nvSpPr>
        <p:spPr>
          <a:xfrm>
            <a:off x="3493548" y="893861"/>
            <a:ext cx="165388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D4D4D"/>
              </a:buClr>
              <a:buSzPct val="25000"/>
              <a:buFont typeface="Arial"/>
              <a:buNone/>
            </a:pPr>
            <a:r>
              <a:rPr b="0" i="0" lang="en-US" sz="1400" u="none" cap="none" strike="noStrike">
                <a:solidFill>
                  <a:srgbClr val="4D4D4D"/>
                </a:solidFill>
                <a:latin typeface="Arial"/>
                <a:ea typeface="Arial"/>
                <a:cs typeface="Arial"/>
                <a:sym typeface="Arial"/>
              </a:rPr>
              <a:t>Scale Request</a:t>
            </a:r>
          </a:p>
        </p:txBody>
      </p:sp>
      <p:sp>
        <p:nvSpPr>
          <p:cNvPr id="521" name="Shape 521"/>
          <p:cNvSpPr txBox="1"/>
          <p:nvPr/>
        </p:nvSpPr>
        <p:spPr>
          <a:xfrm>
            <a:off x="5828005" y="881794"/>
            <a:ext cx="1249561"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D4D4D"/>
              </a:buClr>
              <a:buSzPct val="25000"/>
              <a:buFont typeface="Arial"/>
              <a:buNone/>
            </a:pPr>
            <a:r>
              <a:rPr b="0" i="0" lang="en-US" sz="1400" u="none" cap="none" strike="noStrike">
                <a:solidFill>
                  <a:srgbClr val="4D4D4D"/>
                </a:solidFill>
                <a:latin typeface="Arial"/>
                <a:ea typeface="Arial"/>
                <a:cs typeface="Arial"/>
                <a:sym typeface="Arial"/>
              </a:rPr>
              <a:t>LRP</a:t>
            </a:r>
          </a:p>
        </p:txBody>
      </p:sp>
      <p:sp>
        <p:nvSpPr>
          <p:cNvPr id="522" name="Shape 522"/>
          <p:cNvSpPr/>
          <p:nvPr/>
        </p:nvSpPr>
        <p:spPr>
          <a:xfrm>
            <a:off x="3793323" y="3264051"/>
            <a:ext cx="798918" cy="291134"/>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Executor</a:t>
            </a:r>
          </a:p>
        </p:txBody>
      </p:sp>
      <p:sp>
        <p:nvSpPr>
          <p:cNvPr id="523" name="Shape 523"/>
          <p:cNvSpPr/>
          <p:nvPr/>
        </p:nvSpPr>
        <p:spPr>
          <a:xfrm rot="5400000">
            <a:off x="4462663" y="3200333"/>
            <a:ext cx="478982" cy="1865862"/>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rgbClr val="F2F2F2">
              <a:alpha val="4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cxnSp>
        <p:nvCxnSpPr>
          <p:cNvPr id="524" name="Shape 524"/>
          <p:cNvCxnSpPr/>
          <p:nvPr/>
        </p:nvCxnSpPr>
        <p:spPr>
          <a:xfrm>
            <a:off x="4153076" y="3562739"/>
            <a:ext cx="0" cy="331033"/>
          </a:xfrm>
          <a:prstGeom prst="straightConnector1">
            <a:avLst/>
          </a:prstGeom>
          <a:noFill/>
          <a:ln cap="flat" cmpd="sng" w="25400">
            <a:solidFill>
              <a:schemeClr val="lt1"/>
            </a:solidFill>
            <a:prstDash val="solid"/>
            <a:round/>
            <a:headEnd len="med" w="med" type="none"/>
            <a:tailEnd len="lg" w="lg" type="triangle"/>
          </a:ln>
        </p:spPr>
      </p:cxnSp>
      <p:sp>
        <p:nvSpPr>
          <p:cNvPr id="525" name="Shape 525"/>
          <p:cNvSpPr/>
          <p:nvPr/>
        </p:nvSpPr>
        <p:spPr>
          <a:xfrm>
            <a:off x="5279725" y="3948526"/>
            <a:ext cx="255341" cy="239896"/>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6" name="Shape 526"/>
          <p:cNvSpPr txBox="1"/>
          <p:nvPr/>
        </p:nvSpPr>
        <p:spPr>
          <a:xfrm>
            <a:off x="3494555" y="891755"/>
            <a:ext cx="165388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D4D4D"/>
              </a:buClr>
              <a:buSzPct val="25000"/>
              <a:buFont typeface="Arial"/>
              <a:buNone/>
            </a:pPr>
            <a:r>
              <a:rPr b="0" i="0" lang="en-US" sz="1400" u="none" cap="none" strike="noStrike">
                <a:solidFill>
                  <a:srgbClr val="4D4D4D"/>
                </a:solidFill>
                <a:latin typeface="Arial"/>
                <a:ea typeface="Arial"/>
                <a:cs typeface="Arial"/>
                <a:sym typeface="Arial"/>
              </a:rPr>
              <a:t>Deploy Request</a:t>
            </a:r>
          </a:p>
        </p:txBody>
      </p:sp>
      <p:sp>
        <p:nvSpPr>
          <p:cNvPr id="527" name="Shape 527"/>
          <p:cNvSpPr/>
          <p:nvPr/>
        </p:nvSpPr>
        <p:spPr>
          <a:xfrm rot="-2700000">
            <a:off x="2801422" y="1418356"/>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28" name="Shape 528"/>
          <p:cNvSpPr/>
          <p:nvPr/>
        </p:nvSpPr>
        <p:spPr>
          <a:xfrm rot="-2700000">
            <a:off x="2801425" y="1410493"/>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29" name="Shape 529"/>
          <p:cNvSpPr/>
          <p:nvPr/>
        </p:nvSpPr>
        <p:spPr>
          <a:xfrm>
            <a:off x="5795601" y="2883275"/>
            <a:ext cx="1750370" cy="1619149"/>
          </a:xfrm>
          <a:prstGeom prst="roundRect">
            <a:avLst>
              <a:gd fmla="val 2124"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530" name="Shape 530"/>
          <p:cNvSpPr/>
          <p:nvPr/>
        </p:nvSpPr>
        <p:spPr>
          <a:xfrm>
            <a:off x="6678107" y="3271605"/>
            <a:ext cx="798918" cy="291134"/>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Rep</a:t>
            </a:r>
          </a:p>
        </p:txBody>
      </p:sp>
      <p:sp>
        <p:nvSpPr>
          <p:cNvPr id="531" name="Shape 531"/>
          <p:cNvSpPr/>
          <p:nvPr/>
        </p:nvSpPr>
        <p:spPr>
          <a:xfrm>
            <a:off x="5828023" y="3271605"/>
            <a:ext cx="798918" cy="291134"/>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Executor</a:t>
            </a:r>
          </a:p>
        </p:txBody>
      </p:sp>
      <p:sp>
        <p:nvSpPr>
          <p:cNvPr id="532" name="Shape 532"/>
          <p:cNvSpPr/>
          <p:nvPr/>
        </p:nvSpPr>
        <p:spPr>
          <a:xfrm>
            <a:off x="5828023" y="2944556"/>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id="533" name="Shape 533"/>
          <p:cNvPicPr preferRelativeResize="0"/>
          <p:nvPr/>
        </p:nvPicPr>
        <p:blipFill rotWithShape="1">
          <a:blip r:embed="rId3">
            <a:alphaModFix/>
          </a:blip>
          <a:srcRect b="40958" l="3267" r="13071" t="13725"/>
          <a:stretch/>
        </p:blipFill>
        <p:spPr>
          <a:xfrm>
            <a:off x="7735954" y="3543208"/>
            <a:ext cx="1094173" cy="592676"/>
          </a:xfrm>
          <a:prstGeom prst="rect">
            <a:avLst/>
          </a:prstGeom>
          <a:noFill/>
          <a:ln>
            <a:noFill/>
          </a:ln>
          <a:effectLst>
            <a:outerShdw blurRad="127000" rotWithShape="0" dir="2700000" dist="76200">
              <a:srgbClr val="000000">
                <a:alpha val="74901"/>
              </a:srgbClr>
            </a:outerShdw>
          </a:effectLst>
        </p:spPr>
      </p:pic>
      <p:sp>
        <p:nvSpPr>
          <p:cNvPr id="534" name="Shape 534"/>
          <p:cNvSpPr/>
          <p:nvPr/>
        </p:nvSpPr>
        <p:spPr>
          <a:xfrm>
            <a:off x="8013153" y="4117250"/>
            <a:ext cx="679178" cy="215443"/>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33928A"/>
              </a:buClr>
              <a:buSzPct val="25000"/>
              <a:buFont typeface="Arial"/>
              <a:buNone/>
            </a:pPr>
            <a:r>
              <a:rPr b="0" i="0" lang="en-US" sz="1400" u="none" cap="none" strike="noStrike">
                <a:solidFill>
                  <a:srgbClr val="33928A"/>
                </a:solidFill>
                <a:latin typeface="Arial"/>
                <a:ea typeface="Arial"/>
                <a:cs typeface="Arial"/>
                <a:sym typeface="Arial"/>
              </a:rPr>
              <a:t>Runtime</a:t>
            </a:r>
          </a:p>
        </p:txBody>
      </p:sp>
      <p:cxnSp>
        <p:nvCxnSpPr>
          <p:cNvPr id="535" name="Shape 535"/>
          <p:cNvCxnSpPr>
            <a:endCxn id="496" idx="1"/>
          </p:cNvCxnSpPr>
          <p:nvPr/>
        </p:nvCxnSpPr>
        <p:spPr>
          <a:xfrm flipH="1" rot="-5400000">
            <a:off x="162738" y="2256593"/>
            <a:ext cx="1827300" cy="1023600"/>
          </a:xfrm>
          <a:prstGeom prst="curvedConnector2">
            <a:avLst/>
          </a:prstGeom>
          <a:noFill/>
          <a:ln cap="flat" cmpd="sng" w="25400">
            <a:solidFill>
              <a:srgbClr val="FFFFFF"/>
            </a:solidFill>
            <a:prstDash val="solid"/>
            <a:round/>
            <a:headEnd len="med" w="med" type="none"/>
            <a:tailEnd len="lg" w="lg" type="stealth"/>
          </a:ln>
          <a:effectLst>
            <a:outerShdw blurRad="39999" rotWithShape="0" dir="5400000" dist="20000">
              <a:srgbClr val="000000">
                <a:alpha val="37647"/>
              </a:srgbClr>
            </a:outerShdw>
          </a:effectLst>
        </p:spPr>
      </p:cxnSp>
      <p:cxnSp>
        <p:nvCxnSpPr>
          <p:cNvPr id="536" name="Shape 536"/>
          <p:cNvCxnSpPr/>
          <p:nvPr/>
        </p:nvCxnSpPr>
        <p:spPr>
          <a:xfrm>
            <a:off x="564443" y="1854663"/>
            <a:ext cx="3291900" cy="1838099"/>
          </a:xfrm>
          <a:prstGeom prst="curvedConnector3">
            <a:avLst>
              <a:gd fmla="val 49999" name="adj1"/>
            </a:avLst>
          </a:prstGeom>
          <a:noFill/>
          <a:ln cap="flat" cmpd="sng" w="25400">
            <a:solidFill>
              <a:srgbClr val="FFFFFF"/>
            </a:solidFill>
            <a:prstDash val="solid"/>
            <a:round/>
            <a:headEnd len="med" w="med" type="none"/>
            <a:tailEnd len="lg" w="lg" type="stealth"/>
          </a:ln>
          <a:effectLst>
            <a:outerShdw blurRad="39999" rotWithShape="0" dir="5400000" dist="20000">
              <a:srgbClr val="000000">
                <a:alpha val="37647"/>
              </a:srgbClr>
            </a:outerShdw>
          </a:effectLst>
        </p:spPr>
      </p:cxnSp>
      <p:grpSp>
        <p:nvGrpSpPr>
          <p:cNvPr id="537" name="Shape 537"/>
          <p:cNvGrpSpPr/>
          <p:nvPr/>
        </p:nvGrpSpPr>
        <p:grpSpPr>
          <a:xfrm>
            <a:off x="56443" y="1550695"/>
            <a:ext cx="1226810" cy="813241"/>
            <a:chOff x="41707" y="1378800"/>
            <a:chExt cx="1226810" cy="813241"/>
          </a:xfrm>
        </p:grpSpPr>
        <p:sp>
          <p:nvSpPr>
            <p:cNvPr id="538" name="Shape 538"/>
            <p:cNvSpPr/>
            <p:nvPr/>
          </p:nvSpPr>
          <p:spPr>
            <a:xfrm>
              <a:off x="229856" y="1378800"/>
              <a:ext cx="1038662" cy="776286"/>
            </a:xfrm>
            <a:prstGeom prst="rightArrow">
              <a:avLst>
                <a:gd fmla="val 72086" name="adj1"/>
                <a:gd fmla="val 41820"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Access App</a:t>
              </a:r>
            </a:p>
          </p:txBody>
        </p:sp>
        <p:pic>
          <p:nvPicPr>
            <p:cNvPr descr="ICON_Person_Q308" id="539" name="Shape 539"/>
            <p:cNvPicPr preferRelativeResize="0"/>
            <p:nvPr/>
          </p:nvPicPr>
          <p:blipFill rotWithShape="1">
            <a:blip r:embed="rId4">
              <a:alphaModFix/>
            </a:blip>
            <a:srcRect b="0" l="0" r="0" t="0"/>
            <a:stretch/>
          </p:blipFill>
          <p:spPr>
            <a:xfrm>
              <a:off x="41707" y="1415755"/>
              <a:ext cx="438150" cy="776286"/>
            </a:xfrm>
            <a:prstGeom prst="rect">
              <a:avLst/>
            </a:prstGeom>
            <a:noFill/>
            <a:ln>
              <a:noFill/>
            </a:ln>
          </p:spPr>
        </p:pic>
      </p:grpSp>
      <p:sp>
        <p:nvSpPr>
          <p:cNvPr id="540" name="Shape 540"/>
          <p:cNvSpPr/>
          <p:nvPr/>
        </p:nvSpPr>
        <p:spPr>
          <a:xfrm>
            <a:off x="5621248" y="2102916"/>
            <a:ext cx="1191882" cy="269080"/>
          </a:xfrm>
          <a:prstGeom prst="rect">
            <a:avLst/>
          </a:prstGeom>
          <a:noFill/>
          <a:ln cap="flat" cmpd="sng" w="28575">
            <a:solidFill>
              <a:srgbClr val="FFFF00"/>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41" name="Shape 541"/>
          <p:cNvSpPr/>
          <p:nvPr/>
        </p:nvSpPr>
        <p:spPr>
          <a:xfrm>
            <a:off x="5606617" y="2441802"/>
            <a:ext cx="1191882" cy="269080"/>
          </a:xfrm>
          <a:prstGeom prst="rect">
            <a:avLst/>
          </a:prstGeom>
          <a:noFill/>
          <a:ln cap="flat" cmpd="sng" w="28575">
            <a:solidFill>
              <a:srgbClr val="FFFF00"/>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526"/>
                                        </p:tgtEl>
                                      </p:cBhvr>
                                    </p:animEffect>
                                    <p:set>
                                      <p:cBhvr>
                                        <p:cTn dur="1" fill="hold">
                                          <p:stCondLst>
                                            <p:cond delay="500"/>
                                          </p:stCondLst>
                                        </p:cTn>
                                        <p:tgtEl>
                                          <p:spTgt spid="5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animEffect filter="fade" transition="in">
                                      <p:cBhvr>
                                        <p:cTn dur="500"/>
                                        <p:tgtEl>
                                          <p:spTgt spid="50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par>
                                <p:cTn fill="hold" nodeType="withEffect" presetClass="exit" presetID="10" presetSubtype="0">
                                  <p:stCondLst>
                                    <p:cond delay="0"/>
                                  </p:stCondLst>
                                  <p:childTnLst>
                                    <p:animEffect filter="fade" transition="out">
                                      <p:cBhvr>
                                        <p:cTn dur="500"/>
                                        <p:tgtEl>
                                          <p:spTgt spid="540"/>
                                        </p:tgtEl>
                                      </p:cBhvr>
                                    </p:animEffect>
                                    <p:set>
                                      <p:cBhvr>
                                        <p:cTn dur="1" fill="hold">
                                          <p:stCondLst>
                                            <p:cond delay="500"/>
                                          </p:stCondLst>
                                        </p:cTn>
                                        <p:tgtEl>
                                          <p:spTgt spid="540"/>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520"/>
                                        </p:tgtEl>
                                      </p:cBhvr>
                                    </p:animEffect>
                                    <p:set>
                                      <p:cBhvr>
                                        <p:cTn dur="1" fill="hold">
                                          <p:stCondLst>
                                            <p:cond delay="500"/>
                                          </p:stCondLst>
                                        </p:cTn>
                                        <p:tgtEl>
                                          <p:spTgt spid="5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1">
                                            <p:txEl>
                                              <p:pRg end="0" st="0"/>
                                            </p:txEl>
                                          </p:spTgt>
                                        </p:tgtEl>
                                        <p:attrNameLst>
                                          <p:attrName>style.visibility</p:attrName>
                                        </p:attrNameLst>
                                      </p:cBhvr>
                                      <p:to>
                                        <p:strVal val="visible"/>
                                      </p:to>
                                    </p:set>
                                    <p:animEffect filter="fade" transition="in">
                                      <p:cBhvr>
                                        <p:cTn dur="500"/>
                                        <p:tgtEl>
                                          <p:spTgt spid="5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41"/>
                                        </p:tgtEl>
                                      </p:cBhvr>
                                    </p:animEffect>
                                    <p:set>
                                      <p:cBhvr>
                                        <p:cTn dur="1" fill="hold">
                                          <p:stCondLst>
                                            <p:cond delay="500"/>
                                          </p:stCondLst>
                                        </p:cTn>
                                        <p:tgtEl>
                                          <p:spTgt spid="5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491"/>
                                        </p:tgtEl>
                                      </p:cBhvr>
                                    </p:animEffect>
                                    <p:set>
                                      <p:cBhvr>
                                        <p:cTn dur="1" fill="hold">
                                          <p:stCondLst>
                                            <p:cond delay="500"/>
                                          </p:stCondLst>
                                        </p:cTn>
                                        <p:tgtEl>
                                          <p:spTgt spid="49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491"/>
                                        </p:tgtEl>
                                      </p:cBhvr>
                                    </p:animEffect>
                                    <p:set>
                                      <p:cBhvr>
                                        <p:cTn dur="1" fill="hold">
                                          <p:stCondLst>
                                            <p:cond delay="500"/>
                                          </p:stCondLst>
                                        </p:cTn>
                                        <p:tgtEl>
                                          <p:spTgt spid="491"/>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par>
                                <p:cTn fill="hold" nodeType="withEffect" presetClass="exit" presetID="10" presetSubtype="0">
                                  <p:stCondLst>
                                    <p:cond delay="0"/>
                                  </p:stCondLst>
                                  <p:childTnLst>
                                    <p:animEffect filter="fade" transition="out">
                                      <p:cBhvr>
                                        <p:cTn dur="500"/>
                                        <p:tgtEl>
                                          <p:spTgt spid="540"/>
                                        </p:tgtEl>
                                      </p:cBhvr>
                                    </p:animEffect>
                                    <p:set>
                                      <p:cBhvr>
                                        <p:cTn dur="1" fill="hold">
                                          <p:stCondLst>
                                            <p:cond delay="500"/>
                                          </p:stCondLst>
                                        </p:cTn>
                                        <p:tgtEl>
                                          <p:spTgt spid="540"/>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ctrTitle"/>
          </p:nvPr>
        </p:nvSpPr>
        <p:spPr>
          <a:xfrm>
            <a:off x="1017587" y="1596570"/>
            <a:ext cx="6048299" cy="764058"/>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spcAft>
                <a:spcPts val="0"/>
              </a:spcAft>
              <a:buClr>
                <a:srgbClr val="F27C3A"/>
              </a:buClr>
              <a:buSzPct val="25000"/>
              <a:buFont typeface="Arial"/>
              <a:buNone/>
            </a:pPr>
            <a:r>
              <a:rPr b="0" i="0" lang="en-US" sz="4000" u="none" cap="none" strike="noStrike">
                <a:solidFill>
                  <a:srgbClr val="F27C3A"/>
                </a:solidFill>
                <a:latin typeface="Arial"/>
                <a:ea typeface="Arial"/>
                <a:cs typeface="Arial"/>
                <a:sym typeface="Arial"/>
              </a:rPr>
              <a:t>Deploying Cloud Foundry</a:t>
            </a:r>
          </a:p>
        </p:txBody>
      </p:sp>
      <p:sp>
        <p:nvSpPr>
          <p:cNvPr id="547" name="Shape 547"/>
          <p:cNvSpPr txBox="1"/>
          <p:nvPr/>
        </p:nvSpPr>
        <p:spPr>
          <a:xfrm>
            <a:off x="1026053" y="2447127"/>
            <a:ext cx="6048374" cy="56276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2400" u="none" cap="none" strike="noStrike">
                <a:solidFill>
                  <a:srgbClr val="FFFFFF"/>
                </a:solidFill>
                <a:latin typeface="Arial"/>
                <a:ea typeface="Arial"/>
                <a:cs typeface="Arial"/>
                <a:sym typeface="Arial"/>
              </a:rPr>
              <a:t>Overview</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pic>
        <p:nvPicPr>
          <p:cNvPr descr="Stocksy_txp157cab05rEJ000_Medium_423382.jpg" id="552" name="Shape 552"/>
          <p:cNvPicPr preferRelativeResize="0"/>
          <p:nvPr/>
        </p:nvPicPr>
        <p:blipFill rotWithShape="1">
          <a:blip r:embed="rId3">
            <a:alphaModFix/>
          </a:blip>
          <a:srcRect b="0" l="0" r="0" t="15584"/>
          <a:stretch/>
        </p:blipFill>
        <p:spPr>
          <a:xfrm>
            <a:off x="0" y="0"/>
            <a:ext cx="9144000" cy="5143499"/>
          </a:xfrm>
          <a:prstGeom prst="rect">
            <a:avLst/>
          </a:prstGeom>
          <a:noFill/>
          <a:ln>
            <a:noFill/>
          </a:ln>
        </p:spPr>
      </p:pic>
      <p:sp>
        <p:nvSpPr>
          <p:cNvPr id="553" name="Shape 553"/>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nvGrpSpPr>
          <p:cNvPr id="554" name="Shape 554"/>
          <p:cNvGrpSpPr/>
          <p:nvPr/>
        </p:nvGrpSpPr>
        <p:grpSpPr>
          <a:xfrm>
            <a:off x="3754005" y="2328640"/>
            <a:ext cx="1187449" cy="800194"/>
            <a:chOff x="1314450" y="2381250"/>
            <a:chExt cx="1847849" cy="1245222"/>
          </a:xfrm>
        </p:grpSpPr>
        <p:sp>
          <p:nvSpPr>
            <p:cNvPr id="555" name="Shape 555"/>
            <p:cNvSpPr/>
            <p:nvPr/>
          </p:nvSpPr>
          <p:spPr>
            <a:xfrm>
              <a:off x="1752600" y="2806700"/>
              <a:ext cx="1028700" cy="635000"/>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pic>
          <p:nvPicPr>
            <p:cNvPr descr="cf-green.png" id="556" name="Shape 556"/>
            <p:cNvPicPr preferRelativeResize="0"/>
            <p:nvPr/>
          </p:nvPicPr>
          <p:blipFill rotWithShape="1">
            <a:blip r:embed="rId4">
              <a:alphaModFix/>
            </a:blip>
            <a:srcRect b="0" l="0" r="0" t="0"/>
            <a:stretch/>
          </p:blipFill>
          <p:spPr>
            <a:xfrm>
              <a:off x="1314450" y="2381250"/>
              <a:ext cx="1847849" cy="1245222"/>
            </a:xfrm>
            <a:prstGeom prst="rect">
              <a:avLst/>
            </a:prstGeom>
            <a:noFill/>
            <a:ln>
              <a:noFill/>
            </a:ln>
          </p:spPr>
        </p:pic>
      </p:grpSp>
      <p:cxnSp>
        <p:nvCxnSpPr>
          <p:cNvPr id="557" name="Shape 557"/>
          <p:cNvCxnSpPr/>
          <p:nvPr/>
        </p:nvCxnSpPr>
        <p:spPr>
          <a:xfrm>
            <a:off x="596900" y="2111130"/>
            <a:ext cx="7848599" cy="1587"/>
          </a:xfrm>
          <a:prstGeom prst="straightConnector1">
            <a:avLst/>
          </a:prstGeom>
          <a:noFill/>
          <a:ln cap="flat" cmpd="sng" w="22225">
            <a:solidFill>
              <a:schemeClr val="accent1"/>
            </a:solidFill>
            <a:prstDash val="solid"/>
            <a:round/>
            <a:headEnd len="med" w="med" type="none"/>
            <a:tailEnd len="med" w="med" type="none"/>
          </a:ln>
          <a:effectLst>
            <a:outerShdw blurRad="39999" rotWithShape="0" dir="5400000" dist="20000">
              <a:srgbClr val="000000">
                <a:alpha val="37647"/>
              </a:srgbClr>
            </a:outerShdw>
          </a:effectLst>
        </p:spPr>
      </p:cxnSp>
      <p:cxnSp>
        <p:nvCxnSpPr>
          <p:cNvPr id="558" name="Shape 558"/>
          <p:cNvCxnSpPr/>
          <p:nvPr/>
        </p:nvCxnSpPr>
        <p:spPr>
          <a:xfrm>
            <a:off x="596900" y="3428753"/>
            <a:ext cx="7848599" cy="1587"/>
          </a:xfrm>
          <a:prstGeom prst="straightConnector1">
            <a:avLst/>
          </a:prstGeom>
          <a:noFill/>
          <a:ln cap="flat" cmpd="sng" w="22225">
            <a:solidFill>
              <a:schemeClr val="accent1"/>
            </a:solidFill>
            <a:prstDash val="solid"/>
            <a:round/>
            <a:headEnd len="med" w="med" type="none"/>
            <a:tailEnd len="med" w="med" type="none"/>
          </a:ln>
          <a:effectLst>
            <a:outerShdw blurRad="39999" rotWithShape="0" dir="5400000" dist="20000">
              <a:srgbClr val="000000">
                <a:alpha val="37647"/>
              </a:srgbClr>
            </a:outerShdw>
          </a:effectLst>
        </p:spPr>
      </p:cxnSp>
      <p:sp>
        <p:nvSpPr>
          <p:cNvPr id="559" name="Shape 559"/>
          <p:cNvSpPr txBox="1"/>
          <p:nvPr/>
        </p:nvSpPr>
        <p:spPr>
          <a:xfrm>
            <a:off x="1820793" y="1336858"/>
            <a:ext cx="5209486" cy="460500"/>
          </a:xfrm>
          <a:prstGeom prst="rect">
            <a:avLst/>
          </a:prstGeom>
          <a:noFill/>
          <a:ln>
            <a:noFill/>
          </a:ln>
        </p:spPr>
        <p:txBody>
          <a:bodyPr anchorCtr="0" anchor="t" bIns="0" lIns="0" rIns="0" tIns="0">
            <a:noAutofit/>
          </a:bodyPr>
          <a:lstStyle/>
          <a:p>
            <a:pPr indent="0" lvl="0" marL="0" marR="0" rtl="0" algn="just">
              <a:lnSpc>
                <a:spcPct val="90000"/>
              </a:lnSpc>
              <a:spcBef>
                <a:spcPts val="0"/>
              </a:spcBef>
              <a:spcAft>
                <a:spcPts val="0"/>
              </a:spcAft>
              <a:buClr>
                <a:srgbClr val="000000"/>
              </a:buClr>
              <a:buFont typeface="Arial"/>
              <a:buNone/>
            </a:pPr>
            <a:r>
              <a:t/>
            </a:r>
            <a:endParaRPr b="1" i="0" sz="4500" u="none" cap="none" strike="noStrike">
              <a:solidFill>
                <a:srgbClr val="008881"/>
              </a:solidFill>
              <a:latin typeface="Arial"/>
              <a:ea typeface="Arial"/>
              <a:cs typeface="Arial"/>
              <a:sym typeface="Arial"/>
            </a:endParaRPr>
          </a:p>
        </p:txBody>
      </p:sp>
      <p:sp>
        <p:nvSpPr>
          <p:cNvPr id="560" name="Shape 560"/>
          <p:cNvSpPr txBox="1"/>
          <p:nvPr/>
        </p:nvSpPr>
        <p:spPr>
          <a:xfrm>
            <a:off x="205956" y="1396070"/>
            <a:ext cx="8410499" cy="460500"/>
          </a:xfrm>
          <a:prstGeom prst="rect">
            <a:avLst/>
          </a:prstGeom>
          <a:noFill/>
          <a:ln>
            <a:noFill/>
          </a:ln>
        </p:spPr>
        <p:txBody>
          <a:bodyPr anchorCtr="0" anchor="t" bIns="0" lIns="0" rIns="0" tIns="0">
            <a:noAutofit/>
          </a:bodyPr>
          <a:lstStyle/>
          <a:p>
            <a:pPr indent="0" lvl="0" marL="0" marR="0" rtl="0" algn="ctr">
              <a:lnSpc>
                <a:spcPct val="90000"/>
              </a:lnSpc>
              <a:spcBef>
                <a:spcPts val="0"/>
              </a:spcBef>
              <a:spcAft>
                <a:spcPts val="0"/>
              </a:spcAft>
              <a:buClr>
                <a:srgbClr val="74CEC7"/>
              </a:buClr>
              <a:buSzPct val="25000"/>
              <a:buFont typeface="Arial"/>
              <a:buNone/>
            </a:pPr>
            <a:r>
              <a:rPr b="1" i="0" lang="en-US" sz="3200" u="none" cap="none" strike="noStrike">
                <a:solidFill>
                  <a:srgbClr val="74CEC7"/>
                </a:solidFill>
                <a:latin typeface="Arial"/>
                <a:ea typeface="Arial"/>
                <a:cs typeface="Arial"/>
                <a:sym typeface="Arial"/>
              </a:rPr>
              <a:t>D E M 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p:nvPr/>
        </p:nvSpPr>
        <p:spPr>
          <a:xfrm>
            <a:off x="1724025" y="1200150"/>
            <a:ext cx="3990975" cy="3200397"/>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rgbClr val="008881"/>
              </a:solidFill>
              <a:latin typeface="Arial"/>
              <a:ea typeface="Arial"/>
              <a:cs typeface="Arial"/>
              <a:sym typeface="Arial"/>
            </a:endParaRPr>
          </a:p>
        </p:txBody>
      </p:sp>
      <p:grpSp>
        <p:nvGrpSpPr>
          <p:cNvPr id="566" name="Shape 566"/>
          <p:cNvGrpSpPr/>
          <p:nvPr/>
        </p:nvGrpSpPr>
        <p:grpSpPr>
          <a:xfrm>
            <a:off x="3976503" y="2648851"/>
            <a:ext cx="1533402" cy="443726"/>
            <a:chOff x="4038600" y="2305108"/>
            <a:chExt cx="1533402" cy="443726"/>
          </a:xfrm>
        </p:grpSpPr>
        <p:sp>
          <p:nvSpPr>
            <p:cNvPr id="567" name="Shape 567"/>
            <p:cNvSpPr/>
            <p:nvPr/>
          </p:nvSpPr>
          <p:spPr>
            <a:xfrm>
              <a:off x="4038600" y="2305108"/>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Message Bus</a:t>
              </a:r>
            </a:p>
          </p:txBody>
        </p:sp>
        <p:sp>
          <p:nvSpPr>
            <p:cNvPr id="568" name="Shape 568"/>
            <p:cNvSpPr/>
            <p:nvPr/>
          </p:nvSpPr>
          <p:spPr>
            <a:xfrm rot="-10345447">
              <a:off x="4094828" y="2426119"/>
              <a:ext cx="239023" cy="210911"/>
            </a:xfrm>
            <a:custGeom>
              <a:pathLst>
                <a:path extrusionOk="0" h="120000" w="12000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sp>
        <p:nvSpPr>
          <p:cNvPr id="569" name="Shape 569"/>
          <p:cNvSpPr/>
          <p:nvPr/>
        </p:nvSpPr>
        <p:spPr>
          <a:xfrm>
            <a:off x="5715000" y="1200150"/>
            <a:ext cx="3085552" cy="3200397"/>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rgbClr val="008881"/>
              </a:solidFill>
              <a:latin typeface="Arial"/>
              <a:ea typeface="Arial"/>
              <a:cs typeface="Arial"/>
              <a:sym typeface="Arial"/>
            </a:endParaRPr>
          </a:p>
        </p:txBody>
      </p:sp>
      <p:sp>
        <p:nvSpPr>
          <p:cNvPr id="570" name="Shape 570"/>
          <p:cNvSpPr/>
          <p:nvPr/>
        </p:nvSpPr>
        <p:spPr>
          <a:xfrm>
            <a:off x="7010400" y="3955017"/>
            <a:ext cx="1696681" cy="36933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IaaS</a:t>
            </a:r>
          </a:p>
        </p:txBody>
      </p:sp>
      <p:sp>
        <p:nvSpPr>
          <p:cNvPr id="571" name="Shape 571"/>
          <p:cNvSpPr/>
          <p:nvPr/>
        </p:nvSpPr>
        <p:spPr>
          <a:xfrm>
            <a:off x="2743200" y="3678019"/>
            <a:ext cx="2878328" cy="646331"/>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r>
              <a:rPr b="0" i="0" lang="en-US" sz="1800" u="none" cap="none" strike="noStrike">
                <a:solidFill>
                  <a:srgbClr val="000000"/>
                </a:solidFill>
                <a:latin typeface="Calibri"/>
                <a:ea typeface="Calibri"/>
                <a:cs typeface="Calibri"/>
                <a:sym typeface="Calibri"/>
              </a:rPr>
              <a:t>Cloud Foundry       Operations Manager/BOSH</a:t>
            </a:r>
          </a:p>
        </p:txBody>
      </p:sp>
      <p:grpSp>
        <p:nvGrpSpPr>
          <p:cNvPr id="572" name="Shape 572"/>
          <p:cNvGrpSpPr/>
          <p:nvPr/>
        </p:nvGrpSpPr>
        <p:grpSpPr>
          <a:xfrm>
            <a:off x="1943954" y="1384374"/>
            <a:ext cx="1533402" cy="443726"/>
            <a:chOff x="810566" y="1384374"/>
            <a:chExt cx="1533402" cy="443726"/>
          </a:xfrm>
        </p:grpSpPr>
        <p:sp>
          <p:nvSpPr>
            <p:cNvPr id="573" name="Shape 573"/>
            <p:cNvSpPr/>
            <p:nvPr/>
          </p:nvSpPr>
          <p:spPr>
            <a:xfrm>
              <a:off x="810566" y="1384374"/>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DB</a:t>
              </a:r>
            </a:p>
          </p:txBody>
        </p:sp>
        <p:sp>
          <p:nvSpPr>
            <p:cNvPr id="574" name="Shape 574"/>
            <p:cNvSpPr/>
            <p:nvPr/>
          </p:nvSpPr>
          <p:spPr>
            <a:xfrm>
              <a:off x="874073" y="1498378"/>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575" name="Shape 575"/>
          <p:cNvGrpSpPr/>
          <p:nvPr/>
        </p:nvGrpSpPr>
        <p:grpSpPr>
          <a:xfrm>
            <a:off x="3976503" y="1794381"/>
            <a:ext cx="1533402" cy="443726"/>
            <a:chOff x="5181600" y="2326964"/>
            <a:chExt cx="1533402" cy="443726"/>
          </a:xfrm>
        </p:grpSpPr>
        <p:sp>
          <p:nvSpPr>
            <p:cNvPr id="576" name="Shape 576"/>
            <p:cNvSpPr/>
            <p:nvPr/>
          </p:nvSpPr>
          <p:spPr>
            <a:xfrm>
              <a:off x="5181600" y="2326964"/>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BOSH Director</a:t>
              </a:r>
            </a:p>
          </p:txBody>
        </p:sp>
        <p:sp>
          <p:nvSpPr>
            <p:cNvPr id="577" name="Shape 577"/>
            <p:cNvSpPr/>
            <p:nvPr/>
          </p:nvSpPr>
          <p:spPr>
            <a:xfrm>
              <a:off x="5257800" y="2430983"/>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578" name="Shape 578"/>
          <p:cNvGrpSpPr/>
          <p:nvPr/>
        </p:nvGrpSpPr>
        <p:grpSpPr>
          <a:xfrm>
            <a:off x="1943952" y="2221766"/>
            <a:ext cx="1533402" cy="443726"/>
            <a:chOff x="2155867" y="1384375"/>
            <a:chExt cx="1533402" cy="443726"/>
          </a:xfrm>
        </p:grpSpPr>
        <p:sp>
          <p:nvSpPr>
            <p:cNvPr id="579" name="Shape 579"/>
            <p:cNvSpPr/>
            <p:nvPr/>
          </p:nvSpPr>
          <p:spPr>
            <a:xfrm>
              <a:off x="2155867" y="1384375"/>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Blobstore</a:t>
              </a:r>
            </a:p>
          </p:txBody>
        </p:sp>
        <p:sp>
          <p:nvSpPr>
            <p:cNvPr id="580" name="Shape 580"/>
            <p:cNvSpPr/>
            <p:nvPr/>
          </p:nvSpPr>
          <p:spPr>
            <a:xfrm rot="-2700000">
              <a:off x="2241489" y="1547538"/>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581" name="Shape 581"/>
          <p:cNvGrpSpPr/>
          <p:nvPr/>
        </p:nvGrpSpPr>
        <p:grpSpPr>
          <a:xfrm>
            <a:off x="1943954" y="3059158"/>
            <a:ext cx="1533402" cy="443726"/>
            <a:chOff x="3495798" y="1384374"/>
            <a:chExt cx="1533402" cy="443726"/>
          </a:xfrm>
        </p:grpSpPr>
        <p:sp>
          <p:nvSpPr>
            <p:cNvPr id="582" name="Shape 582"/>
            <p:cNvSpPr/>
            <p:nvPr/>
          </p:nvSpPr>
          <p:spPr>
            <a:xfrm>
              <a:off x="3495798" y="1384374"/>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Health Monitor</a:t>
              </a:r>
            </a:p>
          </p:txBody>
        </p:sp>
        <p:sp>
          <p:nvSpPr>
            <p:cNvPr id="583" name="Shape 583"/>
            <p:cNvSpPr/>
            <p:nvPr/>
          </p:nvSpPr>
          <p:spPr>
            <a:xfrm>
              <a:off x="3549266" y="1516358"/>
              <a:ext cx="221226" cy="195187"/>
            </a:xfrm>
            <a:prstGeom prst="hear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sp>
        <p:nvSpPr>
          <p:cNvPr id="584" name="Shape 584"/>
          <p:cNvSpPr/>
          <p:nvPr/>
        </p:nvSpPr>
        <p:spPr>
          <a:xfrm>
            <a:off x="181591" y="2886075"/>
            <a:ext cx="1390650" cy="1514473"/>
          </a:xfrm>
          <a:prstGeom prst="roundRect">
            <a:avLst>
              <a:gd fmla="val 7448" name="adj"/>
            </a:avLst>
          </a:prstGeom>
          <a:solidFill>
            <a:schemeClr val="lt1"/>
          </a:solidFill>
          <a:ln cap="flat" cmpd="sng" w="25400">
            <a:solidFill>
              <a:schemeClr val="accent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en-US" sz="1400" u="none" cap="none" strike="noStrike">
                <a:solidFill>
                  <a:schemeClr val="dk1"/>
                </a:solidFill>
                <a:latin typeface="Arial"/>
                <a:ea typeface="Arial"/>
                <a:cs typeface="Arial"/>
                <a:sym typeface="Arial"/>
              </a:rPr>
              <a:t>Deployment</a:t>
            </a:r>
          </a:p>
          <a:p>
            <a:pPr indent="-119063" lvl="0" marL="119063" marR="0" rtl="0" algn="l">
              <a:lnSpc>
                <a:spcPct val="100000"/>
              </a:lnSpc>
              <a:spcBef>
                <a:spcPts val="60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Packages</a:t>
            </a:r>
          </a:p>
          <a:p>
            <a:pPr indent="-120650" lvl="1" marL="285750" marR="0" rtl="0" algn="l">
              <a:lnSpc>
                <a:spcPct val="10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Blobs</a:t>
            </a:r>
          </a:p>
          <a:p>
            <a:pPr indent="-120650" lvl="1" marL="285750" marR="0" rtl="0" algn="l">
              <a:lnSpc>
                <a:spcPct val="10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Source</a:t>
            </a:r>
          </a:p>
          <a:p>
            <a:pPr indent="-119063" lvl="0" marL="119063" marR="0" rtl="0" algn="l">
              <a:lnSpc>
                <a:spcPct val="10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Jobs</a:t>
            </a:r>
          </a:p>
          <a:p>
            <a:pPr indent="-119063" lvl="0" marL="119063" marR="0" rtl="0" algn="l">
              <a:lnSpc>
                <a:spcPct val="10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Manifest</a:t>
            </a:r>
          </a:p>
        </p:txBody>
      </p:sp>
      <p:sp>
        <p:nvSpPr>
          <p:cNvPr id="585" name="Shape 585"/>
          <p:cNvSpPr/>
          <p:nvPr/>
        </p:nvSpPr>
        <p:spPr>
          <a:xfrm>
            <a:off x="366712" y="1627749"/>
            <a:ext cx="1542433" cy="776286"/>
          </a:xfrm>
          <a:prstGeom prst="rightArrow">
            <a:avLst>
              <a:gd fmla="val 72086" name="adj1"/>
              <a:gd fmla="val 41820"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Deploy new</a:t>
            </a:r>
          </a:p>
          <a:p>
            <a:pPr indent="0" lvl="0" marL="0" marR="0" rtl="0" algn="ctr">
              <a:lnSpc>
                <a:spcPct val="100000"/>
              </a:lnSpc>
              <a:spcBef>
                <a:spcPts val="0"/>
              </a:spcBef>
              <a:spcAft>
                <a:spcPts val="0"/>
              </a:spcAft>
              <a:buClr>
                <a:schemeClr val="lt1"/>
              </a:buClr>
              <a:buSzPct val="25000"/>
              <a:buFont typeface="Arial"/>
              <a:buNone/>
            </a:pPr>
            <a:r>
              <a:rPr b="0" i="1" lang="en-US" sz="1400" u="none" cap="none" strike="noStrike">
                <a:solidFill>
                  <a:schemeClr val="lt1"/>
                </a:solidFill>
                <a:latin typeface="Arial"/>
                <a:ea typeface="Arial"/>
                <a:cs typeface="Arial"/>
                <a:sym typeface="Arial"/>
              </a:rPr>
              <a:t>CF Instance</a:t>
            </a:r>
          </a:p>
        </p:txBody>
      </p:sp>
      <p:pic>
        <p:nvPicPr>
          <p:cNvPr id="586" name="Shape 586"/>
          <p:cNvPicPr preferRelativeResize="0"/>
          <p:nvPr/>
        </p:nvPicPr>
        <p:blipFill rotWithShape="1">
          <a:blip r:embed="rId3">
            <a:alphaModFix/>
          </a:blip>
          <a:srcRect b="0" l="0" r="0" t="0"/>
          <a:stretch/>
        </p:blipFill>
        <p:spPr>
          <a:xfrm>
            <a:off x="181591" y="1627749"/>
            <a:ext cx="438150" cy="776286"/>
          </a:xfrm>
          <a:prstGeom prst="rect">
            <a:avLst/>
          </a:prstGeom>
          <a:noFill/>
          <a:ln>
            <a:noFill/>
          </a:ln>
        </p:spPr>
      </p:pic>
      <p:grpSp>
        <p:nvGrpSpPr>
          <p:cNvPr id="587" name="Shape 587"/>
          <p:cNvGrpSpPr/>
          <p:nvPr/>
        </p:nvGrpSpPr>
        <p:grpSpPr>
          <a:xfrm>
            <a:off x="5958598" y="1409866"/>
            <a:ext cx="2602716" cy="1033760"/>
            <a:chOff x="5958598" y="1409866"/>
            <a:chExt cx="2602716" cy="1033760"/>
          </a:xfrm>
        </p:grpSpPr>
        <p:sp>
          <p:nvSpPr>
            <p:cNvPr id="588" name="Shape 588"/>
            <p:cNvSpPr/>
            <p:nvPr/>
          </p:nvSpPr>
          <p:spPr>
            <a:xfrm>
              <a:off x="5958598" y="1409866"/>
              <a:ext cx="2602716" cy="1033760"/>
            </a:xfrm>
            <a:prstGeom prst="roundRect">
              <a:avLst>
                <a:gd fmla="val 4579" name="adj"/>
              </a:avLst>
            </a:prstGeom>
            <a:solidFill>
              <a:srgbClr val="33928A"/>
            </a:solidFill>
            <a:ln>
              <a:noFill/>
            </a:ln>
          </p:spPr>
          <p:txBody>
            <a:bodyPr anchorCtr="0" anchor="ctr" bIns="0" lIns="914400"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Worker VMs</a:t>
              </a:r>
            </a:p>
          </p:txBody>
        </p:sp>
        <p:grpSp>
          <p:nvGrpSpPr>
            <p:cNvPr id="589" name="Shape 589"/>
            <p:cNvGrpSpPr/>
            <p:nvPr/>
          </p:nvGrpSpPr>
          <p:grpSpPr>
            <a:xfrm>
              <a:off x="6034263" y="1504950"/>
              <a:ext cx="751568" cy="871170"/>
              <a:chOff x="6443676" y="1273494"/>
              <a:chExt cx="993332" cy="1151407"/>
            </a:xfrm>
          </p:grpSpPr>
          <p:pic>
            <p:nvPicPr>
              <p:cNvPr id="590" name="Shape 590"/>
              <p:cNvPicPr preferRelativeResize="0"/>
              <p:nvPr/>
            </p:nvPicPr>
            <p:blipFill rotWithShape="1">
              <a:blip r:embed="rId4">
                <a:alphaModFix/>
              </a:blip>
              <a:srcRect b="0" l="0" r="0" t="0"/>
              <a:stretch/>
            </p:blipFill>
            <p:spPr>
              <a:xfrm>
                <a:off x="6443676" y="1556883"/>
                <a:ext cx="478470" cy="560811"/>
              </a:xfrm>
              <a:prstGeom prst="rect">
                <a:avLst/>
              </a:prstGeom>
              <a:noFill/>
              <a:ln>
                <a:noFill/>
              </a:ln>
            </p:spPr>
          </p:pic>
          <p:pic>
            <p:nvPicPr>
              <p:cNvPr id="591" name="Shape 591"/>
              <p:cNvPicPr preferRelativeResize="0"/>
              <p:nvPr/>
            </p:nvPicPr>
            <p:blipFill rotWithShape="1">
              <a:blip r:embed="rId4">
                <a:alphaModFix/>
              </a:blip>
              <a:srcRect b="0" l="0" r="0" t="0"/>
              <a:stretch/>
            </p:blipFill>
            <p:spPr>
              <a:xfrm>
                <a:off x="6699395" y="1710485"/>
                <a:ext cx="478470" cy="560811"/>
              </a:xfrm>
              <a:prstGeom prst="rect">
                <a:avLst/>
              </a:prstGeom>
              <a:noFill/>
              <a:ln>
                <a:noFill/>
              </a:ln>
            </p:spPr>
          </p:pic>
          <p:pic>
            <p:nvPicPr>
              <p:cNvPr id="592" name="Shape 592"/>
              <p:cNvPicPr preferRelativeResize="0"/>
              <p:nvPr/>
            </p:nvPicPr>
            <p:blipFill rotWithShape="1">
              <a:blip r:embed="rId4">
                <a:alphaModFix/>
              </a:blip>
              <a:srcRect b="0" l="0" r="0" t="0"/>
              <a:stretch/>
            </p:blipFill>
            <p:spPr>
              <a:xfrm>
                <a:off x="6955114" y="1864089"/>
                <a:ext cx="478470" cy="560811"/>
              </a:xfrm>
              <a:prstGeom prst="rect">
                <a:avLst/>
              </a:prstGeom>
              <a:noFill/>
              <a:ln>
                <a:noFill/>
              </a:ln>
            </p:spPr>
          </p:pic>
          <p:pic>
            <p:nvPicPr>
              <p:cNvPr id="593" name="Shape 593"/>
              <p:cNvPicPr preferRelativeResize="0"/>
              <p:nvPr/>
            </p:nvPicPr>
            <p:blipFill rotWithShape="1">
              <a:blip r:embed="rId4">
                <a:alphaModFix/>
              </a:blip>
              <a:srcRect b="0" l="0" r="0" t="0"/>
              <a:stretch/>
            </p:blipFill>
            <p:spPr>
              <a:xfrm>
                <a:off x="6447100" y="1273494"/>
                <a:ext cx="478470" cy="560811"/>
              </a:xfrm>
              <a:prstGeom prst="rect">
                <a:avLst/>
              </a:prstGeom>
              <a:noFill/>
              <a:ln>
                <a:noFill/>
              </a:ln>
            </p:spPr>
          </p:pic>
          <p:pic>
            <p:nvPicPr>
              <p:cNvPr id="594" name="Shape 594"/>
              <p:cNvPicPr preferRelativeResize="0"/>
              <p:nvPr/>
            </p:nvPicPr>
            <p:blipFill rotWithShape="1">
              <a:blip r:embed="rId4">
                <a:alphaModFix/>
              </a:blip>
              <a:srcRect b="0" l="0" r="0" t="0"/>
              <a:stretch/>
            </p:blipFill>
            <p:spPr>
              <a:xfrm>
                <a:off x="6702817" y="1427095"/>
                <a:ext cx="478470" cy="560811"/>
              </a:xfrm>
              <a:prstGeom prst="rect">
                <a:avLst/>
              </a:prstGeom>
              <a:noFill/>
              <a:ln>
                <a:noFill/>
              </a:ln>
            </p:spPr>
          </p:pic>
          <p:pic>
            <p:nvPicPr>
              <p:cNvPr id="595" name="Shape 595"/>
              <p:cNvPicPr preferRelativeResize="0"/>
              <p:nvPr/>
            </p:nvPicPr>
            <p:blipFill rotWithShape="1">
              <a:blip r:embed="rId4">
                <a:alphaModFix/>
              </a:blip>
              <a:srcRect b="0" l="0" r="0" t="0"/>
              <a:stretch/>
            </p:blipFill>
            <p:spPr>
              <a:xfrm>
                <a:off x="6958538" y="1580698"/>
                <a:ext cx="478470" cy="560811"/>
              </a:xfrm>
              <a:prstGeom prst="rect">
                <a:avLst/>
              </a:prstGeom>
              <a:noFill/>
              <a:ln>
                <a:noFill/>
              </a:ln>
            </p:spPr>
          </p:pic>
        </p:grpSp>
      </p:grpSp>
      <p:grpSp>
        <p:nvGrpSpPr>
          <p:cNvPr id="596" name="Shape 596"/>
          <p:cNvGrpSpPr/>
          <p:nvPr/>
        </p:nvGrpSpPr>
        <p:grpSpPr>
          <a:xfrm>
            <a:off x="5958598" y="2542365"/>
            <a:ext cx="2602716" cy="807464"/>
            <a:chOff x="5958598" y="2542365"/>
            <a:chExt cx="2602716" cy="807464"/>
          </a:xfrm>
        </p:grpSpPr>
        <p:sp>
          <p:nvSpPr>
            <p:cNvPr id="597" name="Shape 597"/>
            <p:cNvSpPr/>
            <p:nvPr/>
          </p:nvSpPr>
          <p:spPr>
            <a:xfrm>
              <a:off x="5958598" y="2542365"/>
              <a:ext cx="2602716" cy="807464"/>
            </a:xfrm>
            <a:prstGeom prst="roundRect">
              <a:avLst>
                <a:gd fmla="val 4579" name="adj"/>
              </a:avLst>
            </a:prstGeom>
            <a:solidFill>
              <a:srgbClr val="33928A"/>
            </a:solidFill>
            <a:ln>
              <a:noFill/>
            </a:ln>
          </p:spPr>
          <p:txBody>
            <a:bodyPr anchorCtr="0" anchor="t" bIns="0" lIns="320025" rIns="0" tIns="109725">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etcd</a:t>
              </a:r>
            </a:p>
          </p:txBody>
        </p:sp>
        <p:pic>
          <p:nvPicPr>
            <p:cNvPr id="598" name="Shape 598"/>
            <p:cNvPicPr preferRelativeResize="0"/>
            <p:nvPr/>
          </p:nvPicPr>
          <p:blipFill rotWithShape="1">
            <a:blip r:embed="rId5">
              <a:alphaModFix/>
            </a:blip>
            <a:srcRect b="0" l="0" r="0" t="0"/>
            <a:stretch/>
          </p:blipFill>
          <p:spPr>
            <a:xfrm>
              <a:off x="7961239" y="2744640"/>
              <a:ext cx="478470" cy="560811"/>
            </a:xfrm>
            <a:prstGeom prst="rect">
              <a:avLst/>
            </a:prstGeom>
            <a:noFill/>
            <a:ln>
              <a:noFill/>
            </a:ln>
          </p:spPr>
        </p:pic>
        <p:sp>
          <p:nvSpPr>
            <p:cNvPr id="599" name="Shape 599"/>
            <p:cNvSpPr txBox="1"/>
            <p:nvPr/>
          </p:nvSpPr>
          <p:spPr>
            <a:xfrm>
              <a:off x="7165514" y="2997402"/>
              <a:ext cx="835486" cy="253916"/>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1" i="0" lang="en-US" sz="1050" u="none" cap="none" strike="noStrike">
                  <a:solidFill>
                    <a:schemeClr val="lt1"/>
                  </a:solidFill>
                  <a:latin typeface="Arial"/>
                  <a:ea typeface="Arial"/>
                  <a:cs typeface="Arial"/>
                  <a:sym typeface="Arial"/>
                </a:rPr>
                <a:t>Target VM</a:t>
              </a:r>
            </a:p>
          </p:txBody>
        </p:sp>
        <p:sp>
          <p:nvSpPr>
            <p:cNvPr id="600" name="Shape 600"/>
            <p:cNvSpPr/>
            <p:nvPr/>
          </p:nvSpPr>
          <p:spPr>
            <a:xfrm rot="-10345447">
              <a:off x="6014828" y="2673761"/>
              <a:ext cx="239023" cy="210911"/>
            </a:xfrm>
            <a:custGeom>
              <a:pathLst>
                <a:path extrusionOk="0" h="120000" w="12000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cxnSp>
        <p:nvCxnSpPr>
          <p:cNvPr id="601" name="Shape 601"/>
          <p:cNvCxnSpPr>
            <a:stCxn id="573" idx="3"/>
          </p:cNvCxnSpPr>
          <p:nvPr/>
        </p:nvCxnSpPr>
        <p:spPr>
          <a:xfrm>
            <a:off x="3477356" y="1606237"/>
            <a:ext cx="499200" cy="188100"/>
          </a:xfrm>
          <a:prstGeom prst="straightConnector1">
            <a:avLst/>
          </a:prstGeom>
          <a:noFill/>
          <a:ln cap="flat" cmpd="sng" w="19050">
            <a:solidFill>
              <a:srgbClr val="7F7F7F"/>
            </a:solidFill>
            <a:prstDash val="solid"/>
            <a:round/>
            <a:headEnd len="med" w="med" type="none"/>
            <a:tailEnd len="med" w="med" type="none"/>
          </a:ln>
        </p:spPr>
      </p:cxnSp>
      <p:cxnSp>
        <p:nvCxnSpPr>
          <p:cNvPr id="602" name="Shape 602"/>
          <p:cNvCxnSpPr>
            <a:stCxn id="579" idx="3"/>
          </p:cNvCxnSpPr>
          <p:nvPr/>
        </p:nvCxnSpPr>
        <p:spPr>
          <a:xfrm flipH="1" rot="10800000">
            <a:off x="3477355" y="2221629"/>
            <a:ext cx="499200" cy="222000"/>
          </a:xfrm>
          <a:prstGeom prst="straightConnector1">
            <a:avLst/>
          </a:prstGeom>
          <a:noFill/>
          <a:ln cap="flat" cmpd="sng" w="19050">
            <a:solidFill>
              <a:srgbClr val="7F7F7F"/>
            </a:solidFill>
            <a:prstDash val="solid"/>
            <a:round/>
            <a:headEnd len="med" w="med" type="none"/>
            <a:tailEnd len="med" w="med" type="none"/>
          </a:ln>
        </p:spPr>
      </p:cxnSp>
      <p:cxnSp>
        <p:nvCxnSpPr>
          <p:cNvPr id="603" name="Shape 603"/>
          <p:cNvCxnSpPr>
            <a:stCxn id="585" idx="3"/>
            <a:endCxn id="576" idx="1"/>
          </p:cNvCxnSpPr>
          <p:nvPr/>
        </p:nvCxnSpPr>
        <p:spPr>
          <a:xfrm>
            <a:off x="1909146" y="2015892"/>
            <a:ext cx="2067299" cy="300"/>
          </a:xfrm>
          <a:prstGeom prst="straightConnector1">
            <a:avLst/>
          </a:prstGeom>
          <a:noFill/>
          <a:ln cap="flat" cmpd="sng" w="19050">
            <a:solidFill>
              <a:srgbClr val="7F7F7F"/>
            </a:solidFill>
            <a:prstDash val="solid"/>
            <a:round/>
            <a:headEnd len="med" w="med" type="none"/>
            <a:tailEnd len="lg" w="lg" type="triangle"/>
          </a:ln>
        </p:spPr>
      </p:cxnSp>
      <p:cxnSp>
        <p:nvCxnSpPr>
          <p:cNvPr id="604" name="Shape 604"/>
          <p:cNvCxnSpPr/>
          <p:nvPr/>
        </p:nvCxnSpPr>
        <p:spPr>
          <a:xfrm flipH="1" rot="10800000">
            <a:off x="5509905" y="1930165"/>
            <a:ext cx="448694" cy="352"/>
          </a:xfrm>
          <a:prstGeom prst="straightConnector1">
            <a:avLst/>
          </a:prstGeom>
          <a:noFill/>
          <a:ln cap="flat" cmpd="sng" w="19050">
            <a:solidFill>
              <a:srgbClr val="7F7F7F"/>
            </a:solidFill>
            <a:prstDash val="solid"/>
            <a:round/>
            <a:headEnd len="med" w="med" type="none"/>
            <a:tailEnd len="lg" w="lg" type="triangle"/>
          </a:ln>
        </p:spPr>
      </p:cxnSp>
      <p:cxnSp>
        <p:nvCxnSpPr>
          <p:cNvPr id="605" name="Shape 605"/>
          <p:cNvCxnSpPr/>
          <p:nvPr/>
        </p:nvCxnSpPr>
        <p:spPr>
          <a:xfrm>
            <a:off x="5509905" y="2221766"/>
            <a:ext cx="448694" cy="347876"/>
          </a:xfrm>
          <a:prstGeom prst="straightConnector1">
            <a:avLst/>
          </a:prstGeom>
          <a:noFill/>
          <a:ln cap="flat" cmpd="sng" w="19050">
            <a:solidFill>
              <a:srgbClr val="7F7F7F"/>
            </a:solidFill>
            <a:prstDash val="solid"/>
            <a:round/>
            <a:headEnd len="med" w="med" type="none"/>
            <a:tailEnd len="lg" w="lg" type="triangle"/>
          </a:ln>
        </p:spPr>
      </p:cxnSp>
      <p:cxnSp>
        <p:nvCxnSpPr>
          <p:cNvPr id="606" name="Shape 606"/>
          <p:cNvCxnSpPr>
            <a:endCxn id="567" idx="2"/>
          </p:cNvCxnSpPr>
          <p:nvPr/>
        </p:nvCxnSpPr>
        <p:spPr>
          <a:xfrm rot="10800000">
            <a:off x="4743204" y="3092577"/>
            <a:ext cx="1215300" cy="458700"/>
          </a:xfrm>
          <a:prstGeom prst="curvedConnector2">
            <a:avLst/>
          </a:prstGeom>
          <a:noFill/>
          <a:ln cap="flat" cmpd="sng" w="19050">
            <a:solidFill>
              <a:srgbClr val="7F7F7F"/>
            </a:solidFill>
            <a:prstDash val="solid"/>
            <a:round/>
            <a:headEnd len="med" w="med" type="none"/>
            <a:tailEnd len="lg" w="lg" type="triangle"/>
          </a:ln>
        </p:spPr>
      </p:cxnSp>
      <p:cxnSp>
        <p:nvCxnSpPr>
          <p:cNvPr id="607" name="Shape 607"/>
          <p:cNvCxnSpPr>
            <a:stCxn id="567" idx="0"/>
            <a:endCxn id="576" idx="2"/>
          </p:cNvCxnSpPr>
          <p:nvPr/>
        </p:nvCxnSpPr>
        <p:spPr>
          <a:xfrm rot="10800000">
            <a:off x="4743204" y="2238151"/>
            <a:ext cx="0" cy="410700"/>
          </a:xfrm>
          <a:prstGeom prst="straightConnector1">
            <a:avLst/>
          </a:prstGeom>
          <a:noFill/>
          <a:ln cap="flat" cmpd="sng" w="19050">
            <a:solidFill>
              <a:srgbClr val="7F7F7F"/>
            </a:solidFill>
            <a:prstDash val="solid"/>
            <a:round/>
            <a:headEnd len="med" w="med" type="none"/>
            <a:tailEnd len="lg" w="lg" type="triangle"/>
          </a:ln>
        </p:spPr>
      </p:cxnSp>
      <p:cxnSp>
        <p:nvCxnSpPr>
          <p:cNvPr id="608" name="Shape 608"/>
          <p:cNvCxnSpPr>
            <a:stCxn id="567" idx="1"/>
            <a:endCxn id="582" idx="3"/>
          </p:cNvCxnSpPr>
          <p:nvPr/>
        </p:nvCxnSpPr>
        <p:spPr>
          <a:xfrm flipH="1">
            <a:off x="3477303" y="2870714"/>
            <a:ext cx="499200" cy="410400"/>
          </a:xfrm>
          <a:prstGeom prst="straightConnector1">
            <a:avLst/>
          </a:prstGeom>
          <a:noFill/>
          <a:ln cap="flat" cmpd="sng" w="19050">
            <a:solidFill>
              <a:srgbClr val="7F7F7F"/>
            </a:solidFill>
            <a:prstDash val="solid"/>
            <a:round/>
            <a:headEnd len="med" w="med" type="none"/>
            <a:tailEnd len="lg" w="lg" type="triangle"/>
          </a:ln>
        </p:spPr>
      </p:cxnSp>
      <p:grpSp>
        <p:nvGrpSpPr>
          <p:cNvPr id="609" name="Shape 609"/>
          <p:cNvGrpSpPr/>
          <p:nvPr/>
        </p:nvGrpSpPr>
        <p:grpSpPr>
          <a:xfrm>
            <a:off x="5958598" y="2844958"/>
            <a:ext cx="2602716" cy="807464"/>
            <a:chOff x="5958598" y="2844958"/>
            <a:chExt cx="2602716" cy="807464"/>
          </a:xfrm>
        </p:grpSpPr>
        <p:grpSp>
          <p:nvGrpSpPr>
            <p:cNvPr id="610" name="Shape 610"/>
            <p:cNvGrpSpPr/>
            <p:nvPr/>
          </p:nvGrpSpPr>
          <p:grpSpPr>
            <a:xfrm>
              <a:off x="5958598" y="2844958"/>
              <a:ext cx="2602716" cy="807464"/>
              <a:chOff x="5958598" y="2844958"/>
              <a:chExt cx="2602716" cy="807464"/>
            </a:xfrm>
          </p:grpSpPr>
          <p:sp>
            <p:nvSpPr>
              <p:cNvPr id="611" name="Shape 611"/>
              <p:cNvSpPr/>
              <p:nvPr/>
            </p:nvSpPr>
            <p:spPr>
              <a:xfrm>
                <a:off x="5958598" y="2844958"/>
                <a:ext cx="2602716" cy="807464"/>
              </a:xfrm>
              <a:prstGeom prst="roundRect">
                <a:avLst>
                  <a:gd fmla="val 4579" name="adj"/>
                </a:avLst>
              </a:prstGeom>
              <a:solidFill>
                <a:srgbClr val="33928A"/>
              </a:solidFill>
              <a:ln>
                <a:noFill/>
              </a:ln>
            </p:spPr>
            <p:txBody>
              <a:bodyPr anchorCtr="0" anchor="t" bIns="0" lIns="320025" rIns="0" tIns="109725">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pic>
            <p:nvPicPr>
              <p:cNvPr id="612" name="Shape 612"/>
              <p:cNvPicPr preferRelativeResize="0"/>
              <p:nvPr/>
            </p:nvPicPr>
            <p:blipFill rotWithShape="1">
              <a:blip r:embed="rId5">
                <a:alphaModFix/>
              </a:blip>
              <a:srcRect b="0" l="0" r="0" t="0"/>
              <a:stretch/>
            </p:blipFill>
            <p:spPr>
              <a:xfrm>
                <a:off x="7961239" y="3047233"/>
                <a:ext cx="478470" cy="560811"/>
              </a:xfrm>
              <a:prstGeom prst="rect">
                <a:avLst/>
              </a:prstGeom>
              <a:noFill/>
              <a:ln>
                <a:noFill/>
              </a:ln>
            </p:spPr>
          </p:pic>
          <p:sp>
            <p:nvSpPr>
              <p:cNvPr id="613" name="Shape 613"/>
              <p:cNvSpPr txBox="1"/>
              <p:nvPr/>
            </p:nvSpPr>
            <p:spPr>
              <a:xfrm>
                <a:off x="7165514" y="3299998"/>
                <a:ext cx="835486" cy="253916"/>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1" i="0" lang="en-US" sz="1050" u="none" cap="none" strike="noStrike">
                    <a:solidFill>
                      <a:schemeClr val="lt1"/>
                    </a:solidFill>
                    <a:latin typeface="Arial"/>
                    <a:ea typeface="Arial"/>
                    <a:cs typeface="Arial"/>
                    <a:sym typeface="Arial"/>
                  </a:rPr>
                  <a:t>Target VM</a:t>
                </a:r>
              </a:p>
            </p:txBody>
          </p:sp>
        </p:grpSp>
        <p:sp>
          <p:nvSpPr>
            <p:cNvPr id="614" name="Shape 614"/>
            <p:cNvSpPr/>
            <p:nvPr/>
          </p:nvSpPr>
          <p:spPr>
            <a:xfrm>
              <a:off x="6002464" y="2936150"/>
              <a:ext cx="225280" cy="222166"/>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615" name="Shape 615"/>
          <p:cNvGrpSpPr/>
          <p:nvPr/>
        </p:nvGrpSpPr>
        <p:grpSpPr>
          <a:xfrm>
            <a:off x="5958598" y="3147552"/>
            <a:ext cx="2602716" cy="807464"/>
            <a:chOff x="5958598" y="2631059"/>
            <a:chExt cx="2602716" cy="807464"/>
          </a:xfrm>
        </p:grpSpPr>
        <p:sp>
          <p:nvSpPr>
            <p:cNvPr id="616" name="Shape 616"/>
            <p:cNvSpPr/>
            <p:nvPr/>
          </p:nvSpPr>
          <p:spPr>
            <a:xfrm>
              <a:off x="5958598" y="2631059"/>
              <a:ext cx="2602716" cy="807464"/>
            </a:xfrm>
            <a:prstGeom prst="roundRect">
              <a:avLst>
                <a:gd fmla="val 4579" name="adj"/>
              </a:avLst>
            </a:prstGeom>
            <a:solidFill>
              <a:srgbClr val="33928A"/>
            </a:solidFill>
            <a:ln>
              <a:noFill/>
            </a:ln>
          </p:spPr>
          <p:txBody>
            <a:bodyPr anchorCtr="0" anchor="t" bIns="0" lIns="320025" rIns="0" tIns="109725">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a:t>
              </a:r>
            </a:p>
          </p:txBody>
        </p:sp>
        <p:sp>
          <p:nvSpPr>
            <p:cNvPr id="617" name="Shape 617"/>
            <p:cNvSpPr/>
            <p:nvPr/>
          </p:nvSpPr>
          <p:spPr>
            <a:xfrm>
              <a:off x="6034800" y="2735081"/>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pic>
          <p:nvPicPr>
            <p:cNvPr id="618" name="Shape 618"/>
            <p:cNvPicPr preferRelativeResize="0"/>
            <p:nvPr/>
          </p:nvPicPr>
          <p:blipFill rotWithShape="1">
            <a:blip r:embed="rId5">
              <a:alphaModFix/>
            </a:blip>
            <a:srcRect b="0" l="0" r="0" t="0"/>
            <a:stretch/>
          </p:blipFill>
          <p:spPr>
            <a:xfrm>
              <a:off x="7961239" y="2833334"/>
              <a:ext cx="478470" cy="560811"/>
            </a:xfrm>
            <a:prstGeom prst="rect">
              <a:avLst/>
            </a:prstGeom>
            <a:noFill/>
            <a:ln>
              <a:noFill/>
            </a:ln>
          </p:spPr>
        </p:pic>
        <p:sp>
          <p:nvSpPr>
            <p:cNvPr id="619" name="Shape 619"/>
            <p:cNvSpPr txBox="1"/>
            <p:nvPr/>
          </p:nvSpPr>
          <p:spPr>
            <a:xfrm>
              <a:off x="7165514" y="3086100"/>
              <a:ext cx="835486" cy="253916"/>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1" i="0" lang="en-US" sz="1050" u="none" cap="none" strike="noStrike">
                  <a:solidFill>
                    <a:schemeClr val="lt1"/>
                  </a:solidFill>
                  <a:latin typeface="Arial"/>
                  <a:ea typeface="Arial"/>
                  <a:cs typeface="Arial"/>
                  <a:sym typeface="Arial"/>
                </a:rPr>
                <a:t>Target VM</a:t>
              </a:r>
            </a:p>
          </p:txBody>
        </p:sp>
      </p:grpSp>
      <p:sp>
        <p:nvSpPr>
          <p:cNvPr id="620" name="Shape 620"/>
          <p:cNvSpPr txBox="1"/>
          <p:nvPr>
            <p:ph type="title"/>
          </p:nvPr>
        </p:nvSpPr>
        <p:spPr>
          <a:xfrm>
            <a:off x="150739" y="95250"/>
            <a:ext cx="8410574" cy="460374"/>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Deploying the CF Runtime </a:t>
            </a:r>
            <a:br>
              <a:rPr b="0" i="0" lang="en-US" sz="2800" u="none" cap="none" strike="noStrike">
                <a:solidFill>
                  <a:srgbClr val="2C95DD"/>
                </a:solidFill>
                <a:latin typeface="Arial"/>
                <a:ea typeface="Arial"/>
                <a:cs typeface="Arial"/>
                <a:sym typeface="Arial"/>
              </a:rPr>
            </a:br>
            <a:r>
              <a:rPr b="0" i="0" lang="en-US" sz="2800" u="none" cap="none" strike="noStrike">
                <a:solidFill>
                  <a:srgbClr val="2C95DD"/>
                </a:solidFill>
                <a:latin typeface="Arial"/>
                <a:ea typeface="Arial"/>
                <a:cs typeface="Arial"/>
                <a:sym typeface="Arial"/>
              </a:rPr>
              <a:t>with Cloud Foundry BOSH</a:t>
            </a:r>
          </a:p>
        </p:txBody>
      </p:sp>
      <p:pic>
        <p:nvPicPr>
          <p:cNvPr id="621" name="Shape 621"/>
          <p:cNvPicPr preferRelativeResize="0"/>
          <p:nvPr/>
        </p:nvPicPr>
        <p:blipFill rotWithShape="1">
          <a:blip r:embed="rId6">
            <a:alphaModFix/>
          </a:blip>
          <a:srcRect b="40958" l="3267" r="13071" t="13725"/>
          <a:stretch/>
        </p:blipFill>
        <p:spPr>
          <a:xfrm>
            <a:off x="6955661" y="241284"/>
            <a:ext cx="1023765" cy="554540"/>
          </a:xfrm>
          <a:prstGeom prst="rect">
            <a:avLst/>
          </a:prstGeom>
          <a:noFill/>
          <a:ln>
            <a:noFill/>
          </a:ln>
          <a:effectLst>
            <a:outerShdw blurRad="127000" rotWithShape="0" dir="2700000" dist="76200">
              <a:srgbClr val="000000">
                <a:alpha val="74901"/>
              </a:srgbClr>
            </a:outerShdw>
          </a:effectLst>
        </p:spPr>
      </p:pic>
      <p:sp>
        <p:nvSpPr>
          <p:cNvPr id="622" name="Shape 622"/>
          <p:cNvSpPr/>
          <p:nvPr/>
        </p:nvSpPr>
        <p:spPr>
          <a:xfrm>
            <a:off x="7198520" y="733829"/>
            <a:ext cx="567941" cy="24622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BOSH</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500"/>
                                        <p:tgtEl>
                                          <p:spTgt spid="5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500"/>
                                        <p:tgtEl>
                                          <p:spTgt spid="59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500"/>
                                        <p:tgtEl>
                                          <p:spTgt spid="60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87"/>
                                        </p:tgtEl>
                                      </p:cBhvr>
                                    </p:animEffect>
                                    <p:set>
                                      <p:cBhvr>
                                        <p:cTn dur="1" fill="hold">
                                          <p:stCondLst>
                                            <p:cond delay="500"/>
                                          </p:stCondLst>
                                        </p:cTn>
                                        <p:tgtEl>
                                          <p:spTgt spid="5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604"/>
                                        </p:tgtEl>
                                      </p:cBhvr>
                                    </p:animEffect>
                                    <p:set>
                                      <p:cBhvr>
                                        <p:cTn dur="1" fill="hold">
                                          <p:stCondLst>
                                            <p:cond delay="500"/>
                                          </p:stCondLst>
                                        </p:cTn>
                                        <p:tgtEl>
                                          <p:spTgt spid="6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sp>
        <p:nvSpPr>
          <p:cNvPr id="627" name="Shape 627"/>
          <p:cNvSpPr/>
          <p:nvPr/>
        </p:nvSpPr>
        <p:spPr>
          <a:xfrm>
            <a:off x="5191758" y="894079"/>
            <a:ext cx="1879599" cy="1806788"/>
          </a:xfrm>
          <a:prstGeom prst="rect">
            <a:avLst/>
          </a:prstGeom>
          <a:solidFill>
            <a:srgbClr val="FFFFFF"/>
          </a:solidFill>
          <a:ln cap="flat" cmpd="sng" w="12700">
            <a:solidFill>
              <a:schemeClr val="dk2"/>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CI/CD</a:t>
            </a: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628" name="Shape 628"/>
          <p:cNvSpPr/>
          <p:nvPr/>
        </p:nvSpPr>
        <p:spPr>
          <a:xfrm>
            <a:off x="2052319" y="894079"/>
            <a:ext cx="3098800" cy="3657600"/>
          </a:xfrm>
          <a:prstGeom prst="rect">
            <a:avLst/>
          </a:prstGeom>
          <a:solidFill>
            <a:srgbClr val="FFFFFF"/>
          </a:solidFill>
          <a:ln cap="flat" cmpd="sng" w="12700">
            <a:solidFill>
              <a:schemeClr val="dk2"/>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Data</a:t>
            </a:r>
          </a:p>
        </p:txBody>
      </p:sp>
      <p:sp>
        <p:nvSpPr>
          <p:cNvPr id="629" name="Shape 629"/>
          <p:cNvSpPr txBox="1"/>
          <p:nvPr>
            <p:ph type="title"/>
          </p:nvPr>
        </p:nvSpPr>
        <p:spPr>
          <a:xfrm>
            <a:off x="142240" y="185516"/>
            <a:ext cx="8410576"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Pivotal Cloud Foundry Services</a:t>
            </a:r>
          </a:p>
        </p:txBody>
      </p:sp>
      <p:sp>
        <p:nvSpPr>
          <p:cNvPr id="630" name="Shape 630"/>
          <p:cNvSpPr/>
          <p:nvPr/>
        </p:nvSpPr>
        <p:spPr>
          <a:xfrm>
            <a:off x="142240" y="894079"/>
            <a:ext cx="1869439" cy="2191082"/>
          </a:xfrm>
          <a:prstGeom prst="rect">
            <a:avLst/>
          </a:prstGeom>
          <a:solidFill>
            <a:srgbClr val="FFFFFF"/>
          </a:solidFill>
          <a:ln cap="flat" cmpd="sng" w="12700">
            <a:solidFill>
              <a:schemeClr val="dk2"/>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Arial"/>
              <a:buNone/>
            </a:pPr>
            <a:r>
              <a:rPr b="1" i="0" lang="en-US" sz="1800" u="none" cap="none" strike="noStrike">
                <a:solidFill>
                  <a:schemeClr val="lt2"/>
                </a:solidFill>
                <a:latin typeface="Arial"/>
                <a:ea typeface="Arial"/>
                <a:cs typeface="Arial"/>
                <a:sym typeface="Arial"/>
              </a:rPr>
              <a:t>Mobile</a:t>
            </a:r>
          </a:p>
        </p:txBody>
      </p:sp>
      <p:sp>
        <p:nvSpPr>
          <p:cNvPr id="631" name="Shape 631"/>
          <p:cNvSpPr/>
          <p:nvPr/>
        </p:nvSpPr>
        <p:spPr>
          <a:xfrm>
            <a:off x="7122160" y="894079"/>
            <a:ext cx="1889760" cy="3669481"/>
          </a:xfrm>
          <a:prstGeom prst="rect">
            <a:avLst/>
          </a:prstGeom>
          <a:solidFill>
            <a:srgbClr val="FFFFFF"/>
          </a:solidFill>
          <a:ln cap="flat" cmpd="sng" w="12700">
            <a:solidFill>
              <a:schemeClr val="dk2"/>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Cloud Native</a:t>
            </a: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icon_apigateway_cf@2x.png" id="632" name="Shape 632"/>
          <p:cNvPicPr preferRelativeResize="0"/>
          <p:nvPr/>
        </p:nvPicPr>
        <p:blipFill rotWithShape="1">
          <a:blip r:embed="rId3">
            <a:alphaModFix/>
          </a:blip>
          <a:srcRect b="0" l="0" r="0" t="0"/>
          <a:stretch/>
        </p:blipFill>
        <p:spPr>
          <a:xfrm>
            <a:off x="234406" y="1501512"/>
            <a:ext cx="640079" cy="640079"/>
          </a:xfrm>
          <a:prstGeom prst="rect">
            <a:avLst/>
          </a:prstGeom>
          <a:noFill/>
          <a:ln>
            <a:noFill/>
          </a:ln>
        </p:spPr>
      </p:pic>
      <p:pic>
        <p:nvPicPr>
          <p:cNvPr descr="icon_cloudbees_cf@2x.png" id="633" name="Shape 633"/>
          <p:cNvPicPr preferRelativeResize="0"/>
          <p:nvPr/>
        </p:nvPicPr>
        <p:blipFill rotWithShape="1">
          <a:blip r:embed="rId4">
            <a:alphaModFix/>
          </a:blip>
          <a:srcRect b="0" l="0" r="0" t="0"/>
          <a:stretch/>
        </p:blipFill>
        <p:spPr>
          <a:xfrm>
            <a:off x="5273810" y="1935481"/>
            <a:ext cx="640079" cy="640079"/>
          </a:xfrm>
          <a:prstGeom prst="rect">
            <a:avLst/>
          </a:prstGeom>
          <a:noFill/>
          <a:ln>
            <a:noFill/>
          </a:ln>
        </p:spPr>
      </p:pic>
      <p:pic>
        <p:nvPicPr>
          <p:cNvPr descr="icon_datastaxenterprise_cf@2x.png" id="634" name="Shape 634"/>
          <p:cNvPicPr preferRelativeResize="0"/>
          <p:nvPr/>
        </p:nvPicPr>
        <p:blipFill rotWithShape="1">
          <a:blip r:embed="rId5">
            <a:alphaModFix/>
          </a:blip>
          <a:srcRect b="0" l="0" r="0" t="0"/>
          <a:stretch/>
        </p:blipFill>
        <p:spPr>
          <a:xfrm>
            <a:off x="3622808" y="1295400"/>
            <a:ext cx="640079" cy="640079"/>
          </a:xfrm>
          <a:prstGeom prst="rect">
            <a:avLst/>
          </a:prstGeom>
          <a:noFill/>
          <a:ln>
            <a:noFill/>
          </a:ln>
        </p:spPr>
      </p:pic>
      <p:pic>
        <p:nvPicPr>
          <p:cNvPr descr="icon_gemfire_cf@2x.png" id="635" name="Shape 635"/>
          <p:cNvPicPr preferRelativeResize="0"/>
          <p:nvPr/>
        </p:nvPicPr>
        <p:blipFill rotWithShape="1">
          <a:blip r:embed="rId6">
            <a:alphaModFix/>
          </a:blip>
          <a:srcRect b="0" l="0" r="0" t="0"/>
          <a:stretch/>
        </p:blipFill>
        <p:spPr>
          <a:xfrm>
            <a:off x="3615403" y="3754844"/>
            <a:ext cx="640079" cy="640079"/>
          </a:xfrm>
          <a:prstGeom prst="rect">
            <a:avLst/>
          </a:prstGeom>
          <a:noFill/>
          <a:ln>
            <a:noFill/>
          </a:ln>
        </p:spPr>
      </p:pic>
      <p:pic>
        <p:nvPicPr>
          <p:cNvPr descr="icon_pushnotification_cf@2x.png" id="636" name="Shape 636"/>
          <p:cNvPicPr preferRelativeResize="0"/>
          <p:nvPr/>
        </p:nvPicPr>
        <p:blipFill rotWithShape="1">
          <a:blip r:embed="rId7">
            <a:alphaModFix/>
          </a:blip>
          <a:srcRect b="0" l="0" r="0" t="0"/>
          <a:stretch/>
        </p:blipFill>
        <p:spPr>
          <a:xfrm>
            <a:off x="239486" y="2357121"/>
            <a:ext cx="640079" cy="640079"/>
          </a:xfrm>
          <a:prstGeom prst="rect">
            <a:avLst/>
          </a:prstGeom>
          <a:noFill/>
          <a:ln>
            <a:noFill/>
          </a:ln>
        </p:spPr>
      </p:pic>
      <p:pic>
        <p:nvPicPr>
          <p:cNvPr descr="icon_rabbitmq_cf@2x.png" id="637" name="Shape 637"/>
          <p:cNvPicPr preferRelativeResize="0"/>
          <p:nvPr/>
        </p:nvPicPr>
        <p:blipFill rotWithShape="1">
          <a:blip r:embed="rId8">
            <a:alphaModFix/>
          </a:blip>
          <a:srcRect b="0" l="0" r="0" t="0"/>
          <a:stretch/>
        </p:blipFill>
        <p:spPr>
          <a:xfrm>
            <a:off x="3630428" y="2139052"/>
            <a:ext cx="637539" cy="637539"/>
          </a:xfrm>
          <a:prstGeom prst="rect">
            <a:avLst/>
          </a:prstGeom>
          <a:noFill/>
          <a:ln>
            <a:noFill/>
          </a:ln>
        </p:spPr>
      </p:pic>
      <p:pic>
        <p:nvPicPr>
          <p:cNvPr descr="icon_redis_cf@2x.png" id="638" name="Shape 638"/>
          <p:cNvPicPr preferRelativeResize="0"/>
          <p:nvPr/>
        </p:nvPicPr>
        <p:blipFill rotWithShape="1">
          <a:blip r:embed="rId9">
            <a:alphaModFix/>
          </a:blip>
          <a:srcRect b="0" l="0" r="0" t="0"/>
          <a:stretch/>
        </p:blipFill>
        <p:spPr>
          <a:xfrm>
            <a:off x="2135674" y="1308721"/>
            <a:ext cx="638006" cy="638006"/>
          </a:xfrm>
          <a:prstGeom prst="rect">
            <a:avLst/>
          </a:prstGeom>
          <a:noFill/>
          <a:ln>
            <a:noFill/>
          </a:ln>
        </p:spPr>
      </p:pic>
      <p:pic>
        <p:nvPicPr>
          <p:cNvPr descr="icon_springxd_cf@2x.png" id="639" name="Shape 639"/>
          <p:cNvPicPr preferRelativeResize="0"/>
          <p:nvPr/>
        </p:nvPicPr>
        <p:blipFill rotWithShape="1">
          <a:blip r:embed="rId10">
            <a:alphaModFix/>
          </a:blip>
          <a:srcRect b="0" l="0" r="0" t="0"/>
          <a:stretch/>
        </p:blipFill>
        <p:spPr>
          <a:xfrm>
            <a:off x="2135674" y="2933989"/>
            <a:ext cx="640079" cy="640079"/>
          </a:xfrm>
          <a:prstGeom prst="rect">
            <a:avLst/>
          </a:prstGeom>
          <a:noFill/>
          <a:ln>
            <a:noFill/>
          </a:ln>
        </p:spPr>
      </p:pic>
      <p:pic>
        <p:nvPicPr>
          <p:cNvPr id="640" name="Shape 640"/>
          <p:cNvPicPr preferRelativeResize="0"/>
          <p:nvPr/>
        </p:nvPicPr>
        <p:blipFill rotWithShape="1">
          <a:blip r:embed="rId11">
            <a:alphaModFix/>
          </a:blip>
          <a:srcRect b="0" l="0" r="0" t="0"/>
          <a:stretch/>
        </p:blipFill>
        <p:spPr>
          <a:xfrm>
            <a:off x="2133898" y="2141592"/>
            <a:ext cx="639781" cy="639781"/>
          </a:xfrm>
          <a:prstGeom prst="rect">
            <a:avLst/>
          </a:prstGeom>
          <a:noFill/>
          <a:ln>
            <a:noFill/>
          </a:ln>
        </p:spPr>
      </p:pic>
      <p:pic>
        <p:nvPicPr>
          <p:cNvPr id="641" name="Shape 641"/>
          <p:cNvPicPr preferRelativeResize="0"/>
          <p:nvPr/>
        </p:nvPicPr>
        <p:blipFill rotWithShape="1">
          <a:blip r:embed="rId12">
            <a:alphaModFix/>
          </a:blip>
          <a:srcRect b="0" l="0" r="0" t="0"/>
          <a:stretch/>
        </p:blipFill>
        <p:spPr>
          <a:xfrm>
            <a:off x="2128267" y="3779753"/>
            <a:ext cx="640079" cy="640079"/>
          </a:xfrm>
          <a:prstGeom prst="rect">
            <a:avLst/>
          </a:prstGeom>
          <a:noFill/>
          <a:ln>
            <a:noFill/>
          </a:ln>
        </p:spPr>
      </p:pic>
      <p:pic>
        <p:nvPicPr>
          <p:cNvPr id="642" name="Shape 642"/>
          <p:cNvPicPr preferRelativeResize="0"/>
          <p:nvPr/>
        </p:nvPicPr>
        <p:blipFill rotWithShape="1">
          <a:blip r:embed="rId13">
            <a:alphaModFix/>
          </a:blip>
          <a:srcRect b="0" l="0" r="0" t="0"/>
          <a:stretch/>
        </p:blipFill>
        <p:spPr>
          <a:xfrm>
            <a:off x="7327059" y="1277833"/>
            <a:ext cx="640688" cy="640690"/>
          </a:xfrm>
          <a:prstGeom prst="rect">
            <a:avLst/>
          </a:prstGeom>
          <a:noFill/>
          <a:ln>
            <a:noFill/>
          </a:ln>
        </p:spPr>
      </p:pic>
      <p:pic>
        <p:nvPicPr>
          <p:cNvPr id="643" name="Shape 643"/>
          <p:cNvPicPr preferRelativeResize="0"/>
          <p:nvPr/>
        </p:nvPicPr>
        <p:blipFill rotWithShape="1">
          <a:blip r:embed="rId14">
            <a:alphaModFix/>
          </a:blip>
          <a:srcRect b="0" l="0" r="0" t="0"/>
          <a:stretch/>
        </p:blipFill>
        <p:spPr>
          <a:xfrm>
            <a:off x="7331950" y="2006469"/>
            <a:ext cx="633413" cy="633413"/>
          </a:xfrm>
          <a:prstGeom prst="rect">
            <a:avLst/>
          </a:prstGeom>
          <a:noFill/>
          <a:ln>
            <a:noFill/>
          </a:ln>
        </p:spPr>
      </p:pic>
      <p:pic>
        <p:nvPicPr>
          <p:cNvPr id="644" name="Shape 644"/>
          <p:cNvPicPr preferRelativeResize="0"/>
          <p:nvPr/>
        </p:nvPicPr>
        <p:blipFill rotWithShape="1">
          <a:blip r:embed="rId15">
            <a:alphaModFix/>
          </a:blip>
          <a:srcRect b="0" l="0" r="0" t="0"/>
          <a:stretch/>
        </p:blipFill>
        <p:spPr>
          <a:xfrm>
            <a:off x="7334131" y="2748166"/>
            <a:ext cx="633397" cy="633396"/>
          </a:xfrm>
          <a:prstGeom prst="rect">
            <a:avLst/>
          </a:prstGeom>
          <a:noFill/>
          <a:ln>
            <a:noFill/>
          </a:ln>
        </p:spPr>
      </p:pic>
      <p:pic>
        <p:nvPicPr>
          <p:cNvPr descr="icon_pivotalhd_cf@2x.png" id="645" name="Shape 645"/>
          <p:cNvPicPr preferRelativeResize="0"/>
          <p:nvPr/>
        </p:nvPicPr>
        <p:blipFill rotWithShape="1">
          <a:blip r:embed="rId16">
            <a:alphaModFix/>
          </a:blip>
          <a:srcRect b="0" l="0" r="0" t="0"/>
          <a:stretch/>
        </p:blipFill>
        <p:spPr>
          <a:xfrm>
            <a:off x="3630428" y="2941608"/>
            <a:ext cx="632460" cy="632460"/>
          </a:xfrm>
          <a:prstGeom prst="rect">
            <a:avLst/>
          </a:prstGeom>
          <a:noFill/>
          <a:ln>
            <a:noFill/>
          </a:ln>
        </p:spPr>
      </p:pic>
      <p:sp>
        <p:nvSpPr>
          <p:cNvPr id="646" name="Shape 646"/>
          <p:cNvSpPr txBox="1"/>
          <p:nvPr/>
        </p:nvSpPr>
        <p:spPr>
          <a:xfrm>
            <a:off x="985519" y="1501512"/>
            <a:ext cx="100584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b="0" i="0" lang="en-US" sz="1200" u="none" cap="none" strike="noStrike">
                <a:solidFill>
                  <a:schemeClr val="accent1"/>
                </a:solidFill>
                <a:latin typeface="Arial"/>
                <a:ea typeface="Arial"/>
                <a:cs typeface="Arial"/>
                <a:sym typeface="Arial"/>
              </a:rPr>
              <a:t>App Distribution</a:t>
            </a:r>
          </a:p>
        </p:txBody>
      </p:sp>
      <p:sp>
        <p:nvSpPr>
          <p:cNvPr id="647" name="Shape 647"/>
          <p:cNvSpPr txBox="1"/>
          <p:nvPr/>
        </p:nvSpPr>
        <p:spPr>
          <a:xfrm>
            <a:off x="975358" y="2336800"/>
            <a:ext cx="103632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Push Notifications</a:t>
            </a:r>
          </a:p>
        </p:txBody>
      </p:sp>
      <p:sp>
        <p:nvSpPr>
          <p:cNvPr id="648" name="Shape 648"/>
          <p:cNvSpPr txBox="1"/>
          <p:nvPr/>
        </p:nvSpPr>
        <p:spPr>
          <a:xfrm>
            <a:off x="4281291" y="2280357"/>
            <a:ext cx="910468"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RabbitMQ</a:t>
            </a:r>
          </a:p>
        </p:txBody>
      </p:sp>
      <p:sp>
        <p:nvSpPr>
          <p:cNvPr id="649" name="Shape 649"/>
          <p:cNvSpPr txBox="1"/>
          <p:nvPr/>
        </p:nvSpPr>
        <p:spPr>
          <a:xfrm>
            <a:off x="5901405" y="1975131"/>
            <a:ext cx="100584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Jenkins Enterprise</a:t>
            </a:r>
          </a:p>
        </p:txBody>
      </p:sp>
      <p:sp>
        <p:nvSpPr>
          <p:cNvPr id="650" name="Shape 650"/>
          <p:cNvSpPr txBox="1"/>
          <p:nvPr/>
        </p:nvSpPr>
        <p:spPr>
          <a:xfrm>
            <a:off x="2733039" y="3108908"/>
            <a:ext cx="1005840"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Data Flow</a:t>
            </a:r>
          </a:p>
        </p:txBody>
      </p:sp>
      <p:sp>
        <p:nvSpPr>
          <p:cNvPr id="651" name="Shape 651"/>
          <p:cNvSpPr txBox="1"/>
          <p:nvPr/>
        </p:nvSpPr>
        <p:spPr>
          <a:xfrm>
            <a:off x="8006078" y="1375229"/>
            <a:ext cx="100584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Config Server</a:t>
            </a:r>
          </a:p>
        </p:txBody>
      </p:sp>
      <p:sp>
        <p:nvSpPr>
          <p:cNvPr id="652" name="Shape 652"/>
          <p:cNvSpPr txBox="1"/>
          <p:nvPr/>
        </p:nvSpPr>
        <p:spPr>
          <a:xfrm>
            <a:off x="8009286" y="2099799"/>
            <a:ext cx="100584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Service Directory</a:t>
            </a:r>
          </a:p>
        </p:txBody>
      </p:sp>
      <p:sp>
        <p:nvSpPr>
          <p:cNvPr id="653" name="Shape 653"/>
          <p:cNvSpPr txBox="1"/>
          <p:nvPr/>
        </p:nvSpPr>
        <p:spPr>
          <a:xfrm>
            <a:off x="8006078" y="2818485"/>
            <a:ext cx="100584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Circuit Breaker</a:t>
            </a:r>
          </a:p>
        </p:txBody>
      </p:sp>
      <p:sp>
        <p:nvSpPr>
          <p:cNvPr id="654" name="Shape 654"/>
          <p:cNvSpPr txBox="1"/>
          <p:nvPr/>
        </p:nvSpPr>
        <p:spPr>
          <a:xfrm>
            <a:off x="4255482" y="1305559"/>
            <a:ext cx="100584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DataStax Cassandra</a:t>
            </a:r>
          </a:p>
        </p:txBody>
      </p:sp>
      <p:sp>
        <p:nvSpPr>
          <p:cNvPr id="655" name="Shape 655"/>
          <p:cNvSpPr txBox="1"/>
          <p:nvPr/>
        </p:nvSpPr>
        <p:spPr>
          <a:xfrm>
            <a:off x="4261400" y="3989767"/>
            <a:ext cx="882313"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GemFire</a:t>
            </a:r>
          </a:p>
        </p:txBody>
      </p:sp>
      <p:sp>
        <p:nvSpPr>
          <p:cNvPr id="656" name="Shape 656"/>
          <p:cNvSpPr txBox="1"/>
          <p:nvPr/>
        </p:nvSpPr>
        <p:spPr>
          <a:xfrm>
            <a:off x="4267969" y="3108908"/>
            <a:ext cx="1005840"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PivotalHD</a:t>
            </a:r>
          </a:p>
        </p:txBody>
      </p:sp>
      <p:sp>
        <p:nvSpPr>
          <p:cNvPr id="657" name="Shape 657"/>
          <p:cNvSpPr txBox="1"/>
          <p:nvPr/>
        </p:nvSpPr>
        <p:spPr>
          <a:xfrm>
            <a:off x="2722878" y="1432833"/>
            <a:ext cx="1005840"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Redis</a:t>
            </a:r>
          </a:p>
        </p:txBody>
      </p:sp>
      <p:sp>
        <p:nvSpPr>
          <p:cNvPr id="658" name="Shape 658"/>
          <p:cNvSpPr txBox="1"/>
          <p:nvPr/>
        </p:nvSpPr>
        <p:spPr>
          <a:xfrm>
            <a:off x="2722878" y="2304048"/>
            <a:ext cx="1005840"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MySQL</a:t>
            </a:r>
          </a:p>
        </p:txBody>
      </p:sp>
      <p:sp>
        <p:nvSpPr>
          <p:cNvPr id="659" name="Shape 659"/>
          <p:cNvSpPr txBox="1"/>
          <p:nvPr/>
        </p:nvSpPr>
        <p:spPr>
          <a:xfrm>
            <a:off x="2725633" y="3779753"/>
            <a:ext cx="934720"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Session state caching</a:t>
            </a:r>
          </a:p>
        </p:txBody>
      </p:sp>
      <p:sp>
        <p:nvSpPr>
          <p:cNvPr id="660" name="Shape 660"/>
          <p:cNvSpPr/>
          <p:nvPr/>
        </p:nvSpPr>
        <p:spPr>
          <a:xfrm>
            <a:off x="142240" y="3129726"/>
            <a:ext cx="1869439" cy="1421953"/>
          </a:xfrm>
          <a:prstGeom prst="rect">
            <a:avLst/>
          </a:prstGeom>
          <a:solidFill>
            <a:srgbClr val="FFFFFF"/>
          </a:solidFill>
          <a:ln cap="flat" cmpd="sng" w="12700">
            <a:solidFill>
              <a:schemeClr val="dk2"/>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Arial"/>
              <a:buNone/>
            </a:pPr>
            <a:r>
              <a:rPr b="1" i="0" lang="en-US" sz="1800" u="none" cap="none" strike="noStrike">
                <a:solidFill>
                  <a:schemeClr val="lt2"/>
                </a:solidFill>
                <a:latin typeface="Arial"/>
                <a:ea typeface="Arial"/>
                <a:cs typeface="Arial"/>
                <a:sym typeface="Arial"/>
              </a:rPr>
              <a:t>Security</a:t>
            </a:r>
          </a:p>
        </p:txBody>
      </p:sp>
      <p:pic>
        <p:nvPicPr>
          <p:cNvPr id="661" name="Shape 661"/>
          <p:cNvPicPr preferRelativeResize="0"/>
          <p:nvPr/>
        </p:nvPicPr>
        <p:blipFill rotWithShape="1">
          <a:blip r:embed="rId17">
            <a:alphaModFix/>
          </a:blip>
          <a:srcRect b="0" l="0" r="0" t="0"/>
          <a:stretch/>
        </p:blipFill>
        <p:spPr>
          <a:xfrm>
            <a:off x="239486" y="3675380"/>
            <a:ext cx="635000" cy="635000"/>
          </a:xfrm>
          <a:prstGeom prst="rect">
            <a:avLst/>
          </a:prstGeom>
          <a:noFill/>
          <a:ln>
            <a:noFill/>
          </a:ln>
        </p:spPr>
      </p:pic>
      <p:sp>
        <p:nvSpPr>
          <p:cNvPr id="662" name="Shape 662"/>
          <p:cNvSpPr txBox="1"/>
          <p:nvPr/>
        </p:nvSpPr>
        <p:spPr>
          <a:xfrm>
            <a:off x="807356" y="3799839"/>
            <a:ext cx="1173843"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Single Sign-on</a:t>
            </a:r>
          </a:p>
        </p:txBody>
      </p:sp>
      <p:sp>
        <p:nvSpPr>
          <p:cNvPr id="663" name="Shape 663"/>
          <p:cNvSpPr/>
          <p:nvPr/>
        </p:nvSpPr>
        <p:spPr>
          <a:xfrm>
            <a:off x="5189571" y="2739866"/>
            <a:ext cx="1879599" cy="1823695"/>
          </a:xfrm>
          <a:prstGeom prst="rect">
            <a:avLst/>
          </a:prstGeom>
          <a:solidFill>
            <a:schemeClr val="lt1"/>
          </a:solidFill>
          <a:ln cap="flat" cmpd="sng" w="12700">
            <a:solidFill>
              <a:schemeClr val="dk2"/>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Monitoring</a:t>
            </a: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664" name="Shape 664"/>
          <p:cNvSpPr txBox="1"/>
          <p:nvPr/>
        </p:nvSpPr>
        <p:spPr>
          <a:xfrm>
            <a:off x="5913891" y="1415779"/>
            <a:ext cx="944110"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Git Lab</a:t>
            </a:r>
          </a:p>
        </p:txBody>
      </p:sp>
      <p:sp>
        <p:nvSpPr>
          <p:cNvPr id="665" name="Shape 665"/>
          <p:cNvSpPr txBox="1"/>
          <p:nvPr/>
        </p:nvSpPr>
        <p:spPr>
          <a:xfrm>
            <a:off x="5972803" y="4117925"/>
            <a:ext cx="1005840"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New Relic</a:t>
            </a:r>
          </a:p>
        </p:txBody>
      </p:sp>
      <p:sp>
        <p:nvSpPr>
          <p:cNvPr id="666" name="Shape 666"/>
          <p:cNvSpPr txBox="1"/>
          <p:nvPr/>
        </p:nvSpPr>
        <p:spPr>
          <a:xfrm>
            <a:off x="5972803" y="3226167"/>
            <a:ext cx="1005840"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App Dynamics</a:t>
            </a:r>
          </a:p>
        </p:txBody>
      </p:sp>
      <p:pic>
        <p:nvPicPr>
          <p:cNvPr descr="gitlab.png" id="667" name="Shape 667"/>
          <p:cNvPicPr preferRelativeResize="0"/>
          <p:nvPr/>
        </p:nvPicPr>
        <p:blipFill rotWithShape="1">
          <a:blip r:embed="rId18">
            <a:alphaModFix/>
          </a:blip>
          <a:srcRect b="0" l="0" r="0" t="0"/>
          <a:stretch/>
        </p:blipFill>
        <p:spPr>
          <a:xfrm>
            <a:off x="5261323" y="1215207"/>
            <a:ext cx="640081" cy="640081"/>
          </a:xfrm>
          <a:prstGeom prst="rect">
            <a:avLst/>
          </a:prstGeom>
          <a:noFill/>
          <a:ln>
            <a:noFill/>
          </a:ln>
        </p:spPr>
      </p:pic>
      <p:pic>
        <p:nvPicPr>
          <p:cNvPr id="668" name="Shape 668"/>
          <p:cNvPicPr preferRelativeResize="0"/>
          <p:nvPr/>
        </p:nvPicPr>
        <p:blipFill rotWithShape="1">
          <a:blip r:embed="rId19">
            <a:alphaModFix/>
          </a:blip>
          <a:srcRect b="0" l="0" r="0" t="0"/>
          <a:stretch/>
        </p:blipFill>
        <p:spPr>
          <a:xfrm>
            <a:off x="5276105" y="3129725"/>
            <a:ext cx="636324" cy="636324"/>
          </a:xfrm>
          <a:prstGeom prst="rect">
            <a:avLst/>
          </a:prstGeom>
          <a:noFill/>
          <a:ln>
            <a:noFill/>
          </a:ln>
        </p:spPr>
      </p:pic>
      <p:pic>
        <p:nvPicPr>
          <p:cNvPr descr="newrelic.png" id="669" name="Shape 669"/>
          <p:cNvPicPr preferRelativeResize="0"/>
          <p:nvPr/>
        </p:nvPicPr>
        <p:blipFill rotWithShape="1">
          <a:blip r:embed="rId20">
            <a:alphaModFix/>
          </a:blip>
          <a:srcRect b="0" l="0" r="0" t="0"/>
          <a:stretch/>
        </p:blipFill>
        <p:spPr>
          <a:xfrm>
            <a:off x="5287132" y="3858464"/>
            <a:ext cx="626758" cy="626758"/>
          </a:xfrm>
          <a:prstGeom prst="rect">
            <a:avLst/>
          </a:prstGeom>
          <a:noFill/>
          <a:ln>
            <a:noFill/>
          </a:ln>
        </p:spPr>
      </p:pic>
      <p:pic>
        <p:nvPicPr>
          <p:cNvPr descr="http://photos4.meetupstatic.com/photos/event/7/8/f/c/global_249990972.jpeg" id="670" name="Shape 670"/>
          <p:cNvPicPr preferRelativeResize="0"/>
          <p:nvPr/>
        </p:nvPicPr>
        <p:blipFill rotWithShape="1">
          <a:blip r:embed="rId21">
            <a:alphaModFix/>
          </a:blip>
          <a:srcRect b="0" l="0" r="0" t="0"/>
          <a:stretch/>
        </p:blipFill>
        <p:spPr>
          <a:xfrm>
            <a:off x="8260968" y="3836139"/>
            <a:ext cx="583692" cy="583692"/>
          </a:xfrm>
          <a:prstGeom prst="roundRect">
            <a:avLst>
              <a:gd fmla="val 22615" name="adj"/>
            </a:avLst>
          </a:prstGeom>
          <a:solidFill>
            <a:srgbClr val="ECECEC"/>
          </a:solidFill>
          <a:ln>
            <a:noFill/>
          </a:ln>
        </p:spPr>
      </p:pic>
      <p:sp>
        <p:nvSpPr>
          <p:cNvPr id="671" name="Shape 671"/>
          <p:cNvSpPr txBox="1"/>
          <p:nvPr/>
        </p:nvSpPr>
        <p:spPr>
          <a:xfrm>
            <a:off x="7276738" y="3993535"/>
            <a:ext cx="1127883"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1" lang="en-US" sz="1200" u="none" cap="none" strike="noStrike">
                <a:solidFill>
                  <a:schemeClr val="dk2"/>
                </a:solidFill>
                <a:latin typeface="Arial"/>
                <a:ea typeface="Arial"/>
                <a:cs typeface="Arial"/>
                <a:sym typeface="Arial"/>
              </a:rPr>
              <a:t>Powered by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ctrTitle"/>
          </p:nvPr>
        </p:nvSpPr>
        <p:spPr>
          <a:xfrm>
            <a:off x="1017587" y="1739930"/>
            <a:ext cx="6048376" cy="620683"/>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spcAft>
                <a:spcPts val="0"/>
              </a:spcAft>
              <a:buClr>
                <a:schemeClr val="accent3"/>
              </a:buClr>
              <a:buSzPct val="25000"/>
              <a:buFont typeface="Arial"/>
              <a:buNone/>
            </a:pPr>
            <a:r>
              <a:rPr b="0" i="0" lang="en-US" sz="4000" u="none" cap="none" strike="noStrike">
                <a:solidFill>
                  <a:schemeClr val="accent3"/>
                </a:solidFill>
                <a:latin typeface="Arial"/>
                <a:ea typeface="Arial"/>
                <a:cs typeface="Arial"/>
                <a:sym typeface="Arial"/>
              </a:rPr>
              <a:t>The Whole Stack</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sp>
        <p:nvSpPr>
          <p:cNvPr id="677" name="Shape 677"/>
          <p:cNvSpPr txBox="1"/>
          <p:nvPr>
            <p:ph idx="1" type="body"/>
          </p:nvPr>
        </p:nvSpPr>
        <p:spPr>
          <a:xfrm>
            <a:off x="366712" y="785812"/>
            <a:ext cx="8410499" cy="3462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rgbClr val="FFFFFF"/>
                </a:solidFill>
                <a:latin typeface="Arial"/>
                <a:ea typeface="Arial"/>
                <a:cs typeface="Arial"/>
                <a:sym typeface="Arial"/>
              </a:rPr>
              <a:t>Relational Database as a Service for Your Applications</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000000"/>
              </a:solidFill>
              <a:latin typeface="Arial"/>
              <a:ea typeface="Arial"/>
              <a:cs typeface="Arial"/>
              <a:sym typeface="Arial"/>
            </a:endParaRPr>
          </a:p>
        </p:txBody>
      </p:sp>
      <p:sp>
        <p:nvSpPr>
          <p:cNvPr id="678" name="Shape 678"/>
          <p:cNvSpPr txBox="1"/>
          <p:nvPr>
            <p:ph type="title"/>
          </p:nvPr>
        </p:nvSpPr>
        <p:spPr>
          <a:xfrm>
            <a:off x="366712" y="325437"/>
            <a:ext cx="8410499" cy="46050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MySQL</a:t>
            </a:r>
            <a:r>
              <a:rPr b="0" i="0" lang="en-US" sz="2800" u="none" cap="none" strike="noStrike">
                <a:solidFill>
                  <a:srgbClr val="000000"/>
                </a:solidFill>
                <a:latin typeface="Arial"/>
                <a:ea typeface="Arial"/>
                <a:cs typeface="Arial"/>
                <a:sym typeface="Arial"/>
              </a:rPr>
              <a:t> </a:t>
            </a:r>
            <a:r>
              <a:rPr b="0" i="0" lang="en-US" sz="2800" u="none" cap="none" strike="noStrike">
                <a:solidFill>
                  <a:srgbClr val="2C95DD"/>
                </a:solidFill>
                <a:latin typeface="Arial"/>
                <a:ea typeface="Arial"/>
                <a:cs typeface="Arial"/>
                <a:sym typeface="Arial"/>
              </a:rPr>
              <a:t>for Pivotal Cloud Foundry</a:t>
            </a:r>
          </a:p>
        </p:txBody>
      </p:sp>
      <p:sp>
        <p:nvSpPr>
          <p:cNvPr id="679" name="Shape 679"/>
          <p:cNvSpPr txBox="1"/>
          <p:nvPr>
            <p:ph idx="1" type="body"/>
          </p:nvPr>
        </p:nvSpPr>
        <p:spPr>
          <a:xfrm>
            <a:off x="176802" y="1419224"/>
            <a:ext cx="4257390" cy="3038475"/>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FFFFFF"/>
              </a:buClr>
              <a:buSzPct val="100000"/>
              <a:buFont typeface="Arial"/>
              <a:buChar char="•"/>
            </a:pPr>
            <a:r>
              <a:rPr b="0" i="0" lang="en-US" sz="2000" u="none" cap="none" strike="noStrike">
                <a:solidFill>
                  <a:srgbClr val="FFFFFF"/>
                </a:solidFill>
                <a:latin typeface="Arial"/>
                <a:ea typeface="Arial"/>
                <a:cs typeface="Arial"/>
                <a:sym typeface="Arial"/>
              </a:rPr>
              <a:t>Minimized effort to create, configure, and manage a MySQL cluster</a:t>
            </a:r>
          </a:p>
          <a:p>
            <a:pPr indent="-342900" lvl="0" marL="342900" marR="0" rtl="0" algn="l">
              <a:lnSpc>
                <a:spcPct val="100000"/>
              </a:lnSpc>
              <a:spcBef>
                <a:spcPts val="600"/>
              </a:spcBef>
              <a:spcAft>
                <a:spcPts val="0"/>
              </a:spcAft>
              <a:buClr>
                <a:srgbClr val="FFFFFF"/>
              </a:buClr>
              <a:buSzPct val="100000"/>
              <a:buFont typeface="Arial"/>
              <a:buChar char="•"/>
            </a:pPr>
            <a:r>
              <a:rPr b="0" i="0" lang="en-US" sz="2000" u="none" cap="none" strike="noStrike">
                <a:solidFill>
                  <a:srgbClr val="FFFFFF"/>
                </a:solidFill>
                <a:latin typeface="Arial"/>
                <a:ea typeface="Arial"/>
                <a:cs typeface="Arial"/>
                <a:sym typeface="Arial"/>
              </a:rPr>
              <a:t>Multi-node cluster</a:t>
            </a:r>
          </a:p>
          <a:p>
            <a:pPr indent="-342900" lvl="0" marL="342900" marR="0" rtl="0" algn="l">
              <a:lnSpc>
                <a:spcPct val="100000"/>
              </a:lnSpc>
              <a:spcBef>
                <a:spcPts val="600"/>
              </a:spcBef>
              <a:spcAft>
                <a:spcPts val="0"/>
              </a:spcAft>
              <a:buClr>
                <a:srgbClr val="FFFFFF"/>
              </a:buClr>
              <a:buSzPct val="100000"/>
              <a:buFont typeface="Arial"/>
              <a:buChar char="•"/>
            </a:pPr>
            <a:r>
              <a:rPr b="0" i="0" lang="en-US" sz="2000" u="none" cap="none" strike="noStrike">
                <a:solidFill>
                  <a:srgbClr val="FFFFFF"/>
                </a:solidFill>
                <a:latin typeface="Arial"/>
                <a:ea typeface="Arial"/>
                <a:cs typeface="Arial"/>
                <a:sym typeface="Arial"/>
              </a:rPr>
              <a:t>Data replication across nodes</a:t>
            </a:r>
          </a:p>
          <a:p>
            <a:pPr indent="-342900" lvl="0" marL="342900" marR="0" rtl="0" algn="l">
              <a:lnSpc>
                <a:spcPct val="100000"/>
              </a:lnSpc>
              <a:spcBef>
                <a:spcPts val="600"/>
              </a:spcBef>
              <a:spcAft>
                <a:spcPts val="0"/>
              </a:spcAft>
              <a:buClr>
                <a:srgbClr val="FFFFFF"/>
              </a:buClr>
              <a:buSzPct val="100000"/>
              <a:buFont typeface="Arial"/>
              <a:buChar char="•"/>
            </a:pPr>
            <a:r>
              <a:rPr b="0" i="0" lang="en-US" sz="2000" u="none" cap="none" strike="noStrike">
                <a:solidFill>
                  <a:srgbClr val="FFFFFF"/>
                </a:solidFill>
                <a:latin typeface="Arial"/>
                <a:ea typeface="Arial"/>
                <a:cs typeface="Arial"/>
                <a:sym typeface="Arial"/>
              </a:rPr>
              <a:t>Failover functionality ensures app traffic only routed to healthy nodes</a:t>
            </a:r>
          </a:p>
        </p:txBody>
      </p:sp>
      <p:pic>
        <p:nvPicPr>
          <p:cNvPr id="680" name="Shape 680"/>
          <p:cNvPicPr preferRelativeResize="0"/>
          <p:nvPr/>
        </p:nvPicPr>
        <p:blipFill rotWithShape="1">
          <a:blip r:embed="rId3">
            <a:alphaModFix/>
          </a:blip>
          <a:srcRect b="0" l="0" r="0" t="0"/>
          <a:stretch/>
        </p:blipFill>
        <p:spPr>
          <a:xfrm>
            <a:off x="4434192" y="1681128"/>
            <a:ext cx="4709807" cy="2615258"/>
          </a:xfrm>
          <a:prstGeom prst="rect">
            <a:avLst/>
          </a:prstGeom>
          <a:noFill/>
          <a:ln>
            <a:noFill/>
          </a:ln>
        </p:spPr>
      </p:pic>
      <p:pic>
        <p:nvPicPr>
          <p:cNvPr id="681" name="Shape 681"/>
          <p:cNvPicPr preferRelativeResize="0"/>
          <p:nvPr/>
        </p:nvPicPr>
        <p:blipFill rotWithShape="1">
          <a:blip r:embed="rId4">
            <a:alphaModFix/>
          </a:blip>
          <a:srcRect b="0" l="0" r="0" t="0"/>
          <a:stretch/>
        </p:blipFill>
        <p:spPr>
          <a:xfrm>
            <a:off x="7791228" y="146030"/>
            <a:ext cx="985982" cy="9859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x="0" y="0"/>
          <a:ext cx="0" cy="0"/>
          <a:chOff x="0" y="0"/>
          <a:chExt cx="0" cy="0"/>
        </a:xfrm>
      </p:grpSpPr>
      <p:sp>
        <p:nvSpPr>
          <p:cNvPr id="686" name="Shape 686"/>
          <p:cNvSpPr txBox="1"/>
          <p:nvPr>
            <p:ph type="ctrTitle"/>
          </p:nvPr>
        </p:nvSpPr>
        <p:spPr>
          <a:xfrm>
            <a:off x="1017587" y="1739930"/>
            <a:ext cx="6048299" cy="62070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spcAft>
                <a:spcPts val="0"/>
              </a:spcAft>
              <a:buClr>
                <a:srgbClr val="F27C3A"/>
              </a:buClr>
              <a:buSzPct val="25000"/>
              <a:buFont typeface="Arial"/>
              <a:buNone/>
            </a:pPr>
            <a:r>
              <a:rPr b="0" i="0" lang="en-US" sz="4000" u="none" cap="none" strike="noStrike">
                <a:solidFill>
                  <a:srgbClr val="F27C3A"/>
                </a:solidFill>
                <a:latin typeface="Arial"/>
                <a:ea typeface="Arial"/>
                <a:cs typeface="Arial"/>
                <a:sym typeface="Arial"/>
              </a:rPr>
              <a:t>Four Levels of HA</a:t>
            </a:r>
          </a:p>
        </p:txBody>
      </p:sp>
      <p:sp>
        <p:nvSpPr>
          <p:cNvPr id="687" name="Shape 687"/>
          <p:cNvSpPr txBox="1"/>
          <p:nvPr/>
        </p:nvSpPr>
        <p:spPr>
          <a:xfrm>
            <a:off x="1026053" y="2447127"/>
            <a:ext cx="6048374" cy="56276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2400" u="none" cap="none" strike="noStrike">
                <a:solidFill>
                  <a:srgbClr val="FFFFFF"/>
                </a:solidFill>
                <a:latin typeface="Arial"/>
                <a:ea typeface="Arial"/>
                <a:cs typeface="Arial"/>
                <a:sym typeface="Arial"/>
              </a:rPr>
              <a:t>Built In!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pic>
        <p:nvPicPr>
          <p:cNvPr descr="Stocksy_txp157cab05rEJ000_Medium_423382.jpg" id="692" name="Shape 692"/>
          <p:cNvPicPr preferRelativeResize="0"/>
          <p:nvPr/>
        </p:nvPicPr>
        <p:blipFill rotWithShape="1">
          <a:blip r:embed="rId3">
            <a:alphaModFix/>
          </a:blip>
          <a:srcRect b="0" l="0" r="0" t="15584"/>
          <a:stretch/>
        </p:blipFill>
        <p:spPr>
          <a:xfrm>
            <a:off x="0" y="0"/>
            <a:ext cx="9144000" cy="5143499"/>
          </a:xfrm>
          <a:prstGeom prst="rect">
            <a:avLst/>
          </a:prstGeom>
          <a:noFill/>
          <a:ln>
            <a:noFill/>
          </a:ln>
        </p:spPr>
      </p:pic>
      <p:sp>
        <p:nvSpPr>
          <p:cNvPr id="693" name="Shape 693"/>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nvGrpSpPr>
          <p:cNvPr id="694" name="Shape 694"/>
          <p:cNvGrpSpPr/>
          <p:nvPr/>
        </p:nvGrpSpPr>
        <p:grpSpPr>
          <a:xfrm>
            <a:off x="3754005" y="2328640"/>
            <a:ext cx="1187449" cy="800194"/>
            <a:chOff x="1314450" y="2381250"/>
            <a:chExt cx="1847849" cy="1245222"/>
          </a:xfrm>
        </p:grpSpPr>
        <p:sp>
          <p:nvSpPr>
            <p:cNvPr id="695" name="Shape 695"/>
            <p:cNvSpPr/>
            <p:nvPr/>
          </p:nvSpPr>
          <p:spPr>
            <a:xfrm>
              <a:off x="1752600" y="2806700"/>
              <a:ext cx="1028700" cy="635000"/>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pic>
          <p:nvPicPr>
            <p:cNvPr descr="cf-green.png" id="696" name="Shape 696"/>
            <p:cNvPicPr preferRelativeResize="0"/>
            <p:nvPr/>
          </p:nvPicPr>
          <p:blipFill rotWithShape="1">
            <a:blip r:embed="rId4">
              <a:alphaModFix/>
            </a:blip>
            <a:srcRect b="0" l="0" r="0" t="0"/>
            <a:stretch/>
          </p:blipFill>
          <p:spPr>
            <a:xfrm>
              <a:off x="1314450" y="2381250"/>
              <a:ext cx="1847849" cy="1245222"/>
            </a:xfrm>
            <a:prstGeom prst="rect">
              <a:avLst/>
            </a:prstGeom>
            <a:noFill/>
            <a:ln>
              <a:noFill/>
            </a:ln>
          </p:spPr>
        </p:pic>
      </p:grpSp>
      <p:cxnSp>
        <p:nvCxnSpPr>
          <p:cNvPr id="697" name="Shape 697"/>
          <p:cNvCxnSpPr/>
          <p:nvPr/>
        </p:nvCxnSpPr>
        <p:spPr>
          <a:xfrm>
            <a:off x="596900" y="2111130"/>
            <a:ext cx="7848599" cy="1587"/>
          </a:xfrm>
          <a:prstGeom prst="straightConnector1">
            <a:avLst/>
          </a:prstGeom>
          <a:noFill/>
          <a:ln cap="flat" cmpd="sng" w="22225">
            <a:solidFill>
              <a:schemeClr val="accent1"/>
            </a:solidFill>
            <a:prstDash val="solid"/>
            <a:round/>
            <a:headEnd len="med" w="med" type="none"/>
            <a:tailEnd len="med" w="med" type="none"/>
          </a:ln>
          <a:effectLst>
            <a:outerShdw blurRad="39999" rotWithShape="0" dir="5400000" dist="20000">
              <a:srgbClr val="000000">
                <a:alpha val="37647"/>
              </a:srgbClr>
            </a:outerShdw>
          </a:effectLst>
        </p:spPr>
      </p:cxnSp>
      <p:cxnSp>
        <p:nvCxnSpPr>
          <p:cNvPr id="698" name="Shape 698"/>
          <p:cNvCxnSpPr/>
          <p:nvPr/>
        </p:nvCxnSpPr>
        <p:spPr>
          <a:xfrm>
            <a:off x="596900" y="3428753"/>
            <a:ext cx="7848599" cy="1587"/>
          </a:xfrm>
          <a:prstGeom prst="straightConnector1">
            <a:avLst/>
          </a:prstGeom>
          <a:noFill/>
          <a:ln cap="flat" cmpd="sng" w="22225">
            <a:solidFill>
              <a:schemeClr val="accent1"/>
            </a:solidFill>
            <a:prstDash val="solid"/>
            <a:round/>
            <a:headEnd len="med" w="med" type="none"/>
            <a:tailEnd len="med" w="med" type="none"/>
          </a:ln>
          <a:effectLst>
            <a:outerShdw blurRad="39999" rotWithShape="0" dir="5400000" dist="20000">
              <a:srgbClr val="000000">
                <a:alpha val="37647"/>
              </a:srgbClr>
            </a:outerShdw>
          </a:effectLst>
        </p:spPr>
      </p:cxnSp>
      <p:sp>
        <p:nvSpPr>
          <p:cNvPr id="699" name="Shape 699"/>
          <p:cNvSpPr txBox="1"/>
          <p:nvPr/>
        </p:nvSpPr>
        <p:spPr>
          <a:xfrm>
            <a:off x="1820793" y="1336858"/>
            <a:ext cx="5209486" cy="460500"/>
          </a:xfrm>
          <a:prstGeom prst="rect">
            <a:avLst/>
          </a:prstGeom>
          <a:noFill/>
          <a:ln>
            <a:noFill/>
          </a:ln>
        </p:spPr>
        <p:txBody>
          <a:bodyPr anchorCtr="0" anchor="t" bIns="0" lIns="0" rIns="0" tIns="0">
            <a:noAutofit/>
          </a:bodyPr>
          <a:lstStyle/>
          <a:p>
            <a:pPr indent="0" lvl="0" marL="0" marR="0" rtl="0" algn="just">
              <a:lnSpc>
                <a:spcPct val="90000"/>
              </a:lnSpc>
              <a:spcBef>
                <a:spcPts val="0"/>
              </a:spcBef>
              <a:spcAft>
                <a:spcPts val="0"/>
              </a:spcAft>
              <a:buClr>
                <a:srgbClr val="000000"/>
              </a:buClr>
              <a:buFont typeface="Arial"/>
              <a:buNone/>
            </a:pPr>
            <a:r>
              <a:t/>
            </a:r>
            <a:endParaRPr b="1" i="0" sz="4500" u="none" cap="none" strike="noStrike">
              <a:solidFill>
                <a:srgbClr val="008881"/>
              </a:solidFill>
              <a:latin typeface="Arial"/>
              <a:ea typeface="Arial"/>
              <a:cs typeface="Arial"/>
              <a:sym typeface="Arial"/>
            </a:endParaRPr>
          </a:p>
        </p:txBody>
      </p:sp>
      <p:sp>
        <p:nvSpPr>
          <p:cNvPr id="700" name="Shape 700"/>
          <p:cNvSpPr txBox="1"/>
          <p:nvPr/>
        </p:nvSpPr>
        <p:spPr>
          <a:xfrm>
            <a:off x="205956" y="1396070"/>
            <a:ext cx="8410499" cy="460500"/>
          </a:xfrm>
          <a:prstGeom prst="rect">
            <a:avLst/>
          </a:prstGeom>
          <a:noFill/>
          <a:ln>
            <a:noFill/>
          </a:ln>
        </p:spPr>
        <p:txBody>
          <a:bodyPr anchorCtr="0" anchor="t" bIns="0" lIns="0" rIns="0" tIns="0">
            <a:noAutofit/>
          </a:bodyPr>
          <a:lstStyle/>
          <a:p>
            <a:pPr indent="0" lvl="0" marL="0" marR="0" rtl="0" algn="ctr">
              <a:lnSpc>
                <a:spcPct val="90000"/>
              </a:lnSpc>
              <a:spcBef>
                <a:spcPts val="0"/>
              </a:spcBef>
              <a:spcAft>
                <a:spcPts val="0"/>
              </a:spcAft>
              <a:buClr>
                <a:srgbClr val="74CEC7"/>
              </a:buClr>
              <a:buSzPct val="25000"/>
              <a:buFont typeface="Arial"/>
              <a:buNone/>
            </a:pPr>
            <a:r>
              <a:rPr b="1" i="0" lang="en-US" sz="3200" u="none" cap="none" strike="noStrike">
                <a:solidFill>
                  <a:srgbClr val="74CEC7"/>
                </a:solidFill>
                <a:latin typeface="Arial"/>
                <a:ea typeface="Arial"/>
                <a:cs typeface="Arial"/>
                <a:sym typeface="Arial"/>
              </a:rPr>
              <a:t>D E M O</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4" name="Shape 704"/>
        <p:cNvGrpSpPr/>
        <p:nvPr/>
      </p:nvGrpSpPr>
      <p:grpSpPr>
        <a:xfrm>
          <a:off x="0" y="0"/>
          <a:ext cx="0" cy="0"/>
          <a:chOff x="0" y="0"/>
          <a:chExt cx="0" cy="0"/>
        </a:xfrm>
      </p:grpSpPr>
      <p:sp>
        <p:nvSpPr>
          <p:cNvPr id="705" name="Shape 705"/>
          <p:cNvSpPr txBox="1"/>
          <p:nvPr>
            <p:ph type="title"/>
          </p:nvPr>
        </p:nvSpPr>
        <p:spPr>
          <a:xfrm>
            <a:off x="183813" y="123976"/>
            <a:ext cx="8410574" cy="460373"/>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00685D"/>
              </a:buClr>
              <a:buSzPct val="25000"/>
              <a:buFont typeface="Arial"/>
              <a:buNone/>
            </a:pPr>
            <a:r>
              <a:rPr b="0" i="0" lang="en-US" sz="2800" u="none" cap="none" strike="noStrike">
                <a:solidFill>
                  <a:srgbClr val="2C95DD"/>
                </a:solidFill>
                <a:latin typeface="Arial"/>
                <a:ea typeface="Arial"/>
                <a:cs typeface="Arial"/>
                <a:sym typeface="Arial"/>
              </a:rPr>
              <a:t>Application Instance HA</a:t>
            </a:r>
          </a:p>
        </p:txBody>
      </p:sp>
      <p:sp>
        <p:nvSpPr>
          <p:cNvPr id="706" name="Shape 706"/>
          <p:cNvSpPr/>
          <p:nvPr/>
        </p:nvSpPr>
        <p:spPr>
          <a:xfrm>
            <a:off x="990400" y="762000"/>
            <a:ext cx="7269845" cy="3790135"/>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rgbClr val="008881"/>
              </a:solidFill>
              <a:latin typeface="Arial"/>
              <a:ea typeface="Arial"/>
              <a:cs typeface="Arial"/>
              <a:sym typeface="Arial"/>
            </a:endParaRPr>
          </a:p>
        </p:txBody>
      </p:sp>
      <p:sp>
        <p:nvSpPr>
          <p:cNvPr id="707" name="Shape 707"/>
          <p:cNvSpPr/>
          <p:nvPr/>
        </p:nvSpPr>
        <p:spPr>
          <a:xfrm rot="-5400000">
            <a:off x="-302943" y="2499034"/>
            <a:ext cx="3581398" cy="374030"/>
          </a:xfrm>
          <a:prstGeom prst="roundRect">
            <a:avLst>
              <a:gd fmla="val 8685" name="adj"/>
            </a:avLst>
          </a:prstGeom>
          <a:solidFill>
            <a:srgbClr val="369188"/>
          </a:solidFill>
          <a:ln>
            <a:noFill/>
          </a:ln>
        </p:spPr>
        <p:txBody>
          <a:bodyPr anchorCtr="0" anchor="ctr" bIns="0" lIns="182875" rIns="0"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600" u="none" cap="none" strike="noStrike">
                <a:solidFill>
                  <a:srgbClr val="F2F2F2"/>
                </a:solidFill>
                <a:latin typeface="Calibri"/>
                <a:ea typeface="Calibri"/>
                <a:cs typeface="Calibri"/>
                <a:sym typeface="Calibri"/>
              </a:rPr>
              <a:t>Router</a:t>
            </a:r>
          </a:p>
        </p:txBody>
      </p:sp>
      <p:sp>
        <p:nvSpPr>
          <p:cNvPr id="708" name="Shape 708"/>
          <p:cNvSpPr/>
          <p:nvPr/>
        </p:nvSpPr>
        <p:spPr>
          <a:xfrm>
            <a:off x="1768959" y="1200150"/>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Blobstore</a:t>
            </a:r>
          </a:p>
        </p:txBody>
      </p:sp>
      <p:sp>
        <p:nvSpPr>
          <p:cNvPr id="709" name="Shape 709"/>
          <p:cNvSpPr/>
          <p:nvPr/>
        </p:nvSpPr>
        <p:spPr>
          <a:xfrm>
            <a:off x="1832465" y="1314154"/>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grpSp>
        <p:nvGrpSpPr>
          <p:cNvPr id="710" name="Shape 710"/>
          <p:cNvGrpSpPr/>
          <p:nvPr/>
        </p:nvGrpSpPr>
        <p:grpSpPr>
          <a:xfrm>
            <a:off x="3484927" y="1189969"/>
            <a:ext cx="1533402" cy="443726"/>
            <a:chOff x="5181600" y="2326964"/>
            <a:chExt cx="1533402" cy="443726"/>
          </a:xfrm>
        </p:grpSpPr>
        <p:sp>
          <p:nvSpPr>
            <p:cNvPr id="711" name="Shape 711"/>
            <p:cNvSpPr/>
            <p:nvPr/>
          </p:nvSpPr>
          <p:spPr>
            <a:xfrm>
              <a:off x="5181600" y="2326964"/>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Cloud Controller</a:t>
              </a:r>
            </a:p>
          </p:txBody>
        </p:sp>
        <p:sp>
          <p:nvSpPr>
            <p:cNvPr id="712" name="Shape 712"/>
            <p:cNvSpPr/>
            <p:nvPr/>
          </p:nvSpPr>
          <p:spPr>
            <a:xfrm>
              <a:off x="5257800" y="2430983"/>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grpSp>
      <p:sp>
        <p:nvSpPr>
          <p:cNvPr id="713" name="Shape 713"/>
          <p:cNvSpPr/>
          <p:nvPr/>
        </p:nvSpPr>
        <p:spPr>
          <a:xfrm>
            <a:off x="3536200" y="2448553"/>
            <a:ext cx="1482129"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 BBS</a:t>
            </a:r>
          </a:p>
        </p:txBody>
      </p:sp>
      <p:cxnSp>
        <p:nvCxnSpPr>
          <p:cNvPr id="714" name="Shape 714"/>
          <p:cNvCxnSpPr>
            <a:stCxn id="708" idx="3"/>
            <a:endCxn id="711" idx="1"/>
          </p:cNvCxnSpPr>
          <p:nvPr/>
        </p:nvCxnSpPr>
        <p:spPr>
          <a:xfrm flipH="1" rot="10800000">
            <a:off x="3302362" y="1411813"/>
            <a:ext cx="182700" cy="10200"/>
          </a:xfrm>
          <a:prstGeom prst="straightConnector1">
            <a:avLst/>
          </a:prstGeom>
          <a:noFill/>
          <a:ln cap="flat" cmpd="sng" w="19050">
            <a:solidFill>
              <a:schemeClr val="lt2"/>
            </a:solidFill>
            <a:prstDash val="solid"/>
            <a:round/>
            <a:headEnd len="med" w="med" type="none"/>
            <a:tailEnd len="med" w="med" type="none"/>
          </a:ln>
        </p:spPr>
      </p:cxnSp>
      <p:sp>
        <p:nvSpPr>
          <p:cNvPr id="715" name="Shape 715"/>
          <p:cNvSpPr/>
          <p:nvPr/>
        </p:nvSpPr>
        <p:spPr>
          <a:xfrm rot="-2700000">
            <a:off x="3016584" y="1385126"/>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sp>
        <p:nvSpPr>
          <p:cNvPr id="716" name="Shape 716"/>
          <p:cNvSpPr/>
          <p:nvPr/>
        </p:nvSpPr>
        <p:spPr>
          <a:xfrm rot="-2700000">
            <a:off x="3016584" y="1385126"/>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sp>
        <p:nvSpPr>
          <p:cNvPr id="717" name="Shape 717"/>
          <p:cNvSpPr/>
          <p:nvPr/>
        </p:nvSpPr>
        <p:spPr>
          <a:xfrm>
            <a:off x="1372465" y="3621800"/>
            <a:ext cx="230584" cy="230584"/>
          </a:xfrm>
          <a:custGeom>
            <a:pathLst>
              <a:path extrusionOk="0" h="120000" w="12000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grpSp>
        <p:nvGrpSpPr>
          <p:cNvPr id="718" name="Shape 718"/>
          <p:cNvGrpSpPr/>
          <p:nvPr/>
        </p:nvGrpSpPr>
        <p:grpSpPr>
          <a:xfrm>
            <a:off x="5502759" y="1200150"/>
            <a:ext cx="1904999" cy="443726"/>
            <a:chOff x="3448048" y="1498378"/>
            <a:chExt cx="2590798" cy="443726"/>
          </a:xfrm>
        </p:grpSpPr>
        <p:sp>
          <p:nvSpPr>
            <p:cNvPr id="719" name="Shape 719"/>
            <p:cNvSpPr/>
            <p:nvPr/>
          </p:nvSpPr>
          <p:spPr>
            <a:xfrm>
              <a:off x="3448048" y="1498378"/>
              <a:ext cx="2590798"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DB</a:t>
              </a:r>
            </a:p>
          </p:txBody>
        </p:sp>
        <p:sp>
          <p:nvSpPr>
            <p:cNvPr id="720" name="Shape 720"/>
            <p:cNvSpPr/>
            <p:nvPr/>
          </p:nvSpPr>
          <p:spPr>
            <a:xfrm>
              <a:off x="3511555" y="1612382"/>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grpSp>
      <p:sp>
        <p:nvSpPr>
          <p:cNvPr id="721" name="Shape 721"/>
          <p:cNvSpPr txBox="1"/>
          <p:nvPr/>
        </p:nvSpPr>
        <p:spPr>
          <a:xfrm>
            <a:off x="6340960" y="1200150"/>
            <a:ext cx="925253"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Service</a:t>
            </a:r>
          </a:p>
          <a:p>
            <a:pPr indent="0" lvl="0" marL="0" marR="0" rtl="0" algn="l">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credentials</a:t>
            </a:r>
          </a:p>
        </p:txBody>
      </p:sp>
      <p:sp>
        <p:nvSpPr>
          <p:cNvPr id="722" name="Shape 722"/>
          <p:cNvSpPr txBox="1"/>
          <p:nvPr/>
        </p:nvSpPr>
        <p:spPr>
          <a:xfrm>
            <a:off x="6340960" y="1374087"/>
            <a:ext cx="560971"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creds</a:t>
            </a:r>
          </a:p>
        </p:txBody>
      </p:sp>
      <p:cxnSp>
        <p:nvCxnSpPr>
          <p:cNvPr id="723" name="Shape 723"/>
          <p:cNvCxnSpPr>
            <a:stCxn id="711" idx="3"/>
            <a:endCxn id="719" idx="1"/>
          </p:cNvCxnSpPr>
          <p:nvPr/>
        </p:nvCxnSpPr>
        <p:spPr>
          <a:xfrm>
            <a:off x="5018330" y="1411832"/>
            <a:ext cx="484500" cy="10200"/>
          </a:xfrm>
          <a:prstGeom prst="straightConnector1">
            <a:avLst/>
          </a:prstGeom>
          <a:noFill/>
          <a:ln cap="flat" cmpd="sng" w="19050">
            <a:solidFill>
              <a:schemeClr val="lt2"/>
            </a:solidFill>
            <a:prstDash val="solid"/>
            <a:round/>
            <a:headEnd len="med" w="med" type="none"/>
            <a:tailEnd len="med" w="med" type="none"/>
          </a:ln>
        </p:spPr>
      </p:cxnSp>
      <p:sp>
        <p:nvSpPr>
          <p:cNvPr id="724" name="Shape 724"/>
          <p:cNvSpPr/>
          <p:nvPr/>
        </p:nvSpPr>
        <p:spPr>
          <a:xfrm>
            <a:off x="5681923" y="2445189"/>
            <a:ext cx="2328333"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Converger &amp; Auctioneer</a:t>
            </a:r>
          </a:p>
        </p:txBody>
      </p:sp>
      <p:grpSp>
        <p:nvGrpSpPr>
          <p:cNvPr id="725" name="Shape 725"/>
          <p:cNvGrpSpPr/>
          <p:nvPr/>
        </p:nvGrpSpPr>
        <p:grpSpPr>
          <a:xfrm>
            <a:off x="5648688" y="1986081"/>
            <a:ext cx="1047082" cy="416991"/>
            <a:chOff x="5638800" y="1121740"/>
            <a:chExt cx="1047082" cy="416991"/>
          </a:xfrm>
        </p:grpSpPr>
        <p:sp>
          <p:nvSpPr>
            <p:cNvPr id="726" name="Shape 726"/>
            <p:cNvSpPr/>
            <p:nvPr/>
          </p:nvSpPr>
          <p:spPr>
            <a:xfrm>
              <a:off x="5966682" y="1121740"/>
              <a:ext cx="408499" cy="219562"/>
            </a:xfrm>
            <a:custGeom>
              <a:pathLst>
                <a:path extrusionOk="0" h="120000" w="12000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7F7F7F"/>
                </a:solidFill>
                <a:latin typeface="Arial"/>
                <a:ea typeface="Arial"/>
                <a:cs typeface="Arial"/>
                <a:sym typeface="Arial"/>
              </a:endParaRPr>
            </a:p>
          </p:txBody>
        </p:sp>
        <p:sp>
          <p:nvSpPr>
            <p:cNvPr id="727" name="Shape 727"/>
            <p:cNvSpPr txBox="1"/>
            <p:nvPr/>
          </p:nvSpPr>
          <p:spPr>
            <a:xfrm>
              <a:off x="5638800" y="1284816"/>
              <a:ext cx="1047082" cy="25391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4D4D4D"/>
                </a:buClr>
                <a:buSzPct val="25000"/>
                <a:buFont typeface="Arial"/>
                <a:buNone/>
              </a:pPr>
              <a:r>
                <a:rPr b="1" i="0" lang="en-US" sz="1050" u="none" cap="none" strike="noStrike">
                  <a:solidFill>
                    <a:srgbClr val="4D4D4D"/>
                  </a:solidFill>
                  <a:latin typeface="Arial"/>
                  <a:ea typeface="Arial"/>
                  <a:cs typeface="Arial"/>
                  <a:sym typeface="Arial"/>
                </a:rPr>
                <a:t>Desired State</a:t>
              </a:r>
            </a:p>
          </p:txBody>
        </p:sp>
      </p:grpSp>
      <p:grpSp>
        <p:nvGrpSpPr>
          <p:cNvPr id="728" name="Shape 728"/>
          <p:cNvGrpSpPr/>
          <p:nvPr/>
        </p:nvGrpSpPr>
        <p:grpSpPr>
          <a:xfrm>
            <a:off x="6695770" y="1940867"/>
            <a:ext cx="963725" cy="451269"/>
            <a:chOff x="7212810" y="1788727"/>
            <a:chExt cx="963725" cy="451269"/>
          </a:xfrm>
        </p:grpSpPr>
        <p:sp>
          <p:nvSpPr>
            <p:cNvPr id="729" name="Shape 729"/>
            <p:cNvSpPr txBox="1"/>
            <p:nvPr/>
          </p:nvSpPr>
          <p:spPr>
            <a:xfrm>
              <a:off x="7212810" y="1986081"/>
              <a:ext cx="963725" cy="25391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4D4D4D"/>
                </a:buClr>
                <a:buSzPct val="25000"/>
                <a:buFont typeface="Arial"/>
                <a:buNone/>
              </a:pPr>
              <a:r>
                <a:rPr b="1" i="0" lang="en-US" sz="1050" u="none" cap="none" strike="noStrike">
                  <a:solidFill>
                    <a:srgbClr val="4D4D4D"/>
                  </a:solidFill>
                  <a:latin typeface="Arial"/>
                  <a:ea typeface="Arial"/>
                  <a:cs typeface="Arial"/>
                  <a:sym typeface="Arial"/>
                </a:rPr>
                <a:t>Actual State</a:t>
              </a:r>
            </a:p>
          </p:txBody>
        </p:sp>
        <p:sp>
          <p:nvSpPr>
            <p:cNvPr id="730" name="Shape 730"/>
            <p:cNvSpPr/>
            <p:nvPr/>
          </p:nvSpPr>
          <p:spPr>
            <a:xfrm>
              <a:off x="7512032" y="1788727"/>
              <a:ext cx="408499" cy="219562"/>
            </a:xfrm>
            <a:custGeom>
              <a:pathLst>
                <a:path extrusionOk="0" h="120000" w="120000">
                  <a:moveTo>
                    <a:pt x="40936" y="107531"/>
                  </a:moveTo>
                  <a:cubicBezTo>
                    <a:pt x="40088" y="107531"/>
                    <a:pt x="39401" y="108810"/>
                    <a:pt x="39401" y="110387"/>
                  </a:cubicBezTo>
                  <a:cubicBezTo>
                    <a:pt x="39401" y="111964"/>
                    <a:pt x="40088" y="113243"/>
                    <a:pt x="40936" y="113243"/>
                  </a:cubicBezTo>
                  <a:lnTo>
                    <a:pt x="51571" y="113243"/>
                  </a:lnTo>
                  <a:cubicBezTo>
                    <a:pt x="52418" y="113243"/>
                    <a:pt x="53106" y="111964"/>
                    <a:pt x="53106" y="110387"/>
                  </a:cubicBezTo>
                  <a:lnTo>
                    <a:pt x="53106" y="110387"/>
                  </a:lnTo>
                  <a:cubicBezTo>
                    <a:pt x="53106" y="108810"/>
                    <a:pt x="52418" y="107531"/>
                    <a:pt x="51571" y="107531"/>
                  </a:cubicBezTo>
                  <a:close/>
                  <a:moveTo>
                    <a:pt x="40936" y="95003"/>
                  </a:moveTo>
                  <a:cubicBezTo>
                    <a:pt x="40088" y="95003"/>
                    <a:pt x="39401" y="96282"/>
                    <a:pt x="39401" y="97859"/>
                  </a:cubicBezTo>
                  <a:cubicBezTo>
                    <a:pt x="39401" y="99436"/>
                    <a:pt x="40088" y="100715"/>
                    <a:pt x="40936" y="100715"/>
                  </a:cubicBezTo>
                  <a:lnTo>
                    <a:pt x="79063" y="100715"/>
                  </a:lnTo>
                  <a:cubicBezTo>
                    <a:pt x="79911" y="100715"/>
                    <a:pt x="80598" y="99436"/>
                    <a:pt x="80598" y="97859"/>
                  </a:cubicBezTo>
                  <a:lnTo>
                    <a:pt x="80598" y="97859"/>
                  </a:lnTo>
                  <a:cubicBezTo>
                    <a:pt x="80598" y="96282"/>
                    <a:pt x="79911" y="95003"/>
                    <a:pt x="79063" y="95003"/>
                  </a:cubicBezTo>
                  <a:close/>
                  <a:moveTo>
                    <a:pt x="40936" y="82476"/>
                  </a:moveTo>
                  <a:cubicBezTo>
                    <a:pt x="40088" y="82476"/>
                    <a:pt x="39401" y="83754"/>
                    <a:pt x="39401" y="85332"/>
                  </a:cubicBezTo>
                  <a:cubicBezTo>
                    <a:pt x="39401" y="86909"/>
                    <a:pt x="40088" y="88187"/>
                    <a:pt x="40936" y="88187"/>
                  </a:cubicBezTo>
                  <a:lnTo>
                    <a:pt x="79063" y="88187"/>
                  </a:lnTo>
                  <a:cubicBezTo>
                    <a:pt x="79911" y="88187"/>
                    <a:pt x="80598" y="86909"/>
                    <a:pt x="80598" y="85332"/>
                  </a:cubicBezTo>
                  <a:lnTo>
                    <a:pt x="80598" y="85332"/>
                  </a:lnTo>
                  <a:cubicBezTo>
                    <a:pt x="80598" y="83754"/>
                    <a:pt x="79911" y="82476"/>
                    <a:pt x="79063" y="82476"/>
                  </a:cubicBezTo>
                  <a:close/>
                  <a:moveTo>
                    <a:pt x="3966" y="0"/>
                  </a:moveTo>
                  <a:lnTo>
                    <a:pt x="48174" y="0"/>
                  </a:lnTo>
                  <a:cubicBezTo>
                    <a:pt x="50365" y="0"/>
                    <a:pt x="52141" y="3304"/>
                    <a:pt x="52141" y="7380"/>
                  </a:cubicBezTo>
                  <a:lnTo>
                    <a:pt x="52141" y="36900"/>
                  </a:lnTo>
                  <a:cubicBezTo>
                    <a:pt x="52141" y="40976"/>
                    <a:pt x="50365" y="44280"/>
                    <a:pt x="48174" y="44280"/>
                  </a:cubicBezTo>
                  <a:lnTo>
                    <a:pt x="37800" y="44280"/>
                  </a:lnTo>
                  <a:cubicBezTo>
                    <a:pt x="39967" y="53658"/>
                    <a:pt x="54495" y="56211"/>
                    <a:pt x="60002" y="67201"/>
                  </a:cubicBezTo>
                  <a:cubicBezTo>
                    <a:pt x="65494" y="56212"/>
                    <a:pt x="80031" y="53661"/>
                    <a:pt x="82199" y="44280"/>
                  </a:cubicBezTo>
                  <a:lnTo>
                    <a:pt x="71825" y="44280"/>
                  </a:lnTo>
                  <a:cubicBezTo>
                    <a:pt x="69634" y="44280"/>
                    <a:pt x="67858" y="40976"/>
                    <a:pt x="67858" y="36900"/>
                  </a:cubicBezTo>
                  <a:lnTo>
                    <a:pt x="67858" y="7380"/>
                  </a:lnTo>
                  <a:cubicBezTo>
                    <a:pt x="67858" y="3304"/>
                    <a:pt x="69634" y="0"/>
                    <a:pt x="71825" y="0"/>
                  </a:cubicBezTo>
                  <a:lnTo>
                    <a:pt x="116033" y="0"/>
                  </a:lnTo>
                  <a:cubicBezTo>
                    <a:pt x="118224" y="0"/>
                    <a:pt x="120000" y="3304"/>
                    <a:pt x="120000" y="7380"/>
                  </a:cubicBezTo>
                  <a:lnTo>
                    <a:pt x="120000" y="36900"/>
                  </a:lnTo>
                  <a:cubicBezTo>
                    <a:pt x="120000" y="40976"/>
                    <a:pt x="118224" y="44280"/>
                    <a:pt x="116033" y="44280"/>
                  </a:cubicBezTo>
                  <a:lnTo>
                    <a:pt x="93636" y="44280"/>
                  </a:lnTo>
                  <a:cubicBezTo>
                    <a:pt x="91919" y="60171"/>
                    <a:pt x="69215" y="64236"/>
                    <a:pt x="68927" y="75719"/>
                  </a:cubicBezTo>
                  <a:lnTo>
                    <a:pt x="92810" y="75719"/>
                  </a:lnTo>
                  <a:cubicBezTo>
                    <a:pt x="95001" y="75719"/>
                    <a:pt x="96777" y="79023"/>
                    <a:pt x="96777" y="83099"/>
                  </a:cubicBezTo>
                  <a:lnTo>
                    <a:pt x="96777" y="112619"/>
                  </a:lnTo>
                  <a:cubicBezTo>
                    <a:pt x="96777" y="116695"/>
                    <a:pt x="95001" y="120000"/>
                    <a:pt x="92810" y="120000"/>
                  </a:cubicBezTo>
                  <a:lnTo>
                    <a:pt x="27189" y="120000"/>
                  </a:lnTo>
                  <a:cubicBezTo>
                    <a:pt x="24998" y="120000"/>
                    <a:pt x="23222" y="116695"/>
                    <a:pt x="23222" y="112619"/>
                  </a:cubicBezTo>
                  <a:lnTo>
                    <a:pt x="23222" y="83099"/>
                  </a:lnTo>
                  <a:cubicBezTo>
                    <a:pt x="23222" y="79023"/>
                    <a:pt x="24998" y="75719"/>
                    <a:pt x="27189" y="75719"/>
                  </a:cubicBezTo>
                  <a:lnTo>
                    <a:pt x="51072" y="75719"/>
                  </a:lnTo>
                  <a:cubicBezTo>
                    <a:pt x="50784" y="64236"/>
                    <a:pt x="28080" y="60171"/>
                    <a:pt x="26363" y="44280"/>
                  </a:cubicBezTo>
                  <a:lnTo>
                    <a:pt x="3966" y="44280"/>
                  </a:lnTo>
                  <a:cubicBezTo>
                    <a:pt x="1775" y="44280"/>
                    <a:pt x="0" y="40976"/>
                    <a:pt x="0" y="36900"/>
                  </a:cubicBezTo>
                  <a:lnTo>
                    <a:pt x="0" y="7380"/>
                  </a:lnTo>
                  <a:cubicBezTo>
                    <a:pt x="0" y="3304"/>
                    <a:pt x="1775" y="0"/>
                    <a:pt x="3966" y="0"/>
                  </a:cubicBezTo>
                  <a:close/>
                </a:path>
              </a:pathLst>
            </a:custGeom>
            <a:solidFill>
              <a:schemeClr val="lt2"/>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7F7F7F"/>
                </a:solidFill>
                <a:latin typeface="Arial"/>
                <a:ea typeface="Arial"/>
                <a:cs typeface="Arial"/>
                <a:sym typeface="Arial"/>
              </a:endParaRPr>
            </a:p>
          </p:txBody>
        </p:sp>
      </p:grpSp>
      <p:grpSp>
        <p:nvGrpSpPr>
          <p:cNvPr id="731" name="Shape 731"/>
          <p:cNvGrpSpPr/>
          <p:nvPr/>
        </p:nvGrpSpPr>
        <p:grpSpPr>
          <a:xfrm>
            <a:off x="3484928" y="1833379"/>
            <a:ext cx="1565494" cy="443726"/>
            <a:chOff x="4156726" y="1255954"/>
            <a:chExt cx="1565494" cy="443726"/>
          </a:xfrm>
        </p:grpSpPr>
        <p:sp>
          <p:nvSpPr>
            <p:cNvPr id="732" name="Shape 732"/>
            <p:cNvSpPr/>
            <p:nvPr/>
          </p:nvSpPr>
          <p:spPr>
            <a:xfrm>
              <a:off x="4156726" y="1255954"/>
              <a:ext cx="1565494"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 Bridge</a:t>
              </a:r>
            </a:p>
          </p:txBody>
        </p:sp>
        <p:sp>
          <p:nvSpPr>
            <p:cNvPr id="733" name="Shape 733"/>
            <p:cNvSpPr/>
            <p:nvPr/>
          </p:nvSpPr>
          <p:spPr>
            <a:xfrm>
              <a:off x="4203930" y="1408654"/>
              <a:ext cx="218350" cy="216988"/>
            </a:xfrm>
            <a:prstGeom prst="blockArc">
              <a:avLst>
                <a:gd fmla="val 10800000" name="adj1"/>
                <a:gd fmla="val 0" name="adj2"/>
                <a:gd fmla="val 25000" name="adj3"/>
              </a:avLst>
            </a:pr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sp>
        <p:nvSpPr>
          <p:cNvPr id="734" name="Shape 734"/>
          <p:cNvSpPr/>
          <p:nvPr/>
        </p:nvSpPr>
        <p:spPr>
          <a:xfrm>
            <a:off x="3555548" y="2568051"/>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735" name="Shape 735"/>
          <p:cNvSpPr/>
          <p:nvPr/>
        </p:nvSpPr>
        <p:spPr>
          <a:xfrm>
            <a:off x="2015158" y="3242318"/>
            <a:ext cx="1452177" cy="1191783"/>
          </a:xfrm>
          <a:prstGeom prst="roundRect">
            <a:avLst>
              <a:gd fmla="val 2124"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736" name="Shape 736"/>
          <p:cNvSpPr/>
          <p:nvPr/>
        </p:nvSpPr>
        <p:spPr>
          <a:xfrm>
            <a:off x="2758463" y="3623769"/>
            <a:ext cx="570416" cy="214290"/>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Rep</a:t>
            </a:r>
          </a:p>
        </p:txBody>
      </p:sp>
      <p:sp>
        <p:nvSpPr>
          <p:cNvPr id="737" name="Shape 737"/>
          <p:cNvSpPr/>
          <p:nvPr/>
        </p:nvSpPr>
        <p:spPr>
          <a:xfrm>
            <a:off x="2051099" y="3292448"/>
            <a:ext cx="160847" cy="163528"/>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738" name="Shape 738"/>
          <p:cNvSpPr/>
          <p:nvPr/>
        </p:nvSpPr>
        <p:spPr>
          <a:xfrm>
            <a:off x="2076360" y="3623769"/>
            <a:ext cx="570416" cy="214290"/>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Exec.</a:t>
            </a:r>
          </a:p>
        </p:txBody>
      </p:sp>
      <p:grpSp>
        <p:nvGrpSpPr>
          <p:cNvPr id="739" name="Shape 739"/>
          <p:cNvGrpSpPr/>
          <p:nvPr/>
        </p:nvGrpSpPr>
        <p:grpSpPr>
          <a:xfrm>
            <a:off x="2068091" y="3986101"/>
            <a:ext cx="1332201" cy="352558"/>
            <a:chOff x="2585131" y="3986101"/>
            <a:chExt cx="1332201" cy="352558"/>
          </a:xfrm>
        </p:grpSpPr>
        <p:sp>
          <p:nvSpPr>
            <p:cNvPr id="740" name="Shape 740"/>
            <p:cNvSpPr/>
            <p:nvPr/>
          </p:nvSpPr>
          <p:spPr>
            <a:xfrm rot="5400000">
              <a:off x="3074952" y="3496280"/>
              <a:ext cx="352558" cy="1332201"/>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rgbClr val="F2F2F2">
                <a:alpha val="4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741" name="Shape 741"/>
            <p:cNvSpPr/>
            <p:nvPr/>
          </p:nvSpPr>
          <p:spPr>
            <a:xfrm>
              <a:off x="3663610" y="4026403"/>
              <a:ext cx="182310" cy="176577"/>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742" name="Shape 742"/>
          <p:cNvSpPr/>
          <p:nvPr/>
        </p:nvSpPr>
        <p:spPr>
          <a:xfrm>
            <a:off x="3561128" y="3242469"/>
            <a:ext cx="1452177" cy="1191783"/>
          </a:xfrm>
          <a:prstGeom prst="roundRect">
            <a:avLst>
              <a:gd fmla="val 2124"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743" name="Shape 743"/>
          <p:cNvSpPr/>
          <p:nvPr/>
        </p:nvSpPr>
        <p:spPr>
          <a:xfrm>
            <a:off x="4304432" y="3623919"/>
            <a:ext cx="570416" cy="214290"/>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Rep</a:t>
            </a:r>
          </a:p>
        </p:txBody>
      </p:sp>
      <p:sp>
        <p:nvSpPr>
          <p:cNvPr id="744" name="Shape 744"/>
          <p:cNvSpPr/>
          <p:nvPr/>
        </p:nvSpPr>
        <p:spPr>
          <a:xfrm>
            <a:off x="3597069" y="3292598"/>
            <a:ext cx="160847" cy="163528"/>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745" name="Shape 745"/>
          <p:cNvSpPr/>
          <p:nvPr/>
        </p:nvSpPr>
        <p:spPr>
          <a:xfrm>
            <a:off x="3622330" y="3623919"/>
            <a:ext cx="570416" cy="214290"/>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Exec.</a:t>
            </a:r>
          </a:p>
        </p:txBody>
      </p:sp>
      <p:grpSp>
        <p:nvGrpSpPr>
          <p:cNvPr id="746" name="Shape 746"/>
          <p:cNvGrpSpPr/>
          <p:nvPr/>
        </p:nvGrpSpPr>
        <p:grpSpPr>
          <a:xfrm>
            <a:off x="5091045" y="3242469"/>
            <a:ext cx="1452176" cy="1191783"/>
            <a:chOff x="3695085" y="2883275"/>
            <a:chExt cx="2033899" cy="1619149"/>
          </a:xfrm>
        </p:grpSpPr>
        <p:sp>
          <p:nvSpPr>
            <p:cNvPr id="747" name="Shape 747"/>
            <p:cNvSpPr/>
            <p:nvPr/>
          </p:nvSpPr>
          <p:spPr>
            <a:xfrm>
              <a:off x="3695085" y="2883275"/>
              <a:ext cx="2033899" cy="1619149"/>
            </a:xfrm>
            <a:prstGeom prst="roundRect">
              <a:avLst>
                <a:gd fmla="val 2124"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748" name="Shape 748"/>
            <p:cNvSpPr/>
            <p:nvPr/>
          </p:nvSpPr>
          <p:spPr>
            <a:xfrm>
              <a:off x="4736148" y="3401510"/>
              <a:ext cx="798918" cy="291134"/>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Rep</a:t>
              </a:r>
            </a:p>
          </p:txBody>
        </p:sp>
        <p:sp>
          <p:nvSpPr>
            <p:cNvPr id="749" name="Shape 749"/>
            <p:cNvSpPr/>
            <p:nvPr/>
          </p:nvSpPr>
          <p:spPr>
            <a:xfrm>
              <a:off x="3745423" y="295138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750" name="Shape 750"/>
            <p:cNvSpPr/>
            <p:nvPr/>
          </p:nvSpPr>
          <p:spPr>
            <a:xfrm>
              <a:off x="3780805" y="3401510"/>
              <a:ext cx="798918" cy="291134"/>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Exec.</a:t>
              </a:r>
            </a:p>
          </p:txBody>
        </p:sp>
        <p:sp>
          <p:nvSpPr>
            <p:cNvPr id="751" name="Shape 751"/>
            <p:cNvSpPr/>
            <p:nvPr/>
          </p:nvSpPr>
          <p:spPr>
            <a:xfrm rot="5400000">
              <a:off x="4462663" y="3200333"/>
              <a:ext cx="478982" cy="1865862"/>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rgbClr val="F2F2F2">
                <a:alpha val="4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752" name="Shape 752"/>
            <p:cNvSpPr/>
            <p:nvPr/>
          </p:nvSpPr>
          <p:spPr>
            <a:xfrm>
              <a:off x="5279725" y="3948526"/>
              <a:ext cx="255341" cy="239896"/>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cxnSp>
        <p:nvCxnSpPr>
          <p:cNvPr id="753" name="Shape 753"/>
          <p:cNvCxnSpPr>
            <a:stCxn id="735" idx="0"/>
          </p:cNvCxnSpPr>
          <p:nvPr/>
        </p:nvCxnSpPr>
        <p:spPr>
          <a:xfrm flipH="1" rot="10800000">
            <a:off x="2741246" y="2877818"/>
            <a:ext cx="1053300" cy="364500"/>
          </a:xfrm>
          <a:prstGeom prst="straightConnector1">
            <a:avLst/>
          </a:prstGeom>
          <a:noFill/>
          <a:ln cap="flat" cmpd="sng" w="25400">
            <a:solidFill>
              <a:srgbClr val="262626"/>
            </a:solidFill>
            <a:prstDash val="solid"/>
            <a:round/>
            <a:headEnd len="med" w="med" type="none"/>
            <a:tailEnd len="lg" w="lg" type="stealth"/>
          </a:ln>
        </p:spPr>
      </p:cxnSp>
      <p:cxnSp>
        <p:nvCxnSpPr>
          <p:cNvPr id="754" name="Shape 754"/>
          <p:cNvCxnSpPr>
            <a:stCxn id="742" idx="0"/>
            <a:endCxn id="713" idx="2"/>
          </p:cNvCxnSpPr>
          <p:nvPr/>
        </p:nvCxnSpPr>
        <p:spPr>
          <a:xfrm rot="10800000">
            <a:off x="4277316" y="2892369"/>
            <a:ext cx="9900" cy="350100"/>
          </a:xfrm>
          <a:prstGeom prst="straightConnector1">
            <a:avLst/>
          </a:prstGeom>
          <a:noFill/>
          <a:ln cap="flat" cmpd="sng" w="25400">
            <a:solidFill>
              <a:srgbClr val="262626"/>
            </a:solidFill>
            <a:prstDash val="solid"/>
            <a:round/>
            <a:headEnd len="med" w="med" type="none"/>
            <a:tailEnd len="lg" w="lg" type="stealth"/>
          </a:ln>
        </p:spPr>
      </p:cxnSp>
      <p:cxnSp>
        <p:nvCxnSpPr>
          <p:cNvPr id="755" name="Shape 755"/>
          <p:cNvCxnSpPr>
            <a:stCxn id="747" idx="0"/>
          </p:cNvCxnSpPr>
          <p:nvPr/>
        </p:nvCxnSpPr>
        <p:spPr>
          <a:xfrm rot="10800000">
            <a:off x="4662134" y="2905869"/>
            <a:ext cx="1155000" cy="336600"/>
          </a:xfrm>
          <a:prstGeom prst="straightConnector1">
            <a:avLst/>
          </a:prstGeom>
          <a:noFill/>
          <a:ln cap="flat" cmpd="sng" w="25400">
            <a:solidFill>
              <a:srgbClr val="262626"/>
            </a:solidFill>
            <a:prstDash val="solid"/>
            <a:round/>
            <a:headEnd len="med" w="med" type="none"/>
            <a:tailEnd len="lg" w="lg" type="stealth"/>
          </a:ln>
        </p:spPr>
      </p:cxnSp>
      <p:grpSp>
        <p:nvGrpSpPr>
          <p:cNvPr id="756" name="Shape 756"/>
          <p:cNvGrpSpPr/>
          <p:nvPr/>
        </p:nvGrpSpPr>
        <p:grpSpPr>
          <a:xfrm>
            <a:off x="3614061" y="3986252"/>
            <a:ext cx="1332201" cy="352558"/>
            <a:chOff x="4131101" y="3986252"/>
            <a:chExt cx="1332201" cy="352558"/>
          </a:xfrm>
        </p:grpSpPr>
        <p:sp>
          <p:nvSpPr>
            <p:cNvPr id="757" name="Shape 757"/>
            <p:cNvSpPr/>
            <p:nvPr/>
          </p:nvSpPr>
          <p:spPr>
            <a:xfrm rot="5400000">
              <a:off x="4620922" y="3496430"/>
              <a:ext cx="352558" cy="1332201"/>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rgbClr val="F2F2F2">
                <a:alpha val="4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758" name="Shape 758"/>
            <p:cNvSpPr/>
            <p:nvPr/>
          </p:nvSpPr>
          <p:spPr>
            <a:xfrm>
              <a:off x="5209580" y="4026553"/>
              <a:ext cx="182310" cy="176577"/>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9" name="Shape 759"/>
            <p:cNvSpPr/>
            <p:nvPr/>
          </p:nvSpPr>
          <p:spPr>
            <a:xfrm rot="-2700000">
              <a:off x="4636758" y="4072418"/>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grpSp>
      <p:sp>
        <p:nvSpPr>
          <p:cNvPr id="760" name="Shape 760"/>
          <p:cNvSpPr/>
          <p:nvPr/>
        </p:nvSpPr>
        <p:spPr>
          <a:xfrm rot="-2700000">
            <a:off x="5574204" y="4126619"/>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cxnSp>
        <p:nvCxnSpPr>
          <p:cNvPr id="761" name="Shape 761"/>
          <p:cNvCxnSpPr/>
          <p:nvPr/>
        </p:nvCxnSpPr>
        <p:spPr>
          <a:xfrm flipH="1" rot="10800000">
            <a:off x="5013305" y="2780404"/>
            <a:ext cx="663592" cy="3364"/>
          </a:xfrm>
          <a:prstGeom prst="straightConnector1">
            <a:avLst/>
          </a:prstGeom>
          <a:noFill/>
          <a:ln cap="flat" cmpd="sng" w="25400">
            <a:solidFill>
              <a:srgbClr val="262626"/>
            </a:solidFill>
            <a:prstDash val="solid"/>
            <a:round/>
            <a:headEnd len="med" w="med" type="none"/>
            <a:tailEnd len="lg" w="lg" type="stealth"/>
          </a:ln>
        </p:spPr>
      </p:cxnSp>
      <p:cxnSp>
        <p:nvCxnSpPr>
          <p:cNvPr id="762" name="Shape 762"/>
          <p:cNvCxnSpPr/>
          <p:nvPr/>
        </p:nvCxnSpPr>
        <p:spPr>
          <a:xfrm rot="10800000">
            <a:off x="4990121" y="2561780"/>
            <a:ext cx="658568" cy="0"/>
          </a:xfrm>
          <a:prstGeom prst="straightConnector1">
            <a:avLst/>
          </a:prstGeom>
          <a:noFill/>
          <a:ln cap="flat" cmpd="sng" w="25400">
            <a:solidFill>
              <a:srgbClr val="262626"/>
            </a:solidFill>
            <a:prstDash val="solid"/>
            <a:round/>
            <a:headEnd len="med" w="med" type="none"/>
            <a:tailEnd len="lg" w="lg" type="stealth"/>
          </a:ln>
        </p:spPr>
      </p:cxnSp>
      <p:grpSp>
        <p:nvGrpSpPr>
          <p:cNvPr id="763" name="Shape 763"/>
          <p:cNvGrpSpPr/>
          <p:nvPr/>
        </p:nvGrpSpPr>
        <p:grpSpPr>
          <a:xfrm>
            <a:off x="7659496" y="1940867"/>
            <a:ext cx="416577" cy="416577"/>
            <a:chOff x="3169175" y="1107625"/>
            <a:chExt cx="416577" cy="416577"/>
          </a:xfrm>
        </p:grpSpPr>
        <p:sp>
          <p:nvSpPr>
            <p:cNvPr id="764" name="Shape 764"/>
            <p:cNvSpPr/>
            <p:nvPr/>
          </p:nvSpPr>
          <p:spPr>
            <a:xfrm>
              <a:off x="3169175" y="1107625"/>
              <a:ext cx="416577" cy="416577"/>
            </a:xfrm>
            <a:prstGeom prst="ellipse">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nvGrpSpPr>
            <p:cNvPr id="765" name="Shape 765"/>
            <p:cNvGrpSpPr/>
            <p:nvPr/>
          </p:nvGrpSpPr>
          <p:grpSpPr>
            <a:xfrm>
              <a:off x="3196489" y="1134940"/>
              <a:ext cx="361950" cy="361950"/>
              <a:chOff x="4876800" y="325437"/>
              <a:chExt cx="483965" cy="483965"/>
            </a:xfrm>
          </p:grpSpPr>
          <p:sp>
            <p:nvSpPr>
              <p:cNvPr id="766" name="Shape 766"/>
              <p:cNvSpPr/>
              <p:nvPr/>
            </p:nvSpPr>
            <p:spPr>
              <a:xfrm rot="5400000">
                <a:off x="4995304" y="444247"/>
                <a:ext cx="246950" cy="269056"/>
              </a:xfrm>
              <a:custGeom>
                <a:pathLst>
                  <a:path extrusionOk="0" h="120000" w="120000">
                    <a:moveTo>
                      <a:pt x="0" y="20047"/>
                    </a:moveTo>
                    <a:lnTo>
                      <a:pt x="19842" y="0"/>
                    </a:lnTo>
                    <a:lnTo>
                      <a:pt x="120000" y="81533"/>
                    </a:lnTo>
                    <a:lnTo>
                      <a:pt x="70808" y="120000"/>
                    </a:lnTo>
                    <a:lnTo>
                      <a:pt x="50157" y="102921"/>
                    </a:lnTo>
                    <a:lnTo>
                      <a:pt x="75077" y="81533"/>
                    </a:lnTo>
                    <a:lnTo>
                      <a:pt x="0" y="20047"/>
                    </a:lnTo>
                    <a:close/>
                  </a:path>
                </a:pathLst>
              </a:custGeom>
              <a:solidFill>
                <a:srgbClr val="92D05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dk1"/>
                  </a:solidFill>
                  <a:latin typeface="Arial"/>
                  <a:ea typeface="Arial"/>
                  <a:cs typeface="Arial"/>
                  <a:sym typeface="Arial"/>
                </a:endParaRPr>
              </a:p>
            </p:txBody>
          </p:sp>
          <p:sp>
            <p:nvSpPr>
              <p:cNvPr id="767" name="Shape 767"/>
              <p:cNvSpPr/>
              <p:nvPr/>
            </p:nvSpPr>
            <p:spPr>
              <a:xfrm>
                <a:off x="4876800" y="325437"/>
                <a:ext cx="483965" cy="483965"/>
              </a:xfrm>
              <a:custGeom>
                <a:pathLst>
                  <a:path extrusionOk="0" h="120000" w="12000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92D05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grpSp>
        <p:nvGrpSpPr>
          <p:cNvPr id="768" name="Shape 768"/>
          <p:cNvGrpSpPr/>
          <p:nvPr/>
        </p:nvGrpSpPr>
        <p:grpSpPr>
          <a:xfrm>
            <a:off x="6693912" y="1940576"/>
            <a:ext cx="963725" cy="448281"/>
            <a:chOff x="7240125" y="3189811"/>
            <a:chExt cx="963725" cy="448281"/>
          </a:xfrm>
        </p:grpSpPr>
        <p:sp>
          <p:nvSpPr>
            <p:cNvPr id="769" name="Shape 769"/>
            <p:cNvSpPr txBox="1"/>
            <p:nvPr/>
          </p:nvSpPr>
          <p:spPr>
            <a:xfrm>
              <a:off x="7240125" y="3384176"/>
              <a:ext cx="963725" cy="25391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4D4D4D"/>
                </a:buClr>
                <a:buSzPct val="25000"/>
                <a:buFont typeface="Arial"/>
                <a:buNone/>
              </a:pPr>
              <a:r>
                <a:rPr b="1" i="0" lang="en-US" sz="1050" u="none" cap="none" strike="noStrike">
                  <a:solidFill>
                    <a:srgbClr val="4D4D4D"/>
                  </a:solidFill>
                  <a:latin typeface="Arial"/>
                  <a:ea typeface="Arial"/>
                  <a:cs typeface="Arial"/>
                  <a:sym typeface="Arial"/>
                </a:rPr>
                <a:t>Actual State</a:t>
              </a:r>
            </a:p>
          </p:txBody>
        </p:sp>
        <p:sp>
          <p:nvSpPr>
            <p:cNvPr id="770" name="Shape 770"/>
            <p:cNvSpPr/>
            <p:nvPr/>
          </p:nvSpPr>
          <p:spPr>
            <a:xfrm>
              <a:off x="7591085" y="3189811"/>
              <a:ext cx="329446" cy="219562"/>
            </a:xfrm>
            <a:custGeom>
              <a:pathLst>
                <a:path extrusionOk="0" h="120000" w="120000">
                  <a:moveTo>
                    <a:pt x="21964" y="107531"/>
                  </a:moveTo>
                  <a:cubicBezTo>
                    <a:pt x="20913" y="107531"/>
                    <a:pt x="20061" y="108810"/>
                    <a:pt x="20060" y="110387"/>
                  </a:cubicBezTo>
                  <a:cubicBezTo>
                    <a:pt x="20061" y="111964"/>
                    <a:pt x="20913" y="113243"/>
                    <a:pt x="21964" y="113243"/>
                  </a:cubicBezTo>
                  <a:lnTo>
                    <a:pt x="35151" y="113243"/>
                  </a:lnTo>
                  <a:cubicBezTo>
                    <a:pt x="36202" y="113243"/>
                    <a:pt x="37054" y="111964"/>
                    <a:pt x="37054" y="110387"/>
                  </a:cubicBezTo>
                  <a:lnTo>
                    <a:pt x="37054" y="110387"/>
                  </a:lnTo>
                  <a:cubicBezTo>
                    <a:pt x="37054" y="108810"/>
                    <a:pt x="36202" y="107531"/>
                    <a:pt x="35151" y="107531"/>
                  </a:cubicBezTo>
                  <a:close/>
                  <a:moveTo>
                    <a:pt x="21964" y="95003"/>
                  </a:moveTo>
                  <a:cubicBezTo>
                    <a:pt x="20913" y="95003"/>
                    <a:pt x="20061" y="96282"/>
                    <a:pt x="20060" y="97859"/>
                  </a:cubicBezTo>
                  <a:cubicBezTo>
                    <a:pt x="20061" y="99436"/>
                    <a:pt x="20913" y="100715"/>
                    <a:pt x="21964" y="100715"/>
                  </a:cubicBezTo>
                  <a:lnTo>
                    <a:pt x="69240" y="100715"/>
                  </a:lnTo>
                  <a:cubicBezTo>
                    <a:pt x="70292" y="100715"/>
                    <a:pt x="71144" y="99436"/>
                    <a:pt x="71144" y="97859"/>
                  </a:cubicBezTo>
                  <a:lnTo>
                    <a:pt x="71144" y="97859"/>
                  </a:lnTo>
                  <a:cubicBezTo>
                    <a:pt x="71144" y="96282"/>
                    <a:pt x="70292" y="95003"/>
                    <a:pt x="69240" y="95003"/>
                  </a:cubicBezTo>
                  <a:close/>
                  <a:moveTo>
                    <a:pt x="21964" y="82476"/>
                  </a:moveTo>
                  <a:cubicBezTo>
                    <a:pt x="20913" y="82476"/>
                    <a:pt x="20061" y="83754"/>
                    <a:pt x="20060" y="85332"/>
                  </a:cubicBezTo>
                  <a:cubicBezTo>
                    <a:pt x="20061" y="86909"/>
                    <a:pt x="20913" y="88187"/>
                    <a:pt x="21964" y="88187"/>
                  </a:cubicBezTo>
                  <a:lnTo>
                    <a:pt x="69240" y="88187"/>
                  </a:lnTo>
                  <a:cubicBezTo>
                    <a:pt x="70292" y="88187"/>
                    <a:pt x="71144" y="86909"/>
                    <a:pt x="71144" y="85332"/>
                  </a:cubicBezTo>
                  <a:lnTo>
                    <a:pt x="71144" y="85332"/>
                  </a:lnTo>
                  <a:cubicBezTo>
                    <a:pt x="71144" y="83754"/>
                    <a:pt x="70292" y="82476"/>
                    <a:pt x="69240" y="82476"/>
                  </a:cubicBezTo>
                  <a:close/>
                  <a:moveTo>
                    <a:pt x="60265" y="0"/>
                  </a:moveTo>
                  <a:lnTo>
                    <a:pt x="115081" y="0"/>
                  </a:lnTo>
                  <a:cubicBezTo>
                    <a:pt x="117797" y="0"/>
                    <a:pt x="120000" y="3304"/>
                    <a:pt x="120000" y="7380"/>
                  </a:cubicBezTo>
                  <a:lnTo>
                    <a:pt x="120000" y="36900"/>
                  </a:lnTo>
                  <a:cubicBezTo>
                    <a:pt x="120000" y="40976"/>
                    <a:pt x="117797" y="44280"/>
                    <a:pt x="115081" y="44280"/>
                  </a:cubicBezTo>
                  <a:lnTo>
                    <a:pt x="87308" y="44280"/>
                  </a:lnTo>
                  <a:cubicBezTo>
                    <a:pt x="85180" y="60171"/>
                    <a:pt x="57027" y="64236"/>
                    <a:pt x="56672" y="75719"/>
                  </a:cubicBezTo>
                  <a:lnTo>
                    <a:pt x="86286" y="75719"/>
                  </a:lnTo>
                  <a:cubicBezTo>
                    <a:pt x="89003" y="75719"/>
                    <a:pt x="91205" y="79023"/>
                    <a:pt x="91205" y="83099"/>
                  </a:cubicBezTo>
                  <a:lnTo>
                    <a:pt x="91205" y="112619"/>
                  </a:lnTo>
                  <a:cubicBezTo>
                    <a:pt x="91205" y="116695"/>
                    <a:pt x="89003" y="120000"/>
                    <a:pt x="86286" y="120000"/>
                  </a:cubicBezTo>
                  <a:lnTo>
                    <a:pt x="4918" y="120000"/>
                  </a:lnTo>
                  <a:cubicBezTo>
                    <a:pt x="2202" y="120000"/>
                    <a:pt x="0" y="116695"/>
                    <a:pt x="0" y="112619"/>
                  </a:cubicBezTo>
                  <a:lnTo>
                    <a:pt x="0" y="83099"/>
                  </a:lnTo>
                  <a:cubicBezTo>
                    <a:pt x="0" y="79023"/>
                    <a:pt x="2202" y="75719"/>
                    <a:pt x="4918" y="75719"/>
                  </a:cubicBezTo>
                  <a:lnTo>
                    <a:pt x="42736" y="75719"/>
                  </a:lnTo>
                  <a:cubicBezTo>
                    <a:pt x="43486" y="56974"/>
                    <a:pt x="69893" y="55751"/>
                    <a:pt x="73235" y="44280"/>
                  </a:cubicBezTo>
                  <a:lnTo>
                    <a:pt x="60265" y="44280"/>
                  </a:lnTo>
                  <a:cubicBezTo>
                    <a:pt x="57549" y="44280"/>
                    <a:pt x="55346" y="40976"/>
                    <a:pt x="55346" y="36900"/>
                  </a:cubicBezTo>
                  <a:lnTo>
                    <a:pt x="55346" y="7380"/>
                  </a:lnTo>
                  <a:cubicBezTo>
                    <a:pt x="55346" y="3304"/>
                    <a:pt x="57549" y="0"/>
                    <a:pt x="60265" y="0"/>
                  </a:cubicBezTo>
                  <a:close/>
                </a:path>
              </a:pathLst>
            </a:custGeom>
            <a:solidFill>
              <a:schemeClr val="lt2"/>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grpSp>
      <p:grpSp>
        <p:nvGrpSpPr>
          <p:cNvPr id="771" name="Shape 771"/>
          <p:cNvGrpSpPr/>
          <p:nvPr/>
        </p:nvGrpSpPr>
        <p:grpSpPr>
          <a:xfrm>
            <a:off x="7659708" y="1923772"/>
            <a:ext cx="416577" cy="416577"/>
            <a:chOff x="3169175" y="1107625"/>
            <a:chExt cx="416577" cy="416577"/>
          </a:xfrm>
        </p:grpSpPr>
        <p:sp>
          <p:nvSpPr>
            <p:cNvPr id="772" name="Shape 772"/>
            <p:cNvSpPr/>
            <p:nvPr/>
          </p:nvSpPr>
          <p:spPr>
            <a:xfrm>
              <a:off x="3169175" y="1107625"/>
              <a:ext cx="416577" cy="416577"/>
            </a:xfrm>
            <a:prstGeom prst="ellipse">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773" name="Shape 773"/>
            <p:cNvSpPr/>
            <p:nvPr/>
          </p:nvSpPr>
          <p:spPr>
            <a:xfrm>
              <a:off x="3196489" y="1134941"/>
              <a:ext cx="361950" cy="361950"/>
            </a:xfrm>
            <a:custGeom>
              <a:pathLst>
                <a:path extrusionOk="0" h="120000" w="120000">
                  <a:moveTo>
                    <a:pt x="60000" y="16243"/>
                  </a:moveTo>
                  <a:cubicBezTo>
                    <a:pt x="35833" y="16243"/>
                    <a:pt x="16243" y="35833"/>
                    <a:pt x="16243" y="60000"/>
                  </a:cubicBezTo>
                  <a:cubicBezTo>
                    <a:pt x="16243" y="84166"/>
                    <a:pt x="35833" y="103757"/>
                    <a:pt x="60000" y="103757"/>
                  </a:cubicBezTo>
                  <a:cubicBezTo>
                    <a:pt x="84166" y="103757"/>
                    <a:pt x="103757" y="84166"/>
                    <a:pt x="103757" y="60000"/>
                  </a:cubicBezTo>
                  <a:cubicBezTo>
                    <a:pt x="103757" y="35833"/>
                    <a:pt x="84166" y="16243"/>
                    <a:pt x="60000" y="16243"/>
                  </a:cubicBez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rgbClr val="C000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774" name="Shape 774"/>
            <p:cNvSpPr/>
            <p:nvPr/>
          </p:nvSpPr>
          <p:spPr>
            <a:xfrm rot="2700000">
              <a:off x="3284592" y="1223046"/>
              <a:ext cx="185737" cy="185737"/>
            </a:xfrm>
            <a:custGeom>
              <a:pathLst>
                <a:path extrusionOk="0" h="120000" w="120000">
                  <a:moveTo>
                    <a:pt x="120000" y="45231"/>
                  </a:moveTo>
                  <a:lnTo>
                    <a:pt x="120000" y="74769"/>
                  </a:lnTo>
                  <a:lnTo>
                    <a:pt x="74768" y="74769"/>
                  </a:lnTo>
                  <a:lnTo>
                    <a:pt x="74768" y="120000"/>
                  </a:lnTo>
                  <a:lnTo>
                    <a:pt x="45231" y="120000"/>
                  </a:lnTo>
                  <a:lnTo>
                    <a:pt x="45231" y="74769"/>
                  </a:lnTo>
                  <a:lnTo>
                    <a:pt x="0" y="74769"/>
                  </a:lnTo>
                  <a:lnTo>
                    <a:pt x="0" y="45231"/>
                  </a:lnTo>
                  <a:lnTo>
                    <a:pt x="45231" y="45231"/>
                  </a:lnTo>
                  <a:lnTo>
                    <a:pt x="45231" y="0"/>
                  </a:lnTo>
                  <a:lnTo>
                    <a:pt x="74768" y="0"/>
                  </a:lnTo>
                  <a:lnTo>
                    <a:pt x="74768" y="45231"/>
                  </a:lnTo>
                  <a:close/>
                </a:path>
              </a:pathLst>
            </a:custGeom>
            <a:solidFill>
              <a:srgbClr val="C000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sp>
        <p:nvSpPr>
          <p:cNvPr id="775" name="Shape 775"/>
          <p:cNvSpPr txBox="1"/>
          <p:nvPr/>
        </p:nvSpPr>
        <p:spPr>
          <a:xfrm>
            <a:off x="1753074" y="2476497"/>
            <a:ext cx="1393496"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Re-deploy App</a:t>
            </a:r>
          </a:p>
        </p:txBody>
      </p:sp>
      <p:cxnSp>
        <p:nvCxnSpPr>
          <p:cNvPr id="776" name="Shape 776"/>
          <p:cNvCxnSpPr/>
          <p:nvPr/>
        </p:nvCxnSpPr>
        <p:spPr>
          <a:xfrm rot="10800000">
            <a:off x="4270546" y="1633694"/>
            <a:ext cx="0" cy="185825"/>
          </a:xfrm>
          <a:prstGeom prst="straightConnector1">
            <a:avLst/>
          </a:prstGeom>
          <a:noFill/>
          <a:ln cap="flat" cmpd="sng" w="25400">
            <a:solidFill>
              <a:srgbClr val="262626"/>
            </a:solidFill>
            <a:prstDash val="solid"/>
            <a:round/>
            <a:headEnd len="med" w="med" type="none"/>
            <a:tailEnd len="med" w="med" type="none"/>
          </a:ln>
        </p:spPr>
      </p:cxnSp>
      <p:cxnSp>
        <p:nvCxnSpPr>
          <p:cNvPr id="777" name="Shape 777"/>
          <p:cNvCxnSpPr/>
          <p:nvPr/>
        </p:nvCxnSpPr>
        <p:spPr>
          <a:xfrm rot="10800000">
            <a:off x="4270546" y="2277106"/>
            <a:ext cx="0" cy="185825"/>
          </a:xfrm>
          <a:prstGeom prst="straightConnector1">
            <a:avLst/>
          </a:prstGeom>
          <a:noFill/>
          <a:ln cap="flat" cmpd="sng" w="25400">
            <a:solidFill>
              <a:srgbClr val="262626"/>
            </a:solidFill>
            <a:prstDash val="solid"/>
            <a:round/>
            <a:headEnd len="med" w="med" type="none"/>
            <a:tailEnd len="med" w="med" type="none"/>
          </a:ln>
        </p:spPr>
      </p:cxnSp>
      <p:cxnSp>
        <p:nvCxnSpPr>
          <p:cNvPr id="778" name="Shape 778"/>
          <p:cNvCxnSpPr>
            <a:stCxn id="738" idx="2"/>
          </p:cNvCxnSpPr>
          <p:nvPr/>
        </p:nvCxnSpPr>
        <p:spPr>
          <a:xfrm>
            <a:off x="2361569" y="3838060"/>
            <a:ext cx="0" cy="188400"/>
          </a:xfrm>
          <a:prstGeom prst="straightConnector1">
            <a:avLst/>
          </a:prstGeom>
          <a:noFill/>
          <a:ln cap="flat" cmpd="sng" w="25400">
            <a:solidFill>
              <a:srgbClr val="FFFFFF"/>
            </a:solidFill>
            <a:prstDash val="solid"/>
            <a:round/>
            <a:headEnd len="med" w="med" type="none"/>
            <a:tailEnd len="lg" w="lg" type="triangle"/>
          </a:ln>
          <a:effectLst>
            <a:outerShdw blurRad="39999" rotWithShape="0" dir="5400000" dist="20000">
              <a:srgbClr val="000000">
                <a:alpha val="37647"/>
              </a:srgbClr>
            </a:outerShdw>
          </a:effectLst>
        </p:spPr>
      </p:cxnSp>
      <p:sp>
        <p:nvSpPr>
          <p:cNvPr id="779" name="Shape 779"/>
          <p:cNvSpPr/>
          <p:nvPr/>
        </p:nvSpPr>
        <p:spPr>
          <a:xfrm rot="-2700000">
            <a:off x="3016584" y="1385126"/>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rgbClr val="FFFFFF"/>
              </a:solidFill>
              <a:latin typeface="Arial"/>
              <a:ea typeface="Arial"/>
              <a:cs typeface="Arial"/>
              <a:sym typeface="Arial"/>
            </a:endParaRPr>
          </a:p>
        </p:txBody>
      </p:sp>
      <p:pic>
        <p:nvPicPr>
          <p:cNvPr id="780" name="Shape 780"/>
          <p:cNvPicPr preferRelativeResize="0"/>
          <p:nvPr/>
        </p:nvPicPr>
        <p:blipFill rotWithShape="1">
          <a:blip r:embed="rId3">
            <a:alphaModFix/>
          </a:blip>
          <a:srcRect b="40958" l="3267" r="13071" t="13725"/>
          <a:stretch/>
        </p:blipFill>
        <p:spPr>
          <a:xfrm>
            <a:off x="6945609" y="3507251"/>
            <a:ext cx="1094173" cy="592676"/>
          </a:xfrm>
          <a:prstGeom prst="rect">
            <a:avLst/>
          </a:prstGeom>
          <a:noFill/>
          <a:ln>
            <a:noFill/>
          </a:ln>
          <a:effectLst>
            <a:outerShdw blurRad="127000" rotWithShape="0" dir="2700000" dist="76200">
              <a:srgbClr val="000000">
                <a:alpha val="74901"/>
              </a:srgbClr>
            </a:outerShdw>
          </a:effectLst>
        </p:spPr>
      </p:pic>
      <p:sp>
        <p:nvSpPr>
          <p:cNvPr id="781" name="Shape 781"/>
          <p:cNvSpPr/>
          <p:nvPr/>
        </p:nvSpPr>
        <p:spPr>
          <a:xfrm>
            <a:off x="7222807" y="4081292"/>
            <a:ext cx="679178" cy="215443"/>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33928A"/>
              </a:buClr>
              <a:buSzPct val="25000"/>
              <a:buFont typeface="Arial"/>
              <a:buNone/>
            </a:pPr>
            <a:r>
              <a:rPr b="0" i="0" lang="en-US" sz="1400" u="none" cap="none" strike="noStrike">
                <a:solidFill>
                  <a:srgbClr val="33928A"/>
                </a:solidFill>
                <a:latin typeface="Arial"/>
                <a:ea typeface="Arial"/>
                <a:cs typeface="Arial"/>
                <a:sym typeface="Arial"/>
              </a:rPr>
              <a:t>Runtime</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500"/>
                                        <p:tgtEl>
                                          <p:spTgt spid="754"/>
                                        </p:tgtEl>
                                      </p:cBhvr>
                                    </p:animEffect>
                                  </p:childTnLst>
                                </p:cTn>
                              </p:par>
                              <p:par>
                                <p:cTn fill="hold" nodeType="with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par>
                                <p:cTn fill="hold" nodeType="with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500"/>
                                        <p:tgtEl>
                                          <p:spTgt spid="72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500"/>
                                        <p:tgtEl>
                                          <p:spTgt spid="72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56"/>
                                        </p:tgtEl>
                                      </p:cBhvr>
                                    </p:animEffect>
                                    <p:set>
                                      <p:cBhvr>
                                        <p:cTn dur="1" fill="hold">
                                          <p:stCondLst>
                                            <p:cond delay="1000"/>
                                          </p:stCondLst>
                                        </p:cTn>
                                        <p:tgtEl>
                                          <p:spTgt spid="756"/>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728"/>
                                        </p:tgtEl>
                                      </p:cBhvr>
                                    </p:animEffect>
                                    <p:set>
                                      <p:cBhvr>
                                        <p:cTn dur="1" fill="hold">
                                          <p:stCondLst>
                                            <p:cond delay="500"/>
                                          </p:stCondLst>
                                        </p:cTn>
                                        <p:tgtEl>
                                          <p:spTgt spid="7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63"/>
                                        </p:tgtEl>
                                      </p:cBhvr>
                                    </p:animEffect>
                                    <p:set>
                                      <p:cBhvr>
                                        <p:cTn dur="1" fill="hold">
                                          <p:stCondLst>
                                            <p:cond delay="500"/>
                                          </p:stCondLst>
                                        </p:cTn>
                                        <p:tgtEl>
                                          <p:spTgt spid="7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500"/>
                                        <p:tgtEl>
                                          <p:spTgt spid="76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500"/>
                                        <p:tgtEl>
                                          <p:spTgt spid="7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54"/>
                                        </p:tgtEl>
                                      </p:cBhvr>
                                    </p:animEffect>
                                    <p:set>
                                      <p:cBhvr>
                                        <p:cTn dur="1" fill="hold">
                                          <p:stCondLst>
                                            <p:cond delay="500"/>
                                          </p:stCondLst>
                                        </p:cTn>
                                        <p:tgtEl>
                                          <p:spTgt spid="7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55"/>
                                        </p:tgtEl>
                                      </p:cBhvr>
                                    </p:animEffect>
                                    <p:set>
                                      <p:cBhvr>
                                        <p:cTn dur="1" fill="hold">
                                          <p:stCondLst>
                                            <p:cond delay="500"/>
                                          </p:stCondLst>
                                        </p:cTn>
                                        <p:tgtEl>
                                          <p:spTgt spid="7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61"/>
                                        </p:tgtEl>
                                      </p:cBhvr>
                                    </p:animEffect>
                                    <p:set>
                                      <p:cBhvr>
                                        <p:cTn dur="1" fill="hold">
                                          <p:stCondLst>
                                            <p:cond delay="500"/>
                                          </p:stCondLst>
                                        </p:cTn>
                                        <p:tgtEl>
                                          <p:spTgt spid="7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62"/>
                                        </p:tgtEl>
                                      </p:cBhvr>
                                    </p:animEffect>
                                    <p:set>
                                      <p:cBhvr>
                                        <p:cTn dur="1" fill="hold">
                                          <p:stCondLst>
                                            <p:cond delay="500"/>
                                          </p:stCondLst>
                                        </p:cTn>
                                        <p:tgtEl>
                                          <p:spTgt spid="7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68"/>
                                        </p:tgtEl>
                                      </p:cBhvr>
                                    </p:animEffect>
                                    <p:set>
                                      <p:cBhvr>
                                        <p:cTn dur="1" fill="hold">
                                          <p:stCondLst>
                                            <p:cond delay="500"/>
                                          </p:stCondLst>
                                        </p:cTn>
                                        <p:tgtEl>
                                          <p:spTgt spid="7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71"/>
                                        </p:tgtEl>
                                      </p:cBhvr>
                                    </p:animEffect>
                                    <p:set>
                                      <p:cBhvr>
                                        <p:cTn dur="1" fill="hold">
                                          <p:stCondLst>
                                            <p:cond delay="500"/>
                                          </p:stCondLst>
                                        </p:cTn>
                                        <p:tgtEl>
                                          <p:spTgt spid="771"/>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500"/>
                                        <p:tgtEl>
                                          <p:spTgt spid="73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500"/>
                                        <p:tgtEl>
                                          <p:spTgt spid="75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500"/>
                                        <p:tgtEl>
                                          <p:spTgt spid="728"/>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5" name="Shape 785"/>
        <p:cNvGrpSpPr/>
        <p:nvPr/>
      </p:nvGrpSpPr>
      <p:grpSpPr>
        <a:xfrm>
          <a:off x="0" y="0"/>
          <a:ext cx="0" cy="0"/>
          <a:chOff x="0" y="0"/>
          <a:chExt cx="0" cy="0"/>
        </a:xfrm>
      </p:grpSpPr>
      <p:sp>
        <p:nvSpPr>
          <p:cNvPr id="786" name="Shape 786"/>
          <p:cNvSpPr txBox="1"/>
          <p:nvPr>
            <p:ph type="title"/>
          </p:nvPr>
        </p:nvSpPr>
        <p:spPr>
          <a:xfrm>
            <a:off x="366712" y="325437"/>
            <a:ext cx="8410574" cy="460374"/>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Platform Process HA</a:t>
            </a:r>
          </a:p>
        </p:txBody>
      </p:sp>
      <p:sp>
        <p:nvSpPr>
          <p:cNvPr id="787" name="Shape 787"/>
          <p:cNvSpPr/>
          <p:nvPr/>
        </p:nvSpPr>
        <p:spPr>
          <a:xfrm>
            <a:off x="366712" y="971550"/>
            <a:ext cx="5576886" cy="3428998"/>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chemeClr val="lt1"/>
              </a:buClr>
              <a:buFont typeface="Arial"/>
              <a:buNone/>
            </a:pPr>
            <a:r>
              <a:t/>
            </a:r>
            <a:endParaRPr b="0" i="0" sz="1600" u="none" cap="none" strike="noStrike">
              <a:solidFill>
                <a:srgbClr val="008881"/>
              </a:solidFill>
              <a:latin typeface="Arial"/>
              <a:ea typeface="Arial"/>
              <a:cs typeface="Arial"/>
              <a:sym typeface="Arial"/>
            </a:endParaRPr>
          </a:p>
        </p:txBody>
      </p:sp>
      <p:sp>
        <p:nvSpPr>
          <p:cNvPr id="788" name="Shape 788"/>
          <p:cNvSpPr/>
          <p:nvPr/>
        </p:nvSpPr>
        <p:spPr>
          <a:xfrm>
            <a:off x="5943600" y="971550"/>
            <a:ext cx="2856952" cy="3428998"/>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chemeClr val="lt1"/>
              </a:buClr>
              <a:buFont typeface="Arial"/>
              <a:buNone/>
            </a:pPr>
            <a:r>
              <a:t/>
            </a:r>
            <a:endParaRPr b="0" i="0" sz="1600" u="none" cap="none" strike="noStrike">
              <a:solidFill>
                <a:srgbClr val="008881"/>
              </a:solidFill>
              <a:latin typeface="Arial"/>
              <a:ea typeface="Arial"/>
              <a:cs typeface="Arial"/>
              <a:sym typeface="Arial"/>
            </a:endParaRPr>
          </a:p>
        </p:txBody>
      </p:sp>
      <p:sp>
        <p:nvSpPr>
          <p:cNvPr id="789" name="Shape 789"/>
          <p:cNvSpPr/>
          <p:nvPr/>
        </p:nvSpPr>
        <p:spPr>
          <a:xfrm>
            <a:off x="6990118" y="4031217"/>
            <a:ext cx="1696681" cy="36933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r>
              <a:rPr b="0" i="0" lang="en-US" sz="1400" u="none" cap="none" strike="noStrike">
                <a:solidFill>
                  <a:srgbClr val="000000"/>
                </a:solidFill>
                <a:latin typeface="Calibri"/>
                <a:ea typeface="Calibri"/>
                <a:cs typeface="Calibri"/>
                <a:sym typeface="Calibri"/>
              </a:rPr>
              <a:t>IaaS</a:t>
            </a:r>
          </a:p>
        </p:txBody>
      </p:sp>
      <p:sp>
        <p:nvSpPr>
          <p:cNvPr id="790" name="Shape 790"/>
          <p:cNvSpPr/>
          <p:nvPr/>
        </p:nvSpPr>
        <p:spPr>
          <a:xfrm>
            <a:off x="2362200" y="4031217"/>
            <a:ext cx="3487928" cy="36933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r>
              <a:rPr b="0" i="0" lang="en-US" sz="1400" u="none" cap="none" strike="noStrike">
                <a:solidFill>
                  <a:srgbClr val="000000"/>
                </a:solidFill>
                <a:latin typeface="Calibri"/>
                <a:ea typeface="Calibri"/>
                <a:cs typeface="Calibri"/>
                <a:sym typeface="Calibri"/>
              </a:rPr>
              <a:t>Pivotal CF Operations Manager</a:t>
            </a:r>
          </a:p>
        </p:txBody>
      </p:sp>
      <p:grpSp>
        <p:nvGrpSpPr>
          <p:cNvPr id="791" name="Shape 791"/>
          <p:cNvGrpSpPr/>
          <p:nvPr/>
        </p:nvGrpSpPr>
        <p:grpSpPr>
          <a:xfrm>
            <a:off x="6165594" y="1212593"/>
            <a:ext cx="2406384" cy="807464"/>
            <a:chOff x="6168883" y="1428750"/>
            <a:chExt cx="2406384" cy="807464"/>
          </a:xfrm>
        </p:grpSpPr>
        <p:sp>
          <p:nvSpPr>
            <p:cNvPr id="792" name="Shape 792"/>
            <p:cNvSpPr/>
            <p:nvPr/>
          </p:nvSpPr>
          <p:spPr>
            <a:xfrm>
              <a:off x="6168883" y="1428750"/>
              <a:ext cx="2406384" cy="807464"/>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b" bIns="91425" lIns="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BBS</a:t>
              </a:r>
            </a:p>
          </p:txBody>
        </p:sp>
        <p:sp>
          <p:nvSpPr>
            <p:cNvPr id="793" name="Shape 793"/>
            <p:cNvSpPr/>
            <p:nvPr/>
          </p:nvSpPr>
          <p:spPr>
            <a:xfrm>
              <a:off x="6248400" y="1504950"/>
              <a:ext cx="609599" cy="228600"/>
            </a:xfrm>
            <a:prstGeom prst="roundRect">
              <a:avLst>
                <a:gd fmla="val 16667" name="adj"/>
              </a:avLst>
            </a:prstGeom>
            <a:solidFill>
              <a:srgbClr val="00685D"/>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AGENT</a:t>
              </a:r>
            </a:p>
          </p:txBody>
        </p:sp>
        <p:sp>
          <p:nvSpPr>
            <p:cNvPr id="794" name="Shape 794"/>
            <p:cNvSpPr/>
            <p:nvPr/>
          </p:nvSpPr>
          <p:spPr>
            <a:xfrm>
              <a:off x="6900449" y="1939555"/>
              <a:ext cx="221226" cy="195188"/>
            </a:xfrm>
            <a:prstGeom prst="hear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nvGrpSpPr>
            <p:cNvPr id="795" name="Shape 795"/>
            <p:cNvGrpSpPr/>
            <p:nvPr/>
          </p:nvGrpSpPr>
          <p:grpSpPr>
            <a:xfrm>
              <a:off x="8176597" y="1504950"/>
              <a:ext cx="333373" cy="228600"/>
              <a:chOff x="7558089" y="1504950"/>
              <a:chExt cx="333373" cy="228600"/>
            </a:xfrm>
          </p:grpSpPr>
          <p:sp>
            <p:nvSpPr>
              <p:cNvPr id="796" name="Shape 796"/>
              <p:cNvSpPr/>
              <p:nvPr/>
            </p:nvSpPr>
            <p:spPr>
              <a:xfrm>
                <a:off x="7573959" y="1504950"/>
                <a:ext cx="304799" cy="228600"/>
              </a:xfrm>
              <a:prstGeom prst="roundRect">
                <a:avLst>
                  <a:gd fmla="val 16667" name="adj"/>
                </a:avLst>
              </a:pr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1" i="0" sz="1000" u="none" cap="none" strike="noStrike">
                  <a:solidFill>
                    <a:schemeClr val="lt1"/>
                  </a:solidFill>
                  <a:latin typeface="Arial"/>
                  <a:ea typeface="Arial"/>
                  <a:cs typeface="Arial"/>
                  <a:sym typeface="Arial"/>
                </a:endParaRPr>
              </a:p>
            </p:txBody>
          </p:sp>
          <p:sp>
            <p:nvSpPr>
              <p:cNvPr id="797" name="Shape 797"/>
              <p:cNvSpPr/>
              <p:nvPr/>
            </p:nvSpPr>
            <p:spPr>
              <a:xfrm>
                <a:off x="7558089" y="1524000"/>
                <a:ext cx="333373" cy="188119"/>
              </a:xfrm>
              <a:custGeom>
                <a:pathLst>
                  <a:path extrusionOk="0" h="120000" w="12000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cap="flat" cmpd="sng" w="19050">
                <a:solidFill>
                  <a:srgbClr val="33928A"/>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grpSp>
        <p:nvGrpSpPr>
          <p:cNvPr id="798" name="Shape 798"/>
          <p:cNvGrpSpPr/>
          <p:nvPr/>
        </p:nvGrpSpPr>
        <p:grpSpPr>
          <a:xfrm>
            <a:off x="6168883" y="2198433"/>
            <a:ext cx="2406384" cy="807464"/>
            <a:chOff x="6168883" y="2297685"/>
            <a:chExt cx="2406384" cy="807464"/>
          </a:xfrm>
        </p:grpSpPr>
        <p:sp>
          <p:nvSpPr>
            <p:cNvPr id="799" name="Shape 799"/>
            <p:cNvSpPr/>
            <p:nvPr/>
          </p:nvSpPr>
          <p:spPr>
            <a:xfrm>
              <a:off x="6168883" y="2297685"/>
              <a:ext cx="2406384" cy="807464"/>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b" bIns="91425" lIns="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      Cell</a:t>
              </a:r>
            </a:p>
          </p:txBody>
        </p:sp>
        <p:sp>
          <p:nvSpPr>
            <p:cNvPr id="800" name="Shape 800"/>
            <p:cNvSpPr/>
            <p:nvPr/>
          </p:nvSpPr>
          <p:spPr>
            <a:xfrm>
              <a:off x="7056168" y="2806782"/>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801" name="Shape 801"/>
            <p:cNvSpPr/>
            <p:nvPr/>
          </p:nvSpPr>
          <p:spPr>
            <a:xfrm>
              <a:off x="6248400" y="2373885"/>
              <a:ext cx="609599" cy="228600"/>
            </a:xfrm>
            <a:prstGeom prst="roundRect">
              <a:avLst>
                <a:gd fmla="val 16667" name="adj"/>
              </a:avLst>
            </a:prstGeom>
            <a:solidFill>
              <a:srgbClr val="00685D"/>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AGENT</a:t>
              </a:r>
            </a:p>
          </p:txBody>
        </p:sp>
        <p:grpSp>
          <p:nvGrpSpPr>
            <p:cNvPr id="802" name="Shape 802"/>
            <p:cNvGrpSpPr/>
            <p:nvPr/>
          </p:nvGrpSpPr>
          <p:grpSpPr>
            <a:xfrm>
              <a:off x="8176597" y="2373886"/>
              <a:ext cx="333373" cy="228600"/>
              <a:chOff x="7558089" y="1504950"/>
              <a:chExt cx="333373" cy="228600"/>
            </a:xfrm>
          </p:grpSpPr>
          <p:sp>
            <p:nvSpPr>
              <p:cNvPr id="803" name="Shape 803"/>
              <p:cNvSpPr/>
              <p:nvPr/>
            </p:nvSpPr>
            <p:spPr>
              <a:xfrm>
                <a:off x="7573959" y="1504950"/>
                <a:ext cx="304799" cy="228600"/>
              </a:xfrm>
              <a:prstGeom prst="roundRect">
                <a:avLst>
                  <a:gd fmla="val 16667" name="adj"/>
                </a:avLst>
              </a:pr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1" i="0" sz="1000" u="none" cap="none" strike="noStrike">
                  <a:solidFill>
                    <a:schemeClr val="lt1"/>
                  </a:solidFill>
                  <a:latin typeface="Arial"/>
                  <a:ea typeface="Arial"/>
                  <a:cs typeface="Arial"/>
                  <a:sym typeface="Arial"/>
                </a:endParaRPr>
              </a:p>
            </p:txBody>
          </p:sp>
          <p:sp>
            <p:nvSpPr>
              <p:cNvPr id="804" name="Shape 804"/>
              <p:cNvSpPr/>
              <p:nvPr/>
            </p:nvSpPr>
            <p:spPr>
              <a:xfrm>
                <a:off x="7558089" y="1524000"/>
                <a:ext cx="333373" cy="188119"/>
              </a:xfrm>
              <a:custGeom>
                <a:pathLst>
                  <a:path extrusionOk="0" h="120000" w="12000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cap="flat" cmpd="sng" w="19050">
                <a:solidFill>
                  <a:srgbClr val="33928A"/>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grpSp>
        <p:nvGrpSpPr>
          <p:cNvPr id="805" name="Shape 805"/>
          <p:cNvGrpSpPr/>
          <p:nvPr/>
        </p:nvGrpSpPr>
        <p:grpSpPr>
          <a:xfrm>
            <a:off x="6168883" y="3181350"/>
            <a:ext cx="2406384" cy="807464"/>
            <a:chOff x="6168883" y="3181350"/>
            <a:chExt cx="2406384" cy="807464"/>
          </a:xfrm>
        </p:grpSpPr>
        <p:sp>
          <p:nvSpPr>
            <p:cNvPr id="806" name="Shape 806"/>
            <p:cNvSpPr/>
            <p:nvPr/>
          </p:nvSpPr>
          <p:spPr>
            <a:xfrm>
              <a:off x="6168883" y="3181350"/>
              <a:ext cx="2406384" cy="807464"/>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b" bIns="91425" lIns="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         Cloud Controller</a:t>
              </a:r>
            </a:p>
          </p:txBody>
        </p:sp>
        <p:sp>
          <p:nvSpPr>
            <p:cNvPr id="807" name="Shape 807"/>
            <p:cNvSpPr/>
            <p:nvPr/>
          </p:nvSpPr>
          <p:spPr>
            <a:xfrm>
              <a:off x="6701367" y="3677678"/>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808" name="Shape 808"/>
            <p:cNvSpPr/>
            <p:nvPr/>
          </p:nvSpPr>
          <p:spPr>
            <a:xfrm>
              <a:off x="6248400" y="3257550"/>
              <a:ext cx="609599" cy="228600"/>
            </a:xfrm>
            <a:prstGeom prst="roundRect">
              <a:avLst>
                <a:gd fmla="val 16667" name="adj"/>
              </a:avLst>
            </a:prstGeom>
            <a:solidFill>
              <a:srgbClr val="00685D"/>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AGENT</a:t>
              </a:r>
            </a:p>
          </p:txBody>
        </p:sp>
        <p:grpSp>
          <p:nvGrpSpPr>
            <p:cNvPr id="809" name="Shape 809"/>
            <p:cNvGrpSpPr/>
            <p:nvPr/>
          </p:nvGrpSpPr>
          <p:grpSpPr>
            <a:xfrm>
              <a:off x="8177852" y="3257550"/>
              <a:ext cx="333373" cy="228600"/>
              <a:chOff x="7558089" y="1504950"/>
              <a:chExt cx="333373" cy="228600"/>
            </a:xfrm>
          </p:grpSpPr>
          <p:sp>
            <p:nvSpPr>
              <p:cNvPr id="810" name="Shape 810"/>
              <p:cNvSpPr/>
              <p:nvPr/>
            </p:nvSpPr>
            <p:spPr>
              <a:xfrm>
                <a:off x="7573959" y="1504950"/>
                <a:ext cx="304799" cy="228600"/>
              </a:xfrm>
              <a:prstGeom prst="roundRect">
                <a:avLst>
                  <a:gd fmla="val 16667" name="adj"/>
                </a:avLst>
              </a:prstGeom>
              <a:solidFill>
                <a:schemeClr val="l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Font typeface="Arial"/>
                  <a:buNone/>
                </a:pPr>
                <a:r>
                  <a:t/>
                </a:r>
                <a:endParaRPr b="1" i="0" sz="1000" u="none" cap="none" strike="noStrike">
                  <a:solidFill>
                    <a:schemeClr val="lt1"/>
                  </a:solidFill>
                  <a:latin typeface="Arial"/>
                  <a:ea typeface="Arial"/>
                  <a:cs typeface="Arial"/>
                  <a:sym typeface="Arial"/>
                </a:endParaRPr>
              </a:p>
            </p:txBody>
          </p:sp>
          <p:sp>
            <p:nvSpPr>
              <p:cNvPr id="811" name="Shape 811"/>
              <p:cNvSpPr/>
              <p:nvPr/>
            </p:nvSpPr>
            <p:spPr>
              <a:xfrm>
                <a:off x="7558089" y="1524000"/>
                <a:ext cx="333373" cy="188119"/>
              </a:xfrm>
              <a:custGeom>
                <a:pathLst>
                  <a:path extrusionOk="0" h="120000" w="120000">
                    <a:moveTo>
                      <a:pt x="0" y="64083"/>
                    </a:moveTo>
                    <a:lnTo>
                      <a:pt x="21924" y="62222"/>
                    </a:lnTo>
                    <a:lnTo>
                      <a:pt x="29931" y="17778"/>
                    </a:lnTo>
                    <a:lnTo>
                      <a:pt x="41940" y="99999"/>
                    </a:lnTo>
                    <a:lnTo>
                      <a:pt x="51947" y="57777"/>
                    </a:lnTo>
                    <a:lnTo>
                      <a:pt x="67960" y="57777"/>
                    </a:lnTo>
                    <a:lnTo>
                      <a:pt x="77967" y="0"/>
                    </a:lnTo>
                    <a:lnTo>
                      <a:pt x="89977" y="120000"/>
                    </a:lnTo>
                    <a:lnTo>
                      <a:pt x="97983" y="53333"/>
                    </a:lnTo>
                    <a:lnTo>
                      <a:pt x="117998" y="53333"/>
                    </a:lnTo>
                    <a:lnTo>
                      <a:pt x="120000" y="55555"/>
                    </a:lnTo>
                  </a:path>
                </a:pathLst>
              </a:custGeom>
              <a:noFill/>
              <a:ln cap="flat" cmpd="sng" w="19050">
                <a:solidFill>
                  <a:srgbClr val="33928A"/>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grpSp>
        <p:nvGrpSpPr>
          <p:cNvPr id="812" name="Shape 812"/>
          <p:cNvGrpSpPr/>
          <p:nvPr/>
        </p:nvGrpSpPr>
        <p:grpSpPr>
          <a:xfrm>
            <a:off x="3686175" y="2464185"/>
            <a:ext cx="1838202" cy="443726"/>
            <a:chOff x="3429000" y="2464185"/>
            <a:chExt cx="1838202" cy="443726"/>
          </a:xfrm>
        </p:grpSpPr>
        <p:sp>
          <p:nvSpPr>
            <p:cNvPr id="813" name="Shape 813"/>
            <p:cNvSpPr/>
            <p:nvPr/>
          </p:nvSpPr>
          <p:spPr>
            <a:xfrm>
              <a:off x="3429000" y="2464185"/>
              <a:ext cx="1838202" cy="443726"/>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     Message Bus</a:t>
              </a:r>
            </a:p>
          </p:txBody>
        </p:sp>
        <p:sp>
          <p:nvSpPr>
            <p:cNvPr id="814" name="Shape 814"/>
            <p:cNvSpPr/>
            <p:nvPr/>
          </p:nvSpPr>
          <p:spPr>
            <a:xfrm rot="-10345447">
              <a:off x="3670460" y="2585196"/>
              <a:ext cx="239023" cy="210912"/>
            </a:xfrm>
            <a:custGeom>
              <a:pathLst>
                <a:path extrusionOk="0" h="120000" w="120000">
                  <a:moveTo>
                    <a:pt x="31908" y="81758"/>
                  </a:moveTo>
                  <a:cubicBezTo>
                    <a:pt x="37215" y="80959"/>
                    <a:pt x="40945" y="75434"/>
                    <a:pt x="40239" y="69420"/>
                  </a:cubicBezTo>
                  <a:cubicBezTo>
                    <a:pt x="39533" y="63405"/>
                    <a:pt x="34659" y="59178"/>
                    <a:pt x="29351" y="59978"/>
                  </a:cubicBezTo>
                  <a:cubicBezTo>
                    <a:pt x="24044" y="60778"/>
                    <a:pt x="20314" y="66302"/>
                    <a:pt x="21020" y="72317"/>
                  </a:cubicBezTo>
                  <a:cubicBezTo>
                    <a:pt x="21726" y="78331"/>
                    <a:pt x="26600" y="82558"/>
                    <a:pt x="31908" y="81758"/>
                  </a:cubicBezTo>
                  <a:close/>
                  <a:moveTo>
                    <a:pt x="60910" y="77387"/>
                  </a:moveTo>
                  <a:cubicBezTo>
                    <a:pt x="66217" y="76587"/>
                    <a:pt x="69947" y="71063"/>
                    <a:pt x="69241" y="65049"/>
                  </a:cubicBezTo>
                  <a:cubicBezTo>
                    <a:pt x="68535" y="59034"/>
                    <a:pt x="63661" y="54807"/>
                    <a:pt x="58353" y="55607"/>
                  </a:cubicBezTo>
                  <a:cubicBezTo>
                    <a:pt x="53046" y="56407"/>
                    <a:pt x="49316" y="61931"/>
                    <a:pt x="50022" y="67945"/>
                  </a:cubicBezTo>
                  <a:cubicBezTo>
                    <a:pt x="50728" y="73960"/>
                    <a:pt x="55602" y="78187"/>
                    <a:pt x="60910" y="77387"/>
                  </a:cubicBezTo>
                  <a:close/>
                  <a:moveTo>
                    <a:pt x="89912" y="73016"/>
                  </a:moveTo>
                  <a:cubicBezTo>
                    <a:pt x="95219" y="72216"/>
                    <a:pt x="98949" y="66692"/>
                    <a:pt x="98243" y="60677"/>
                  </a:cubicBezTo>
                  <a:cubicBezTo>
                    <a:pt x="97537" y="54663"/>
                    <a:pt x="92663" y="50435"/>
                    <a:pt x="87355" y="51235"/>
                  </a:cubicBezTo>
                  <a:cubicBezTo>
                    <a:pt x="82048" y="52035"/>
                    <a:pt x="78318" y="57560"/>
                    <a:pt x="79024" y="63574"/>
                  </a:cubicBezTo>
                  <a:cubicBezTo>
                    <a:pt x="79730" y="69588"/>
                    <a:pt x="84604" y="73816"/>
                    <a:pt x="89912" y="73016"/>
                  </a:cubicBezTo>
                  <a:close/>
                  <a:moveTo>
                    <a:pt x="66214" y="119233"/>
                  </a:moveTo>
                  <a:cubicBezTo>
                    <a:pt x="33257" y="124200"/>
                    <a:pt x="3759" y="104520"/>
                    <a:pt x="327" y="75276"/>
                  </a:cubicBezTo>
                  <a:cubicBezTo>
                    <a:pt x="-3104" y="46032"/>
                    <a:pt x="20829" y="18299"/>
                    <a:pt x="53785" y="13331"/>
                  </a:cubicBezTo>
                  <a:cubicBezTo>
                    <a:pt x="60361" y="12340"/>
                    <a:pt x="66799" y="12330"/>
                    <a:pt x="72892" y="13435"/>
                  </a:cubicBezTo>
                  <a:cubicBezTo>
                    <a:pt x="87098" y="13167"/>
                    <a:pt x="101300" y="8647"/>
                    <a:pt x="115504" y="0"/>
                  </a:cubicBezTo>
                  <a:cubicBezTo>
                    <a:pt x="111514" y="10106"/>
                    <a:pt x="108615" y="20212"/>
                    <a:pt x="106908" y="30341"/>
                  </a:cubicBezTo>
                  <a:cubicBezTo>
                    <a:pt x="113870" y="37567"/>
                    <a:pt x="118443" y="46814"/>
                    <a:pt x="119672" y="57288"/>
                  </a:cubicBezTo>
                  <a:cubicBezTo>
                    <a:pt x="123104" y="86532"/>
                    <a:pt x="99170" y="114265"/>
                    <a:pt x="66214" y="119233"/>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
        <p:nvSpPr>
          <p:cNvPr id="815" name="Shape 815"/>
          <p:cNvSpPr/>
          <p:nvPr/>
        </p:nvSpPr>
        <p:spPr>
          <a:xfrm>
            <a:off x="609599" y="1619250"/>
            <a:ext cx="2428875" cy="2369563"/>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t" bIns="0" lIns="320025" rIns="0" tIns="91425">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 Health Monitor</a:t>
            </a:r>
          </a:p>
        </p:txBody>
      </p:sp>
      <p:sp>
        <p:nvSpPr>
          <p:cNvPr id="816" name="Shape 816"/>
          <p:cNvSpPr/>
          <p:nvPr/>
        </p:nvSpPr>
        <p:spPr>
          <a:xfrm>
            <a:off x="721749" y="1740555"/>
            <a:ext cx="221226" cy="195188"/>
          </a:xfrm>
          <a:prstGeom prst="hear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817" name="Shape 817"/>
          <p:cNvSpPr/>
          <p:nvPr/>
        </p:nvSpPr>
        <p:spPr>
          <a:xfrm>
            <a:off x="721749" y="2042951"/>
            <a:ext cx="1897626" cy="1835025"/>
          </a:xfrm>
          <a:prstGeom prst="roundRect">
            <a:avLst>
              <a:gd fmla="val 2320" name="adj"/>
            </a:avLst>
          </a:prstGeom>
          <a:noFill/>
          <a:ln cap="flat" cmpd="sng" w="25400">
            <a:solidFill>
              <a:schemeClr val="lt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Responses:</a:t>
            </a:r>
          </a:p>
        </p:txBody>
      </p:sp>
      <p:cxnSp>
        <p:nvCxnSpPr>
          <p:cNvPr id="818" name="Shape 818"/>
          <p:cNvCxnSpPr/>
          <p:nvPr/>
        </p:nvCxnSpPr>
        <p:spPr>
          <a:xfrm>
            <a:off x="721749" y="2347752"/>
            <a:ext cx="1897626" cy="0"/>
          </a:xfrm>
          <a:prstGeom prst="straightConnector1">
            <a:avLst/>
          </a:prstGeom>
          <a:noFill/>
          <a:ln cap="flat" cmpd="sng" w="19050">
            <a:solidFill>
              <a:schemeClr val="lt1"/>
            </a:solidFill>
            <a:prstDash val="solid"/>
            <a:round/>
            <a:headEnd len="med" w="med" type="none"/>
            <a:tailEnd len="med" w="med" type="none"/>
          </a:ln>
        </p:spPr>
      </p:cxnSp>
      <p:cxnSp>
        <p:nvCxnSpPr>
          <p:cNvPr id="819" name="Shape 819"/>
          <p:cNvCxnSpPr/>
          <p:nvPr/>
        </p:nvCxnSpPr>
        <p:spPr>
          <a:xfrm>
            <a:off x="721749" y="2601852"/>
            <a:ext cx="1897626" cy="0"/>
          </a:xfrm>
          <a:prstGeom prst="straightConnector1">
            <a:avLst/>
          </a:prstGeom>
          <a:noFill/>
          <a:ln cap="flat" cmpd="sng" w="19050">
            <a:solidFill>
              <a:schemeClr val="lt1"/>
            </a:solidFill>
            <a:prstDash val="solid"/>
            <a:round/>
            <a:headEnd len="med" w="med" type="none"/>
            <a:tailEnd len="med" w="med" type="none"/>
          </a:ln>
        </p:spPr>
      </p:cxnSp>
      <p:cxnSp>
        <p:nvCxnSpPr>
          <p:cNvPr id="820" name="Shape 820"/>
          <p:cNvCxnSpPr/>
          <p:nvPr/>
        </p:nvCxnSpPr>
        <p:spPr>
          <a:xfrm>
            <a:off x="721749" y="2856252"/>
            <a:ext cx="1897626" cy="0"/>
          </a:xfrm>
          <a:prstGeom prst="straightConnector1">
            <a:avLst/>
          </a:prstGeom>
          <a:noFill/>
          <a:ln cap="flat" cmpd="sng" w="19050">
            <a:solidFill>
              <a:schemeClr val="lt1"/>
            </a:solidFill>
            <a:prstDash val="solid"/>
            <a:round/>
            <a:headEnd len="med" w="med" type="none"/>
            <a:tailEnd len="med" w="med" type="none"/>
          </a:ln>
        </p:spPr>
      </p:cxnSp>
      <p:cxnSp>
        <p:nvCxnSpPr>
          <p:cNvPr id="821" name="Shape 821"/>
          <p:cNvCxnSpPr/>
          <p:nvPr/>
        </p:nvCxnSpPr>
        <p:spPr>
          <a:xfrm>
            <a:off x="721749" y="3110652"/>
            <a:ext cx="1897626" cy="0"/>
          </a:xfrm>
          <a:prstGeom prst="straightConnector1">
            <a:avLst/>
          </a:prstGeom>
          <a:noFill/>
          <a:ln cap="flat" cmpd="sng" w="19050">
            <a:solidFill>
              <a:schemeClr val="lt1"/>
            </a:solidFill>
            <a:prstDash val="solid"/>
            <a:round/>
            <a:headEnd len="med" w="med" type="none"/>
            <a:tailEnd len="med" w="med" type="none"/>
          </a:ln>
        </p:spPr>
      </p:cxnSp>
      <p:sp>
        <p:nvSpPr>
          <p:cNvPr id="822" name="Shape 822"/>
          <p:cNvSpPr txBox="1"/>
          <p:nvPr/>
        </p:nvSpPr>
        <p:spPr>
          <a:xfrm>
            <a:off x="821065" y="2310484"/>
            <a:ext cx="5757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685D"/>
              </a:buClr>
              <a:buSzPct val="25000"/>
              <a:buFont typeface="Arial"/>
              <a:buNone/>
            </a:pPr>
            <a:r>
              <a:rPr b="0" i="0" lang="en-US" sz="1200" u="none" cap="none" strike="noStrike">
                <a:solidFill>
                  <a:srgbClr val="00685D"/>
                </a:solidFill>
                <a:latin typeface="Arial"/>
                <a:ea typeface="Arial"/>
                <a:cs typeface="Arial"/>
                <a:sym typeface="Arial"/>
              </a:rPr>
              <a:t>pager</a:t>
            </a:r>
          </a:p>
        </p:txBody>
      </p:sp>
      <p:sp>
        <p:nvSpPr>
          <p:cNvPr id="823" name="Shape 823"/>
          <p:cNvSpPr txBox="1"/>
          <p:nvPr/>
        </p:nvSpPr>
        <p:spPr>
          <a:xfrm>
            <a:off x="821065" y="2575097"/>
            <a:ext cx="550151"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685D"/>
              </a:buClr>
              <a:buSzPct val="25000"/>
              <a:buFont typeface="Arial"/>
              <a:buNone/>
            </a:pPr>
            <a:r>
              <a:rPr b="0" i="0" lang="en-US" sz="1200" u="none" cap="none" strike="noStrike">
                <a:solidFill>
                  <a:srgbClr val="00685D"/>
                </a:solidFill>
                <a:latin typeface="Arial"/>
                <a:ea typeface="Arial"/>
                <a:cs typeface="Arial"/>
                <a:sym typeface="Arial"/>
              </a:rPr>
              <a:t>email</a:t>
            </a:r>
          </a:p>
        </p:txBody>
      </p:sp>
      <p:sp>
        <p:nvSpPr>
          <p:cNvPr id="824" name="Shape 824"/>
          <p:cNvSpPr txBox="1"/>
          <p:nvPr/>
        </p:nvSpPr>
        <p:spPr>
          <a:xfrm>
            <a:off x="821065" y="2836816"/>
            <a:ext cx="899605"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685D"/>
              </a:buClr>
              <a:buSzPct val="25000"/>
              <a:buFont typeface="Arial"/>
              <a:buNone/>
            </a:pPr>
            <a:r>
              <a:rPr b="0" i="0" lang="en-US" sz="1200" u="none" cap="none" strike="noStrike">
                <a:solidFill>
                  <a:srgbClr val="00685D"/>
                </a:solidFill>
                <a:latin typeface="Arial"/>
                <a:ea typeface="Arial"/>
                <a:cs typeface="Arial"/>
                <a:sym typeface="Arial"/>
              </a:rPr>
              <a:t>monitoring</a:t>
            </a:r>
          </a:p>
        </p:txBody>
      </p:sp>
      <p:sp>
        <p:nvSpPr>
          <p:cNvPr id="825" name="Shape 825"/>
          <p:cNvSpPr txBox="1"/>
          <p:nvPr/>
        </p:nvSpPr>
        <p:spPr>
          <a:xfrm>
            <a:off x="821065" y="3091043"/>
            <a:ext cx="338554"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685D"/>
              </a:buClr>
              <a:buSzPct val="25000"/>
              <a:buFont typeface="Arial"/>
              <a:buNone/>
            </a:pPr>
            <a:r>
              <a:rPr b="0" i="0" lang="en-US" sz="1200" u="none" cap="none" strike="noStrike">
                <a:solidFill>
                  <a:srgbClr val="00685D"/>
                </a:solidFill>
                <a:latin typeface="Arial"/>
                <a:ea typeface="Arial"/>
                <a:cs typeface="Arial"/>
                <a:sym typeface="Arial"/>
              </a:rPr>
              <a:t>…</a:t>
            </a:r>
          </a:p>
        </p:txBody>
      </p:sp>
      <p:sp>
        <p:nvSpPr>
          <p:cNvPr id="826" name="Shape 826"/>
          <p:cNvSpPr/>
          <p:nvPr/>
        </p:nvSpPr>
        <p:spPr>
          <a:xfrm rot="10800000">
            <a:off x="7956727" y="1376543"/>
            <a:ext cx="379025" cy="379025"/>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27" name="Shape 827"/>
          <p:cNvSpPr/>
          <p:nvPr/>
        </p:nvSpPr>
        <p:spPr>
          <a:xfrm rot="10800000">
            <a:off x="8022502" y="1399318"/>
            <a:ext cx="293122" cy="293122"/>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28" name="Shape 828"/>
          <p:cNvSpPr/>
          <p:nvPr/>
        </p:nvSpPr>
        <p:spPr>
          <a:xfrm rot="10800000">
            <a:off x="8085089" y="1421396"/>
            <a:ext cx="209523" cy="209523"/>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29" name="Shape 829"/>
          <p:cNvSpPr/>
          <p:nvPr/>
        </p:nvSpPr>
        <p:spPr>
          <a:xfrm rot="10800000">
            <a:off x="8138493" y="1426313"/>
            <a:ext cx="148744" cy="148744"/>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0" name="Shape 830"/>
          <p:cNvSpPr/>
          <p:nvPr/>
        </p:nvSpPr>
        <p:spPr>
          <a:xfrm rot="10800000">
            <a:off x="7955075" y="2357660"/>
            <a:ext cx="379025" cy="379025"/>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1" name="Shape 831"/>
          <p:cNvSpPr/>
          <p:nvPr/>
        </p:nvSpPr>
        <p:spPr>
          <a:xfrm rot="10800000">
            <a:off x="8020852" y="2380435"/>
            <a:ext cx="293122" cy="293122"/>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2" name="Shape 832"/>
          <p:cNvSpPr/>
          <p:nvPr/>
        </p:nvSpPr>
        <p:spPr>
          <a:xfrm rot="10800000">
            <a:off x="8083437" y="2402514"/>
            <a:ext cx="209523" cy="209523"/>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3" name="Shape 833"/>
          <p:cNvSpPr/>
          <p:nvPr/>
        </p:nvSpPr>
        <p:spPr>
          <a:xfrm rot="10800000">
            <a:off x="8136841" y="2407430"/>
            <a:ext cx="148744" cy="148744"/>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4" name="Shape 834"/>
          <p:cNvSpPr/>
          <p:nvPr/>
        </p:nvSpPr>
        <p:spPr>
          <a:xfrm rot="10800000">
            <a:off x="7962247" y="3333749"/>
            <a:ext cx="379025" cy="379025"/>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5" name="Shape 835"/>
          <p:cNvSpPr/>
          <p:nvPr/>
        </p:nvSpPr>
        <p:spPr>
          <a:xfrm rot="10800000">
            <a:off x="8028023" y="3356523"/>
            <a:ext cx="293122" cy="293122"/>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6" name="Shape 836"/>
          <p:cNvSpPr/>
          <p:nvPr/>
        </p:nvSpPr>
        <p:spPr>
          <a:xfrm rot="10800000">
            <a:off x="8090610" y="3378602"/>
            <a:ext cx="209523" cy="209523"/>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7" name="Shape 837"/>
          <p:cNvSpPr/>
          <p:nvPr/>
        </p:nvSpPr>
        <p:spPr>
          <a:xfrm rot="10800000">
            <a:off x="8144014" y="3383519"/>
            <a:ext cx="148744" cy="148744"/>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8" name="Shape 838"/>
          <p:cNvSpPr/>
          <p:nvPr/>
        </p:nvSpPr>
        <p:spPr>
          <a:xfrm>
            <a:off x="7839360" y="1500684"/>
            <a:ext cx="379025" cy="379025"/>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39" name="Shape 839"/>
          <p:cNvSpPr/>
          <p:nvPr/>
        </p:nvSpPr>
        <p:spPr>
          <a:xfrm>
            <a:off x="7859486" y="1563812"/>
            <a:ext cx="293122" cy="293122"/>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0" name="Shape 840"/>
          <p:cNvSpPr/>
          <p:nvPr/>
        </p:nvSpPr>
        <p:spPr>
          <a:xfrm>
            <a:off x="7880500" y="1625333"/>
            <a:ext cx="209523" cy="209523"/>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1" name="Shape 841"/>
          <p:cNvSpPr/>
          <p:nvPr/>
        </p:nvSpPr>
        <p:spPr>
          <a:xfrm>
            <a:off x="7887875" y="1681196"/>
            <a:ext cx="148744" cy="148744"/>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2" name="Shape 842"/>
          <p:cNvSpPr/>
          <p:nvPr/>
        </p:nvSpPr>
        <p:spPr>
          <a:xfrm>
            <a:off x="7837110" y="2477227"/>
            <a:ext cx="379025" cy="379025"/>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3" name="Shape 843"/>
          <p:cNvSpPr/>
          <p:nvPr/>
        </p:nvSpPr>
        <p:spPr>
          <a:xfrm>
            <a:off x="7857235" y="2540356"/>
            <a:ext cx="293122" cy="293122"/>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4" name="Shape 844"/>
          <p:cNvSpPr/>
          <p:nvPr/>
        </p:nvSpPr>
        <p:spPr>
          <a:xfrm>
            <a:off x="7878249" y="2601875"/>
            <a:ext cx="209523" cy="209523"/>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5" name="Shape 845"/>
          <p:cNvSpPr/>
          <p:nvPr/>
        </p:nvSpPr>
        <p:spPr>
          <a:xfrm>
            <a:off x="7885624" y="2657739"/>
            <a:ext cx="148744" cy="148744"/>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6" name="Shape 846"/>
          <p:cNvSpPr/>
          <p:nvPr/>
        </p:nvSpPr>
        <p:spPr>
          <a:xfrm>
            <a:off x="7843131" y="3457891"/>
            <a:ext cx="379025" cy="379025"/>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7" name="Shape 847"/>
          <p:cNvSpPr/>
          <p:nvPr/>
        </p:nvSpPr>
        <p:spPr>
          <a:xfrm>
            <a:off x="7863257" y="3521019"/>
            <a:ext cx="293122" cy="293122"/>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8" name="Shape 848"/>
          <p:cNvSpPr/>
          <p:nvPr/>
        </p:nvSpPr>
        <p:spPr>
          <a:xfrm>
            <a:off x="7884270" y="3582539"/>
            <a:ext cx="209523" cy="209523"/>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849" name="Shape 849"/>
          <p:cNvSpPr/>
          <p:nvPr/>
        </p:nvSpPr>
        <p:spPr>
          <a:xfrm>
            <a:off x="7891645" y="3638401"/>
            <a:ext cx="148744" cy="148744"/>
          </a:xfrm>
          <a:prstGeom prst="arc">
            <a:avLst>
              <a:gd fmla="val 16200000" name="adj1"/>
              <a:gd fmla="val 0" name="adj2"/>
            </a:avLst>
          </a:prstGeom>
          <a:noFill/>
          <a:ln cap="flat" cmpd="sng" w="28575">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grpSp>
        <p:nvGrpSpPr>
          <p:cNvPr id="850" name="Shape 850"/>
          <p:cNvGrpSpPr/>
          <p:nvPr/>
        </p:nvGrpSpPr>
        <p:grpSpPr>
          <a:xfrm>
            <a:off x="6850626" y="773206"/>
            <a:ext cx="1310314" cy="1234441"/>
            <a:chOff x="6739146" y="943771"/>
            <a:chExt cx="1200016" cy="403959"/>
          </a:xfrm>
        </p:grpSpPr>
        <p:sp>
          <p:nvSpPr>
            <p:cNvPr id="851" name="Shape 851"/>
            <p:cNvSpPr/>
            <p:nvPr/>
          </p:nvSpPr>
          <p:spPr>
            <a:xfrm>
              <a:off x="7673439" y="950813"/>
              <a:ext cx="192837" cy="62373"/>
            </a:xfrm>
            <a:custGeom>
              <a:pathLst>
                <a:path extrusionOk="0" h="120000" w="120000">
                  <a:moveTo>
                    <a:pt x="23563" y="0"/>
                  </a:moveTo>
                  <a:cubicBezTo>
                    <a:pt x="27508" y="0"/>
                    <a:pt x="30981" y="6258"/>
                    <a:pt x="32826" y="16093"/>
                  </a:cubicBezTo>
                  <a:cubicBezTo>
                    <a:pt x="34561" y="11453"/>
                    <a:pt x="36837" y="9020"/>
                    <a:pt x="39297" y="9020"/>
                  </a:cubicBezTo>
                  <a:cubicBezTo>
                    <a:pt x="41669" y="9020"/>
                    <a:pt x="43870" y="11281"/>
                    <a:pt x="45568" y="15676"/>
                  </a:cubicBezTo>
                  <a:cubicBezTo>
                    <a:pt x="47407" y="10401"/>
                    <a:pt x="49883" y="7476"/>
                    <a:pt x="52580" y="7476"/>
                  </a:cubicBezTo>
                  <a:cubicBezTo>
                    <a:pt x="55016" y="7476"/>
                    <a:pt x="57271" y="9861"/>
                    <a:pt x="58997" y="14433"/>
                  </a:cubicBezTo>
                  <a:cubicBezTo>
                    <a:pt x="60695" y="10043"/>
                    <a:pt x="62894" y="7785"/>
                    <a:pt x="65264" y="7785"/>
                  </a:cubicBezTo>
                  <a:cubicBezTo>
                    <a:pt x="68431" y="7785"/>
                    <a:pt x="71293" y="11816"/>
                    <a:pt x="73325" y="18364"/>
                  </a:cubicBezTo>
                  <a:cubicBezTo>
                    <a:pt x="75165" y="8462"/>
                    <a:pt x="78652" y="2147"/>
                    <a:pt x="82615" y="2147"/>
                  </a:cubicBezTo>
                  <a:cubicBezTo>
                    <a:pt x="85535" y="2147"/>
                    <a:pt x="88196" y="5574"/>
                    <a:pt x="90137" y="11411"/>
                  </a:cubicBezTo>
                  <a:cubicBezTo>
                    <a:pt x="91941" y="6339"/>
                    <a:pt x="94353" y="3579"/>
                    <a:pt x="96973" y="3579"/>
                  </a:cubicBezTo>
                  <a:cubicBezTo>
                    <a:pt x="100207" y="3579"/>
                    <a:pt x="103124" y="7784"/>
                    <a:pt x="105140" y="14646"/>
                  </a:cubicBezTo>
                  <a:cubicBezTo>
                    <a:pt x="106231" y="13059"/>
                    <a:pt x="107446" y="12417"/>
                    <a:pt x="108710" y="12417"/>
                  </a:cubicBezTo>
                  <a:cubicBezTo>
                    <a:pt x="114945" y="12417"/>
                    <a:pt x="120000" y="28044"/>
                    <a:pt x="120000" y="47320"/>
                  </a:cubicBezTo>
                  <a:cubicBezTo>
                    <a:pt x="120000" y="66596"/>
                    <a:pt x="114945" y="82223"/>
                    <a:pt x="108710" y="82223"/>
                  </a:cubicBezTo>
                  <a:cubicBezTo>
                    <a:pt x="106276" y="82223"/>
                    <a:pt x="104022" y="79841"/>
                    <a:pt x="102333" y="75156"/>
                  </a:cubicBezTo>
                  <a:cubicBezTo>
                    <a:pt x="102948" y="76557"/>
                    <a:pt x="103065" y="78549"/>
                    <a:pt x="103065" y="80626"/>
                  </a:cubicBezTo>
                  <a:cubicBezTo>
                    <a:pt x="103065" y="87012"/>
                    <a:pt x="101956" y="92597"/>
                    <a:pt x="100108" y="94636"/>
                  </a:cubicBezTo>
                  <a:cubicBezTo>
                    <a:pt x="100908" y="96557"/>
                    <a:pt x="101168" y="99459"/>
                    <a:pt x="101168" y="102548"/>
                  </a:cubicBezTo>
                  <a:cubicBezTo>
                    <a:pt x="101168" y="112186"/>
                    <a:pt x="98641" y="120000"/>
                    <a:pt x="95523" y="120000"/>
                  </a:cubicBezTo>
                  <a:cubicBezTo>
                    <a:pt x="92406" y="120000"/>
                    <a:pt x="89878" y="112186"/>
                    <a:pt x="89878" y="102548"/>
                  </a:cubicBezTo>
                  <a:cubicBezTo>
                    <a:pt x="89878" y="96006"/>
                    <a:pt x="91043" y="90306"/>
                    <a:pt x="92958" y="88381"/>
                  </a:cubicBezTo>
                  <a:cubicBezTo>
                    <a:pt x="92496" y="87532"/>
                    <a:pt x="92386" y="86211"/>
                    <a:pt x="92338" y="84817"/>
                  </a:cubicBezTo>
                  <a:cubicBezTo>
                    <a:pt x="92127" y="85674"/>
                    <a:pt x="91879" y="85725"/>
                    <a:pt x="91628" y="85725"/>
                  </a:cubicBezTo>
                  <a:cubicBezTo>
                    <a:pt x="88707" y="85725"/>
                    <a:pt x="86304" y="78865"/>
                    <a:pt x="86215" y="70007"/>
                  </a:cubicBezTo>
                  <a:cubicBezTo>
                    <a:pt x="85099" y="71309"/>
                    <a:pt x="83881" y="71954"/>
                    <a:pt x="82615" y="71954"/>
                  </a:cubicBezTo>
                  <a:lnTo>
                    <a:pt x="81540" y="71283"/>
                  </a:lnTo>
                  <a:cubicBezTo>
                    <a:pt x="81592" y="71409"/>
                    <a:pt x="81592" y="71540"/>
                    <a:pt x="81592" y="71670"/>
                  </a:cubicBezTo>
                  <a:cubicBezTo>
                    <a:pt x="81592" y="81309"/>
                    <a:pt x="79065" y="89122"/>
                    <a:pt x="75948" y="89122"/>
                  </a:cubicBezTo>
                  <a:cubicBezTo>
                    <a:pt x="72991" y="89122"/>
                    <a:pt x="70566" y="82096"/>
                    <a:pt x="70495" y="73105"/>
                  </a:cubicBezTo>
                  <a:cubicBezTo>
                    <a:pt x="68985" y="76116"/>
                    <a:pt x="67180" y="77591"/>
                    <a:pt x="65264" y="77591"/>
                  </a:cubicBezTo>
                  <a:lnTo>
                    <a:pt x="63029" y="76457"/>
                  </a:lnTo>
                  <a:cubicBezTo>
                    <a:pt x="63209" y="76887"/>
                    <a:pt x="63215" y="77364"/>
                    <a:pt x="63215" y="77846"/>
                  </a:cubicBezTo>
                  <a:cubicBezTo>
                    <a:pt x="63215" y="87484"/>
                    <a:pt x="60688" y="95298"/>
                    <a:pt x="57571" y="95298"/>
                  </a:cubicBezTo>
                  <a:cubicBezTo>
                    <a:pt x="54453" y="95298"/>
                    <a:pt x="51926" y="87484"/>
                    <a:pt x="51926" y="77846"/>
                  </a:cubicBezTo>
                  <a:lnTo>
                    <a:pt x="52037" y="77013"/>
                  </a:lnTo>
                  <a:cubicBezTo>
                    <a:pt x="49872" y="76920"/>
                    <a:pt x="47877" y="74682"/>
                    <a:pt x="46309" y="70627"/>
                  </a:cubicBezTo>
                  <a:cubicBezTo>
                    <a:pt x="44471" y="75902"/>
                    <a:pt x="41994" y="78827"/>
                    <a:pt x="39297" y="78827"/>
                  </a:cubicBezTo>
                  <a:cubicBezTo>
                    <a:pt x="37050" y="78827"/>
                    <a:pt x="34956" y="76796"/>
                    <a:pt x="33331" y="72759"/>
                  </a:cubicBezTo>
                  <a:cubicBezTo>
                    <a:pt x="33325" y="81766"/>
                    <a:pt x="31092" y="89143"/>
                    <a:pt x="28225" y="89389"/>
                  </a:cubicBezTo>
                  <a:cubicBezTo>
                    <a:pt x="29177" y="92019"/>
                    <a:pt x="29657" y="95875"/>
                    <a:pt x="29657" y="100078"/>
                  </a:cubicBezTo>
                  <a:cubicBezTo>
                    <a:pt x="29657" y="109716"/>
                    <a:pt x="27130" y="117529"/>
                    <a:pt x="24013" y="117529"/>
                  </a:cubicBezTo>
                  <a:cubicBezTo>
                    <a:pt x="20895" y="117529"/>
                    <a:pt x="18368" y="109716"/>
                    <a:pt x="18368" y="100078"/>
                  </a:cubicBezTo>
                  <a:cubicBezTo>
                    <a:pt x="18368" y="95242"/>
                    <a:pt x="19004" y="90864"/>
                    <a:pt x="20037" y="87718"/>
                  </a:cubicBezTo>
                  <a:cubicBezTo>
                    <a:pt x="17627" y="86699"/>
                    <a:pt x="15971" y="80092"/>
                    <a:pt x="15971" y="72288"/>
                  </a:cubicBezTo>
                  <a:lnTo>
                    <a:pt x="16172" y="70788"/>
                  </a:lnTo>
                  <a:cubicBezTo>
                    <a:pt x="14759" y="73539"/>
                    <a:pt x="13072" y="74817"/>
                    <a:pt x="11289" y="74817"/>
                  </a:cubicBezTo>
                  <a:cubicBezTo>
                    <a:pt x="5054" y="74817"/>
                    <a:pt x="0" y="59191"/>
                    <a:pt x="0" y="39914"/>
                  </a:cubicBezTo>
                  <a:cubicBezTo>
                    <a:pt x="0" y="20638"/>
                    <a:pt x="5054" y="5011"/>
                    <a:pt x="11289" y="5011"/>
                  </a:cubicBezTo>
                  <a:cubicBezTo>
                    <a:pt x="13077" y="5011"/>
                    <a:pt x="14768" y="6297"/>
                    <a:pt x="16224" y="8881"/>
                  </a:cubicBezTo>
                  <a:cubicBezTo>
                    <a:pt x="18127" y="3242"/>
                    <a:pt x="20722" y="0"/>
                    <a:pt x="23563" y="0"/>
                  </a:cubicBezTo>
                  <a:close/>
                </a:path>
              </a:pathLst>
            </a:custGeom>
            <a:blipFill rotWithShape="1">
              <a:blip r:embed="rId3">
                <a:alphaModFix/>
              </a:blip>
              <a:stretch>
                <a:fillRect b="0" l="0" r="0" t="0"/>
              </a:stretch>
            </a:blip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852" name="Shape 852"/>
            <p:cNvSpPr/>
            <p:nvPr/>
          </p:nvSpPr>
          <p:spPr>
            <a:xfrm>
              <a:off x="6739146" y="943771"/>
              <a:ext cx="1200016" cy="403959"/>
            </a:xfrm>
            <a:custGeom>
              <a:pathLst>
                <a:path extrusionOk="0" h="120000" w="120000">
                  <a:moveTo>
                    <a:pt x="50074" y="0"/>
                  </a:moveTo>
                  <a:cubicBezTo>
                    <a:pt x="52035" y="0"/>
                    <a:pt x="53624" y="2863"/>
                    <a:pt x="53624" y="6396"/>
                  </a:cubicBezTo>
                  <a:lnTo>
                    <a:pt x="53554" y="7014"/>
                  </a:lnTo>
                  <a:cubicBezTo>
                    <a:pt x="53577" y="7004"/>
                    <a:pt x="53601" y="7004"/>
                    <a:pt x="53624" y="7004"/>
                  </a:cubicBezTo>
                  <a:cubicBezTo>
                    <a:pt x="55808" y="7004"/>
                    <a:pt x="57805" y="8443"/>
                    <a:pt x="59314" y="10863"/>
                  </a:cubicBezTo>
                  <a:cubicBezTo>
                    <a:pt x="59612" y="8004"/>
                    <a:pt x="61021" y="5895"/>
                    <a:pt x="62703" y="5895"/>
                  </a:cubicBezTo>
                  <a:cubicBezTo>
                    <a:pt x="64305" y="5895"/>
                    <a:pt x="65659" y="7808"/>
                    <a:pt x="66047" y="10464"/>
                  </a:cubicBezTo>
                  <a:cubicBezTo>
                    <a:pt x="67608" y="6524"/>
                    <a:pt x="70176" y="3994"/>
                    <a:pt x="73072" y="3994"/>
                  </a:cubicBezTo>
                  <a:cubicBezTo>
                    <a:pt x="76760" y="3994"/>
                    <a:pt x="79917" y="8097"/>
                    <a:pt x="81199" y="13919"/>
                  </a:cubicBezTo>
                  <a:cubicBezTo>
                    <a:pt x="87893" y="15382"/>
                    <a:pt x="93395" y="23722"/>
                    <a:pt x="95421" y="34944"/>
                  </a:cubicBezTo>
                  <a:cubicBezTo>
                    <a:pt x="95737" y="34667"/>
                    <a:pt x="96090" y="34568"/>
                    <a:pt x="96456" y="34568"/>
                  </a:cubicBezTo>
                  <a:cubicBezTo>
                    <a:pt x="98416" y="34568"/>
                    <a:pt x="100005" y="37432"/>
                    <a:pt x="100005" y="40964"/>
                  </a:cubicBezTo>
                  <a:cubicBezTo>
                    <a:pt x="100005" y="42743"/>
                    <a:pt x="99602" y="44351"/>
                    <a:pt x="98950" y="45506"/>
                  </a:cubicBezTo>
                  <a:cubicBezTo>
                    <a:pt x="99967" y="46648"/>
                    <a:pt x="100725" y="48423"/>
                    <a:pt x="101068" y="50538"/>
                  </a:cubicBezTo>
                  <a:cubicBezTo>
                    <a:pt x="101783" y="49774"/>
                    <a:pt x="102620" y="49397"/>
                    <a:pt x="103506" y="49397"/>
                  </a:cubicBezTo>
                  <a:cubicBezTo>
                    <a:pt x="106542" y="49397"/>
                    <a:pt x="109004" y="53833"/>
                    <a:pt x="109004" y="59305"/>
                  </a:cubicBezTo>
                  <a:lnTo>
                    <a:pt x="108972" y="59879"/>
                  </a:lnTo>
                  <a:cubicBezTo>
                    <a:pt x="110804" y="60057"/>
                    <a:pt x="112243" y="62813"/>
                    <a:pt x="112243" y="66174"/>
                  </a:cubicBezTo>
                  <a:lnTo>
                    <a:pt x="112113" y="67853"/>
                  </a:lnTo>
                  <a:cubicBezTo>
                    <a:pt x="113754" y="69442"/>
                    <a:pt x="114817" y="72592"/>
                    <a:pt x="114817" y="76189"/>
                  </a:cubicBezTo>
                  <a:lnTo>
                    <a:pt x="114717" y="77984"/>
                  </a:lnTo>
                  <a:cubicBezTo>
                    <a:pt x="117654" y="78157"/>
                    <a:pt x="120000" y="82511"/>
                    <a:pt x="120000" y="87853"/>
                  </a:cubicBezTo>
                  <a:cubicBezTo>
                    <a:pt x="120000" y="90950"/>
                    <a:pt x="119211" y="93714"/>
                    <a:pt x="117927" y="95421"/>
                  </a:cubicBezTo>
                  <a:cubicBezTo>
                    <a:pt x="117187" y="102772"/>
                    <a:pt x="113614" y="108335"/>
                    <a:pt x="109320" y="108335"/>
                  </a:cubicBezTo>
                  <a:lnTo>
                    <a:pt x="107723" y="108045"/>
                  </a:lnTo>
                  <a:cubicBezTo>
                    <a:pt x="104565" y="114297"/>
                    <a:pt x="99996" y="118176"/>
                    <a:pt x="94925" y="118176"/>
                  </a:cubicBezTo>
                  <a:cubicBezTo>
                    <a:pt x="92598" y="118176"/>
                    <a:pt x="90376" y="117359"/>
                    <a:pt x="88367" y="115795"/>
                  </a:cubicBezTo>
                  <a:cubicBezTo>
                    <a:pt x="87046" y="117321"/>
                    <a:pt x="85473" y="118176"/>
                    <a:pt x="83790" y="118176"/>
                  </a:cubicBezTo>
                  <a:cubicBezTo>
                    <a:pt x="82070" y="118176"/>
                    <a:pt x="80467" y="117285"/>
                    <a:pt x="79125" y="115710"/>
                  </a:cubicBezTo>
                  <a:cubicBezTo>
                    <a:pt x="77249" y="117017"/>
                    <a:pt x="75205" y="117703"/>
                    <a:pt x="73072" y="117703"/>
                  </a:cubicBezTo>
                  <a:cubicBezTo>
                    <a:pt x="71523" y="117703"/>
                    <a:pt x="70021" y="117341"/>
                    <a:pt x="68608" y="116541"/>
                  </a:cubicBezTo>
                  <a:cubicBezTo>
                    <a:pt x="66424" y="118450"/>
                    <a:pt x="63968" y="119459"/>
                    <a:pt x="61381" y="119459"/>
                  </a:cubicBezTo>
                  <a:cubicBezTo>
                    <a:pt x="59092" y="119459"/>
                    <a:pt x="56906" y="118669"/>
                    <a:pt x="54913" y="117177"/>
                  </a:cubicBezTo>
                  <a:cubicBezTo>
                    <a:pt x="52734" y="119010"/>
                    <a:pt x="50301" y="120000"/>
                    <a:pt x="47740" y="120000"/>
                  </a:cubicBezTo>
                  <a:cubicBezTo>
                    <a:pt x="43599" y="120000"/>
                    <a:pt x="39793" y="117412"/>
                    <a:pt x="36841" y="112975"/>
                  </a:cubicBezTo>
                  <a:cubicBezTo>
                    <a:pt x="33941" y="117080"/>
                    <a:pt x="30277" y="119459"/>
                    <a:pt x="26306" y="119459"/>
                  </a:cubicBezTo>
                  <a:cubicBezTo>
                    <a:pt x="20605" y="119459"/>
                    <a:pt x="15539" y="114557"/>
                    <a:pt x="12389" y="106891"/>
                  </a:cubicBezTo>
                  <a:cubicBezTo>
                    <a:pt x="11291" y="107830"/>
                    <a:pt x="10062" y="108335"/>
                    <a:pt x="8768" y="108335"/>
                  </a:cubicBezTo>
                  <a:cubicBezTo>
                    <a:pt x="3925" y="108335"/>
                    <a:pt x="0" y="101260"/>
                    <a:pt x="0" y="92532"/>
                  </a:cubicBezTo>
                  <a:cubicBezTo>
                    <a:pt x="0" y="89732"/>
                    <a:pt x="404" y="87102"/>
                    <a:pt x="1129" y="84842"/>
                  </a:cubicBezTo>
                  <a:cubicBezTo>
                    <a:pt x="389" y="83311"/>
                    <a:pt x="0" y="81298"/>
                    <a:pt x="0" y="79122"/>
                  </a:cubicBezTo>
                  <a:cubicBezTo>
                    <a:pt x="0" y="73949"/>
                    <a:pt x="2199" y="69702"/>
                    <a:pt x="5007" y="69302"/>
                  </a:cubicBezTo>
                  <a:cubicBezTo>
                    <a:pt x="5254" y="61034"/>
                    <a:pt x="9063" y="54491"/>
                    <a:pt x="13720" y="54491"/>
                  </a:cubicBezTo>
                  <a:lnTo>
                    <a:pt x="14095" y="54555"/>
                  </a:lnTo>
                  <a:cubicBezTo>
                    <a:pt x="14817" y="52539"/>
                    <a:pt x="15788" y="50843"/>
                    <a:pt x="16934" y="49628"/>
                  </a:cubicBezTo>
                  <a:cubicBezTo>
                    <a:pt x="16922" y="49551"/>
                    <a:pt x="16921" y="49474"/>
                    <a:pt x="16921" y="49397"/>
                  </a:cubicBezTo>
                  <a:cubicBezTo>
                    <a:pt x="16921" y="45059"/>
                    <a:pt x="18468" y="41373"/>
                    <a:pt x="20629" y="40071"/>
                  </a:cubicBezTo>
                  <a:cubicBezTo>
                    <a:pt x="21389" y="24027"/>
                    <a:pt x="28881" y="11490"/>
                    <a:pt x="37997" y="11490"/>
                  </a:cubicBezTo>
                  <a:cubicBezTo>
                    <a:pt x="39262" y="11490"/>
                    <a:pt x="40496" y="11731"/>
                    <a:pt x="41678" y="12238"/>
                  </a:cubicBezTo>
                  <a:cubicBezTo>
                    <a:pt x="41788" y="8961"/>
                    <a:pt x="43310" y="6396"/>
                    <a:pt x="45165" y="6396"/>
                  </a:cubicBezTo>
                  <a:cubicBezTo>
                    <a:pt x="45679" y="6396"/>
                    <a:pt x="46168" y="6593"/>
                    <a:pt x="46594" y="7007"/>
                  </a:cubicBezTo>
                  <a:cubicBezTo>
                    <a:pt x="46531" y="6812"/>
                    <a:pt x="46525" y="6605"/>
                    <a:pt x="46525" y="6396"/>
                  </a:cubicBezTo>
                  <a:cubicBezTo>
                    <a:pt x="46525" y="2863"/>
                    <a:pt x="48114" y="0"/>
                    <a:pt x="50074" y="0"/>
                  </a:cubicBezTo>
                  <a:close/>
                </a:path>
              </a:pathLst>
            </a:custGeom>
            <a:blipFill rotWithShape="1">
              <a:blip r:embed="rId3">
                <a:alphaModFix/>
              </a:blip>
              <a:stretch>
                <a:fillRect b="0" l="0" r="0" t="0"/>
              </a:stretch>
            </a:blip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
        <p:nvSpPr>
          <p:cNvPr id="853" name="Shape 853"/>
          <p:cNvSpPr txBox="1"/>
          <p:nvPr/>
        </p:nvSpPr>
        <p:spPr>
          <a:xfrm>
            <a:off x="821065" y="2310484"/>
            <a:ext cx="575799"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685D"/>
              </a:buClr>
              <a:buSzPct val="25000"/>
              <a:buFont typeface="Arial"/>
              <a:buNone/>
            </a:pPr>
            <a:r>
              <a:rPr b="0" i="0" lang="en-US" sz="1200" u="none" cap="none" strike="noStrike">
                <a:solidFill>
                  <a:srgbClr val="00685D"/>
                </a:solidFill>
                <a:latin typeface="Arial"/>
                <a:ea typeface="Arial"/>
                <a:cs typeface="Arial"/>
                <a:sym typeface="Arial"/>
              </a:rPr>
              <a:t>pager</a:t>
            </a:r>
          </a:p>
        </p:txBody>
      </p:sp>
      <p:sp>
        <p:nvSpPr>
          <p:cNvPr id="854" name="Shape 854"/>
          <p:cNvSpPr txBox="1"/>
          <p:nvPr/>
        </p:nvSpPr>
        <p:spPr>
          <a:xfrm>
            <a:off x="821065" y="2575097"/>
            <a:ext cx="550151"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685D"/>
              </a:buClr>
              <a:buSzPct val="25000"/>
              <a:buFont typeface="Arial"/>
              <a:buNone/>
            </a:pPr>
            <a:r>
              <a:rPr b="0" i="0" lang="en-US" sz="1200" u="none" cap="none" strike="noStrike">
                <a:solidFill>
                  <a:srgbClr val="00685D"/>
                </a:solidFill>
                <a:latin typeface="Arial"/>
                <a:ea typeface="Arial"/>
                <a:cs typeface="Arial"/>
                <a:sym typeface="Arial"/>
              </a:rPr>
              <a:t>email</a:t>
            </a:r>
          </a:p>
        </p:txBody>
      </p:sp>
      <p:sp>
        <p:nvSpPr>
          <p:cNvPr id="855" name="Shape 855"/>
          <p:cNvSpPr txBox="1"/>
          <p:nvPr/>
        </p:nvSpPr>
        <p:spPr>
          <a:xfrm>
            <a:off x="821065" y="2836816"/>
            <a:ext cx="899605"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685D"/>
              </a:buClr>
              <a:buSzPct val="25000"/>
              <a:buFont typeface="Arial"/>
              <a:buNone/>
            </a:pPr>
            <a:r>
              <a:rPr b="0" i="0" lang="en-US" sz="1200" u="none" cap="none" strike="noStrike">
                <a:solidFill>
                  <a:srgbClr val="00685D"/>
                </a:solidFill>
                <a:latin typeface="Arial"/>
                <a:ea typeface="Arial"/>
                <a:cs typeface="Arial"/>
                <a:sym typeface="Arial"/>
              </a:rPr>
              <a:t>monitoring</a:t>
            </a:r>
          </a:p>
        </p:txBody>
      </p:sp>
      <p:sp>
        <p:nvSpPr>
          <p:cNvPr id="856" name="Shape 856"/>
          <p:cNvSpPr txBox="1"/>
          <p:nvPr/>
        </p:nvSpPr>
        <p:spPr>
          <a:xfrm>
            <a:off x="821065" y="3091043"/>
            <a:ext cx="338554" cy="2769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685D"/>
              </a:buClr>
              <a:buSzPct val="25000"/>
              <a:buFont typeface="Arial"/>
              <a:buNone/>
            </a:pPr>
            <a:r>
              <a:rPr b="0" i="0" lang="en-US" sz="1200" u="none" cap="none" strike="noStrike">
                <a:solidFill>
                  <a:srgbClr val="00685D"/>
                </a:solidFill>
                <a:latin typeface="Arial"/>
                <a:ea typeface="Arial"/>
                <a:cs typeface="Arial"/>
                <a:sym typeface="Arial"/>
              </a:rPr>
              <a:t>…</a:t>
            </a:r>
          </a:p>
        </p:txBody>
      </p:sp>
      <p:cxnSp>
        <p:nvCxnSpPr>
          <p:cNvPr id="857" name="Shape 857"/>
          <p:cNvCxnSpPr/>
          <p:nvPr/>
        </p:nvCxnSpPr>
        <p:spPr>
          <a:xfrm flipH="1">
            <a:off x="4681500" y="1411354"/>
            <a:ext cx="1490699" cy="1052699"/>
          </a:xfrm>
          <a:prstGeom prst="curvedConnector2">
            <a:avLst/>
          </a:prstGeom>
          <a:noFill/>
          <a:ln cap="flat" cmpd="sng" w="19050">
            <a:solidFill>
              <a:srgbClr val="7F7F7F"/>
            </a:solidFill>
            <a:prstDash val="solid"/>
            <a:round/>
            <a:headEnd len="med" w="med" type="none"/>
            <a:tailEnd len="lg" w="lg" type="triangle"/>
          </a:ln>
        </p:spPr>
      </p:cxnSp>
      <p:cxnSp>
        <p:nvCxnSpPr>
          <p:cNvPr id="858" name="Shape 858"/>
          <p:cNvCxnSpPr/>
          <p:nvPr/>
        </p:nvCxnSpPr>
        <p:spPr>
          <a:xfrm rot="10800000">
            <a:off x="3047920" y="1838086"/>
            <a:ext cx="1450199" cy="626100"/>
          </a:xfrm>
          <a:prstGeom prst="curvedConnector2">
            <a:avLst/>
          </a:prstGeom>
          <a:noFill/>
          <a:ln cap="flat" cmpd="sng" w="19050">
            <a:solidFill>
              <a:srgbClr val="7F7F7F"/>
            </a:solidFill>
            <a:prstDash val="solid"/>
            <a:round/>
            <a:headEnd len="med" w="med" type="none"/>
            <a:tailEnd len="lg" w="lg" type="triangle"/>
          </a:ln>
        </p:spPr>
      </p:cxnSp>
      <p:sp>
        <p:nvSpPr>
          <p:cNvPr id="859" name="Shape 859"/>
          <p:cNvSpPr/>
          <p:nvPr/>
        </p:nvSpPr>
        <p:spPr>
          <a:xfrm rot="10800000">
            <a:off x="2724074" y="2041467"/>
            <a:ext cx="228600" cy="197069"/>
          </a:xfrm>
          <a:prstGeom prst="triangle">
            <a:avLst>
              <a:gd fmla="val 50000"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860" name="Shape 860"/>
          <p:cNvCxnSpPr/>
          <p:nvPr/>
        </p:nvCxnSpPr>
        <p:spPr>
          <a:xfrm rot="10800000">
            <a:off x="6857999" y="1411354"/>
            <a:ext cx="1318598" cy="0"/>
          </a:xfrm>
          <a:prstGeom prst="straightConnector1">
            <a:avLst/>
          </a:prstGeom>
          <a:noFill/>
          <a:ln cap="flat" cmpd="sng" w="19050">
            <a:solidFill>
              <a:srgbClr val="3F3F3F"/>
            </a:solidFill>
            <a:prstDash val="solid"/>
            <a:round/>
            <a:headEnd len="med" w="med" type="none"/>
            <a:tailEnd len="lg" w="lg" type="triangle"/>
          </a:ln>
        </p:spPr>
      </p:cxnSp>
      <p:sp>
        <p:nvSpPr>
          <p:cNvPr id="861" name="Shape 861"/>
          <p:cNvSpPr/>
          <p:nvPr/>
        </p:nvSpPr>
        <p:spPr>
          <a:xfrm>
            <a:off x="6032762" y="1514158"/>
            <a:ext cx="1735370" cy="58477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00"/>
              </a:buClr>
              <a:buSzPct val="25000"/>
              <a:buFont typeface="Arial"/>
              <a:buNone/>
            </a:pPr>
            <a:r>
              <a:rPr b="1" i="0" lang="en-US" sz="3200" u="none" cap="none" strike="noStrike">
                <a:solidFill>
                  <a:srgbClr val="FFFF00"/>
                </a:solidFill>
                <a:latin typeface="Arial"/>
                <a:ea typeface="Arial"/>
                <a:cs typeface="Arial"/>
                <a:sym typeface="Arial"/>
              </a:rPr>
              <a:t>Restart!</a:t>
            </a:r>
          </a:p>
        </p:txBody>
      </p:sp>
      <p:sp>
        <p:nvSpPr>
          <p:cNvPr id="862" name="Shape 862"/>
          <p:cNvSpPr/>
          <p:nvPr/>
        </p:nvSpPr>
        <p:spPr>
          <a:xfrm>
            <a:off x="2787081" y="2042951"/>
            <a:ext cx="102588" cy="1233647"/>
          </a:xfrm>
          <a:prstGeom prst="rect">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
                                        <p:tgtEl>
                                          <p:spTgt spid="837"/>
                                        </p:tgtEl>
                                      </p:cBhvr>
                                    </p:animEffect>
                                  </p:childTnLst>
                                </p:cTn>
                              </p:par>
                            </p:childTnLst>
                          </p:cTn>
                        </p:par>
                        <p:par>
                          <p:cTn fill="hold">
                            <p:stCondLst>
                              <p:cond delay="100"/>
                            </p:stCondLst>
                            <p:childTnLst>
                              <p:par>
                                <p:cTn fill="hold" nodeType="after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
                                        <p:tgtEl>
                                          <p:spTgt spid="828"/>
                                        </p:tgtEl>
                                      </p:cBhvr>
                                    </p:animEffect>
                                  </p:childTnLst>
                                </p:cTn>
                              </p:par>
                              <p:par>
                                <p:cTn fill="hold" nodeType="with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
                                        <p:tgtEl>
                                          <p:spTgt spid="836"/>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
                                        <p:tgtEl>
                                          <p:spTgt spid="827"/>
                                        </p:tgtEl>
                                      </p:cBhvr>
                                    </p:animEffect>
                                  </p:childTnLst>
                                </p:cTn>
                              </p:par>
                              <p:par>
                                <p:cTn fill="hold" nodeType="withEffect" presetClass="entr" presetID="10" presetSubtype="0">
                                  <p:stCondLst>
                                    <p:cond delay="0"/>
                                  </p:stCondLst>
                                  <p:childTnLst>
                                    <p:set>
                                      <p:cBhvr>
                                        <p:cTn dur="1" fill="hold">
                                          <p:stCondLst>
                                            <p:cond delay="0"/>
                                          </p:stCondLst>
                                        </p:cTn>
                                        <p:tgtEl>
                                          <p:spTgt spid="831"/>
                                        </p:tgtEl>
                                        <p:attrNameLst>
                                          <p:attrName>style.visibility</p:attrName>
                                        </p:attrNameLst>
                                      </p:cBhvr>
                                      <p:to>
                                        <p:strVal val="visible"/>
                                      </p:to>
                                    </p:set>
                                    <p:animEffect filter="fade" transition="in">
                                      <p:cBhvr>
                                        <p:cTn dur="100"/>
                                        <p:tgtEl>
                                          <p:spTgt spid="831"/>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
                                        <p:tgtEl>
                                          <p:spTgt spid="835"/>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
                                        <p:tgtEl>
                                          <p:spTgt spid="826"/>
                                        </p:tgtEl>
                                      </p:cBhvr>
                                    </p:animEffect>
                                  </p:childTnLst>
                                </p:cTn>
                              </p:par>
                              <p:par>
                                <p:cTn fill="hold" nodeType="with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
                                        <p:tgtEl>
                                          <p:spTgt spid="834"/>
                                        </p:tgtEl>
                                      </p:cBhvr>
                                    </p:animEffect>
                                  </p:childTnLst>
                                </p:cTn>
                              </p:par>
                              <p:par>
                                <p:cTn fill="hold" nodeType="withEffect" presetClass="exit" presetID="10" presetSubtype="0">
                                  <p:stCondLst>
                                    <p:cond delay="0"/>
                                  </p:stCondLst>
                                  <p:childTnLst>
                                    <p:animEffect filter="fade" transition="out">
                                      <p:cBhvr>
                                        <p:cTn dur="100"/>
                                        <p:tgtEl>
                                          <p:spTgt spid="829"/>
                                        </p:tgtEl>
                                      </p:cBhvr>
                                    </p:animEffect>
                                    <p:set>
                                      <p:cBhvr>
                                        <p:cTn dur="1" fill="hold">
                                          <p:stCondLst>
                                            <p:cond delay="100"/>
                                          </p:stCondLst>
                                        </p:cTn>
                                        <p:tgtEl>
                                          <p:spTgt spid="8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33"/>
                                        </p:tgtEl>
                                      </p:cBhvr>
                                    </p:animEffect>
                                    <p:set>
                                      <p:cBhvr>
                                        <p:cTn dur="1" fill="hold">
                                          <p:stCondLst>
                                            <p:cond delay="100"/>
                                          </p:stCondLst>
                                        </p:cTn>
                                        <p:tgtEl>
                                          <p:spTgt spid="8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37"/>
                                        </p:tgtEl>
                                      </p:cBhvr>
                                    </p:animEffect>
                                    <p:set>
                                      <p:cBhvr>
                                        <p:cTn dur="1" fill="hold">
                                          <p:stCondLst>
                                            <p:cond delay="100"/>
                                          </p:stCondLst>
                                        </p:cTn>
                                        <p:tgtEl>
                                          <p:spTgt spid="837"/>
                                        </p:tgtEl>
                                        <p:attrNameLst>
                                          <p:attrName>style.visibility</p:attrName>
                                        </p:attrNameLst>
                                      </p:cBhvr>
                                      <p:to>
                                        <p:strVal val="hidden"/>
                                      </p:to>
                                    </p:set>
                                  </p:childTnLst>
                                </p:cTn>
                              </p:par>
                            </p:childTnLst>
                          </p:cTn>
                        </p:par>
                        <p:par>
                          <p:cTn fill="hold">
                            <p:stCondLst>
                              <p:cond delay="400"/>
                            </p:stCondLst>
                            <p:childTnLst>
                              <p:par>
                                <p:cTn fill="hold" nodeType="afterEffect" presetClass="exit" presetID="10" presetSubtype="0">
                                  <p:stCondLst>
                                    <p:cond delay="0"/>
                                  </p:stCondLst>
                                  <p:childTnLst>
                                    <p:animEffect filter="fade" transition="out">
                                      <p:cBhvr>
                                        <p:cTn dur="100"/>
                                        <p:tgtEl>
                                          <p:spTgt spid="828"/>
                                        </p:tgtEl>
                                      </p:cBhvr>
                                    </p:animEffect>
                                    <p:set>
                                      <p:cBhvr>
                                        <p:cTn dur="1" fill="hold">
                                          <p:stCondLst>
                                            <p:cond delay="100"/>
                                          </p:stCondLst>
                                        </p:cTn>
                                        <p:tgtEl>
                                          <p:spTgt spid="8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32"/>
                                        </p:tgtEl>
                                      </p:cBhvr>
                                    </p:animEffect>
                                    <p:set>
                                      <p:cBhvr>
                                        <p:cTn dur="1" fill="hold">
                                          <p:stCondLst>
                                            <p:cond delay="100"/>
                                          </p:stCondLst>
                                        </p:cTn>
                                        <p:tgtEl>
                                          <p:spTgt spid="8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36"/>
                                        </p:tgtEl>
                                      </p:cBhvr>
                                    </p:animEffect>
                                    <p:set>
                                      <p:cBhvr>
                                        <p:cTn dur="1" fill="hold">
                                          <p:stCondLst>
                                            <p:cond delay="100"/>
                                          </p:stCondLst>
                                        </p:cTn>
                                        <p:tgtEl>
                                          <p:spTgt spid="836"/>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100"/>
                                        <p:tgtEl>
                                          <p:spTgt spid="827"/>
                                        </p:tgtEl>
                                      </p:cBhvr>
                                    </p:animEffect>
                                    <p:set>
                                      <p:cBhvr>
                                        <p:cTn dur="1" fill="hold">
                                          <p:stCondLst>
                                            <p:cond delay="100"/>
                                          </p:stCondLst>
                                        </p:cTn>
                                        <p:tgtEl>
                                          <p:spTgt spid="8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31"/>
                                        </p:tgtEl>
                                      </p:cBhvr>
                                    </p:animEffect>
                                    <p:set>
                                      <p:cBhvr>
                                        <p:cTn dur="1" fill="hold">
                                          <p:stCondLst>
                                            <p:cond delay="100"/>
                                          </p:stCondLst>
                                        </p:cTn>
                                        <p:tgtEl>
                                          <p:spTgt spid="8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35"/>
                                        </p:tgtEl>
                                      </p:cBhvr>
                                    </p:animEffect>
                                    <p:set>
                                      <p:cBhvr>
                                        <p:cTn dur="1" fill="hold">
                                          <p:stCondLst>
                                            <p:cond delay="100"/>
                                          </p:stCondLst>
                                        </p:cTn>
                                        <p:tgtEl>
                                          <p:spTgt spid="835"/>
                                        </p:tgtEl>
                                        <p:attrNameLst>
                                          <p:attrName>style.visibility</p:attrName>
                                        </p:attrNameLst>
                                      </p:cBhvr>
                                      <p:to>
                                        <p:strVal val="hidden"/>
                                      </p:to>
                                    </p:set>
                                  </p:childTnLst>
                                </p:cTn>
                              </p:par>
                            </p:childTnLst>
                          </p:cTn>
                        </p:par>
                        <p:par>
                          <p:cTn fill="hold">
                            <p:stCondLst>
                              <p:cond delay="600"/>
                            </p:stCondLst>
                            <p:childTnLst>
                              <p:par>
                                <p:cTn fill="hold" nodeType="afterEffect" presetClass="exit" presetID="10" presetSubtype="0">
                                  <p:stCondLst>
                                    <p:cond delay="0"/>
                                  </p:stCondLst>
                                  <p:childTnLst>
                                    <p:animEffect filter="fade" transition="out">
                                      <p:cBhvr>
                                        <p:cTn dur="100"/>
                                        <p:tgtEl>
                                          <p:spTgt spid="826"/>
                                        </p:tgtEl>
                                      </p:cBhvr>
                                    </p:animEffect>
                                    <p:set>
                                      <p:cBhvr>
                                        <p:cTn dur="1" fill="hold">
                                          <p:stCondLst>
                                            <p:cond delay="100"/>
                                          </p:stCondLst>
                                        </p:cTn>
                                        <p:tgtEl>
                                          <p:spTgt spid="8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30"/>
                                        </p:tgtEl>
                                      </p:cBhvr>
                                    </p:animEffect>
                                    <p:set>
                                      <p:cBhvr>
                                        <p:cTn dur="1" fill="hold">
                                          <p:stCondLst>
                                            <p:cond delay="100"/>
                                          </p:stCondLst>
                                        </p:cTn>
                                        <p:tgtEl>
                                          <p:spTgt spid="8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34"/>
                                        </p:tgtEl>
                                      </p:cBhvr>
                                    </p:animEffect>
                                    <p:set>
                                      <p:cBhvr>
                                        <p:cTn dur="1" fill="hold">
                                          <p:stCondLst>
                                            <p:cond delay="100"/>
                                          </p:stCondLst>
                                        </p:cTn>
                                        <p:tgtEl>
                                          <p:spTgt spid="834"/>
                                        </p:tgtEl>
                                        <p:attrNameLst>
                                          <p:attrName>style.visibility</p:attrName>
                                        </p:attrNameLst>
                                      </p:cBhvr>
                                      <p:to>
                                        <p:strVal val="hidden"/>
                                      </p:to>
                                    </p:se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
                                        <p:tgtEl>
                                          <p:spTgt spid="841"/>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
                                        <p:tgtEl>
                                          <p:spTgt spid="849"/>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
                                        <p:tgtEl>
                                          <p:spTgt spid="840"/>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
                                        <p:tgtEl>
                                          <p:spTgt spid="848"/>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100"/>
                                        <p:tgtEl>
                                          <p:spTgt spid="839"/>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
                                        <p:tgtEl>
                                          <p:spTgt spid="8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38"/>
                                        </p:tgtEl>
                                        <p:attrNameLst>
                                          <p:attrName>style.visibility</p:attrName>
                                        </p:attrNameLst>
                                      </p:cBhvr>
                                      <p:to>
                                        <p:strVal val="visible"/>
                                      </p:to>
                                    </p:set>
                                    <p:animEffect filter="fade" transition="in">
                                      <p:cBhvr>
                                        <p:cTn dur="100"/>
                                        <p:tgtEl>
                                          <p:spTgt spid="838"/>
                                        </p:tgtEl>
                                      </p:cBhvr>
                                    </p:animEffect>
                                  </p:childTnLst>
                                </p:cTn>
                              </p:par>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00"/>
                                        <p:tgtEl>
                                          <p:spTgt spid="842"/>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
                                        <p:tgtEl>
                                          <p:spTgt spid="846"/>
                                        </p:tgtEl>
                                      </p:cBhvr>
                                    </p:animEffect>
                                  </p:childTnLst>
                                </p:cTn>
                              </p:par>
                              <p:par>
                                <p:cTn fill="hold" nodeType="withEffect" presetClass="exit" presetID="10" presetSubtype="0">
                                  <p:stCondLst>
                                    <p:cond delay="0"/>
                                  </p:stCondLst>
                                  <p:childTnLst>
                                    <p:animEffect filter="fade" transition="out">
                                      <p:cBhvr>
                                        <p:cTn dur="100"/>
                                        <p:tgtEl>
                                          <p:spTgt spid="841"/>
                                        </p:tgtEl>
                                      </p:cBhvr>
                                    </p:animEffect>
                                    <p:set>
                                      <p:cBhvr>
                                        <p:cTn dur="1" fill="hold">
                                          <p:stCondLst>
                                            <p:cond delay="100"/>
                                          </p:stCondLst>
                                        </p:cTn>
                                        <p:tgtEl>
                                          <p:spTgt spid="8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45"/>
                                        </p:tgtEl>
                                      </p:cBhvr>
                                    </p:animEffect>
                                    <p:set>
                                      <p:cBhvr>
                                        <p:cTn dur="1" fill="hold">
                                          <p:stCondLst>
                                            <p:cond delay="100"/>
                                          </p:stCondLst>
                                        </p:cTn>
                                        <p:tgtEl>
                                          <p:spTgt spid="8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49"/>
                                        </p:tgtEl>
                                      </p:cBhvr>
                                    </p:animEffect>
                                    <p:set>
                                      <p:cBhvr>
                                        <p:cTn dur="1" fill="hold">
                                          <p:stCondLst>
                                            <p:cond delay="100"/>
                                          </p:stCondLst>
                                        </p:cTn>
                                        <p:tgtEl>
                                          <p:spTgt spid="849"/>
                                        </p:tgtEl>
                                        <p:attrNameLst>
                                          <p:attrName>style.visibility</p:attrName>
                                        </p:attrNameLst>
                                      </p:cBhvr>
                                      <p:to>
                                        <p:strVal val="hidden"/>
                                      </p:to>
                                    </p:set>
                                  </p:childTnLst>
                                </p:cTn>
                              </p:par>
                            </p:childTnLst>
                          </p:cTn>
                        </p:par>
                        <p:par>
                          <p:cTn fill="hold">
                            <p:stCondLst>
                              <p:cond delay="1100"/>
                            </p:stCondLst>
                            <p:childTnLst>
                              <p:par>
                                <p:cTn fill="hold" nodeType="afterEffect" presetClass="exit" presetID="10" presetSubtype="0">
                                  <p:stCondLst>
                                    <p:cond delay="0"/>
                                  </p:stCondLst>
                                  <p:childTnLst>
                                    <p:animEffect filter="fade" transition="out">
                                      <p:cBhvr>
                                        <p:cTn dur="100"/>
                                        <p:tgtEl>
                                          <p:spTgt spid="840"/>
                                        </p:tgtEl>
                                      </p:cBhvr>
                                    </p:animEffect>
                                    <p:set>
                                      <p:cBhvr>
                                        <p:cTn dur="1" fill="hold">
                                          <p:stCondLst>
                                            <p:cond delay="100"/>
                                          </p:stCondLst>
                                        </p:cTn>
                                        <p:tgtEl>
                                          <p:spTgt spid="8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44"/>
                                        </p:tgtEl>
                                      </p:cBhvr>
                                    </p:animEffect>
                                    <p:set>
                                      <p:cBhvr>
                                        <p:cTn dur="1" fill="hold">
                                          <p:stCondLst>
                                            <p:cond delay="100"/>
                                          </p:stCondLst>
                                        </p:cTn>
                                        <p:tgtEl>
                                          <p:spTgt spid="8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48"/>
                                        </p:tgtEl>
                                      </p:cBhvr>
                                    </p:animEffect>
                                    <p:set>
                                      <p:cBhvr>
                                        <p:cTn dur="1" fill="hold">
                                          <p:stCondLst>
                                            <p:cond delay="100"/>
                                          </p:stCondLst>
                                        </p:cTn>
                                        <p:tgtEl>
                                          <p:spTgt spid="848"/>
                                        </p:tgtEl>
                                        <p:attrNameLst>
                                          <p:attrName>style.visibility</p:attrName>
                                        </p:attrNameLst>
                                      </p:cBhvr>
                                      <p:to>
                                        <p:strVal val="hidden"/>
                                      </p:to>
                                    </p:set>
                                  </p:childTnLst>
                                </p:cTn>
                              </p:par>
                            </p:childTnLst>
                          </p:cTn>
                        </p:par>
                        <p:par>
                          <p:cTn fill="hold">
                            <p:stCondLst>
                              <p:cond delay="1200"/>
                            </p:stCondLst>
                            <p:childTnLst>
                              <p:par>
                                <p:cTn fill="hold" nodeType="afterEffect" presetClass="exit" presetID="10" presetSubtype="0">
                                  <p:stCondLst>
                                    <p:cond delay="0"/>
                                  </p:stCondLst>
                                  <p:childTnLst>
                                    <p:animEffect filter="fade" transition="out">
                                      <p:cBhvr>
                                        <p:cTn dur="100"/>
                                        <p:tgtEl>
                                          <p:spTgt spid="839"/>
                                        </p:tgtEl>
                                      </p:cBhvr>
                                    </p:animEffect>
                                    <p:set>
                                      <p:cBhvr>
                                        <p:cTn dur="1" fill="hold">
                                          <p:stCondLst>
                                            <p:cond delay="100"/>
                                          </p:stCondLst>
                                        </p:cTn>
                                        <p:tgtEl>
                                          <p:spTgt spid="8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43"/>
                                        </p:tgtEl>
                                      </p:cBhvr>
                                    </p:animEffect>
                                    <p:set>
                                      <p:cBhvr>
                                        <p:cTn dur="1" fill="hold">
                                          <p:stCondLst>
                                            <p:cond delay="100"/>
                                          </p:stCondLst>
                                        </p:cTn>
                                        <p:tgtEl>
                                          <p:spTgt spid="8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47"/>
                                        </p:tgtEl>
                                      </p:cBhvr>
                                    </p:animEffect>
                                    <p:set>
                                      <p:cBhvr>
                                        <p:cTn dur="1" fill="hold">
                                          <p:stCondLst>
                                            <p:cond delay="100"/>
                                          </p:stCondLst>
                                        </p:cTn>
                                        <p:tgtEl>
                                          <p:spTgt spid="847"/>
                                        </p:tgtEl>
                                        <p:attrNameLst>
                                          <p:attrName>style.visibility</p:attrName>
                                        </p:attrNameLst>
                                      </p:cBhvr>
                                      <p:to>
                                        <p:strVal val="hidden"/>
                                      </p:to>
                                    </p:set>
                                  </p:childTnLst>
                                </p:cTn>
                              </p:par>
                            </p:childTnLst>
                          </p:cTn>
                        </p:par>
                        <p:par>
                          <p:cTn fill="hold">
                            <p:stCondLst>
                              <p:cond delay="1300"/>
                            </p:stCondLst>
                            <p:childTnLst>
                              <p:par>
                                <p:cTn fill="hold" nodeType="afterEffect" presetClass="exit" presetID="10" presetSubtype="0">
                                  <p:stCondLst>
                                    <p:cond delay="0"/>
                                  </p:stCondLst>
                                  <p:childTnLst>
                                    <p:animEffect filter="fade" transition="out">
                                      <p:cBhvr>
                                        <p:cTn dur="100"/>
                                        <p:tgtEl>
                                          <p:spTgt spid="838"/>
                                        </p:tgtEl>
                                      </p:cBhvr>
                                    </p:animEffect>
                                    <p:set>
                                      <p:cBhvr>
                                        <p:cTn dur="1" fill="hold">
                                          <p:stCondLst>
                                            <p:cond delay="100"/>
                                          </p:stCondLst>
                                        </p:cTn>
                                        <p:tgtEl>
                                          <p:spTgt spid="8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42"/>
                                        </p:tgtEl>
                                      </p:cBhvr>
                                    </p:animEffect>
                                    <p:set>
                                      <p:cBhvr>
                                        <p:cTn dur="1" fill="hold">
                                          <p:stCondLst>
                                            <p:cond delay="100"/>
                                          </p:stCondLst>
                                        </p:cTn>
                                        <p:tgtEl>
                                          <p:spTgt spid="8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
                                        <p:tgtEl>
                                          <p:spTgt spid="846"/>
                                        </p:tgtEl>
                                      </p:cBhvr>
                                    </p:animEffect>
                                    <p:set>
                                      <p:cBhvr>
                                        <p:cTn dur="1" fill="hold">
                                          <p:stCondLst>
                                            <p:cond delay="100"/>
                                          </p:stCondLst>
                                        </p:cTn>
                                        <p:tgtEl>
                                          <p:spTgt spid="8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50"/>
                                        </p:tgtEl>
                                        <p:attrNameLst>
                                          <p:attrName>style.visibility</p:attrName>
                                        </p:attrNameLst>
                                      </p:cBhvr>
                                      <p:to>
                                        <p:strVal val="visible"/>
                                      </p:to>
                                    </p:set>
                                    <p:anim calcmode="lin" valueType="num">
                                      <p:cBhvr additive="base">
                                        <p:cTn dur="500"/>
                                        <p:tgtEl>
                                          <p:spTgt spid="850"/>
                                        </p:tgtEl>
                                        <p:attrNameLst>
                                          <p:attrName>ppt_w</p:attrName>
                                        </p:attrNameLst>
                                      </p:cBhvr>
                                      <p:tavLst>
                                        <p:tav fmla="" tm="0">
                                          <p:val>
                                            <p:strVal val="0"/>
                                          </p:val>
                                        </p:tav>
                                        <p:tav fmla="" tm="100000">
                                          <p:val>
                                            <p:strVal val="#ppt_w"/>
                                          </p:val>
                                        </p:tav>
                                      </p:tavLst>
                                    </p:anim>
                                    <p:anim calcmode="lin" valueType="num">
                                      <p:cBhvr additive="base">
                                        <p:cTn dur="500"/>
                                        <p:tgtEl>
                                          <p:spTgt spid="850"/>
                                        </p:tgtEl>
                                        <p:attrNameLst>
                                          <p:attrName>ppt_h</p:attrName>
                                        </p:attrNameLst>
                                      </p:cBhvr>
                                      <p:tavLst>
                                        <p:tav fmla="" tm="0">
                                          <p:val>
                                            <p:strVal val="0"/>
                                          </p:val>
                                        </p:tav>
                                        <p:tav fmla="" tm="100000">
                                          <p:val>
                                            <p:strVal val="#ppt_h"/>
                                          </p:val>
                                        </p:tav>
                                      </p:tavLst>
                                    </p:anim>
                                  </p:childTnLst>
                                </p:cTn>
                              </p:par>
                              <p:par>
                                <p:cTn fill="hold" nodeType="withEffect" presetClass="exit" presetID="10" presetSubtype="0">
                                  <p:stCondLst>
                                    <p:cond delay="0"/>
                                  </p:stCondLst>
                                  <p:childTnLst>
                                    <p:animEffect filter="fade" transition="out">
                                      <p:cBhvr>
                                        <p:cTn dur="500"/>
                                        <p:tgtEl>
                                          <p:spTgt spid="850"/>
                                        </p:tgtEl>
                                      </p:cBhvr>
                                    </p:animEffect>
                                    <p:set>
                                      <p:cBhvr>
                                        <p:cTn dur="1" fill="hold">
                                          <p:stCondLst>
                                            <p:cond delay="500"/>
                                          </p:stCondLst>
                                        </p:cTn>
                                        <p:tgtEl>
                                          <p:spTgt spid="850"/>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1000"/>
                                        <p:tgtEl>
                                          <p:spTgt spid="861"/>
                                        </p:tgtEl>
                                      </p:cBhvr>
                                    </p:animEffect>
                                    <p:set>
                                      <p:cBhvr>
                                        <p:cTn dur="1" fill="hold">
                                          <p:stCondLst>
                                            <p:cond delay="1000"/>
                                          </p:stCondLst>
                                        </p:cTn>
                                        <p:tgtEl>
                                          <p:spTgt spid="8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500"/>
                                        <p:tgtEl>
                                          <p:spTgt spid="8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500"/>
                                        <p:tgtEl>
                                          <p:spTgt spid="8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500"/>
                                        <p:tgtEl>
                                          <p:spTgt spid="85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500"/>
                                        <p:tgtEl>
                                          <p:spTgt spid="8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2000"/>
                                        <p:tgtEl>
                                          <p:spTgt spid="8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grpSp>
        <p:nvGrpSpPr>
          <p:cNvPr id="867" name="Shape 867"/>
          <p:cNvGrpSpPr/>
          <p:nvPr/>
        </p:nvGrpSpPr>
        <p:grpSpPr>
          <a:xfrm>
            <a:off x="5973326" y="1023931"/>
            <a:ext cx="2490078" cy="3484879"/>
            <a:chOff x="5943600" y="971550"/>
            <a:chExt cx="2856952" cy="3428999"/>
          </a:xfrm>
        </p:grpSpPr>
        <p:sp>
          <p:nvSpPr>
            <p:cNvPr id="868" name="Shape 868"/>
            <p:cNvSpPr/>
            <p:nvPr/>
          </p:nvSpPr>
          <p:spPr>
            <a:xfrm>
              <a:off x="5943600" y="971550"/>
              <a:ext cx="2856952" cy="3428998"/>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chemeClr val="lt1"/>
                </a:buClr>
                <a:buFont typeface="Arial"/>
                <a:buNone/>
              </a:pPr>
              <a:r>
                <a:t/>
              </a:r>
              <a:endParaRPr b="0" i="0" sz="1600" u="none" cap="none" strike="noStrike">
                <a:solidFill>
                  <a:srgbClr val="008881"/>
                </a:solidFill>
                <a:latin typeface="Arial"/>
                <a:ea typeface="Arial"/>
                <a:cs typeface="Arial"/>
                <a:sym typeface="Arial"/>
              </a:endParaRPr>
            </a:p>
          </p:txBody>
        </p:sp>
        <p:sp>
          <p:nvSpPr>
            <p:cNvPr id="869" name="Shape 869"/>
            <p:cNvSpPr/>
            <p:nvPr/>
          </p:nvSpPr>
          <p:spPr>
            <a:xfrm>
              <a:off x="6990118" y="4031217"/>
              <a:ext cx="1696681" cy="36933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r>
                <a:rPr b="0" i="0" lang="en-US" sz="1400" u="none" cap="none" strike="noStrike">
                  <a:solidFill>
                    <a:srgbClr val="000000"/>
                  </a:solidFill>
                  <a:latin typeface="Calibri"/>
                  <a:ea typeface="Calibri"/>
                  <a:cs typeface="Calibri"/>
                  <a:sym typeface="Calibri"/>
                </a:rPr>
                <a:t>IaaS</a:t>
              </a:r>
            </a:p>
          </p:txBody>
        </p:sp>
      </p:grpSp>
      <p:grpSp>
        <p:nvGrpSpPr>
          <p:cNvPr id="870" name="Shape 870"/>
          <p:cNvGrpSpPr/>
          <p:nvPr/>
        </p:nvGrpSpPr>
        <p:grpSpPr>
          <a:xfrm>
            <a:off x="696530" y="1024938"/>
            <a:ext cx="5276796" cy="3483872"/>
            <a:chOff x="357460" y="958565"/>
            <a:chExt cx="5576886" cy="3441984"/>
          </a:xfrm>
        </p:grpSpPr>
        <p:sp>
          <p:nvSpPr>
            <p:cNvPr id="871" name="Shape 871"/>
            <p:cNvSpPr/>
            <p:nvPr/>
          </p:nvSpPr>
          <p:spPr>
            <a:xfrm>
              <a:off x="357460" y="958565"/>
              <a:ext cx="5576886" cy="3428998"/>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chemeClr val="lt1"/>
                </a:buClr>
                <a:buFont typeface="Arial"/>
                <a:buNone/>
              </a:pPr>
              <a:r>
                <a:t/>
              </a:r>
              <a:endParaRPr b="0" i="0" sz="1600" u="none" cap="none" strike="noStrike">
                <a:solidFill>
                  <a:srgbClr val="008881"/>
                </a:solidFill>
                <a:latin typeface="Arial"/>
                <a:ea typeface="Arial"/>
                <a:cs typeface="Arial"/>
                <a:sym typeface="Arial"/>
              </a:endParaRPr>
            </a:p>
          </p:txBody>
        </p:sp>
        <p:sp>
          <p:nvSpPr>
            <p:cNvPr id="872" name="Shape 872"/>
            <p:cNvSpPr/>
            <p:nvPr/>
          </p:nvSpPr>
          <p:spPr>
            <a:xfrm>
              <a:off x="2362200" y="4031217"/>
              <a:ext cx="3487928" cy="369332"/>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r>
                <a:rPr b="0" i="0" lang="en-US" sz="1400" u="none" cap="none" strike="noStrike">
                  <a:solidFill>
                    <a:srgbClr val="000000"/>
                  </a:solidFill>
                  <a:latin typeface="Calibri"/>
                  <a:ea typeface="Calibri"/>
                  <a:cs typeface="Calibri"/>
                  <a:sym typeface="Calibri"/>
                </a:rPr>
                <a:t>Pivotal CF Operations Manager</a:t>
              </a:r>
            </a:p>
          </p:txBody>
        </p:sp>
      </p:grpSp>
      <p:sp>
        <p:nvSpPr>
          <p:cNvPr id="873" name="Shape 873"/>
          <p:cNvSpPr txBox="1"/>
          <p:nvPr>
            <p:ph type="title"/>
          </p:nvPr>
        </p:nvSpPr>
        <p:spPr>
          <a:xfrm>
            <a:off x="108963" y="97514"/>
            <a:ext cx="8410576" cy="533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2C95DD"/>
              </a:buClr>
              <a:buSzPct val="25000"/>
              <a:buFont typeface="Arial"/>
              <a:buNone/>
            </a:pPr>
            <a:r>
              <a:rPr b="0" i="0" lang="en-US" sz="3200" u="none" cap="none" strike="noStrike">
                <a:solidFill>
                  <a:srgbClr val="2C95DD"/>
                </a:solidFill>
                <a:latin typeface="Arial"/>
                <a:ea typeface="Arial"/>
                <a:cs typeface="Arial"/>
                <a:sym typeface="Arial"/>
              </a:rPr>
              <a:t>Platform Virtual Machine HA</a:t>
            </a:r>
          </a:p>
        </p:txBody>
      </p:sp>
      <p:cxnSp>
        <p:nvCxnSpPr>
          <p:cNvPr id="874" name="Shape 874"/>
          <p:cNvCxnSpPr/>
          <p:nvPr/>
        </p:nvCxnSpPr>
        <p:spPr>
          <a:xfrm flipH="1" rot="10800000">
            <a:off x="2321891" y="2266533"/>
            <a:ext cx="202248" cy="202248"/>
          </a:xfrm>
          <a:prstGeom prst="straightConnector1">
            <a:avLst/>
          </a:prstGeom>
          <a:noFill/>
          <a:ln cap="flat" cmpd="sng" w="19050">
            <a:solidFill>
              <a:srgbClr val="535353"/>
            </a:solidFill>
            <a:prstDash val="solid"/>
            <a:round/>
            <a:headEnd len="med" w="med" type="none"/>
            <a:tailEnd len="med" w="med" type="none"/>
          </a:ln>
        </p:spPr>
      </p:cxnSp>
      <p:cxnSp>
        <p:nvCxnSpPr>
          <p:cNvPr id="875" name="Shape 875"/>
          <p:cNvCxnSpPr/>
          <p:nvPr/>
        </p:nvCxnSpPr>
        <p:spPr>
          <a:xfrm>
            <a:off x="2317601" y="1711072"/>
            <a:ext cx="193358" cy="193360"/>
          </a:xfrm>
          <a:prstGeom prst="straightConnector1">
            <a:avLst/>
          </a:prstGeom>
          <a:noFill/>
          <a:ln cap="flat" cmpd="sng" w="19050">
            <a:solidFill>
              <a:srgbClr val="535353"/>
            </a:solidFill>
            <a:prstDash val="solid"/>
            <a:round/>
            <a:headEnd len="med" w="med" type="none"/>
            <a:tailEnd len="med" w="med" type="none"/>
          </a:ln>
        </p:spPr>
      </p:cxnSp>
      <p:sp>
        <p:nvSpPr>
          <p:cNvPr id="876" name="Shape 876"/>
          <p:cNvSpPr/>
          <p:nvPr/>
        </p:nvSpPr>
        <p:spPr>
          <a:xfrm>
            <a:off x="994379" y="2359936"/>
            <a:ext cx="1451971" cy="387174"/>
          </a:xfrm>
          <a:prstGeom prst="roundRect">
            <a:avLst>
              <a:gd fmla="val 13038" name="adj"/>
            </a:avLst>
          </a:prstGeom>
          <a:solidFill>
            <a:srgbClr val="33928A"/>
          </a:solidFill>
          <a:ln>
            <a:noFill/>
          </a:ln>
        </p:spPr>
        <p:txBody>
          <a:bodyPr anchorCtr="0" anchor="ctr"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        </a:t>
            </a:r>
            <a:r>
              <a:rPr b="1" i="0" lang="en-US" sz="1200" u="none" cap="none" strike="noStrike">
                <a:solidFill>
                  <a:srgbClr val="FFFFFF"/>
                </a:solidFill>
                <a:latin typeface="Arial"/>
                <a:ea typeface="Arial"/>
                <a:cs typeface="Arial"/>
                <a:sym typeface="Arial"/>
              </a:rPr>
              <a:t>Blobstore</a:t>
            </a:r>
          </a:p>
        </p:txBody>
      </p:sp>
      <p:sp>
        <p:nvSpPr>
          <p:cNvPr id="877" name="Shape 877"/>
          <p:cNvSpPr/>
          <p:nvPr/>
        </p:nvSpPr>
        <p:spPr>
          <a:xfrm>
            <a:off x="1044009" y="2445665"/>
            <a:ext cx="206830" cy="215719"/>
          </a:xfrm>
          <a:custGeom>
            <a:pathLst>
              <a:path extrusionOk="0" h="120000" w="12000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Font typeface="Arial"/>
              <a:buNone/>
            </a:pPr>
            <a:r>
              <a:t/>
            </a:r>
            <a:endParaRPr b="0" i="0" sz="1400" u="none" cap="none" strike="noStrike">
              <a:solidFill>
                <a:srgbClr val="000000"/>
              </a:solidFill>
              <a:latin typeface="Arial"/>
              <a:ea typeface="Arial"/>
              <a:cs typeface="Arial"/>
              <a:sym typeface="Arial"/>
            </a:endParaRPr>
          </a:p>
        </p:txBody>
      </p:sp>
      <p:sp>
        <p:nvSpPr>
          <p:cNvPr id="878" name="Shape 878"/>
          <p:cNvSpPr/>
          <p:nvPr/>
        </p:nvSpPr>
        <p:spPr>
          <a:xfrm>
            <a:off x="1068541" y="3540169"/>
            <a:ext cx="1303646" cy="631429"/>
          </a:xfrm>
          <a:prstGeom prst="roundRect">
            <a:avLst>
              <a:gd fmla="val 7994" name="adj"/>
            </a:avLst>
          </a:prstGeom>
          <a:solidFill>
            <a:srgbClr val="008881"/>
          </a:solidFill>
          <a:ln>
            <a:noFill/>
          </a:ln>
        </p:spPr>
        <p:txBody>
          <a:bodyPr anchorCtr="0" anchor="ctr"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        </a:t>
            </a:r>
            <a:r>
              <a:rPr b="1" i="0" lang="en-US" sz="1200" u="none" cap="none" strike="noStrike">
                <a:solidFill>
                  <a:srgbClr val="FFFFFF"/>
                </a:solidFill>
                <a:latin typeface="Arial"/>
                <a:ea typeface="Arial"/>
                <a:cs typeface="Arial"/>
                <a:sym typeface="Arial"/>
              </a:rPr>
              <a:t>Health </a:t>
            </a:r>
          </a:p>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        Monitor</a:t>
            </a:r>
          </a:p>
        </p:txBody>
      </p:sp>
      <p:pic>
        <p:nvPicPr>
          <p:cNvPr id="879" name="Shape 879"/>
          <p:cNvPicPr preferRelativeResize="0"/>
          <p:nvPr/>
        </p:nvPicPr>
        <p:blipFill rotWithShape="1">
          <a:blip r:embed="rId3">
            <a:alphaModFix/>
          </a:blip>
          <a:srcRect b="0" l="0" r="0" t="0"/>
          <a:stretch/>
        </p:blipFill>
        <p:spPr>
          <a:xfrm>
            <a:off x="1145308" y="3719346"/>
            <a:ext cx="241301" cy="227105"/>
          </a:xfrm>
          <a:prstGeom prst="rect">
            <a:avLst/>
          </a:prstGeom>
          <a:noFill/>
          <a:ln>
            <a:noFill/>
          </a:ln>
        </p:spPr>
      </p:pic>
      <p:sp>
        <p:nvSpPr>
          <p:cNvPr id="880" name="Shape 880"/>
          <p:cNvSpPr/>
          <p:nvPr/>
        </p:nvSpPr>
        <p:spPr>
          <a:xfrm>
            <a:off x="994379" y="1469317"/>
            <a:ext cx="1451971" cy="387174"/>
          </a:xfrm>
          <a:prstGeom prst="roundRect">
            <a:avLst>
              <a:gd fmla="val 13038" name="adj"/>
            </a:avLst>
          </a:prstGeom>
          <a:solidFill>
            <a:srgbClr val="33928A"/>
          </a:solidFill>
          <a:ln>
            <a:noFill/>
          </a:ln>
        </p:spPr>
        <p:txBody>
          <a:bodyPr anchorCtr="0" anchor="ctr"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        </a:t>
            </a:r>
            <a:r>
              <a:rPr b="1" i="0" lang="en-US" sz="1200" u="none" cap="none" strike="noStrike">
                <a:solidFill>
                  <a:srgbClr val="FFFFFF"/>
                </a:solidFill>
                <a:latin typeface="Arial"/>
                <a:ea typeface="Arial"/>
                <a:cs typeface="Arial"/>
                <a:sym typeface="Arial"/>
              </a:rPr>
              <a:t>DB</a:t>
            </a:r>
          </a:p>
        </p:txBody>
      </p:sp>
      <p:sp>
        <p:nvSpPr>
          <p:cNvPr id="881" name="Shape 881"/>
          <p:cNvSpPr/>
          <p:nvPr/>
        </p:nvSpPr>
        <p:spPr>
          <a:xfrm>
            <a:off x="1044009" y="1529433"/>
            <a:ext cx="206830" cy="215719"/>
          </a:xfrm>
          <a:custGeom>
            <a:pathLst>
              <a:path extrusionOk="0" h="120000" w="120000">
                <a:moveTo>
                  <a:pt x="0" y="67933"/>
                </a:moveTo>
                <a:cubicBezTo>
                  <a:pt x="0" y="77011"/>
                  <a:pt x="26861" y="84366"/>
                  <a:pt x="60000" y="84366"/>
                </a:cubicBezTo>
                <a:cubicBezTo>
                  <a:pt x="93138" y="84366"/>
                  <a:pt x="120000" y="77011"/>
                  <a:pt x="120000" y="67933"/>
                </a:cubicBezTo>
                <a:lnTo>
                  <a:pt x="120000" y="103666"/>
                </a:lnTo>
                <a:lnTo>
                  <a:pt x="119961" y="103666"/>
                </a:lnTo>
                <a:cubicBezTo>
                  <a:pt x="119794" y="112694"/>
                  <a:pt x="93011" y="120000"/>
                  <a:pt x="60000" y="120000"/>
                </a:cubicBezTo>
                <a:cubicBezTo>
                  <a:pt x="26988" y="120000"/>
                  <a:pt x="205" y="112694"/>
                  <a:pt x="38" y="103666"/>
                </a:cubicBezTo>
                <a:lnTo>
                  <a:pt x="0" y="103666"/>
                </a:lnTo>
                <a:lnTo>
                  <a:pt x="0" y="103561"/>
                </a:lnTo>
                <a:close/>
                <a:moveTo>
                  <a:pt x="0" y="22811"/>
                </a:moveTo>
                <a:cubicBezTo>
                  <a:pt x="0" y="31888"/>
                  <a:pt x="26861" y="39250"/>
                  <a:pt x="60000" y="39250"/>
                </a:cubicBezTo>
                <a:cubicBezTo>
                  <a:pt x="93138" y="39250"/>
                  <a:pt x="120000" y="31888"/>
                  <a:pt x="120000" y="22811"/>
                </a:cubicBezTo>
                <a:lnTo>
                  <a:pt x="120000" y="58544"/>
                </a:lnTo>
                <a:lnTo>
                  <a:pt x="119961" y="58544"/>
                </a:lnTo>
                <a:cubicBezTo>
                  <a:pt x="119794" y="67577"/>
                  <a:pt x="93011" y="74877"/>
                  <a:pt x="60000" y="74877"/>
                </a:cubicBezTo>
                <a:cubicBezTo>
                  <a:pt x="26988" y="74877"/>
                  <a:pt x="205" y="67577"/>
                  <a:pt x="38" y="58544"/>
                </a:cubicBezTo>
                <a:lnTo>
                  <a:pt x="0" y="58544"/>
                </a:lnTo>
                <a:lnTo>
                  <a:pt x="0" y="58444"/>
                </a:lnTo>
                <a:close/>
                <a:moveTo>
                  <a:pt x="60000" y="0"/>
                </a:moveTo>
                <a:cubicBezTo>
                  <a:pt x="91316" y="0"/>
                  <a:pt x="116700" y="6955"/>
                  <a:pt x="116700" y="15533"/>
                </a:cubicBezTo>
                <a:cubicBezTo>
                  <a:pt x="116700" y="24111"/>
                  <a:pt x="91316" y="31066"/>
                  <a:pt x="60000" y="31066"/>
                </a:cubicBezTo>
                <a:cubicBezTo>
                  <a:pt x="28683" y="31066"/>
                  <a:pt x="3300" y="24111"/>
                  <a:pt x="3300" y="15533"/>
                </a:cubicBezTo>
                <a:cubicBezTo>
                  <a:pt x="3300" y="6955"/>
                  <a:pt x="28683" y="0"/>
                  <a:pt x="60000" y="0"/>
                </a:cubicBezTo>
                <a:close/>
              </a:path>
            </a:pathLst>
          </a:custGeom>
          <a:solidFill>
            <a:srgbClr val="FFFFFF"/>
          </a:solidFill>
          <a:ln>
            <a:noFill/>
          </a:ln>
        </p:spPr>
        <p:txBody>
          <a:bodyPr anchorCtr="0" anchor="ctr" bIns="0" lIns="0" rIns="0" tIns="0">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000000"/>
              </a:solidFill>
              <a:latin typeface="Arial"/>
              <a:ea typeface="Arial"/>
              <a:cs typeface="Arial"/>
              <a:sym typeface="Arial"/>
            </a:endParaRPr>
          </a:p>
        </p:txBody>
      </p:sp>
      <p:sp>
        <p:nvSpPr>
          <p:cNvPr id="882" name="Shape 882"/>
          <p:cNvSpPr/>
          <p:nvPr/>
        </p:nvSpPr>
        <p:spPr>
          <a:xfrm>
            <a:off x="6129960" y="2708907"/>
            <a:ext cx="2199588" cy="682398"/>
          </a:xfrm>
          <a:prstGeom prst="roundRect">
            <a:avLst>
              <a:gd fmla="val 4579" name="adj"/>
            </a:avLst>
          </a:prstGeom>
          <a:solidFill>
            <a:srgbClr val="008881"/>
          </a:solidFill>
          <a:ln>
            <a:noFill/>
          </a:ln>
          <a:effectLst>
            <a:outerShdw blurRad="38100" rotWithShape="0" dir="5400000" dist="23000">
              <a:srgbClr val="808080">
                <a:alpha val="34901"/>
              </a:srgbClr>
            </a:outerShdw>
          </a:effectLst>
        </p:spPr>
        <p:txBody>
          <a:bodyPr anchorCtr="0" anchor="t" bIns="0" lIns="0" rIns="0" tIns="0">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000000"/>
              </a:solidFill>
              <a:latin typeface="Arial"/>
              <a:ea typeface="Arial"/>
              <a:cs typeface="Arial"/>
              <a:sym typeface="Arial"/>
            </a:endParaRPr>
          </a:p>
        </p:txBody>
      </p:sp>
      <p:pic>
        <p:nvPicPr>
          <p:cNvPr descr="ICON_VM_basic_label_Q308" id="883" name="Shape 883"/>
          <p:cNvPicPr preferRelativeResize="0"/>
          <p:nvPr/>
        </p:nvPicPr>
        <p:blipFill rotWithShape="1">
          <a:blip r:embed="rId4">
            <a:alphaModFix/>
          </a:blip>
          <a:srcRect b="0" l="0" r="0" t="0"/>
          <a:stretch/>
        </p:blipFill>
        <p:spPr>
          <a:xfrm>
            <a:off x="7844756" y="2849055"/>
            <a:ext cx="404362" cy="473950"/>
          </a:xfrm>
          <a:prstGeom prst="rect">
            <a:avLst/>
          </a:prstGeom>
          <a:noFill/>
          <a:ln>
            <a:noFill/>
          </a:ln>
        </p:spPr>
      </p:pic>
      <p:sp>
        <p:nvSpPr>
          <p:cNvPr id="884" name="Shape 884"/>
          <p:cNvSpPr/>
          <p:nvPr/>
        </p:nvSpPr>
        <p:spPr>
          <a:xfrm>
            <a:off x="6129960" y="1948250"/>
            <a:ext cx="2199588" cy="682398"/>
          </a:xfrm>
          <a:prstGeom prst="roundRect">
            <a:avLst>
              <a:gd fmla="val 4579" name="adj"/>
            </a:avLst>
          </a:prstGeom>
          <a:solidFill>
            <a:srgbClr val="008881"/>
          </a:solidFill>
          <a:ln>
            <a:noFill/>
          </a:ln>
          <a:effectLst>
            <a:outerShdw blurRad="38100" rotWithShape="0" dir="5400000" dist="23000">
              <a:srgbClr val="808080">
                <a:alpha val="34901"/>
              </a:srgbClr>
            </a:outerShdw>
          </a:effectLst>
        </p:spPr>
        <p:txBody>
          <a:bodyPr anchorCtr="0" anchor="t" bIns="0" lIns="0" rIns="0" tIns="0">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000000"/>
              </a:solidFill>
              <a:latin typeface="Arial"/>
              <a:ea typeface="Arial"/>
              <a:cs typeface="Arial"/>
              <a:sym typeface="Arial"/>
            </a:endParaRPr>
          </a:p>
        </p:txBody>
      </p:sp>
      <p:sp>
        <p:nvSpPr>
          <p:cNvPr id="885" name="Shape 885"/>
          <p:cNvSpPr/>
          <p:nvPr/>
        </p:nvSpPr>
        <p:spPr>
          <a:xfrm>
            <a:off x="6210285" y="2009158"/>
            <a:ext cx="1852672" cy="17172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Health Manager</a:t>
            </a:r>
          </a:p>
        </p:txBody>
      </p:sp>
      <p:pic>
        <p:nvPicPr>
          <p:cNvPr descr="ICON_VM_basic_label_Q308" id="886" name="Shape 886"/>
          <p:cNvPicPr preferRelativeResize="0"/>
          <p:nvPr/>
        </p:nvPicPr>
        <p:blipFill rotWithShape="1">
          <a:blip r:embed="rId4">
            <a:alphaModFix/>
          </a:blip>
          <a:srcRect b="0" l="0" r="0" t="0"/>
          <a:stretch/>
        </p:blipFill>
        <p:spPr>
          <a:xfrm>
            <a:off x="7844756" y="2052474"/>
            <a:ext cx="404362" cy="473950"/>
          </a:xfrm>
          <a:prstGeom prst="rect">
            <a:avLst/>
          </a:prstGeom>
          <a:noFill/>
          <a:ln>
            <a:noFill/>
          </a:ln>
        </p:spPr>
      </p:pic>
      <p:sp>
        <p:nvSpPr>
          <p:cNvPr id="887" name="Shape 887"/>
          <p:cNvSpPr/>
          <p:nvPr/>
        </p:nvSpPr>
        <p:spPr>
          <a:xfrm>
            <a:off x="2499763" y="1913616"/>
            <a:ext cx="1886821" cy="363582"/>
          </a:xfrm>
          <a:prstGeom prst="roundRect">
            <a:avLst>
              <a:gd fmla="val 13884" name="adj"/>
            </a:avLst>
          </a:prstGeom>
          <a:solidFill>
            <a:schemeClr val="dk2"/>
          </a:solidFill>
          <a:ln>
            <a:noFill/>
          </a:ln>
        </p:spPr>
        <p:txBody>
          <a:bodyPr anchorCtr="0" anchor="ctr"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        BOSH Director</a:t>
            </a:r>
          </a:p>
        </p:txBody>
      </p:sp>
      <p:pic>
        <p:nvPicPr>
          <p:cNvPr id="888" name="Shape 888"/>
          <p:cNvPicPr preferRelativeResize="0"/>
          <p:nvPr/>
        </p:nvPicPr>
        <p:blipFill rotWithShape="1">
          <a:blip r:embed="rId5">
            <a:alphaModFix/>
          </a:blip>
          <a:srcRect b="0" l="0" r="0" t="0"/>
          <a:stretch/>
        </p:blipFill>
        <p:spPr>
          <a:xfrm>
            <a:off x="2572039" y="1950914"/>
            <a:ext cx="213188" cy="274099"/>
          </a:xfrm>
          <a:prstGeom prst="rect">
            <a:avLst/>
          </a:prstGeom>
          <a:noFill/>
          <a:ln>
            <a:noFill/>
          </a:ln>
        </p:spPr>
      </p:pic>
      <p:sp>
        <p:nvSpPr>
          <p:cNvPr id="889" name="Shape 889"/>
          <p:cNvSpPr/>
          <p:nvPr/>
        </p:nvSpPr>
        <p:spPr>
          <a:xfrm>
            <a:off x="3641623" y="3611578"/>
            <a:ext cx="2483605" cy="231167"/>
          </a:xfrm>
          <a:custGeom>
            <a:pathLst>
              <a:path extrusionOk="0" h="120000" w="120000">
                <a:moveTo>
                  <a:pt x="120000" y="118544"/>
                </a:moveTo>
                <a:cubicBezTo>
                  <a:pt x="56183" y="128323"/>
                  <a:pt x="16183" y="88810"/>
                  <a:pt x="0" y="0"/>
                </a:cubicBezTo>
              </a:path>
            </a:pathLst>
          </a:custGeom>
          <a:noFill/>
          <a:ln cap="flat" cmpd="sng" w="19050">
            <a:solidFill>
              <a:srgbClr val="535353"/>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890" name="Shape 890"/>
          <p:cNvCxnSpPr/>
          <p:nvPr/>
        </p:nvCxnSpPr>
        <p:spPr>
          <a:xfrm flipH="1">
            <a:off x="2372188" y="3417239"/>
            <a:ext cx="494348" cy="425505"/>
          </a:xfrm>
          <a:prstGeom prst="straightConnector1">
            <a:avLst/>
          </a:prstGeom>
          <a:noFill/>
          <a:ln cap="flat" cmpd="sng" w="19050">
            <a:solidFill>
              <a:srgbClr val="535353"/>
            </a:solidFill>
            <a:prstDash val="solid"/>
            <a:round/>
            <a:headEnd len="med" w="med" type="none"/>
            <a:tailEnd len="lg" w="lg" type="triangle"/>
          </a:ln>
        </p:spPr>
      </p:cxnSp>
      <p:sp>
        <p:nvSpPr>
          <p:cNvPr id="891" name="Shape 891"/>
          <p:cNvSpPr/>
          <p:nvPr/>
        </p:nvSpPr>
        <p:spPr>
          <a:xfrm>
            <a:off x="2866536" y="3223035"/>
            <a:ext cx="1595112" cy="388405"/>
          </a:xfrm>
          <a:prstGeom prst="roundRect">
            <a:avLst>
              <a:gd fmla="val 13079" name="adj"/>
            </a:avLst>
          </a:prstGeom>
          <a:solidFill>
            <a:srgbClr val="008881"/>
          </a:solidFill>
          <a:ln>
            <a:noFill/>
          </a:ln>
        </p:spPr>
        <p:txBody>
          <a:bodyPr anchorCtr="0" anchor="ctr"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        Message Bus</a:t>
            </a:r>
          </a:p>
        </p:txBody>
      </p:sp>
      <p:pic>
        <p:nvPicPr>
          <p:cNvPr id="892" name="Shape 892"/>
          <p:cNvPicPr preferRelativeResize="0"/>
          <p:nvPr/>
        </p:nvPicPr>
        <p:blipFill rotWithShape="1">
          <a:blip r:embed="rId6">
            <a:alphaModFix/>
          </a:blip>
          <a:srcRect b="0" l="0" r="0" t="0"/>
          <a:stretch/>
        </p:blipFill>
        <p:spPr>
          <a:xfrm>
            <a:off x="2941523" y="3308092"/>
            <a:ext cx="266701" cy="215900"/>
          </a:xfrm>
          <a:prstGeom prst="rect">
            <a:avLst/>
          </a:prstGeom>
          <a:noFill/>
          <a:ln>
            <a:noFill/>
          </a:ln>
        </p:spPr>
      </p:pic>
      <p:sp>
        <p:nvSpPr>
          <p:cNvPr id="893" name="Shape 893"/>
          <p:cNvSpPr/>
          <p:nvPr/>
        </p:nvSpPr>
        <p:spPr>
          <a:xfrm>
            <a:off x="1981350" y="2296003"/>
            <a:ext cx="1028495" cy="1244165"/>
          </a:xfrm>
          <a:custGeom>
            <a:pathLst>
              <a:path extrusionOk="0" h="120000" w="120000">
                <a:moveTo>
                  <a:pt x="0" y="120000"/>
                </a:moveTo>
                <a:cubicBezTo>
                  <a:pt x="40000" y="80000"/>
                  <a:pt x="80000" y="40000"/>
                  <a:pt x="120000" y="0"/>
                </a:cubicBezTo>
              </a:path>
            </a:pathLst>
          </a:custGeom>
          <a:noFill/>
          <a:ln cap="flat" cmpd="sng" w="19050">
            <a:solidFill>
              <a:srgbClr val="535353"/>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894" name="Shape 894"/>
          <p:cNvPicPr preferRelativeResize="0"/>
          <p:nvPr/>
        </p:nvPicPr>
        <p:blipFill rotWithShape="1">
          <a:blip r:embed="rId7">
            <a:alphaModFix/>
          </a:blip>
          <a:srcRect b="0" l="0" r="0" t="0"/>
          <a:stretch/>
        </p:blipFill>
        <p:spPr>
          <a:xfrm>
            <a:off x="6800272" y="3004771"/>
            <a:ext cx="899522" cy="343575"/>
          </a:xfrm>
          <a:prstGeom prst="rect">
            <a:avLst/>
          </a:prstGeom>
          <a:noFill/>
          <a:ln>
            <a:noFill/>
          </a:ln>
        </p:spPr>
      </p:pic>
      <p:pic>
        <p:nvPicPr>
          <p:cNvPr id="895" name="Shape 895"/>
          <p:cNvPicPr preferRelativeResize="0"/>
          <p:nvPr/>
        </p:nvPicPr>
        <p:blipFill rotWithShape="1">
          <a:blip r:embed="rId7">
            <a:alphaModFix/>
          </a:blip>
          <a:srcRect b="0" l="0" r="0" t="0"/>
          <a:stretch/>
        </p:blipFill>
        <p:spPr>
          <a:xfrm>
            <a:off x="6800272" y="2240028"/>
            <a:ext cx="843578" cy="343574"/>
          </a:xfrm>
          <a:prstGeom prst="rect">
            <a:avLst/>
          </a:prstGeom>
          <a:noFill/>
          <a:ln>
            <a:noFill/>
          </a:ln>
        </p:spPr>
      </p:pic>
      <p:sp>
        <p:nvSpPr>
          <p:cNvPr id="896" name="Shape 896"/>
          <p:cNvSpPr/>
          <p:nvPr/>
        </p:nvSpPr>
        <p:spPr>
          <a:xfrm>
            <a:off x="6141144" y="3066275"/>
            <a:ext cx="525984" cy="252524"/>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FFFFFF"/>
              </a:buClr>
              <a:buSzPct val="25000"/>
              <a:buFont typeface="Arial"/>
              <a:buNone/>
            </a:pPr>
            <a:r>
              <a:rPr b="0" i="0" lang="en-US" sz="1000" u="none" cap="none" strike="noStrike">
                <a:solidFill>
                  <a:srgbClr val="FFFFFF"/>
                </a:solidFill>
                <a:latin typeface="Arial"/>
                <a:ea typeface="Arial"/>
                <a:cs typeface="Arial"/>
                <a:sym typeface="Arial"/>
              </a:rPr>
              <a:t>Agent</a:t>
            </a:r>
          </a:p>
        </p:txBody>
      </p:sp>
      <p:sp>
        <p:nvSpPr>
          <p:cNvPr id="897" name="Shape 897"/>
          <p:cNvSpPr/>
          <p:nvPr/>
        </p:nvSpPr>
        <p:spPr>
          <a:xfrm>
            <a:off x="6120901" y="2295776"/>
            <a:ext cx="525984" cy="252524"/>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FFFFFF"/>
              </a:buClr>
              <a:buSzPct val="25000"/>
              <a:buFont typeface="Arial"/>
              <a:buNone/>
            </a:pPr>
            <a:r>
              <a:rPr b="0" i="0" lang="en-US" sz="1000" u="none" cap="none" strike="noStrike">
                <a:solidFill>
                  <a:srgbClr val="FFFFFF"/>
                </a:solidFill>
                <a:latin typeface="Arial"/>
                <a:ea typeface="Arial"/>
                <a:cs typeface="Arial"/>
                <a:sym typeface="Arial"/>
              </a:rPr>
              <a:t>Agent</a:t>
            </a:r>
          </a:p>
        </p:txBody>
      </p:sp>
      <p:grpSp>
        <p:nvGrpSpPr>
          <p:cNvPr id="898" name="Shape 898"/>
          <p:cNvGrpSpPr/>
          <p:nvPr/>
        </p:nvGrpSpPr>
        <p:grpSpPr>
          <a:xfrm>
            <a:off x="5982082" y="3465803"/>
            <a:ext cx="2342738" cy="682399"/>
            <a:chOff x="0" y="0"/>
            <a:chExt cx="2342736" cy="682398"/>
          </a:xfrm>
        </p:grpSpPr>
        <p:grpSp>
          <p:nvGrpSpPr>
            <p:cNvPr id="899" name="Shape 899"/>
            <p:cNvGrpSpPr/>
            <p:nvPr/>
          </p:nvGrpSpPr>
          <p:grpSpPr>
            <a:xfrm>
              <a:off x="143146" y="0"/>
              <a:ext cx="2199589" cy="682398"/>
              <a:chOff x="0" y="0"/>
              <a:chExt cx="2199588" cy="682398"/>
            </a:xfrm>
          </p:grpSpPr>
          <p:sp>
            <p:nvSpPr>
              <p:cNvPr id="900" name="Shape 900"/>
              <p:cNvSpPr/>
              <p:nvPr/>
            </p:nvSpPr>
            <p:spPr>
              <a:xfrm>
                <a:off x="0" y="0"/>
                <a:ext cx="2199588" cy="682398"/>
              </a:xfrm>
              <a:prstGeom prst="roundRect">
                <a:avLst>
                  <a:gd fmla="val 4579" name="adj"/>
                </a:avLst>
              </a:prstGeom>
              <a:solidFill>
                <a:srgbClr val="008881"/>
              </a:solidFill>
              <a:ln>
                <a:noFill/>
              </a:ln>
              <a:effectLst>
                <a:outerShdw blurRad="38100" rotWithShape="0" dir="5400000" dist="23000">
                  <a:srgbClr val="808080">
                    <a:alpha val="34901"/>
                  </a:srgbClr>
                </a:outerShdw>
              </a:effectLst>
            </p:spPr>
            <p:txBody>
              <a:bodyPr anchorCtr="0" anchor="t" bIns="0" lIns="0" rIns="0" tIns="0">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000000"/>
                  </a:solidFill>
                  <a:latin typeface="Arial"/>
                  <a:ea typeface="Arial"/>
                  <a:cs typeface="Arial"/>
                  <a:sym typeface="Arial"/>
                </a:endParaRPr>
              </a:p>
            </p:txBody>
          </p:sp>
          <p:sp>
            <p:nvSpPr>
              <p:cNvPr id="901" name="Shape 901"/>
              <p:cNvSpPr/>
              <p:nvPr/>
            </p:nvSpPr>
            <p:spPr>
              <a:xfrm>
                <a:off x="41350" y="30617"/>
                <a:ext cx="2071299" cy="17172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Cloud Controller</a:t>
                </a:r>
              </a:p>
            </p:txBody>
          </p:sp>
          <p:pic>
            <p:nvPicPr>
              <p:cNvPr descr="ICON_VM_basic_label_Q308" id="902" name="Shape 902"/>
              <p:cNvPicPr preferRelativeResize="0"/>
              <p:nvPr/>
            </p:nvPicPr>
            <p:blipFill rotWithShape="1">
              <a:blip r:embed="rId4">
                <a:alphaModFix/>
              </a:blip>
              <a:srcRect b="0" l="0" r="0" t="0"/>
              <a:stretch/>
            </p:blipFill>
            <p:spPr>
              <a:xfrm>
                <a:off x="1692456" y="170943"/>
                <a:ext cx="404362" cy="473950"/>
              </a:xfrm>
              <a:prstGeom prst="rect">
                <a:avLst/>
              </a:prstGeom>
              <a:noFill/>
              <a:ln>
                <a:noFill/>
              </a:ln>
            </p:spPr>
          </p:pic>
        </p:grpSp>
        <p:sp>
          <p:nvSpPr>
            <p:cNvPr id="903" name="Shape 903"/>
            <p:cNvSpPr/>
            <p:nvPr/>
          </p:nvSpPr>
          <p:spPr>
            <a:xfrm>
              <a:off x="0" y="310036"/>
              <a:ext cx="631981" cy="274099"/>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FFFFFF"/>
                </a:buClr>
                <a:buSzPct val="25000"/>
                <a:buFont typeface="Arial"/>
                <a:buNone/>
              </a:pPr>
              <a:r>
                <a:rPr b="0" i="0" lang="en-US" sz="1000" u="none" cap="none" strike="noStrike">
                  <a:solidFill>
                    <a:srgbClr val="FFFFFF"/>
                  </a:solidFill>
                  <a:latin typeface="Arial"/>
                  <a:ea typeface="Arial"/>
                  <a:cs typeface="Arial"/>
                  <a:sym typeface="Arial"/>
                </a:rPr>
                <a:t>Agent</a:t>
              </a:r>
            </a:p>
          </p:txBody>
        </p:sp>
        <p:grpSp>
          <p:nvGrpSpPr>
            <p:cNvPr id="904" name="Shape 904"/>
            <p:cNvGrpSpPr/>
            <p:nvPr/>
          </p:nvGrpSpPr>
          <p:grpSpPr>
            <a:xfrm>
              <a:off x="689418" y="283518"/>
              <a:ext cx="1023565" cy="343576"/>
              <a:chOff x="0" y="-34502"/>
              <a:chExt cx="1023564" cy="343575"/>
            </a:xfrm>
          </p:grpSpPr>
          <p:pic>
            <p:nvPicPr>
              <p:cNvPr id="905" name="Shape 905"/>
              <p:cNvPicPr preferRelativeResize="0"/>
              <p:nvPr/>
            </p:nvPicPr>
            <p:blipFill rotWithShape="1">
              <a:blip r:embed="rId7">
                <a:alphaModFix/>
              </a:blip>
              <a:srcRect b="0" l="0" r="0" t="0"/>
              <a:stretch/>
            </p:blipFill>
            <p:spPr>
              <a:xfrm>
                <a:off x="128771" y="-34502"/>
                <a:ext cx="894792" cy="343575"/>
              </a:xfrm>
              <a:prstGeom prst="rect">
                <a:avLst/>
              </a:prstGeom>
              <a:noFill/>
              <a:ln>
                <a:noFill/>
              </a:ln>
            </p:spPr>
          </p:pic>
          <p:sp>
            <p:nvSpPr>
              <p:cNvPr id="906" name="Shape 906"/>
              <p:cNvSpPr/>
              <p:nvPr/>
            </p:nvSpPr>
            <p:spPr>
              <a:xfrm>
                <a:off x="0" y="0"/>
                <a:ext cx="779462" cy="274570"/>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FFFFFF"/>
                  </a:buClr>
                  <a:buSzPct val="25000"/>
                  <a:buFont typeface="Arial"/>
                  <a:buNone/>
                </a:pPr>
                <a:r>
                  <a:rPr b="0" i="0" lang="en-US" sz="1000" u="none" cap="none" strike="noStrike">
                    <a:solidFill>
                      <a:srgbClr val="FFFFFF"/>
                    </a:solidFill>
                    <a:latin typeface="Arial"/>
                    <a:ea typeface="Arial"/>
                    <a:cs typeface="Arial"/>
                    <a:sym typeface="Arial"/>
                  </a:rPr>
                  <a:t>Process</a:t>
                </a:r>
              </a:p>
            </p:txBody>
          </p:sp>
        </p:grpSp>
      </p:grpSp>
      <p:sp>
        <p:nvSpPr>
          <p:cNvPr id="907" name="Shape 907"/>
          <p:cNvSpPr/>
          <p:nvPr/>
        </p:nvSpPr>
        <p:spPr>
          <a:xfrm>
            <a:off x="6676231" y="3041117"/>
            <a:ext cx="779462" cy="274571"/>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FFFFFF"/>
              </a:buClr>
              <a:buSzPct val="25000"/>
              <a:buFont typeface="Arial"/>
              <a:buNone/>
            </a:pPr>
            <a:r>
              <a:rPr b="0" i="0" lang="en-US" sz="1000" u="none" cap="none" strike="noStrike">
                <a:solidFill>
                  <a:srgbClr val="FFFFFF"/>
                </a:solidFill>
                <a:latin typeface="Arial"/>
                <a:ea typeface="Arial"/>
                <a:cs typeface="Arial"/>
                <a:sym typeface="Arial"/>
              </a:rPr>
              <a:t>Process</a:t>
            </a:r>
          </a:p>
        </p:txBody>
      </p:sp>
      <p:sp>
        <p:nvSpPr>
          <p:cNvPr id="908" name="Shape 908"/>
          <p:cNvSpPr/>
          <p:nvPr/>
        </p:nvSpPr>
        <p:spPr>
          <a:xfrm>
            <a:off x="6676231" y="2283027"/>
            <a:ext cx="779462" cy="274571"/>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FFFFFF"/>
              </a:buClr>
              <a:buSzPct val="25000"/>
              <a:buFont typeface="Arial"/>
              <a:buNone/>
            </a:pPr>
            <a:r>
              <a:rPr b="0" i="0" lang="en-US" sz="1000" u="none" cap="none" strike="noStrike">
                <a:solidFill>
                  <a:srgbClr val="FFFFFF"/>
                </a:solidFill>
                <a:latin typeface="Arial"/>
                <a:ea typeface="Arial"/>
                <a:cs typeface="Arial"/>
                <a:sym typeface="Arial"/>
              </a:rPr>
              <a:t>Process</a:t>
            </a:r>
          </a:p>
        </p:txBody>
      </p:sp>
      <p:grpSp>
        <p:nvGrpSpPr>
          <p:cNvPr id="909" name="Shape 909"/>
          <p:cNvGrpSpPr/>
          <p:nvPr/>
        </p:nvGrpSpPr>
        <p:grpSpPr>
          <a:xfrm>
            <a:off x="5986812" y="1186798"/>
            <a:ext cx="2318248" cy="682401"/>
            <a:chOff x="0" y="0"/>
            <a:chExt cx="2318247" cy="682398"/>
          </a:xfrm>
        </p:grpSpPr>
        <p:grpSp>
          <p:nvGrpSpPr>
            <p:cNvPr id="910" name="Shape 910"/>
            <p:cNvGrpSpPr/>
            <p:nvPr/>
          </p:nvGrpSpPr>
          <p:grpSpPr>
            <a:xfrm>
              <a:off x="118657" y="0"/>
              <a:ext cx="2199589" cy="682398"/>
              <a:chOff x="0" y="0"/>
              <a:chExt cx="2199588" cy="682398"/>
            </a:xfrm>
          </p:grpSpPr>
          <p:sp>
            <p:nvSpPr>
              <p:cNvPr id="911" name="Shape 911"/>
              <p:cNvSpPr/>
              <p:nvPr/>
            </p:nvSpPr>
            <p:spPr>
              <a:xfrm>
                <a:off x="0" y="0"/>
                <a:ext cx="2199588" cy="682398"/>
              </a:xfrm>
              <a:prstGeom prst="roundRect">
                <a:avLst>
                  <a:gd fmla="val 4579" name="adj"/>
                </a:avLst>
              </a:prstGeom>
              <a:solidFill>
                <a:srgbClr val="008881"/>
              </a:solidFill>
              <a:ln>
                <a:noFill/>
              </a:ln>
              <a:effectLst>
                <a:outerShdw blurRad="38100" rotWithShape="0" dir="5400000" dist="23000">
                  <a:srgbClr val="808080">
                    <a:alpha val="34901"/>
                  </a:srgbClr>
                </a:outerShdw>
              </a:effectLst>
            </p:spPr>
            <p:txBody>
              <a:bodyPr anchorCtr="0" anchor="t" bIns="0" lIns="0" rIns="0" tIns="0">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000000"/>
                  </a:solidFill>
                  <a:latin typeface="Arial"/>
                  <a:ea typeface="Arial"/>
                  <a:cs typeface="Arial"/>
                  <a:sym typeface="Arial"/>
                </a:endParaRPr>
              </a:p>
            </p:txBody>
          </p:sp>
          <p:sp>
            <p:nvSpPr>
              <p:cNvPr id="912" name="Shape 912"/>
              <p:cNvSpPr/>
              <p:nvPr/>
            </p:nvSpPr>
            <p:spPr>
              <a:xfrm>
                <a:off x="54050" y="30617"/>
                <a:ext cx="2071299" cy="17172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Cloud Controller</a:t>
                </a:r>
              </a:p>
            </p:txBody>
          </p:sp>
          <p:pic>
            <p:nvPicPr>
              <p:cNvPr descr="ICON_VM_basic_label_Q308" id="913" name="Shape 913"/>
              <p:cNvPicPr preferRelativeResize="0"/>
              <p:nvPr/>
            </p:nvPicPr>
            <p:blipFill rotWithShape="1">
              <a:blip r:embed="rId4">
                <a:alphaModFix/>
              </a:blip>
              <a:srcRect b="0" l="0" r="0" t="0"/>
              <a:stretch/>
            </p:blipFill>
            <p:spPr>
              <a:xfrm>
                <a:off x="1692456" y="170943"/>
                <a:ext cx="404362" cy="473950"/>
              </a:xfrm>
              <a:prstGeom prst="rect">
                <a:avLst/>
              </a:prstGeom>
              <a:noFill/>
              <a:ln>
                <a:noFill/>
              </a:ln>
            </p:spPr>
          </p:pic>
        </p:grpSp>
        <p:sp>
          <p:nvSpPr>
            <p:cNvPr id="914" name="Shape 914"/>
            <p:cNvSpPr/>
            <p:nvPr/>
          </p:nvSpPr>
          <p:spPr>
            <a:xfrm>
              <a:off x="0" y="311013"/>
              <a:ext cx="631981" cy="274099"/>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FFFFFF"/>
                </a:buClr>
                <a:buSzPct val="25000"/>
                <a:buFont typeface="Arial"/>
                <a:buNone/>
              </a:pPr>
              <a:r>
                <a:rPr b="0" i="0" lang="en-US" sz="1000" u="none" cap="none" strike="noStrike">
                  <a:solidFill>
                    <a:srgbClr val="FFFFFF"/>
                  </a:solidFill>
                  <a:latin typeface="Arial"/>
                  <a:ea typeface="Arial"/>
                  <a:cs typeface="Arial"/>
                  <a:sym typeface="Arial"/>
                </a:rPr>
                <a:t>Agent</a:t>
              </a:r>
            </a:p>
          </p:txBody>
        </p:sp>
        <p:sp>
          <p:nvSpPr>
            <p:cNvPr id="915" name="Shape 915"/>
            <p:cNvSpPr/>
            <p:nvPr/>
          </p:nvSpPr>
          <p:spPr>
            <a:xfrm>
              <a:off x="689418" y="321857"/>
              <a:ext cx="779462" cy="274571"/>
            </a:xfrm>
            <a:prstGeom prst="rect">
              <a:avLst/>
            </a:prstGeom>
            <a:noFill/>
            <a:ln>
              <a:noFill/>
            </a:ln>
          </p:spPr>
          <p:txBody>
            <a:bodyPr anchorCtr="0" anchor="t" bIns="0" lIns="0" rIns="0" tIns="0">
              <a:noAutofit/>
            </a:bodyPr>
            <a:lstStyle/>
            <a:p>
              <a:pPr indent="0" lvl="0" marL="0" marR="0" rtl="0" algn="r">
                <a:lnSpc>
                  <a:spcPct val="100000"/>
                </a:lnSpc>
                <a:spcBef>
                  <a:spcPts val="0"/>
                </a:spcBef>
                <a:spcAft>
                  <a:spcPts val="0"/>
                </a:spcAft>
                <a:buClr>
                  <a:srgbClr val="FFFFFF"/>
                </a:buClr>
                <a:buSzPct val="25000"/>
                <a:buFont typeface="Arial"/>
                <a:buNone/>
              </a:pPr>
              <a:r>
                <a:rPr b="0" i="0" lang="en-US" sz="1000" u="none" cap="none" strike="noStrike">
                  <a:solidFill>
                    <a:srgbClr val="FFFFFF"/>
                  </a:solidFill>
                  <a:latin typeface="Arial"/>
                  <a:ea typeface="Arial"/>
                  <a:cs typeface="Arial"/>
                  <a:sym typeface="Arial"/>
                </a:rPr>
                <a:t>Process</a:t>
              </a:r>
            </a:p>
          </p:txBody>
        </p:sp>
        <p:pic>
          <p:nvPicPr>
            <p:cNvPr id="916" name="Shape 916"/>
            <p:cNvPicPr preferRelativeResize="0"/>
            <p:nvPr/>
          </p:nvPicPr>
          <p:blipFill rotWithShape="1">
            <a:blip r:embed="rId7">
              <a:alphaModFix/>
            </a:blip>
            <a:srcRect b="0" l="0" r="0" t="0"/>
            <a:stretch/>
          </p:blipFill>
          <p:spPr>
            <a:xfrm>
              <a:off x="813460" y="291537"/>
              <a:ext cx="843577" cy="343574"/>
            </a:xfrm>
            <a:prstGeom prst="rect">
              <a:avLst/>
            </a:prstGeom>
            <a:noFill/>
            <a:ln>
              <a:noFill/>
            </a:ln>
          </p:spPr>
        </p:pic>
      </p:grpSp>
      <p:sp>
        <p:nvSpPr>
          <p:cNvPr id="917" name="Shape 917"/>
          <p:cNvSpPr/>
          <p:nvPr/>
        </p:nvSpPr>
        <p:spPr>
          <a:xfrm>
            <a:off x="3839176" y="2644776"/>
            <a:ext cx="1136914" cy="396340"/>
          </a:xfrm>
          <a:prstGeom prst="roundRect">
            <a:avLst>
              <a:gd fmla="val 15878" name="adj"/>
            </a:avLst>
          </a:prstGeom>
          <a:solidFill>
            <a:srgbClr val="008881"/>
          </a:solidFill>
          <a:ln>
            <a:noFill/>
          </a:ln>
        </p:spPr>
        <p:txBody>
          <a:bodyPr anchorCtr="0" anchor="ctr"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  Ressurector</a:t>
            </a:r>
          </a:p>
        </p:txBody>
      </p:sp>
      <p:cxnSp>
        <p:nvCxnSpPr>
          <p:cNvPr id="918" name="Shape 918"/>
          <p:cNvCxnSpPr>
            <a:stCxn id="887" idx="2"/>
            <a:endCxn id="917" idx="0"/>
          </p:cNvCxnSpPr>
          <p:nvPr/>
        </p:nvCxnSpPr>
        <p:spPr>
          <a:xfrm>
            <a:off x="3443173" y="2277199"/>
            <a:ext cx="964500" cy="367500"/>
          </a:xfrm>
          <a:prstGeom prst="straightConnector1">
            <a:avLst/>
          </a:prstGeom>
          <a:noFill/>
          <a:ln cap="flat" cmpd="sng" w="19050">
            <a:solidFill>
              <a:srgbClr val="535353"/>
            </a:solidFill>
            <a:prstDash val="solid"/>
            <a:round/>
            <a:headEnd len="med" w="med" type="none"/>
            <a:tailEnd len="lg" w="lg" type="triangle"/>
          </a:ln>
        </p:spPr>
      </p:cxnSp>
      <p:sp>
        <p:nvSpPr>
          <p:cNvPr id="919" name="Shape 919"/>
          <p:cNvSpPr/>
          <p:nvPr/>
        </p:nvSpPr>
        <p:spPr>
          <a:xfrm>
            <a:off x="4461650" y="1636965"/>
            <a:ext cx="1600117" cy="1007813"/>
          </a:xfrm>
          <a:custGeom>
            <a:pathLst>
              <a:path extrusionOk="0" h="120000" w="120000">
                <a:moveTo>
                  <a:pt x="0" y="120000"/>
                </a:moveTo>
                <a:cubicBezTo>
                  <a:pt x="25377" y="66500"/>
                  <a:pt x="65377" y="26500"/>
                  <a:pt x="120000" y="0"/>
                </a:cubicBezTo>
              </a:path>
            </a:pathLst>
          </a:custGeom>
          <a:noFill/>
          <a:ln cap="flat" cmpd="sng" w="19050">
            <a:solidFill>
              <a:srgbClr val="535353"/>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0" name="Shape 920"/>
          <p:cNvSpPr/>
          <p:nvPr/>
        </p:nvSpPr>
        <p:spPr>
          <a:xfrm>
            <a:off x="4682335" y="2379283"/>
            <a:ext cx="1211305" cy="294282"/>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535353"/>
              </a:buClr>
              <a:buSzPct val="25000"/>
              <a:buFont typeface="Arial"/>
              <a:buNone/>
            </a:pPr>
            <a:r>
              <a:rPr b="0" i="0" lang="en-US" sz="1400" u="none" cap="none" strike="noStrike">
                <a:solidFill>
                  <a:srgbClr val="535353"/>
                </a:solidFill>
                <a:latin typeface="Arial"/>
                <a:ea typeface="Arial"/>
                <a:cs typeface="Arial"/>
                <a:sym typeface="Arial"/>
              </a:rPr>
              <a:t>Re-create VM</a:t>
            </a:r>
          </a:p>
        </p:txBody>
      </p:sp>
      <p:sp>
        <p:nvSpPr>
          <p:cNvPr id="921" name="Shape 921"/>
          <p:cNvSpPr/>
          <p:nvPr/>
        </p:nvSpPr>
        <p:spPr>
          <a:xfrm>
            <a:off x="1067863" y="2987363"/>
            <a:ext cx="1303646" cy="516928"/>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535353"/>
              </a:buClr>
              <a:buSzPct val="25000"/>
              <a:buFont typeface="Arial"/>
              <a:buNone/>
            </a:pPr>
            <a:r>
              <a:rPr b="0" i="0" lang="en-US" sz="1400" u="none" cap="none" strike="noStrike">
                <a:solidFill>
                  <a:srgbClr val="535353"/>
                </a:solidFill>
                <a:latin typeface="Arial"/>
                <a:ea typeface="Arial"/>
                <a:cs typeface="Arial"/>
                <a:sym typeface="Arial"/>
              </a:rPr>
              <a:t>VM is </a:t>
            </a:r>
          </a:p>
          <a:p>
            <a:pPr indent="0" lvl="0" marL="0" marR="0" rtl="0" algn="l">
              <a:lnSpc>
                <a:spcPct val="100000"/>
              </a:lnSpc>
              <a:spcBef>
                <a:spcPts val="0"/>
              </a:spcBef>
              <a:spcAft>
                <a:spcPts val="0"/>
              </a:spcAft>
              <a:buClr>
                <a:srgbClr val="535353"/>
              </a:buClr>
              <a:buSzPct val="25000"/>
              <a:buFont typeface="Arial"/>
              <a:buNone/>
            </a:pPr>
            <a:r>
              <a:rPr b="0" i="0" lang="en-US" sz="1400" u="none" cap="none" strike="noStrike">
                <a:solidFill>
                  <a:srgbClr val="535353"/>
                </a:solidFill>
                <a:latin typeface="Arial"/>
                <a:ea typeface="Arial"/>
                <a:cs typeface="Arial"/>
                <a:sym typeface="Arial"/>
              </a:rPr>
              <a:t>missing…</a:t>
            </a:r>
          </a:p>
        </p:txBody>
      </p:sp>
      <p:grpSp>
        <p:nvGrpSpPr>
          <p:cNvPr id="922" name="Shape 922"/>
          <p:cNvGrpSpPr/>
          <p:nvPr/>
        </p:nvGrpSpPr>
        <p:grpSpPr>
          <a:xfrm>
            <a:off x="6700213" y="3391306"/>
            <a:ext cx="999583" cy="960651"/>
            <a:chOff x="6739149" y="943771"/>
            <a:chExt cx="1200016" cy="403959"/>
          </a:xfrm>
        </p:grpSpPr>
        <p:sp>
          <p:nvSpPr>
            <p:cNvPr id="923" name="Shape 923"/>
            <p:cNvSpPr/>
            <p:nvPr/>
          </p:nvSpPr>
          <p:spPr>
            <a:xfrm>
              <a:off x="7673439" y="950813"/>
              <a:ext cx="192837" cy="62373"/>
            </a:xfrm>
            <a:custGeom>
              <a:pathLst>
                <a:path extrusionOk="0" h="120000" w="120000">
                  <a:moveTo>
                    <a:pt x="23563" y="0"/>
                  </a:moveTo>
                  <a:cubicBezTo>
                    <a:pt x="27508" y="0"/>
                    <a:pt x="30981" y="6258"/>
                    <a:pt x="32826" y="16093"/>
                  </a:cubicBezTo>
                  <a:cubicBezTo>
                    <a:pt x="34561" y="11453"/>
                    <a:pt x="36837" y="9020"/>
                    <a:pt x="39297" y="9020"/>
                  </a:cubicBezTo>
                  <a:cubicBezTo>
                    <a:pt x="41669" y="9020"/>
                    <a:pt x="43870" y="11281"/>
                    <a:pt x="45568" y="15676"/>
                  </a:cubicBezTo>
                  <a:cubicBezTo>
                    <a:pt x="47407" y="10401"/>
                    <a:pt x="49883" y="7476"/>
                    <a:pt x="52580" y="7476"/>
                  </a:cubicBezTo>
                  <a:cubicBezTo>
                    <a:pt x="55016" y="7476"/>
                    <a:pt x="57271" y="9861"/>
                    <a:pt x="58997" y="14433"/>
                  </a:cubicBezTo>
                  <a:cubicBezTo>
                    <a:pt x="60695" y="10043"/>
                    <a:pt x="62894" y="7785"/>
                    <a:pt x="65264" y="7785"/>
                  </a:cubicBezTo>
                  <a:cubicBezTo>
                    <a:pt x="68431" y="7785"/>
                    <a:pt x="71293" y="11816"/>
                    <a:pt x="73325" y="18364"/>
                  </a:cubicBezTo>
                  <a:cubicBezTo>
                    <a:pt x="75165" y="8462"/>
                    <a:pt x="78652" y="2147"/>
                    <a:pt x="82615" y="2147"/>
                  </a:cubicBezTo>
                  <a:cubicBezTo>
                    <a:pt x="85535" y="2147"/>
                    <a:pt x="88196" y="5574"/>
                    <a:pt x="90137" y="11411"/>
                  </a:cubicBezTo>
                  <a:cubicBezTo>
                    <a:pt x="91941" y="6339"/>
                    <a:pt x="94353" y="3579"/>
                    <a:pt x="96973" y="3579"/>
                  </a:cubicBezTo>
                  <a:cubicBezTo>
                    <a:pt x="100207" y="3579"/>
                    <a:pt x="103124" y="7784"/>
                    <a:pt x="105140" y="14646"/>
                  </a:cubicBezTo>
                  <a:cubicBezTo>
                    <a:pt x="106231" y="13059"/>
                    <a:pt x="107446" y="12417"/>
                    <a:pt x="108710" y="12417"/>
                  </a:cubicBezTo>
                  <a:cubicBezTo>
                    <a:pt x="114945" y="12417"/>
                    <a:pt x="120000" y="28044"/>
                    <a:pt x="120000" y="47320"/>
                  </a:cubicBezTo>
                  <a:cubicBezTo>
                    <a:pt x="120000" y="66596"/>
                    <a:pt x="114945" y="82223"/>
                    <a:pt x="108710" y="82223"/>
                  </a:cubicBezTo>
                  <a:cubicBezTo>
                    <a:pt x="106276" y="82223"/>
                    <a:pt x="104022" y="79841"/>
                    <a:pt x="102333" y="75156"/>
                  </a:cubicBezTo>
                  <a:cubicBezTo>
                    <a:pt x="102948" y="76557"/>
                    <a:pt x="103065" y="78549"/>
                    <a:pt x="103065" y="80626"/>
                  </a:cubicBezTo>
                  <a:cubicBezTo>
                    <a:pt x="103065" y="87012"/>
                    <a:pt x="101956" y="92597"/>
                    <a:pt x="100108" y="94636"/>
                  </a:cubicBezTo>
                  <a:cubicBezTo>
                    <a:pt x="100908" y="96557"/>
                    <a:pt x="101168" y="99459"/>
                    <a:pt x="101168" y="102548"/>
                  </a:cubicBezTo>
                  <a:cubicBezTo>
                    <a:pt x="101168" y="112186"/>
                    <a:pt x="98641" y="120000"/>
                    <a:pt x="95523" y="120000"/>
                  </a:cubicBezTo>
                  <a:cubicBezTo>
                    <a:pt x="92406" y="120000"/>
                    <a:pt x="89878" y="112186"/>
                    <a:pt x="89878" y="102548"/>
                  </a:cubicBezTo>
                  <a:cubicBezTo>
                    <a:pt x="89878" y="96006"/>
                    <a:pt x="91043" y="90306"/>
                    <a:pt x="92958" y="88381"/>
                  </a:cubicBezTo>
                  <a:cubicBezTo>
                    <a:pt x="92496" y="87532"/>
                    <a:pt x="92386" y="86211"/>
                    <a:pt x="92338" y="84817"/>
                  </a:cubicBezTo>
                  <a:cubicBezTo>
                    <a:pt x="92127" y="85674"/>
                    <a:pt x="91879" y="85725"/>
                    <a:pt x="91628" y="85725"/>
                  </a:cubicBezTo>
                  <a:cubicBezTo>
                    <a:pt x="88707" y="85725"/>
                    <a:pt x="86304" y="78865"/>
                    <a:pt x="86215" y="70007"/>
                  </a:cubicBezTo>
                  <a:cubicBezTo>
                    <a:pt x="85099" y="71309"/>
                    <a:pt x="83881" y="71954"/>
                    <a:pt x="82615" y="71954"/>
                  </a:cubicBezTo>
                  <a:lnTo>
                    <a:pt x="81540" y="71283"/>
                  </a:lnTo>
                  <a:cubicBezTo>
                    <a:pt x="81592" y="71409"/>
                    <a:pt x="81592" y="71540"/>
                    <a:pt x="81592" y="71670"/>
                  </a:cubicBezTo>
                  <a:cubicBezTo>
                    <a:pt x="81592" y="81309"/>
                    <a:pt x="79065" y="89122"/>
                    <a:pt x="75948" y="89122"/>
                  </a:cubicBezTo>
                  <a:cubicBezTo>
                    <a:pt x="72991" y="89122"/>
                    <a:pt x="70566" y="82096"/>
                    <a:pt x="70495" y="73105"/>
                  </a:cubicBezTo>
                  <a:cubicBezTo>
                    <a:pt x="68985" y="76116"/>
                    <a:pt x="67180" y="77591"/>
                    <a:pt x="65264" y="77591"/>
                  </a:cubicBezTo>
                  <a:lnTo>
                    <a:pt x="63029" y="76457"/>
                  </a:lnTo>
                  <a:cubicBezTo>
                    <a:pt x="63209" y="76887"/>
                    <a:pt x="63215" y="77364"/>
                    <a:pt x="63215" y="77846"/>
                  </a:cubicBezTo>
                  <a:cubicBezTo>
                    <a:pt x="63215" y="87484"/>
                    <a:pt x="60688" y="95298"/>
                    <a:pt x="57571" y="95298"/>
                  </a:cubicBezTo>
                  <a:cubicBezTo>
                    <a:pt x="54453" y="95298"/>
                    <a:pt x="51926" y="87484"/>
                    <a:pt x="51926" y="77846"/>
                  </a:cubicBezTo>
                  <a:lnTo>
                    <a:pt x="52037" y="77013"/>
                  </a:lnTo>
                  <a:cubicBezTo>
                    <a:pt x="49872" y="76920"/>
                    <a:pt x="47877" y="74682"/>
                    <a:pt x="46309" y="70627"/>
                  </a:cubicBezTo>
                  <a:cubicBezTo>
                    <a:pt x="44471" y="75902"/>
                    <a:pt x="41994" y="78827"/>
                    <a:pt x="39297" y="78827"/>
                  </a:cubicBezTo>
                  <a:cubicBezTo>
                    <a:pt x="37050" y="78827"/>
                    <a:pt x="34956" y="76796"/>
                    <a:pt x="33331" y="72759"/>
                  </a:cubicBezTo>
                  <a:cubicBezTo>
                    <a:pt x="33325" y="81766"/>
                    <a:pt x="31092" y="89143"/>
                    <a:pt x="28225" y="89389"/>
                  </a:cubicBezTo>
                  <a:cubicBezTo>
                    <a:pt x="29177" y="92019"/>
                    <a:pt x="29657" y="95875"/>
                    <a:pt x="29657" y="100078"/>
                  </a:cubicBezTo>
                  <a:cubicBezTo>
                    <a:pt x="29657" y="109716"/>
                    <a:pt x="27130" y="117529"/>
                    <a:pt x="24013" y="117529"/>
                  </a:cubicBezTo>
                  <a:cubicBezTo>
                    <a:pt x="20895" y="117529"/>
                    <a:pt x="18368" y="109716"/>
                    <a:pt x="18368" y="100078"/>
                  </a:cubicBezTo>
                  <a:cubicBezTo>
                    <a:pt x="18368" y="95242"/>
                    <a:pt x="19004" y="90864"/>
                    <a:pt x="20037" y="87718"/>
                  </a:cubicBezTo>
                  <a:cubicBezTo>
                    <a:pt x="17627" y="86699"/>
                    <a:pt x="15971" y="80092"/>
                    <a:pt x="15971" y="72288"/>
                  </a:cubicBezTo>
                  <a:lnTo>
                    <a:pt x="16172" y="70788"/>
                  </a:lnTo>
                  <a:cubicBezTo>
                    <a:pt x="14759" y="73539"/>
                    <a:pt x="13072" y="74817"/>
                    <a:pt x="11289" y="74817"/>
                  </a:cubicBezTo>
                  <a:cubicBezTo>
                    <a:pt x="5054" y="74817"/>
                    <a:pt x="0" y="59191"/>
                    <a:pt x="0" y="39914"/>
                  </a:cubicBezTo>
                  <a:cubicBezTo>
                    <a:pt x="0" y="20638"/>
                    <a:pt x="5054" y="5011"/>
                    <a:pt x="11289" y="5011"/>
                  </a:cubicBezTo>
                  <a:cubicBezTo>
                    <a:pt x="13077" y="5011"/>
                    <a:pt x="14768" y="6297"/>
                    <a:pt x="16224" y="8881"/>
                  </a:cubicBezTo>
                  <a:cubicBezTo>
                    <a:pt x="18127" y="3242"/>
                    <a:pt x="20722" y="0"/>
                    <a:pt x="23563" y="0"/>
                  </a:cubicBezTo>
                  <a:close/>
                </a:path>
              </a:pathLst>
            </a:custGeom>
            <a:blipFill rotWithShape="1">
              <a:blip r:embed="rId8">
                <a:alphaModFix/>
              </a:blip>
              <a:stretch>
                <a:fillRect b="0" l="0" r="0" t="0"/>
              </a:stretch>
            </a:blip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24" name="Shape 924"/>
            <p:cNvSpPr/>
            <p:nvPr/>
          </p:nvSpPr>
          <p:spPr>
            <a:xfrm>
              <a:off x="6739149" y="943771"/>
              <a:ext cx="1200016" cy="403959"/>
            </a:xfrm>
            <a:custGeom>
              <a:pathLst>
                <a:path extrusionOk="0" h="120000" w="120000">
                  <a:moveTo>
                    <a:pt x="50074" y="0"/>
                  </a:moveTo>
                  <a:cubicBezTo>
                    <a:pt x="52035" y="0"/>
                    <a:pt x="53624" y="2863"/>
                    <a:pt x="53624" y="6396"/>
                  </a:cubicBezTo>
                  <a:lnTo>
                    <a:pt x="53554" y="7014"/>
                  </a:lnTo>
                  <a:cubicBezTo>
                    <a:pt x="53577" y="7004"/>
                    <a:pt x="53601" y="7004"/>
                    <a:pt x="53624" y="7004"/>
                  </a:cubicBezTo>
                  <a:cubicBezTo>
                    <a:pt x="55808" y="7004"/>
                    <a:pt x="57805" y="8443"/>
                    <a:pt x="59314" y="10863"/>
                  </a:cubicBezTo>
                  <a:cubicBezTo>
                    <a:pt x="59612" y="8004"/>
                    <a:pt x="61021" y="5895"/>
                    <a:pt x="62703" y="5895"/>
                  </a:cubicBezTo>
                  <a:cubicBezTo>
                    <a:pt x="64305" y="5895"/>
                    <a:pt x="65659" y="7808"/>
                    <a:pt x="66047" y="10464"/>
                  </a:cubicBezTo>
                  <a:cubicBezTo>
                    <a:pt x="67608" y="6524"/>
                    <a:pt x="70176" y="3994"/>
                    <a:pt x="73072" y="3994"/>
                  </a:cubicBezTo>
                  <a:cubicBezTo>
                    <a:pt x="76760" y="3994"/>
                    <a:pt x="79917" y="8097"/>
                    <a:pt x="81199" y="13919"/>
                  </a:cubicBezTo>
                  <a:cubicBezTo>
                    <a:pt x="87893" y="15382"/>
                    <a:pt x="93395" y="23722"/>
                    <a:pt x="95421" y="34944"/>
                  </a:cubicBezTo>
                  <a:cubicBezTo>
                    <a:pt x="95737" y="34667"/>
                    <a:pt x="96090" y="34568"/>
                    <a:pt x="96456" y="34568"/>
                  </a:cubicBezTo>
                  <a:cubicBezTo>
                    <a:pt x="98416" y="34568"/>
                    <a:pt x="100005" y="37432"/>
                    <a:pt x="100005" y="40964"/>
                  </a:cubicBezTo>
                  <a:cubicBezTo>
                    <a:pt x="100005" y="42743"/>
                    <a:pt x="99602" y="44351"/>
                    <a:pt x="98950" y="45506"/>
                  </a:cubicBezTo>
                  <a:cubicBezTo>
                    <a:pt x="99967" y="46648"/>
                    <a:pt x="100725" y="48423"/>
                    <a:pt x="101068" y="50538"/>
                  </a:cubicBezTo>
                  <a:cubicBezTo>
                    <a:pt x="101783" y="49774"/>
                    <a:pt x="102620" y="49397"/>
                    <a:pt x="103506" y="49397"/>
                  </a:cubicBezTo>
                  <a:cubicBezTo>
                    <a:pt x="106542" y="49397"/>
                    <a:pt x="109004" y="53833"/>
                    <a:pt x="109004" y="59305"/>
                  </a:cubicBezTo>
                  <a:lnTo>
                    <a:pt x="108972" y="59879"/>
                  </a:lnTo>
                  <a:cubicBezTo>
                    <a:pt x="110804" y="60057"/>
                    <a:pt x="112243" y="62813"/>
                    <a:pt x="112243" y="66174"/>
                  </a:cubicBezTo>
                  <a:lnTo>
                    <a:pt x="112113" y="67853"/>
                  </a:lnTo>
                  <a:cubicBezTo>
                    <a:pt x="113754" y="69442"/>
                    <a:pt x="114817" y="72592"/>
                    <a:pt x="114817" y="76189"/>
                  </a:cubicBezTo>
                  <a:lnTo>
                    <a:pt x="114717" y="77984"/>
                  </a:lnTo>
                  <a:cubicBezTo>
                    <a:pt x="117654" y="78157"/>
                    <a:pt x="120000" y="82511"/>
                    <a:pt x="120000" y="87853"/>
                  </a:cubicBezTo>
                  <a:cubicBezTo>
                    <a:pt x="120000" y="90950"/>
                    <a:pt x="119211" y="93714"/>
                    <a:pt x="117927" y="95421"/>
                  </a:cubicBezTo>
                  <a:cubicBezTo>
                    <a:pt x="117187" y="102772"/>
                    <a:pt x="113614" y="108335"/>
                    <a:pt x="109320" y="108335"/>
                  </a:cubicBezTo>
                  <a:lnTo>
                    <a:pt x="107723" y="108045"/>
                  </a:lnTo>
                  <a:cubicBezTo>
                    <a:pt x="104565" y="114297"/>
                    <a:pt x="99996" y="118176"/>
                    <a:pt x="94925" y="118176"/>
                  </a:cubicBezTo>
                  <a:cubicBezTo>
                    <a:pt x="92598" y="118176"/>
                    <a:pt x="90376" y="117359"/>
                    <a:pt x="88367" y="115795"/>
                  </a:cubicBezTo>
                  <a:cubicBezTo>
                    <a:pt x="87046" y="117321"/>
                    <a:pt x="85473" y="118176"/>
                    <a:pt x="83790" y="118176"/>
                  </a:cubicBezTo>
                  <a:cubicBezTo>
                    <a:pt x="82070" y="118176"/>
                    <a:pt x="80467" y="117285"/>
                    <a:pt x="79125" y="115710"/>
                  </a:cubicBezTo>
                  <a:cubicBezTo>
                    <a:pt x="77249" y="117017"/>
                    <a:pt x="75205" y="117703"/>
                    <a:pt x="73072" y="117703"/>
                  </a:cubicBezTo>
                  <a:cubicBezTo>
                    <a:pt x="71523" y="117703"/>
                    <a:pt x="70021" y="117341"/>
                    <a:pt x="68608" y="116541"/>
                  </a:cubicBezTo>
                  <a:cubicBezTo>
                    <a:pt x="66424" y="118450"/>
                    <a:pt x="63968" y="119459"/>
                    <a:pt x="61381" y="119459"/>
                  </a:cubicBezTo>
                  <a:cubicBezTo>
                    <a:pt x="59092" y="119459"/>
                    <a:pt x="56906" y="118669"/>
                    <a:pt x="54913" y="117177"/>
                  </a:cubicBezTo>
                  <a:cubicBezTo>
                    <a:pt x="52734" y="119010"/>
                    <a:pt x="50301" y="120000"/>
                    <a:pt x="47740" y="120000"/>
                  </a:cubicBezTo>
                  <a:cubicBezTo>
                    <a:pt x="43599" y="120000"/>
                    <a:pt x="39793" y="117412"/>
                    <a:pt x="36841" y="112975"/>
                  </a:cubicBezTo>
                  <a:cubicBezTo>
                    <a:pt x="33941" y="117080"/>
                    <a:pt x="30277" y="119459"/>
                    <a:pt x="26306" y="119459"/>
                  </a:cubicBezTo>
                  <a:cubicBezTo>
                    <a:pt x="20605" y="119459"/>
                    <a:pt x="15539" y="114557"/>
                    <a:pt x="12389" y="106891"/>
                  </a:cubicBezTo>
                  <a:cubicBezTo>
                    <a:pt x="11291" y="107830"/>
                    <a:pt x="10062" y="108335"/>
                    <a:pt x="8768" y="108335"/>
                  </a:cubicBezTo>
                  <a:cubicBezTo>
                    <a:pt x="3925" y="108335"/>
                    <a:pt x="0" y="101260"/>
                    <a:pt x="0" y="92532"/>
                  </a:cubicBezTo>
                  <a:cubicBezTo>
                    <a:pt x="0" y="89732"/>
                    <a:pt x="404" y="87102"/>
                    <a:pt x="1129" y="84842"/>
                  </a:cubicBezTo>
                  <a:cubicBezTo>
                    <a:pt x="389" y="83311"/>
                    <a:pt x="0" y="81298"/>
                    <a:pt x="0" y="79122"/>
                  </a:cubicBezTo>
                  <a:cubicBezTo>
                    <a:pt x="0" y="73949"/>
                    <a:pt x="2199" y="69702"/>
                    <a:pt x="5007" y="69302"/>
                  </a:cubicBezTo>
                  <a:cubicBezTo>
                    <a:pt x="5254" y="61034"/>
                    <a:pt x="9063" y="54491"/>
                    <a:pt x="13720" y="54491"/>
                  </a:cubicBezTo>
                  <a:lnTo>
                    <a:pt x="14095" y="54555"/>
                  </a:lnTo>
                  <a:cubicBezTo>
                    <a:pt x="14817" y="52539"/>
                    <a:pt x="15788" y="50843"/>
                    <a:pt x="16934" y="49628"/>
                  </a:cubicBezTo>
                  <a:cubicBezTo>
                    <a:pt x="16922" y="49551"/>
                    <a:pt x="16921" y="49474"/>
                    <a:pt x="16921" y="49397"/>
                  </a:cubicBezTo>
                  <a:cubicBezTo>
                    <a:pt x="16921" y="45059"/>
                    <a:pt x="18468" y="41373"/>
                    <a:pt x="20629" y="40071"/>
                  </a:cubicBezTo>
                  <a:cubicBezTo>
                    <a:pt x="21389" y="24027"/>
                    <a:pt x="28881" y="11490"/>
                    <a:pt x="37997" y="11490"/>
                  </a:cubicBezTo>
                  <a:cubicBezTo>
                    <a:pt x="39262" y="11490"/>
                    <a:pt x="40496" y="11731"/>
                    <a:pt x="41678" y="12238"/>
                  </a:cubicBezTo>
                  <a:cubicBezTo>
                    <a:pt x="41788" y="8961"/>
                    <a:pt x="43310" y="6396"/>
                    <a:pt x="45165" y="6396"/>
                  </a:cubicBezTo>
                  <a:cubicBezTo>
                    <a:pt x="45679" y="6396"/>
                    <a:pt x="46168" y="6593"/>
                    <a:pt x="46594" y="7007"/>
                  </a:cubicBezTo>
                  <a:cubicBezTo>
                    <a:pt x="46531" y="6812"/>
                    <a:pt x="46525" y="6605"/>
                    <a:pt x="46525" y="6396"/>
                  </a:cubicBezTo>
                  <a:cubicBezTo>
                    <a:pt x="46525" y="2863"/>
                    <a:pt x="48114" y="0"/>
                    <a:pt x="50074" y="0"/>
                  </a:cubicBezTo>
                  <a:close/>
                </a:path>
              </a:pathLst>
            </a:custGeom>
            <a:blipFill rotWithShape="1">
              <a:blip r:embed="rId8">
                <a:alphaModFix/>
              </a:blip>
              <a:stretch>
                <a:fillRect b="0" l="0" r="0" t="0"/>
              </a:stretch>
            </a:blip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
        <p:nvSpPr>
          <p:cNvPr id="925" name="Shape 925"/>
          <p:cNvSpPr/>
          <p:nvPr/>
        </p:nvSpPr>
        <p:spPr>
          <a:xfrm>
            <a:off x="6210285" y="2763191"/>
            <a:ext cx="1852672" cy="171727"/>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BBS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2"/>
                                        </p:tgtEl>
                                        <p:attrNameLst>
                                          <p:attrName>style.visibility</p:attrName>
                                        </p:attrNameLst>
                                      </p:cBhvr>
                                      <p:to>
                                        <p:strVal val="visible"/>
                                      </p:to>
                                    </p:set>
                                    <p:anim calcmode="lin" valueType="num">
                                      <p:cBhvr additive="base">
                                        <p:cTn dur="500"/>
                                        <p:tgtEl>
                                          <p:spTgt spid="922"/>
                                        </p:tgtEl>
                                        <p:attrNameLst>
                                          <p:attrName>ppt_w</p:attrName>
                                        </p:attrNameLst>
                                      </p:cBhvr>
                                      <p:tavLst>
                                        <p:tav fmla="" tm="0">
                                          <p:val>
                                            <p:strVal val="0"/>
                                          </p:val>
                                        </p:tav>
                                        <p:tav fmla="" tm="100000">
                                          <p:val>
                                            <p:strVal val="#ppt_w"/>
                                          </p:val>
                                        </p:tav>
                                      </p:tavLst>
                                    </p:anim>
                                    <p:anim calcmode="lin" valueType="num">
                                      <p:cBhvr additive="base">
                                        <p:cTn dur="500"/>
                                        <p:tgtEl>
                                          <p:spTgt spid="92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22"/>
                                        </p:tgtEl>
                                      </p:cBhvr>
                                    </p:animEffect>
                                    <p:set>
                                      <p:cBhvr>
                                        <p:cTn dur="1" fill="hold">
                                          <p:stCondLst>
                                            <p:cond delay="500"/>
                                          </p:stCondLst>
                                        </p:cTn>
                                        <p:tgtEl>
                                          <p:spTgt spid="9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98"/>
                                        </p:tgtEl>
                                      </p:cBhvr>
                                    </p:animEffect>
                                    <p:set>
                                      <p:cBhvr>
                                        <p:cTn dur="1" fill="hold">
                                          <p:stCondLst>
                                            <p:cond delay="1000"/>
                                          </p:stCondLst>
                                        </p:cTn>
                                        <p:tgtEl>
                                          <p:spTgt spid="898"/>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500"/>
                                        <p:tgtEl>
                                          <p:spTgt spid="889"/>
                                        </p:tgtEl>
                                      </p:cBhvr>
                                    </p:animEffect>
                                    <p:set>
                                      <p:cBhvr>
                                        <p:cTn dur="1" fill="hold">
                                          <p:stCondLst>
                                            <p:cond delay="1500"/>
                                          </p:stCondLst>
                                        </p:cTn>
                                        <p:tgtEl>
                                          <p:spTgt spid="889"/>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921"/>
                                        </p:tgtEl>
                                        <p:attrNameLst>
                                          <p:attrName>style.visibility</p:attrName>
                                        </p:attrNameLst>
                                      </p:cBhvr>
                                      <p:to>
                                        <p:strVal val="visible"/>
                                      </p:to>
                                    </p:set>
                                    <p:anim calcmode="lin" valueType="num">
                                      <p:cBhvr additive="base">
                                        <p:cTn dur="750"/>
                                        <p:tgtEl>
                                          <p:spTgt spid="921"/>
                                        </p:tgtEl>
                                        <p:attrNameLst>
                                          <p:attrName>ppt_w</p:attrName>
                                        </p:attrNameLst>
                                      </p:cBhvr>
                                      <p:tavLst>
                                        <p:tav fmla="" tm="0">
                                          <p:val>
                                            <p:strVal val="0"/>
                                          </p:val>
                                        </p:tav>
                                        <p:tav fmla="" tm="100000">
                                          <p:val>
                                            <p:strVal val="#ppt_w"/>
                                          </p:val>
                                        </p:tav>
                                      </p:tavLst>
                                    </p:anim>
                                    <p:anim calcmode="lin" valueType="num">
                                      <p:cBhvr additive="base">
                                        <p:cTn dur="750"/>
                                        <p:tgtEl>
                                          <p:spTgt spid="92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000"/>
                                        <p:tgtEl>
                                          <p:spTgt spid="918"/>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920"/>
                                        </p:tgtEl>
                                        <p:attrNameLst>
                                          <p:attrName>style.visibility</p:attrName>
                                        </p:attrNameLst>
                                      </p:cBhvr>
                                      <p:to>
                                        <p:strVal val="visible"/>
                                      </p:to>
                                    </p:set>
                                    <p:anim calcmode="lin" valueType="num">
                                      <p:cBhvr additive="base">
                                        <p:cTn dur="750"/>
                                        <p:tgtEl>
                                          <p:spTgt spid="920"/>
                                        </p:tgtEl>
                                        <p:attrNameLst>
                                          <p:attrName>ppt_w</p:attrName>
                                        </p:attrNameLst>
                                      </p:cBhvr>
                                      <p:tavLst>
                                        <p:tav fmla="" tm="0">
                                          <p:val>
                                            <p:strVal val="0"/>
                                          </p:val>
                                        </p:tav>
                                        <p:tav fmla="" tm="100000">
                                          <p:val>
                                            <p:strVal val="#ppt_w"/>
                                          </p:val>
                                        </p:tav>
                                      </p:tavLst>
                                    </p:anim>
                                    <p:anim calcmode="lin" valueType="num">
                                      <p:cBhvr additive="base">
                                        <p:cTn dur="750"/>
                                        <p:tgtEl>
                                          <p:spTgt spid="920"/>
                                        </p:tgtEl>
                                        <p:attrNameLst>
                                          <p:attrName>ppt_h</p:attrName>
                                        </p:attrNameLst>
                                      </p:cBhvr>
                                      <p:tavLst>
                                        <p:tav fmla="" tm="0">
                                          <p:val>
                                            <p:strVal val="0"/>
                                          </p:val>
                                        </p:tav>
                                        <p:tav fmla="" tm="100000">
                                          <p:val>
                                            <p:strVal val="#ppt_h"/>
                                          </p:val>
                                        </p:tav>
                                      </p:tavLst>
                                    </p:anim>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1000"/>
                                        <p:tgtEl>
                                          <p:spTgt spid="919"/>
                                        </p:tgtEl>
                                      </p:cBhvr>
                                    </p:animEffect>
                                  </p:childTnLst>
                                </p:cTn>
                              </p:par>
                            </p:childTnLst>
                          </p:cTn>
                        </p:par>
                        <p:par>
                          <p:cTn fill="hold">
                            <p:stCondLst>
                              <p:cond delay="3750"/>
                            </p:stCondLst>
                            <p:childTnLst>
                              <p:par>
                                <p:cTn fill="hold" nodeType="afterEffect" presetClass="entr" presetID="23" presetSubtype="16">
                                  <p:stCondLst>
                                    <p:cond delay="0"/>
                                  </p:stCondLst>
                                  <p:childTnLst>
                                    <p:set>
                                      <p:cBhvr>
                                        <p:cTn dur="1" fill="hold">
                                          <p:stCondLst>
                                            <p:cond delay="0"/>
                                          </p:stCondLst>
                                        </p:cTn>
                                        <p:tgtEl>
                                          <p:spTgt spid="909"/>
                                        </p:tgtEl>
                                        <p:attrNameLst>
                                          <p:attrName>style.visibility</p:attrName>
                                        </p:attrNameLst>
                                      </p:cBhvr>
                                      <p:to>
                                        <p:strVal val="visible"/>
                                      </p:to>
                                    </p:set>
                                    <p:anim calcmode="lin" valueType="num">
                                      <p:cBhvr additive="base">
                                        <p:cTn dur="2500"/>
                                        <p:tgtEl>
                                          <p:spTgt spid="909"/>
                                        </p:tgtEl>
                                        <p:attrNameLst>
                                          <p:attrName>ppt_w</p:attrName>
                                        </p:attrNameLst>
                                      </p:cBhvr>
                                      <p:tavLst>
                                        <p:tav fmla="" tm="0">
                                          <p:val>
                                            <p:strVal val="0"/>
                                          </p:val>
                                        </p:tav>
                                        <p:tav fmla="" tm="100000">
                                          <p:val>
                                            <p:strVal val="#ppt_w"/>
                                          </p:val>
                                        </p:tav>
                                      </p:tavLst>
                                    </p:anim>
                                    <p:anim calcmode="lin" valueType="num">
                                      <p:cBhvr additive="base">
                                        <p:cTn dur="2500"/>
                                        <p:tgtEl>
                                          <p:spTgt spid="90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9" name="Shape 929"/>
        <p:cNvGrpSpPr/>
        <p:nvPr/>
      </p:nvGrpSpPr>
      <p:grpSpPr>
        <a:xfrm>
          <a:off x="0" y="0"/>
          <a:ext cx="0" cy="0"/>
          <a:chOff x="0" y="0"/>
          <a:chExt cx="0" cy="0"/>
        </a:xfrm>
      </p:grpSpPr>
      <p:sp>
        <p:nvSpPr>
          <p:cNvPr id="930" name="Shape 930"/>
          <p:cNvSpPr txBox="1"/>
          <p:nvPr>
            <p:ph type="title"/>
          </p:nvPr>
        </p:nvSpPr>
        <p:spPr>
          <a:xfrm>
            <a:off x="138111" y="95250"/>
            <a:ext cx="8410574" cy="460374"/>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2C95DD"/>
              </a:buClr>
              <a:buSzPct val="25000"/>
              <a:buFont typeface="Arial"/>
              <a:buNone/>
            </a:pPr>
            <a:r>
              <a:rPr b="0" i="0" lang="en-US" sz="3200" u="none" cap="none" strike="noStrike">
                <a:solidFill>
                  <a:srgbClr val="2C95DD"/>
                </a:solidFill>
                <a:latin typeface="Arial"/>
                <a:ea typeface="Arial"/>
                <a:cs typeface="Arial"/>
                <a:sym typeface="Arial"/>
              </a:rPr>
              <a:t>Availability Zone HA</a:t>
            </a:r>
          </a:p>
        </p:txBody>
      </p:sp>
      <p:sp>
        <p:nvSpPr>
          <p:cNvPr id="931" name="Shape 931"/>
          <p:cNvSpPr/>
          <p:nvPr/>
        </p:nvSpPr>
        <p:spPr>
          <a:xfrm>
            <a:off x="1637751" y="971548"/>
            <a:ext cx="7162799" cy="3429001"/>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chemeClr val="lt1"/>
              </a:buClr>
              <a:buFont typeface="Arial"/>
              <a:buNone/>
            </a:pPr>
            <a:r>
              <a:t/>
            </a:r>
            <a:endParaRPr b="0" i="0" sz="1600" u="none" cap="none" strike="noStrike">
              <a:solidFill>
                <a:srgbClr val="008881"/>
              </a:solidFill>
              <a:latin typeface="Arial"/>
              <a:ea typeface="Arial"/>
              <a:cs typeface="Arial"/>
              <a:sym typeface="Arial"/>
            </a:endParaRPr>
          </a:p>
        </p:txBody>
      </p:sp>
      <p:sp>
        <p:nvSpPr>
          <p:cNvPr id="932" name="Shape 932"/>
          <p:cNvSpPr/>
          <p:nvPr/>
        </p:nvSpPr>
        <p:spPr>
          <a:xfrm rot="-5400000">
            <a:off x="214097" y="2499035"/>
            <a:ext cx="3581398" cy="374030"/>
          </a:xfrm>
          <a:prstGeom prst="roundRect">
            <a:avLst>
              <a:gd fmla="val 8685" name="adj"/>
            </a:avLst>
          </a:prstGeom>
          <a:solidFill>
            <a:srgbClr val="369188"/>
          </a:solidFill>
          <a:ln>
            <a:noFill/>
          </a:ln>
        </p:spPr>
        <p:txBody>
          <a:bodyPr anchorCtr="0" anchor="ctr" bIns="0" lIns="182875" rIns="0"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600" u="none" cap="none" strike="noStrike">
                <a:solidFill>
                  <a:srgbClr val="F2F2F2"/>
                </a:solidFill>
                <a:latin typeface="Calibri"/>
                <a:ea typeface="Calibri"/>
                <a:cs typeface="Calibri"/>
                <a:sym typeface="Calibri"/>
              </a:rPr>
              <a:t>Router</a:t>
            </a:r>
          </a:p>
        </p:txBody>
      </p:sp>
      <p:grpSp>
        <p:nvGrpSpPr>
          <p:cNvPr id="933" name="Shape 933"/>
          <p:cNvGrpSpPr/>
          <p:nvPr/>
        </p:nvGrpSpPr>
        <p:grpSpPr>
          <a:xfrm>
            <a:off x="3048000" y="1581150"/>
            <a:ext cx="1099434" cy="781048"/>
            <a:chOff x="5412944" y="3105150"/>
            <a:chExt cx="1099434" cy="781048"/>
          </a:xfrm>
        </p:grpSpPr>
        <p:sp>
          <p:nvSpPr>
            <p:cNvPr id="934" name="Shape 934"/>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935" name="Shape 935"/>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936" name="Shape 936"/>
          <p:cNvGrpSpPr/>
          <p:nvPr/>
        </p:nvGrpSpPr>
        <p:grpSpPr>
          <a:xfrm>
            <a:off x="3048000" y="2495550"/>
            <a:ext cx="1099434" cy="781048"/>
            <a:chOff x="5412944" y="3105150"/>
            <a:chExt cx="1099434" cy="781048"/>
          </a:xfrm>
        </p:grpSpPr>
        <p:sp>
          <p:nvSpPr>
            <p:cNvPr id="937" name="Shape 937"/>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938" name="Shape 938"/>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939" name="Shape 939"/>
          <p:cNvGrpSpPr/>
          <p:nvPr/>
        </p:nvGrpSpPr>
        <p:grpSpPr>
          <a:xfrm>
            <a:off x="3048000" y="3409949"/>
            <a:ext cx="1099434" cy="781048"/>
            <a:chOff x="5412944" y="3105150"/>
            <a:chExt cx="1099434" cy="781048"/>
          </a:xfrm>
        </p:grpSpPr>
        <p:sp>
          <p:nvSpPr>
            <p:cNvPr id="940" name="Shape 940"/>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941" name="Shape 941"/>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942" name="Shape 942"/>
          <p:cNvGrpSpPr/>
          <p:nvPr/>
        </p:nvGrpSpPr>
        <p:grpSpPr>
          <a:xfrm>
            <a:off x="3119845" y="1948851"/>
            <a:ext cx="1000038" cy="382602"/>
            <a:chOff x="3119845" y="1948851"/>
            <a:chExt cx="1000038" cy="382602"/>
          </a:xfrm>
        </p:grpSpPr>
        <p:sp>
          <p:nvSpPr>
            <p:cNvPr id="943" name="Shape 943"/>
            <p:cNvSpPr/>
            <p:nvPr/>
          </p:nvSpPr>
          <p:spPr>
            <a:xfrm rot="-2700000">
              <a:off x="3532992" y="2100677"/>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44" name="Shape 944"/>
            <p:cNvSpPr/>
            <p:nvPr/>
          </p:nvSpPr>
          <p:spPr>
            <a:xfrm rot="5400000">
              <a:off x="3417879" y="1650817"/>
              <a:ext cx="382602" cy="978671"/>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lt2">
                <a:alpha val="40000"/>
              </a:scheme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45" name="Shape 945"/>
            <p:cNvSpPr/>
            <p:nvPr/>
          </p:nvSpPr>
          <p:spPr>
            <a:xfrm>
              <a:off x="3942435" y="2019834"/>
              <a:ext cx="177447" cy="226652"/>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946" name="Shape 946"/>
          <p:cNvGrpSpPr/>
          <p:nvPr/>
        </p:nvGrpSpPr>
        <p:grpSpPr>
          <a:xfrm>
            <a:off x="3121930" y="3789347"/>
            <a:ext cx="1000038" cy="382602"/>
            <a:chOff x="3551645" y="4735637"/>
            <a:chExt cx="1000038" cy="382602"/>
          </a:xfrm>
        </p:grpSpPr>
        <p:sp>
          <p:nvSpPr>
            <p:cNvPr id="947" name="Shape 947"/>
            <p:cNvSpPr/>
            <p:nvPr/>
          </p:nvSpPr>
          <p:spPr>
            <a:xfrm rot="-2700000">
              <a:off x="3964792" y="4875766"/>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48" name="Shape 948"/>
            <p:cNvSpPr/>
            <p:nvPr/>
          </p:nvSpPr>
          <p:spPr>
            <a:xfrm rot="5400000">
              <a:off x="3849679" y="4437603"/>
              <a:ext cx="382602" cy="978671"/>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lt2">
                <a:alpha val="40000"/>
              </a:scheme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49" name="Shape 949"/>
            <p:cNvSpPr/>
            <p:nvPr/>
          </p:nvSpPr>
          <p:spPr>
            <a:xfrm>
              <a:off x="4374235" y="4794923"/>
              <a:ext cx="177447" cy="226652"/>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
        <p:nvSpPr>
          <p:cNvPr id="950" name="Shape 950"/>
          <p:cNvSpPr/>
          <p:nvPr/>
        </p:nvSpPr>
        <p:spPr>
          <a:xfrm>
            <a:off x="1889505" y="3409950"/>
            <a:ext cx="230584" cy="230584"/>
          </a:xfrm>
          <a:custGeom>
            <a:pathLst>
              <a:path extrusionOk="0" h="120000" w="12000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nvGrpSpPr>
          <p:cNvPr id="951" name="Shape 951"/>
          <p:cNvGrpSpPr/>
          <p:nvPr/>
        </p:nvGrpSpPr>
        <p:grpSpPr>
          <a:xfrm>
            <a:off x="5181599" y="1581150"/>
            <a:ext cx="1099434" cy="781048"/>
            <a:chOff x="5412944" y="3105150"/>
            <a:chExt cx="1099434" cy="781048"/>
          </a:xfrm>
        </p:grpSpPr>
        <p:sp>
          <p:nvSpPr>
            <p:cNvPr id="952" name="Shape 952"/>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953" name="Shape 953"/>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954" name="Shape 954"/>
          <p:cNvGrpSpPr/>
          <p:nvPr/>
        </p:nvGrpSpPr>
        <p:grpSpPr>
          <a:xfrm>
            <a:off x="5181599" y="2495550"/>
            <a:ext cx="1099434" cy="781048"/>
            <a:chOff x="5412944" y="3105150"/>
            <a:chExt cx="1099434" cy="781048"/>
          </a:xfrm>
        </p:grpSpPr>
        <p:sp>
          <p:nvSpPr>
            <p:cNvPr id="955" name="Shape 955"/>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956" name="Shape 956"/>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957" name="Shape 957"/>
          <p:cNvGrpSpPr/>
          <p:nvPr/>
        </p:nvGrpSpPr>
        <p:grpSpPr>
          <a:xfrm>
            <a:off x="5181599" y="3409949"/>
            <a:ext cx="1099434" cy="781048"/>
            <a:chOff x="5412944" y="3105150"/>
            <a:chExt cx="1099434" cy="781048"/>
          </a:xfrm>
        </p:grpSpPr>
        <p:sp>
          <p:nvSpPr>
            <p:cNvPr id="958" name="Shape 958"/>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959" name="Shape 959"/>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960" name="Shape 960"/>
          <p:cNvGrpSpPr/>
          <p:nvPr/>
        </p:nvGrpSpPr>
        <p:grpSpPr>
          <a:xfrm>
            <a:off x="5253445" y="1948851"/>
            <a:ext cx="1000038" cy="382602"/>
            <a:chOff x="5253445" y="1948851"/>
            <a:chExt cx="1000038" cy="382602"/>
          </a:xfrm>
        </p:grpSpPr>
        <p:sp>
          <p:nvSpPr>
            <p:cNvPr id="961" name="Shape 961"/>
            <p:cNvSpPr/>
            <p:nvPr/>
          </p:nvSpPr>
          <p:spPr>
            <a:xfrm rot="-2700000">
              <a:off x="5666592" y="2100677"/>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62" name="Shape 962"/>
            <p:cNvSpPr/>
            <p:nvPr/>
          </p:nvSpPr>
          <p:spPr>
            <a:xfrm rot="5400000">
              <a:off x="5551479" y="1650817"/>
              <a:ext cx="382602" cy="978671"/>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lt2">
                <a:alpha val="40000"/>
              </a:scheme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63" name="Shape 963"/>
            <p:cNvSpPr/>
            <p:nvPr/>
          </p:nvSpPr>
          <p:spPr>
            <a:xfrm>
              <a:off x="6076035" y="2019834"/>
              <a:ext cx="177447" cy="226652"/>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964" name="Shape 964"/>
          <p:cNvGrpSpPr/>
          <p:nvPr/>
        </p:nvGrpSpPr>
        <p:grpSpPr>
          <a:xfrm>
            <a:off x="5255530" y="2863250"/>
            <a:ext cx="1000038" cy="382602"/>
            <a:chOff x="3551645" y="3809541"/>
            <a:chExt cx="1000038" cy="382602"/>
          </a:xfrm>
        </p:grpSpPr>
        <p:sp>
          <p:nvSpPr>
            <p:cNvPr id="965" name="Shape 965"/>
            <p:cNvSpPr/>
            <p:nvPr/>
          </p:nvSpPr>
          <p:spPr>
            <a:xfrm rot="-2700000">
              <a:off x="3964792" y="3961366"/>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66" name="Shape 966"/>
            <p:cNvSpPr/>
            <p:nvPr/>
          </p:nvSpPr>
          <p:spPr>
            <a:xfrm rot="5400000">
              <a:off x="3849679" y="3511507"/>
              <a:ext cx="382602" cy="978671"/>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chemeClr val="lt2">
                <a:alpha val="40000"/>
              </a:scheme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67" name="Shape 967"/>
            <p:cNvSpPr/>
            <p:nvPr/>
          </p:nvSpPr>
          <p:spPr>
            <a:xfrm>
              <a:off x="4374235" y="3880523"/>
              <a:ext cx="177447" cy="226652"/>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
        <p:nvSpPr>
          <p:cNvPr id="968" name="Shape 968"/>
          <p:cNvSpPr/>
          <p:nvPr/>
        </p:nvSpPr>
        <p:spPr>
          <a:xfrm>
            <a:off x="2895600" y="1123950"/>
            <a:ext cx="1447800" cy="3200399"/>
          </a:xfrm>
          <a:prstGeom prst="rect">
            <a:avLst/>
          </a:prstGeom>
          <a:noFill/>
          <a:ln cap="flat" cmpd="sng" w="12700">
            <a:solidFill>
              <a:schemeClr val="lt2"/>
            </a:solidFill>
            <a:prstDash val="dash"/>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Zone 1</a:t>
            </a:r>
          </a:p>
        </p:txBody>
      </p:sp>
      <p:sp>
        <p:nvSpPr>
          <p:cNvPr id="969" name="Shape 969"/>
          <p:cNvSpPr/>
          <p:nvPr/>
        </p:nvSpPr>
        <p:spPr>
          <a:xfrm>
            <a:off x="5029200" y="1123950"/>
            <a:ext cx="1447800" cy="3200399"/>
          </a:xfrm>
          <a:prstGeom prst="rect">
            <a:avLst/>
          </a:prstGeom>
          <a:noFill/>
          <a:ln cap="flat" cmpd="sng" w="12700">
            <a:solidFill>
              <a:schemeClr val="lt2"/>
            </a:solidFill>
            <a:prstDash val="dash"/>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Zone 2</a:t>
            </a:r>
          </a:p>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51D6FE"/>
              </a:solidFill>
              <a:latin typeface="Arial"/>
              <a:ea typeface="Arial"/>
              <a:cs typeface="Arial"/>
              <a:sym typeface="Arial"/>
            </a:endParaRPr>
          </a:p>
        </p:txBody>
      </p:sp>
      <p:sp>
        <p:nvSpPr>
          <p:cNvPr id="970" name="Shape 970"/>
          <p:cNvSpPr/>
          <p:nvPr/>
        </p:nvSpPr>
        <p:spPr>
          <a:xfrm>
            <a:off x="2895600" y="1123950"/>
            <a:ext cx="1447800" cy="3200399"/>
          </a:xfrm>
          <a:prstGeom prst="rect">
            <a:avLst/>
          </a:prstGeom>
          <a:solidFill>
            <a:srgbClr val="FF0000">
              <a:alpha val="46666"/>
            </a:srgbClr>
          </a:solidFill>
          <a:ln cap="flat" cmpd="sng" w="12700">
            <a:solidFill>
              <a:srgbClr val="004440"/>
            </a:solidFill>
            <a:prstDash val="dash"/>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51D6FE"/>
              </a:solidFill>
              <a:latin typeface="Arial"/>
              <a:ea typeface="Arial"/>
              <a:cs typeface="Arial"/>
              <a:sym typeface="Arial"/>
            </a:endParaRPr>
          </a:p>
        </p:txBody>
      </p:sp>
      <p:sp>
        <p:nvSpPr>
          <p:cNvPr id="971" name="Shape 971"/>
          <p:cNvSpPr txBox="1"/>
          <p:nvPr/>
        </p:nvSpPr>
        <p:spPr>
          <a:xfrm>
            <a:off x="6705600" y="2082600"/>
            <a:ext cx="1981199" cy="116955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400" u="none" cap="none" strike="noStrike">
                <a:solidFill>
                  <a:schemeClr val="dk2"/>
                </a:solidFill>
                <a:latin typeface="Arial"/>
                <a:ea typeface="Arial"/>
                <a:cs typeface="Arial"/>
                <a:sym typeface="Arial"/>
              </a:rPr>
              <a:t>System components and Application instances are evenly distributed over two availability zones.</a:t>
            </a:r>
          </a:p>
        </p:txBody>
      </p:sp>
      <p:sp>
        <p:nvSpPr>
          <p:cNvPr id="972" name="Shape 972"/>
          <p:cNvSpPr txBox="1"/>
          <p:nvPr/>
        </p:nvSpPr>
        <p:spPr>
          <a:xfrm>
            <a:off x="6705600" y="3409950"/>
            <a:ext cx="1981199" cy="738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400" u="none" cap="none" strike="noStrike">
                <a:solidFill>
                  <a:schemeClr val="dk2"/>
                </a:solidFill>
                <a:latin typeface="Arial"/>
                <a:ea typeface="Arial"/>
                <a:cs typeface="Arial"/>
                <a:sym typeface="Arial"/>
              </a:rPr>
              <a:t>Loosing an AZ keeps instances running and available.</a:t>
            </a:r>
          </a:p>
        </p:txBody>
      </p:sp>
      <p:sp>
        <p:nvSpPr>
          <p:cNvPr id="973" name="Shape 973"/>
          <p:cNvSpPr txBox="1"/>
          <p:nvPr/>
        </p:nvSpPr>
        <p:spPr>
          <a:xfrm>
            <a:off x="6705600" y="1261437"/>
            <a:ext cx="1948512" cy="738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0" i="0" lang="en-US" sz="1400" u="none" cap="none" strike="noStrike">
                <a:solidFill>
                  <a:schemeClr val="dk2"/>
                </a:solidFill>
                <a:latin typeface="Arial"/>
                <a:ea typeface="Arial"/>
                <a:cs typeface="Arial"/>
                <a:sym typeface="Arial"/>
              </a:rPr>
              <a:t>Availability Zones are vCenter Resource Pools</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1"/>
                                        </p:tgtEl>
                                        <p:attrNameLst>
                                          <p:attrName>style.visibility</p:attrName>
                                        </p:attrNameLst>
                                      </p:cBhvr>
                                      <p:to>
                                        <p:strVal val="visible"/>
                                      </p:to>
                                    </p:set>
                                    <p:anim calcmode="lin" valueType="num">
                                      <p:cBhvr additive="base">
                                        <p:cTn dur="500"/>
                                        <p:tgtEl>
                                          <p:spTgt spid="97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942"/>
                                        </p:tgtEl>
                                        <p:attrNameLst>
                                          <p:attrName>style.visibility</p:attrName>
                                        </p:attrNameLst>
                                      </p:cBhvr>
                                      <p:to>
                                        <p:strVal val="visible"/>
                                      </p:to>
                                    </p:set>
                                    <p:anim calcmode="lin" valueType="num">
                                      <p:cBhvr additive="base">
                                        <p:cTn dur="500"/>
                                        <p:tgtEl>
                                          <p:spTgt spid="94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964"/>
                                        </p:tgtEl>
                                        <p:attrNameLst>
                                          <p:attrName>style.visibility</p:attrName>
                                        </p:attrNameLst>
                                      </p:cBhvr>
                                      <p:to>
                                        <p:strVal val="visible"/>
                                      </p:to>
                                    </p:set>
                                    <p:anim calcmode="lin" valueType="num">
                                      <p:cBhvr additive="base">
                                        <p:cTn dur="500"/>
                                        <p:tgtEl>
                                          <p:spTgt spid="96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946"/>
                                        </p:tgtEl>
                                        <p:attrNameLst>
                                          <p:attrName>style.visibility</p:attrName>
                                        </p:attrNameLst>
                                      </p:cBhvr>
                                      <p:to>
                                        <p:strVal val="visible"/>
                                      </p:to>
                                    </p:set>
                                    <p:anim calcmode="lin" valueType="num">
                                      <p:cBhvr additive="base">
                                        <p:cTn dur="500"/>
                                        <p:tgtEl>
                                          <p:spTgt spid="94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960"/>
                                        </p:tgtEl>
                                        <p:attrNameLst>
                                          <p:attrName>style.visibility</p:attrName>
                                        </p:attrNameLst>
                                      </p:cBhvr>
                                      <p:to>
                                        <p:strVal val="visible"/>
                                      </p:to>
                                    </p:set>
                                    <p:anim calcmode="lin" valueType="num">
                                      <p:cBhvr additive="base">
                                        <p:cTn dur="500"/>
                                        <p:tgtEl>
                                          <p:spTgt spid="9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972"/>
                                        </p:tgtEl>
                                        <p:attrNameLst>
                                          <p:attrName>style.visibility</p:attrName>
                                        </p:attrNameLst>
                                      </p:cBhvr>
                                      <p:to>
                                        <p:strVal val="visible"/>
                                      </p:to>
                                    </p:set>
                                    <p:anim calcmode="lin" valueType="num">
                                      <p:cBhvr additive="base">
                                        <p:cTn dur="1000"/>
                                        <p:tgtEl>
                                          <p:spTgt spid="9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7" name="Shape 977"/>
        <p:cNvGrpSpPr/>
        <p:nvPr/>
      </p:nvGrpSpPr>
      <p:grpSpPr>
        <a:xfrm>
          <a:off x="0" y="0"/>
          <a:ext cx="0" cy="0"/>
          <a:chOff x="0" y="0"/>
          <a:chExt cx="0" cy="0"/>
        </a:xfrm>
      </p:grpSpPr>
      <p:grpSp>
        <p:nvGrpSpPr>
          <p:cNvPr id="978" name="Shape 978"/>
          <p:cNvGrpSpPr/>
          <p:nvPr/>
        </p:nvGrpSpPr>
        <p:grpSpPr>
          <a:xfrm>
            <a:off x="497956" y="751840"/>
            <a:ext cx="8148089" cy="3444239"/>
            <a:chOff x="509384" y="808644"/>
            <a:chExt cx="8197274" cy="3137878"/>
          </a:xfrm>
        </p:grpSpPr>
        <p:grpSp>
          <p:nvGrpSpPr>
            <p:cNvPr id="979" name="Shape 979"/>
            <p:cNvGrpSpPr/>
            <p:nvPr/>
          </p:nvGrpSpPr>
          <p:grpSpPr>
            <a:xfrm>
              <a:off x="515359" y="808644"/>
              <a:ext cx="8191298" cy="2774290"/>
              <a:chOff x="446087" y="1009650"/>
              <a:chExt cx="8258175" cy="3534462"/>
            </a:xfrm>
          </p:grpSpPr>
          <p:sp>
            <p:nvSpPr>
              <p:cNvPr id="980" name="Shape 980"/>
              <p:cNvSpPr/>
              <p:nvPr/>
            </p:nvSpPr>
            <p:spPr>
              <a:xfrm>
                <a:off x="450850" y="2170113"/>
                <a:ext cx="2743199" cy="114300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81" name="Shape 981"/>
              <p:cNvSpPr/>
              <p:nvPr/>
            </p:nvSpPr>
            <p:spPr>
              <a:xfrm>
                <a:off x="450850" y="3311525"/>
                <a:ext cx="2743199" cy="114300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82" name="Shape 982"/>
              <p:cNvSpPr/>
              <p:nvPr/>
            </p:nvSpPr>
            <p:spPr>
              <a:xfrm>
                <a:off x="3197225" y="3311525"/>
                <a:ext cx="2743199" cy="114300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83" name="Shape 983"/>
              <p:cNvSpPr/>
              <p:nvPr/>
            </p:nvSpPr>
            <p:spPr>
              <a:xfrm>
                <a:off x="5927725" y="2159000"/>
                <a:ext cx="2743199" cy="114300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84" name="Shape 984"/>
              <p:cNvSpPr/>
              <p:nvPr/>
            </p:nvSpPr>
            <p:spPr>
              <a:xfrm>
                <a:off x="3192463" y="2155825"/>
                <a:ext cx="2743199" cy="1150938"/>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85" name="Shape 985"/>
              <p:cNvSpPr/>
              <p:nvPr/>
            </p:nvSpPr>
            <p:spPr>
              <a:xfrm>
                <a:off x="3187700" y="1009650"/>
                <a:ext cx="2743199" cy="114300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86" name="Shape 986"/>
              <p:cNvSpPr/>
              <p:nvPr/>
            </p:nvSpPr>
            <p:spPr>
              <a:xfrm>
                <a:off x="5926137" y="1025525"/>
                <a:ext cx="2743199" cy="114300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87" name="Shape 987"/>
              <p:cNvSpPr/>
              <p:nvPr/>
            </p:nvSpPr>
            <p:spPr>
              <a:xfrm>
                <a:off x="446087" y="1025525"/>
                <a:ext cx="2743199" cy="114300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88" name="Shape 988"/>
              <p:cNvSpPr txBox="1"/>
              <p:nvPr/>
            </p:nvSpPr>
            <p:spPr>
              <a:xfrm>
                <a:off x="3316798" y="1146175"/>
                <a:ext cx="1752600" cy="8234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Application </a:t>
                </a: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Containerization &amp; Cluster Scheduling</a:t>
                </a:r>
              </a:p>
            </p:txBody>
          </p:sp>
          <p:sp>
            <p:nvSpPr>
              <p:cNvPr id="989" name="Shape 989"/>
              <p:cNvSpPr txBox="1"/>
              <p:nvPr/>
            </p:nvSpPr>
            <p:spPr>
              <a:xfrm>
                <a:off x="501650" y="3546476"/>
                <a:ext cx="1498599" cy="8882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Native &amp; Extended Data, Mobile and Platform Services</a:t>
                </a:r>
              </a:p>
            </p:txBody>
          </p:sp>
          <p:sp>
            <p:nvSpPr>
              <p:cNvPr id="990" name="Shape 990"/>
              <p:cNvSpPr txBox="1"/>
              <p:nvPr/>
            </p:nvSpPr>
            <p:spPr>
              <a:xfrm>
                <a:off x="603020" y="1095600"/>
                <a:ext cx="2166472" cy="10586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Automatic App Server &amp; </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OS Configuration </a:t>
                </a:r>
                <a:br>
                  <a:rPr b="0" i="0" lang="en-US" sz="1200" u="none" cap="none" strike="noStrike">
                    <a:solidFill>
                      <a:schemeClr val="dk1"/>
                    </a:solidFill>
                    <a:latin typeface="Arial"/>
                    <a:ea typeface="Arial"/>
                    <a:cs typeface="Arial"/>
                    <a:sym typeface="Arial"/>
                  </a:rPr>
                </a:br>
                <a:r>
                  <a:rPr b="0" i="0" lang="en-US" sz="1200" u="none" cap="none" strike="noStrike">
                    <a:solidFill>
                      <a:schemeClr val="dk1"/>
                    </a:solidFill>
                    <a:latin typeface="Arial"/>
                    <a:ea typeface="Arial"/>
                    <a:cs typeface="Arial"/>
                    <a:sym typeface="Arial"/>
                  </a:rPr>
                  <a:t>with Buildpacks </a:t>
                </a:r>
                <a:br>
                  <a:rPr b="0" i="0" lang="en-US" sz="1200" u="none" cap="none" strike="noStrike">
                    <a:solidFill>
                      <a:schemeClr val="dk1"/>
                    </a:solidFill>
                    <a:latin typeface="Arial"/>
                    <a:ea typeface="Arial"/>
                    <a:cs typeface="Arial"/>
                    <a:sym typeface="Arial"/>
                  </a:rPr>
                </a:br>
                <a:r>
                  <a:rPr b="0" i="1" lang="en-US" sz="1200" u="none" cap="none" strike="noStrike">
                    <a:solidFill>
                      <a:schemeClr val="dk1"/>
                    </a:solidFill>
                    <a:latin typeface="Arial"/>
                    <a:ea typeface="Arial"/>
                    <a:cs typeface="Arial"/>
                    <a:sym typeface="Arial"/>
                  </a:rPr>
                  <a:t>(“just push your app”)</a:t>
                </a:r>
              </a:p>
            </p:txBody>
          </p:sp>
          <p:sp>
            <p:nvSpPr>
              <p:cNvPr id="991" name="Shape 991"/>
              <p:cNvSpPr txBox="1"/>
              <p:nvPr/>
            </p:nvSpPr>
            <p:spPr>
              <a:xfrm>
                <a:off x="6954839" y="2465389"/>
                <a:ext cx="1555750" cy="63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Policy, Identity and Roles Management</a:t>
                </a:r>
              </a:p>
            </p:txBody>
          </p:sp>
          <p:sp>
            <p:nvSpPr>
              <p:cNvPr id="992" name="Shape 992"/>
              <p:cNvSpPr txBox="1"/>
              <p:nvPr/>
            </p:nvSpPr>
            <p:spPr>
              <a:xfrm>
                <a:off x="4543425" y="2203450"/>
                <a:ext cx="1397000" cy="105869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App Health, </a:t>
                </a: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Load Balancing, </a:t>
                </a: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Rapid Scaling,  Availability Zones</a:t>
                </a:r>
              </a:p>
            </p:txBody>
          </p:sp>
          <p:sp>
            <p:nvSpPr>
              <p:cNvPr id="993" name="Shape 993"/>
              <p:cNvSpPr txBox="1"/>
              <p:nvPr/>
            </p:nvSpPr>
            <p:spPr>
              <a:xfrm>
                <a:off x="3895725" y="3554414"/>
                <a:ext cx="1874837" cy="63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IaaS Provisioning, Scaling &amp; Configuration</a:t>
                </a:r>
              </a:p>
            </p:txBody>
          </p:sp>
          <p:pic>
            <p:nvPicPr>
              <p:cNvPr descr="http://www.dreamstime.com/organization-chart-icon-thumb18564571.jpg" id="994" name="Shape 994"/>
              <p:cNvPicPr preferRelativeResize="0"/>
              <p:nvPr/>
            </p:nvPicPr>
            <p:blipFill rotWithShape="1">
              <a:blip r:embed="rId3">
                <a:alphaModFix/>
              </a:blip>
              <a:srcRect b="0" l="0" r="0" t="0"/>
              <a:stretch/>
            </p:blipFill>
            <p:spPr>
              <a:xfrm>
                <a:off x="5965825" y="2424113"/>
                <a:ext cx="1119188" cy="773111"/>
              </a:xfrm>
              <a:prstGeom prst="rect">
                <a:avLst/>
              </a:prstGeom>
              <a:noFill/>
              <a:ln>
                <a:noFill/>
              </a:ln>
            </p:spPr>
          </p:pic>
          <p:grpSp>
            <p:nvGrpSpPr>
              <p:cNvPr id="995" name="Shape 995"/>
              <p:cNvGrpSpPr/>
              <p:nvPr/>
            </p:nvGrpSpPr>
            <p:grpSpPr>
              <a:xfrm>
                <a:off x="2352675" y="1266825"/>
                <a:ext cx="579438" cy="496887"/>
                <a:chOff x="6338898" y="2735697"/>
                <a:chExt cx="578737" cy="495994"/>
              </a:xfrm>
            </p:grpSpPr>
            <p:pic>
              <p:nvPicPr>
                <p:cNvPr descr="C:\Users\Dan\Desktop\switch.png" id="996" name="Shape 996"/>
                <p:cNvPicPr preferRelativeResize="0"/>
                <p:nvPr/>
              </p:nvPicPr>
              <p:blipFill rotWithShape="1">
                <a:blip r:embed="rId4">
                  <a:alphaModFix/>
                </a:blip>
                <a:srcRect b="0" l="0" r="0" t="0"/>
                <a:stretch/>
              </p:blipFill>
              <p:spPr>
                <a:xfrm>
                  <a:off x="6361426" y="2901349"/>
                  <a:ext cx="556209" cy="330343"/>
                </a:xfrm>
                <a:prstGeom prst="rect">
                  <a:avLst/>
                </a:prstGeom>
                <a:noFill/>
                <a:ln>
                  <a:noFill/>
                </a:ln>
              </p:spPr>
            </p:pic>
            <p:pic>
              <p:nvPicPr>
                <p:cNvPr descr="C:\Users\Dan\Desktop\switch.png" id="997" name="Shape 997"/>
                <p:cNvPicPr preferRelativeResize="0"/>
                <p:nvPr/>
              </p:nvPicPr>
              <p:blipFill rotWithShape="1">
                <a:blip r:embed="rId4">
                  <a:alphaModFix/>
                </a:blip>
                <a:srcRect b="0" l="0" r="0" t="0"/>
                <a:stretch/>
              </p:blipFill>
              <p:spPr>
                <a:xfrm>
                  <a:off x="6338898" y="2735697"/>
                  <a:ext cx="556209" cy="330343"/>
                </a:xfrm>
                <a:prstGeom prst="rect">
                  <a:avLst/>
                </a:prstGeom>
                <a:noFill/>
                <a:ln>
                  <a:noFill/>
                </a:ln>
              </p:spPr>
            </p:pic>
          </p:grpSp>
          <p:grpSp>
            <p:nvGrpSpPr>
              <p:cNvPr id="998" name="Shape 998"/>
              <p:cNvGrpSpPr/>
              <p:nvPr/>
            </p:nvGrpSpPr>
            <p:grpSpPr>
              <a:xfrm>
                <a:off x="3206750" y="2351087"/>
                <a:ext cx="1311275" cy="774699"/>
                <a:chOff x="5832822" y="3461918"/>
                <a:chExt cx="1310750" cy="774057"/>
              </a:xfrm>
            </p:grpSpPr>
            <p:grpSp>
              <p:nvGrpSpPr>
                <p:cNvPr id="999" name="Shape 999"/>
                <p:cNvGrpSpPr/>
                <p:nvPr/>
              </p:nvGrpSpPr>
              <p:grpSpPr>
                <a:xfrm>
                  <a:off x="5902265" y="3461918"/>
                  <a:ext cx="1241307" cy="639278"/>
                  <a:chOff x="5266160" y="2945083"/>
                  <a:chExt cx="1241307" cy="639278"/>
                </a:xfrm>
              </p:grpSpPr>
              <p:pic>
                <p:nvPicPr>
                  <p:cNvPr descr="load_balancer_pic" id="1000" name="Shape 1000"/>
                  <p:cNvPicPr preferRelativeResize="0"/>
                  <p:nvPr/>
                </p:nvPicPr>
                <p:blipFill rotWithShape="1">
                  <a:blip r:embed="rId5">
                    <a:alphaModFix/>
                  </a:blip>
                  <a:srcRect b="0" l="0" r="0" t="0"/>
                  <a:stretch/>
                </p:blipFill>
                <p:spPr>
                  <a:xfrm>
                    <a:off x="5266160" y="3028209"/>
                    <a:ext cx="442025" cy="475013"/>
                  </a:xfrm>
                  <a:prstGeom prst="rect">
                    <a:avLst/>
                  </a:prstGeom>
                  <a:noFill/>
                  <a:ln>
                    <a:noFill/>
                  </a:ln>
                </p:spPr>
              </p:pic>
              <p:pic>
                <p:nvPicPr>
                  <p:cNvPr descr="load_balancer_pic" id="1001" name="Shape 1001"/>
                  <p:cNvPicPr preferRelativeResize="0"/>
                  <p:nvPr/>
                </p:nvPicPr>
                <p:blipFill rotWithShape="1">
                  <a:blip r:embed="rId6">
                    <a:alphaModFix/>
                  </a:blip>
                  <a:srcRect b="0" l="0" r="0" t="0"/>
                  <a:stretch/>
                </p:blipFill>
                <p:spPr>
                  <a:xfrm>
                    <a:off x="5939430" y="2945083"/>
                    <a:ext cx="534387" cy="166253"/>
                  </a:xfrm>
                  <a:prstGeom prst="rect">
                    <a:avLst/>
                  </a:prstGeom>
                  <a:noFill/>
                  <a:ln>
                    <a:noFill/>
                  </a:ln>
                </p:spPr>
              </p:pic>
              <p:pic>
                <p:nvPicPr>
                  <p:cNvPr descr="load_balancer_pic" id="1002" name="Shape 1002"/>
                  <p:cNvPicPr preferRelativeResize="0"/>
                  <p:nvPr/>
                </p:nvPicPr>
                <p:blipFill rotWithShape="1">
                  <a:blip r:embed="rId6">
                    <a:alphaModFix/>
                  </a:blip>
                  <a:srcRect b="0" l="0" r="0" t="0"/>
                  <a:stretch/>
                </p:blipFill>
                <p:spPr>
                  <a:xfrm>
                    <a:off x="5973080" y="3168733"/>
                    <a:ext cx="534387" cy="166253"/>
                  </a:xfrm>
                  <a:prstGeom prst="rect">
                    <a:avLst/>
                  </a:prstGeom>
                  <a:noFill/>
                  <a:ln>
                    <a:noFill/>
                  </a:ln>
                </p:spPr>
              </p:pic>
              <p:pic>
                <p:nvPicPr>
                  <p:cNvPr descr="load_balancer_pic" id="1003" name="Shape 1003"/>
                  <p:cNvPicPr preferRelativeResize="0"/>
                  <p:nvPr/>
                </p:nvPicPr>
                <p:blipFill rotWithShape="1">
                  <a:blip r:embed="rId6">
                    <a:alphaModFix/>
                  </a:blip>
                  <a:srcRect b="0" l="0" r="0" t="0"/>
                  <a:stretch/>
                </p:blipFill>
                <p:spPr>
                  <a:xfrm>
                    <a:off x="5949330" y="3418107"/>
                    <a:ext cx="534387" cy="166253"/>
                  </a:xfrm>
                  <a:prstGeom prst="rect">
                    <a:avLst/>
                  </a:prstGeom>
                  <a:noFill/>
                  <a:ln>
                    <a:noFill/>
                  </a:ln>
                </p:spPr>
              </p:pic>
              <p:cxnSp>
                <p:nvCxnSpPr>
                  <p:cNvPr id="1004" name="Shape 1004"/>
                  <p:cNvCxnSpPr>
                    <a:stCxn id="1000" idx="3"/>
                    <a:endCxn id="1001" idx="1"/>
                  </p:cNvCxnSpPr>
                  <p:nvPr/>
                </p:nvCxnSpPr>
                <p:spPr>
                  <a:xfrm flipH="1" rot="10800000">
                    <a:off x="5708186" y="3028116"/>
                    <a:ext cx="231300" cy="237600"/>
                  </a:xfrm>
                  <a:prstGeom prst="bentConnector3">
                    <a:avLst>
                      <a:gd fmla="val -257512" name="adj1"/>
                    </a:avLst>
                  </a:prstGeom>
                  <a:noFill/>
                  <a:ln cap="flat" cmpd="sng" w="12700">
                    <a:solidFill>
                      <a:srgbClr val="0070C0"/>
                    </a:solidFill>
                    <a:prstDash val="solid"/>
                    <a:round/>
                    <a:headEnd len="med" w="med" type="none"/>
                    <a:tailEnd len="lg" w="lg" type="stealth"/>
                  </a:ln>
                </p:spPr>
              </p:cxnSp>
              <p:cxnSp>
                <p:nvCxnSpPr>
                  <p:cNvPr id="1005" name="Shape 1005"/>
                  <p:cNvCxnSpPr>
                    <a:stCxn id="1000" idx="3"/>
                    <a:endCxn id="1002" idx="1"/>
                  </p:cNvCxnSpPr>
                  <p:nvPr/>
                </p:nvCxnSpPr>
                <p:spPr>
                  <a:xfrm flipH="1" rot="10800000">
                    <a:off x="5708186" y="3251916"/>
                    <a:ext cx="264900" cy="13800"/>
                  </a:xfrm>
                  <a:prstGeom prst="bentConnector3">
                    <a:avLst>
                      <a:gd fmla="val -190033" name="adj1"/>
                    </a:avLst>
                  </a:prstGeom>
                  <a:noFill/>
                  <a:ln cap="flat" cmpd="sng" w="12700">
                    <a:solidFill>
                      <a:srgbClr val="0070C0"/>
                    </a:solidFill>
                    <a:prstDash val="solid"/>
                    <a:round/>
                    <a:headEnd len="med" w="med" type="none"/>
                    <a:tailEnd len="lg" w="lg" type="stealth"/>
                  </a:ln>
                </p:spPr>
              </p:cxnSp>
              <p:cxnSp>
                <p:nvCxnSpPr>
                  <p:cNvPr id="1006" name="Shape 1006"/>
                  <p:cNvCxnSpPr>
                    <a:stCxn id="1000" idx="3"/>
                    <a:endCxn id="1003" idx="1"/>
                  </p:cNvCxnSpPr>
                  <p:nvPr/>
                </p:nvCxnSpPr>
                <p:spPr>
                  <a:xfrm>
                    <a:off x="5708186" y="3265716"/>
                    <a:ext cx="241200" cy="235500"/>
                  </a:xfrm>
                  <a:prstGeom prst="bentConnector3">
                    <a:avLst>
                      <a:gd fmla="val -248831" name="adj1"/>
                    </a:avLst>
                  </a:prstGeom>
                  <a:noFill/>
                  <a:ln cap="flat" cmpd="sng" w="12700">
                    <a:solidFill>
                      <a:srgbClr val="0070C0"/>
                    </a:solidFill>
                    <a:prstDash val="solid"/>
                    <a:round/>
                    <a:headEnd len="med" w="med" type="none"/>
                    <a:tailEnd len="lg" w="lg" type="stealth"/>
                  </a:ln>
                </p:spPr>
              </p:cxnSp>
            </p:grpSp>
            <p:grpSp>
              <p:nvGrpSpPr>
                <p:cNvPr id="1007" name="Shape 1007"/>
                <p:cNvGrpSpPr/>
                <p:nvPr/>
              </p:nvGrpSpPr>
              <p:grpSpPr>
                <a:xfrm>
                  <a:off x="5832822" y="3898286"/>
                  <a:ext cx="389417" cy="337689"/>
                  <a:chOff x="3185953" y="2674574"/>
                  <a:chExt cx="451261" cy="427512"/>
                </a:xfrm>
              </p:grpSpPr>
              <p:sp>
                <p:nvSpPr>
                  <p:cNvPr id="1008" name="Shape 1008"/>
                  <p:cNvSpPr/>
                  <p:nvPr/>
                </p:nvSpPr>
                <p:spPr>
                  <a:xfrm>
                    <a:off x="3185953" y="2674574"/>
                    <a:ext cx="451261" cy="427512"/>
                  </a:xfrm>
                  <a:prstGeom prst="ellipse">
                    <a:avLst/>
                  </a:prstGeom>
                  <a:gradFill>
                    <a:gsLst>
                      <a:gs pos="0">
                        <a:srgbClr val="C0C0C0"/>
                      </a:gs>
                      <a:gs pos="35000">
                        <a:srgbClr val="D3D3D3"/>
                      </a:gs>
                      <a:gs pos="100000">
                        <a:srgbClr val="EEEEEE"/>
                      </a:gs>
                    </a:gsLst>
                    <a:lin ang="16200000" scaled="0"/>
                  </a:gradFill>
                  <a:ln cap="flat" cmpd="sng" w="9525">
                    <a:solidFill>
                      <a:srgbClr val="4B4B4B"/>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009" name="Shape 1009"/>
                  <p:cNvSpPr/>
                  <p:nvPr/>
                </p:nvSpPr>
                <p:spPr>
                  <a:xfrm>
                    <a:off x="3238024" y="2725300"/>
                    <a:ext cx="329768" cy="301773"/>
                  </a:xfrm>
                  <a:prstGeom prst="plus">
                    <a:avLst>
                      <a:gd fmla="val 33333" name="adj"/>
                    </a:avLst>
                  </a:prstGeom>
                  <a:solidFill>
                    <a:srgbClr val="C00000"/>
                  </a:solidFill>
                  <a:ln cap="flat" cmpd="sng" w="12700">
                    <a:solidFill>
                      <a:schemeClr val="dk2"/>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Arial"/>
                      <a:buNone/>
                    </a:pPr>
                    <a:r>
                      <a:t/>
                    </a:r>
                    <a:endParaRPr b="0" i="0" sz="1100" u="none" cap="none" strike="noStrike">
                      <a:solidFill>
                        <a:schemeClr val="lt1"/>
                      </a:solidFill>
                      <a:latin typeface="Arial"/>
                      <a:ea typeface="Arial"/>
                      <a:cs typeface="Arial"/>
                      <a:sym typeface="Arial"/>
                    </a:endParaRPr>
                  </a:p>
                </p:txBody>
              </p:sp>
            </p:grpSp>
          </p:grpSp>
          <p:grpSp>
            <p:nvGrpSpPr>
              <p:cNvPr id="1010" name="Shape 1010"/>
              <p:cNvGrpSpPr/>
              <p:nvPr/>
            </p:nvGrpSpPr>
            <p:grpSpPr>
              <a:xfrm>
                <a:off x="3221037" y="3387725"/>
                <a:ext cx="714374" cy="712787"/>
                <a:chOff x="1197844" y="2932424"/>
                <a:chExt cx="934972" cy="934972"/>
              </a:xfrm>
            </p:grpSpPr>
            <p:pic>
              <p:nvPicPr>
                <p:cNvPr descr="http://icondatabase.net/download/icon/9876" id="1011" name="Shape 1011"/>
                <p:cNvPicPr preferRelativeResize="0"/>
                <p:nvPr/>
              </p:nvPicPr>
              <p:blipFill rotWithShape="1">
                <a:blip r:embed="rId7">
                  <a:alphaModFix/>
                </a:blip>
                <a:srcRect b="0" l="0" r="0" t="0"/>
                <a:stretch/>
              </p:blipFill>
              <p:spPr>
                <a:xfrm flipH="1">
                  <a:off x="1197844" y="2932424"/>
                  <a:ext cx="630172" cy="630172"/>
                </a:xfrm>
                <a:prstGeom prst="rect">
                  <a:avLst/>
                </a:prstGeom>
                <a:noFill/>
                <a:ln>
                  <a:noFill/>
                </a:ln>
              </p:spPr>
            </p:pic>
            <p:pic>
              <p:nvPicPr>
                <p:cNvPr descr="http://icondatabase.net/download/icon/9876" id="1012" name="Shape 1012"/>
                <p:cNvPicPr preferRelativeResize="0"/>
                <p:nvPr/>
              </p:nvPicPr>
              <p:blipFill rotWithShape="1">
                <a:blip r:embed="rId7">
                  <a:alphaModFix/>
                </a:blip>
                <a:srcRect b="0" l="0" r="0" t="0"/>
                <a:stretch/>
              </p:blipFill>
              <p:spPr>
                <a:xfrm flipH="1">
                  <a:off x="1350244" y="3084824"/>
                  <a:ext cx="630172" cy="630172"/>
                </a:xfrm>
                <a:prstGeom prst="rect">
                  <a:avLst/>
                </a:prstGeom>
                <a:noFill/>
                <a:ln>
                  <a:noFill/>
                </a:ln>
              </p:spPr>
            </p:pic>
            <p:pic>
              <p:nvPicPr>
                <p:cNvPr descr="http://icondatabase.net/download/icon/9876" id="1013" name="Shape 1013"/>
                <p:cNvPicPr preferRelativeResize="0"/>
                <p:nvPr/>
              </p:nvPicPr>
              <p:blipFill rotWithShape="1">
                <a:blip r:embed="rId7">
                  <a:alphaModFix/>
                </a:blip>
                <a:srcRect b="0" l="0" r="0" t="0"/>
                <a:stretch/>
              </p:blipFill>
              <p:spPr>
                <a:xfrm flipH="1">
                  <a:off x="1502644" y="3237224"/>
                  <a:ext cx="630172" cy="630172"/>
                </a:xfrm>
                <a:prstGeom prst="rect">
                  <a:avLst/>
                </a:prstGeom>
                <a:noFill/>
                <a:ln>
                  <a:noFill/>
                </a:ln>
              </p:spPr>
            </p:pic>
          </p:grpSp>
          <p:grpSp>
            <p:nvGrpSpPr>
              <p:cNvPr id="1014" name="Shape 1014"/>
              <p:cNvGrpSpPr/>
              <p:nvPr/>
            </p:nvGrpSpPr>
            <p:grpSpPr>
              <a:xfrm>
                <a:off x="2290978" y="3934509"/>
                <a:ext cx="592668" cy="398432"/>
                <a:chOff x="5146257" y="1759500"/>
                <a:chExt cx="834506" cy="674188"/>
              </a:xfrm>
            </p:grpSpPr>
            <p:pic>
              <p:nvPicPr>
                <p:cNvPr descr="C:\Users\Dan\Desktop\storage.png" id="1015" name="Shape 1015"/>
                <p:cNvPicPr preferRelativeResize="0"/>
                <p:nvPr/>
              </p:nvPicPr>
              <p:blipFill rotWithShape="1">
                <a:blip r:embed="rId8">
                  <a:alphaModFix/>
                </a:blip>
                <a:srcRect b="0" l="0" r="0" t="0"/>
                <a:stretch/>
              </p:blipFill>
              <p:spPr>
                <a:xfrm>
                  <a:off x="5146257" y="1999147"/>
                  <a:ext cx="417253" cy="384839"/>
                </a:xfrm>
                <a:prstGeom prst="rect">
                  <a:avLst/>
                </a:prstGeom>
                <a:noFill/>
                <a:ln>
                  <a:noFill/>
                </a:ln>
              </p:spPr>
            </p:pic>
            <p:pic>
              <p:nvPicPr>
                <p:cNvPr descr="C:\Users\Dan\Desktop\storage.png" id="1016" name="Shape 1016"/>
                <p:cNvPicPr preferRelativeResize="0"/>
                <p:nvPr/>
              </p:nvPicPr>
              <p:blipFill rotWithShape="1">
                <a:blip r:embed="rId8">
                  <a:alphaModFix/>
                </a:blip>
                <a:srcRect b="0" l="0" r="0" t="0"/>
                <a:stretch/>
              </p:blipFill>
              <p:spPr>
                <a:xfrm>
                  <a:off x="5563510" y="2048848"/>
                  <a:ext cx="417253" cy="384839"/>
                </a:xfrm>
                <a:prstGeom prst="rect">
                  <a:avLst/>
                </a:prstGeom>
                <a:noFill/>
                <a:ln>
                  <a:noFill/>
                </a:ln>
              </p:spPr>
            </p:pic>
            <p:pic>
              <p:nvPicPr>
                <p:cNvPr descr="C:\Users\Dan\Desktop\storage.png" id="1017" name="Shape 1017"/>
                <p:cNvPicPr preferRelativeResize="0"/>
                <p:nvPr/>
              </p:nvPicPr>
              <p:blipFill rotWithShape="1">
                <a:blip r:embed="rId8">
                  <a:alphaModFix/>
                </a:blip>
                <a:srcRect b="0" l="0" r="0" t="0"/>
                <a:stretch/>
              </p:blipFill>
              <p:spPr>
                <a:xfrm>
                  <a:off x="5354882" y="1759500"/>
                  <a:ext cx="417253" cy="384839"/>
                </a:xfrm>
                <a:prstGeom prst="rect">
                  <a:avLst/>
                </a:prstGeom>
                <a:noFill/>
                <a:ln>
                  <a:noFill/>
                </a:ln>
              </p:spPr>
            </p:pic>
          </p:grpSp>
          <p:grpSp>
            <p:nvGrpSpPr>
              <p:cNvPr id="1018" name="Shape 1018"/>
              <p:cNvGrpSpPr/>
              <p:nvPr/>
            </p:nvGrpSpPr>
            <p:grpSpPr>
              <a:xfrm>
                <a:off x="4822824" y="1076325"/>
                <a:ext cx="933450" cy="835025"/>
                <a:chOff x="2493818" y="1718023"/>
                <a:chExt cx="1111930" cy="968765"/>
              </a:xfrm>
            </p:grpSpPr>
            <p:pic>
              <p:nvPicPr>
                <p:cNvPr descr="C:\Users\Dan\Desktop\gear.png" id="1019" name="Shape 1019"/>
                <p:cNvPicPr preferRelativeResize="0"/>
                <p:nvPr/>
              </p:nvPicPr>
              <p:blipFill rotWithShape="1">
                <a:blip r:embed="rId9">
                  <a:alphaModFix/>
                </a:blip>
                <a:srcRect b="0" l="0" r="0" t="0"/>
                <a:stretch/>
              </p:blipFill>
              <p:spPr>
                <a:xfrm>
                  <a:off x="3014355" y="1718023"/>
                  <a:ext cx="591394" cy="479898"/>
                </a:xfrm>
                <a:prstGeom prst="rect">
                  <a:avLst/>
                </a:prstGeom>
                <a:noFill/>
                <a:ln>
                  <a:noFill/>
                </a:ln>
              </p:spPr>
            </p:pic>
            <p:pic>
              <p:nvPicPr>
                <p:cNvPr descr="C:\Users\Dan\Desktop\gear.png" id="1020" name="Shape 1020"/>
                <p:cNvPicPr preferRelativeResize="0"/>
                <p:nvPr/>
              </p:nvPicPr>
              <p:blipFill rotWithShape="1">
                <a:blip r:embed="rId9">
                  <a:alphaModFix/>
                </a:blip>
                <a:srcRect b="0" l="0" r="0" t="0"/>
                <a:stretch/>
              </p:blipFill>
              <p:spPr>
                <a:xfrm>
                  <a:off x="2753097" y="1955528"/>
                  <a:ext cx="591394" cy="479898"/>
                </a:xfrm>
                <a:prstGeom prst="rect">
                  <a:avLst/>
                </a:prstGeom>
                <a:noFill/>
                <a:ln>
                  <a:noFill/>
                </a:ln>
              </p:spPr>
            </p:pic>
            <p:pic>
              <p:nvPicPr>
                <p:cNvPr descr="C:\Users\Dan\Desktop\gear.png" id="1021" name="Shape 1021"/>
                <p:cNvPicPr preferRelativeResize="0"/>
                <p:nvPr/>
              </p:nvPicPr>
              <p:blipFill rotWithShape="1">
                <a:blip r:embed="rId9">
                  <a:alphaModFix/>
                </a:blip>
                <a:srcRect b="0" l="0" r="0" t="0"/>
                <a:stretch/>
              </p:blipFill>
              <p:spPr>
                <a:xfrm>
                  <a:off x="2493818" y="2206890"/>
                  <a:ext cx="591394" cy="479898"/>
                </a:xfrm>
                <a:prstGeom prst="rect">
                  <a:avLst/>
                </a:prstGeom>
                <a:noFill/>
                <a:ln>
                  <a:noFill/>
                </a:ln>
              </p:spPr>
            </p:pic>
          </p:grpSp>
          <p:pic>
            <p:nvPicPr>
              <p:cNvPr id="1022" name="Shape 1022"/>
              <p:cNvPicPr preferRelativeResize="0"/>
              <p:nvPr/>
            </p:nvPicPr>
            <p:blipFill rotWithShape="1">
              <a:blip r:embed="rId10">
                <a:alphaModFix/>
              </a:blip>
              <a:srcRect b="0" l="0" r="0" t="0"/>
              <a:stretch/>
            </p:blipFill>
            <p:spPr>
              <a:xfrm>
                <a:off x="7550150" y="1352550"/>
                <a:ext cx="603249" cy="330200"/>
              </a:xfrm>
              <a:prstGeom prst="rect">
                <a:avLst/>
              </a:prstGeom>
              <a:noFill/>
              <a:ln>
                <a:noFill/>
              </a:ln>
            </p:spPr>
          </p:pic>
          <p:sp>
            <p:nvSpPr>
              <p:cNvPr id="1023" name="Shape 1023"/>
              <p:cNvSpPr txBox="1"/>
              <p:nvPr/>
            </p:nvSpPr>
            <p:spPr>
              <a:xfrm>
                <a:off x="6181719" y="1196232"/>
                <a:ext cx="1389063" cy="8234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Application Network Security Groups</a:t>
                </a:r>
              </a:p>
            </p:txBody>
          </p:sp>
          <p:sp>
            <p:nvSpPr>
              <p:cNvPr id="1024" name="Shape 1024"/>
              <p:cNvSpPr txBox="1"/>
              <p:nvPr/>
            </p:nvSpPr>
            <p:spPr>
              <a:xfrm>
                <a:off x="638185" y="2246441"/>
                <a:ext cx="1085848" cy="11420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Application to Services Binding and Access</a:t>
                </a:r>
              </a:p>
            </p:txBody>
          </p:sp>
          <p:pic>
            <p:nvPicPr>
              <p:cNvPr id="1025" name="Shape 1025"/>
              <p:cNvPicPr preferRelativeResize="0"/>
              <p:nvPr/>
            </p:nvPicPr>
            <p:blipFill rotWithShape="1">
              <a:blip r:embed="rId11">
                <a:alphaModFix/>
              </a:blip>
              <a:srcRect b="0" l="0" r="0" t="0"/>
              <a:stretch/>
            </p:blipFill>
            <p:spPr>
              <a:xfrm>
                <a:off x="1781175" y="2373313"/>
                <a:ext cx="1062038" cy="825499"/>
              </a:xfrm>
              <a:prstGeom prst="rect">
                <a:avLst/>
              </a:prstGeom>
              <a:noFill/>
              <a:ln>
                <a:noFill/>
              </a:ln>
            </p:spPr>
          </p:pic>
          <p:sp>
            <p:nvSpPr>
              <p:cNvPr id="1026" name="Shape 1026"/>
              <p:cNvSpPr/>
              <p:nvPr/>
            </p:nvSpPr>
            <p:spPr>
              <a:xfrm>
                <a:off x="5935662" y="3303587"/>
                <a:ext cx="2743199" cy="114300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pic>
            <p:nvPicPr>
              <p:cNvPr id="1027" name="Shape 1027"/>
              <p:cNvPicPr preferRelativeResize="0"/>
              <p:nvPr/>
            </p:nvPicPr>
            <p:blipFill rotWithShape="1">
              <a:blip r:embed="rId12">
                <a:alphaModFix/>
              </a:blip>
              <a:srcRect b="0" l="0" r="0" t="0"/>
              <a:stretch/>
            </p:blipFill>
            <p:spPr>
              <a:xfrm>
                <a:off x="5954712" y="3540125"/>
                <a:ext cx="911224" cy="627063"/>
              </a:xfrm>
              <a:prstGeom prst="rect">
                <a:avLst/>
              </a:prstGeom>
              <a:noFill/>
              <a:ln>
                <a:noFill/>
              </a:ln>
            </p:spPr>
          </p:pic>
          <p:sp>
            <p:nvSpPr>
              <p:cNvPr id="1028" name="Shape 1028"/>
              <p:cNvSpPr txBox="1"/>
              <p:nvPr/>
            </p:nvSpPr>
            <p:spPr>
              <a:xfrm>
                <a:off x="6875463" y="3402012"/>
                <a:ext cx="1828800" cy="11420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Logging as a service,</a:t>
                </a: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Application metrics &amp; performance,</a:t>
                </a: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Metric based scaling</a:t>
                </a:r>
              </a:p>
            </p:txBody>
          </p:sp>
          <p:pic>
            <p:nvPicPr>
              <p:cNvPr id="1029" name="Shape 1029"/>
              <p:cNvPicPr preferRelativeResize="0"/>
              <p:nvPr/>
            </p:nvPicPr>
            <p:blipFill rotWithShape="1">
              <a:blip r:embed="rId13">
                <a:alphaModFix/>
              </a:blip>
              <a:srcRect b="0" l="0" r="0" t="0"/>
              <a:stretch/>
            </p:blipFill>
            <p:spPr>
              <a:xfrm>
                <a:off x="2649567" y="3447769"/>
                <a:ext cx="409559" cy="413030"/>
              </a:xfrm>
              <a:prstGeom prst="rect">
                <a:avLst/>
              </a:prstGeom>
              <a:noFill/>
              <a:ln>
                <a:noFill/>
              </a:ln>
            </p:spPr>
          </p:pic>
          <p:pic>
            <p:nvPicPr>
              <p:cNvPr id="1030" name="Shape 1030"/>
              <p:cNvPicPr preferRelativeResize="0"/>
              <p:nvPr/>
            </p:nvPicPr>
            <p:blipFill rotWithShape="1">
              <a:blip r:embed="rId14">
                <a:alphaModFix/>
              </a:blip>
              <a:srcRect b="0" l="0" r="0" t="0"/>
              <a:stretch/>
            </p:blipFill>
            <p:spPr>
              <a:xfrm>
                <a:off x="2177910" y="3452867"/>
                <a:ext cx="469410" cy="469410"/>
              </a:xfrm>
              <a:prstGeom prst="rect">
                <a:avLst/>
              </a:prstGeom>
              <a:noFill/>
              <a:ln>
                <a:noFill/>
              </a:ln>
            </p:spPr>
          </p:pic>
        </p:grpSp>
        <p:grpSp>
          <p:nvGrpSpPr>
            <p:cNvPr id="1031" name="Shape 1031"/>
            <p:cNvGrpSpPr/>
            <p:nvPr/>
          </p:nvGrpSpPr>
          <p:grpSpPr>
            <a:xfrm>
              <a:off x="509384" y="3558052"/>
              <a:ext cx="8128001" cy="388470"/>
              <a:chOff x="531089" y="3546044"/>
              <a:chExt cx="8162637" cy="388470"/>
            </a:xfrm>
          </p:grpSpPr>
          <p:sp>
            <p:nvSpPr>
              <p:cNvPr id="1032" name="Shape 1032"/>
              <p:cNvSpPr/>
              <p:nvPr/>
            </p:nvSpPr>
            <p:spPr>
              <a:xfrm>
                <a:off x="531089" y="3546044"/>
                <a:ext cx="8162637" cy="388470"/>
              </a:xfrm>
              <a:prstGeom prst="roundRect">
                <a:avLst>
                  <a:gd fmla="val 16667" name="adj"/>
                </a:avLst>
              </a:prstGeom>
              <a:solidFill>
                <a:schemeClr val="lt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p:txBody>
          </p:sp>
          <p:sp>
            <p:nvSpPr>
              <p:cNvPr id="1033" name="Shape 1033"/>
              <p:cNvSpPr/>
              <p:nvPr/>
            </p:nvSpPr>
            <p:spPr>
              <a:xfrm>
                <a:off x="742077" y="3583335"/>
                <a:ext cx="7794314" cy="33855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Arial"/>
                  <a:buNone/>
                </a:pPr>
                <a:r>
                  <a:rPr b="0" i="0" lang="en-US" sz="1600" u="none" cap="none" strike="noStrike">
                    <a:solidFill>
                      <a:srgbClr val="000000"/>
                    </a:solidFill>
                    <a:latin typeface="Arial"/>
                    <a:ea typeface="Arial"/>
                    <a:cs typeface="Arial"/>
                    <a:sym typeface="Arial"/>
                  </a:rPr>
                  <a:t>Deploy, Operate, Update &amp; Scale with minimal downtime on choice of IaaS</a:t>
                </a:r>
              </a:p>
            </p:txBody>
          </p:sp>
        </p:grpSp>
      </p:grpSp>
      <p:sp>
        <p:nvSpPr>
          <p:cNvPr id="1034" name="Shape 1034"/>
          <p:cNvSpPr txBox="1"/>
          <p:nvPr>
            <p:ph type="title"/>
          </p:nvPr>
        </p:nvSpPr>
        <p:spPr>
          <a:xfrm>
            <a:off x="113721" y="149918"/>
            <a:ext cx="8796928" cy="474445"/>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Capabilities of Pivotal Cloud Foundry</a:t>
            </a:r>
          </a:p>
        </p:txBody>
      </p:sp>
      <p:grpSp>
        <p:nvGrpSpPr>
          <p:cNvPr id="1035" name="Shape 1035"/>
          <p:cNvGrpSpPr/>
          <p:nvPr/>
        </p:nvGrpSpPr>
        <p:grpSpPr>
          <a:xfrm>
            <a:off x="2006138" y="4220094"/>
            <a:ext cx="5183907" cy="729872"/>
            <a:chOff x="184080" y="4377801"/>
            <a:chExt cx="4336745" cy="531523"/>
          </a:xfrm>
        </p:grpSpPr>
        <p:grpSp>
          <p:nvGrpSpPr>
            <p:cNvPr id="1036" name="Shape 1036"/>
            <p:cNvGrpSpPr/>
            <p:nvPr/>
          </p:nvGrpSpPr>
          <p:grpSpPr>
            <a:xfrm>
              <a:off x="184080" y="4377801"/>
              <a:ext cx="1010802" cy="527415"/>
              <a:chOff x="184080" y="4448921"/>
              <a:chExt cx="1010802" cy="527415"/>
            </a:xfrm>
          </p:grpSpPr>
          <p:pic>
            <p:nvPicPr>
              <p:cNvPr id="1037" name="Shape 1037"/>
              <p:cNvPicPr preferRelativeResize="0"/>
              <p:nvPr/>
            </p:nvPicPr>
            <p:blipFill rotWithShape="1">
              <a:blip r:embed="rId15">
                <a:alphaModFix/>
              </a:blip>
              <a:srcRect b="-4013" l="0" r="0" t="0"/>
              <a:stretch/>
            </p:blipFill>
            <p:spPr>
              <a:xfrm>
                <a:off x="184080" y="4448921"/>
                <a:ext cx="1010802" cy="527415"/>
              </a:xfrm>
              <a:prstGeom prst="rect">
                <a:avLst/>
              </a:prstGeom>
              <a:noFill/>
              <a:ln>
                <a:noFill/>
              </a:ln>
            </p:spPr>
          </p:pic>
          <p:pic>
            <p:nvPicPr>
              <p:cNvPr id="1038" name="Shape 1038"/>
              <p:cNvPicPr preferRelativeResize="0"/>
              <p:nvPr/>
            </p:nvPicPr>
            <p:blipFill rotWithShape="1">
              <a:blip r:embed="rId16">
                <a:alphaModFix/>
              </a:blip>
              <a:srcRect b="0" l="0" r="0" t="0"/>
              <a:stretch/>
            </p:blipFill>
            <p:spPr>
              <a:xfrm>
                <a:off x="378026" y="4636567"/>
                <a:ext cx="648220" cy="164130"/>
              </a:xfrm>
              <a:prstGeom prst="rect">
                <a:avLst/>
              </a:prstGeom>
              <a:noFill/>
              <a:ln>
                <a:noFill/>
              </a:ln>
            </p:spPr>
          </p:pic>
        </p:grpSp>
        <p:grpSp>
          <p:nvGrpSpPr>
            <p:cNvPr id="1039" name="Shape 1039"/>
            <p:cNvGrpSpPr/>
            <p:nvPr/>
          </p:nvGrpSpPr>
          <p:grpSpPr>
            <a:xfrm>
              <a:off x="2400042" y="4380285"/>
              <a:ext cx="1010802" cy="527415"/>
              <a:chOff x="2400042" y="4451405"/>
              <a:chExt cx="1010802" cy="527415"/>
            </a:xfrm>
          </p:grpSpPr>
          <p:pic>
            <p:nvPicPr>
              <p:cNvPr id="1040" name="Shape 1040"/>
              <p:cNvPicPr preferRelativeResize="0"/>
              <p:nvPr/>
            </p:nvPicPr>
            <p:blipFill rotWithShape="1">
              <a:blip r:embed="rId15">
                <a:alphaModFix/>
              </a:blip>
              <a:srcRect b="-4013" l="0" r="0" t="0"/>
              <a:stretch/>
            </p:blipFill>
            <p:spPr>
              <a:xfrm>
                <a:off x="2400042" y="4451405"/>
                <a:ext cx="1010802" cy="527415"/>
              </a:xfrm>
              <a:prstGeom prst="rect">
                <a:avLst/>
              </a:prstGeom>
              <a:noFill/>
              <a:ln>
                <a:noFill/>
              </a:ln>
            </p:spPr>
          </p:pic>
          <p:pic>
            <p:nvPicPr>
              <p:cNvPr descr="https://encrypted-tbn0.gstatic.com/images?q=tbn:ANd9GcRgWtweeNVNot_dJ1JZ4fATg5X0qxTniN17Zry9UylCHUwXFy8KJQ" id="1041" name="Shape 1041"/>
              <p:cNvPicPr preferRelativeResize="0"/>
              <p:nvPr/>
            </p:nvPicPr>
            <p:blipFill rotWithShape="1">
              <a:blip r:embed="rId17">
                <a:alphaModFix/>
              </a:blip>
              <a:srcRect b="0" l="0" r="0" t="0"/>
              <a:stretch/>
            </p:blipFill>
            <p:spPr>
              <a:xfrm>
                <a:off x="2576400" y="4585912"/>
                <a:ext cx="542436" cy="219842"/>
              </a:xfrm>
              <a:prstGeom prst="rect">
                <a:avLst/>
              </a:prstGeom>
              <a:noFill/>
              <a:ln>
                <a:noFill/>
              </a:ln>
            </p:spPr>
          </p:pic>
        </p:grpSp>
        <p:grpSp>
          <p:nvGrpSpPr>
            <p:cNvPr id="1042" name="Shape 1042"/>
            <p:cNvGrpSpPr/>
            <p:nvPr/>
          </p:nvGrpSpPr>
          <p:grpSpPr>
            <a:xfrm>
              <a:off x="1286159" y="4378687"/>
              <a:ext cx="1010802" cy="527415"/>
              <a:chOff x="1286159" y="4449807"/>
              <a:chExt cx="1010802" cy="527415"/>
            </a:xfrm>
          </p:grpSpPr>
          <p:pic>
            <p:nvPicPr>
              <p:cNvPr id="1043" name="Shape 1043"/>
              <p:cNvPicPr preferRelativeResize="0"/>
              <p:nvPr/>
            </p:nvPicPr>
            <p:blipFill rotWithShape="1">
              <a:blip r:embed="rId15">
                <a:alphaModFix/>
              </a:blip>
              <a:srcRect b="-4013" l="0" r="0" t="0"/>
              <a:stretch/>
            </p:blipFill>
            <p:spPr>
              <a:xfrm>
                <a:off x="1286159" y="4449807"/>
                <a:ext cx="1010802" cy="527415"/>
              </a:xfrm>
              <a:prstGeom prst="rect">
                <a:avLst/>
              </a:prstGeom>
              <a:noFill/>
              <a:ln>
                <a:noFill/>
              </a:ln>
            </p:spPr>
          </p:pic>
          <p:pic>
            <p:nvPicPr>
              <p:cNvPr descr="openstack_logo.jpg" id="1044" name="Shape 1044"/>
              <p:cNvPicPr preferRelativeResize="0"/>
              <p:nvPr/>
            </p:nvPicPr>
            <p:blipFill rotWithShape="1">
              <a:blip r:embed="rId18">
                <a:alphaModFix/>
              </a:blip>
              <a:srcRect b="0" l="4286" r="0" t="0"/>
              <a:stretch/>
            </p:blipFill>
            <p:spPr>
              <a:xfrm>
                <a:off x="1455729" y="4599298"/>
                <a:ext cx="596066" cy="198040"/>
              </a:xfrm>
              <a:prstGeom prst="rect">
                <a:avLst/>
              </a:prstGeom>
              <a:noFill/>
              <a:ln>
                <a:noFill/>
              </a:ln>
            </p:spPr>
          </p:pic>
        </p:grpSp>
        <p:grpSp>
          <p:nvGrpSpPr>
            <p:cNvPr id="1045" name="Shape 1045"/>
            <p:cNvGrpSpPr/>
            <p:nvPr/>
          </p:nvGrpSpPr>
          <p:grpSpPr>
            <a:xfrm>
              <a:off x="3510023" y="4381908"/>
              <a:ext cx="1010802" cy="527415"/>
              <a:chOff x="3510023" y="4453028"/>
              <a:chExt cx="1010802" cy="527415"/>
            </a:xfrm>
          </p:grpSpPr>
          <p:pic>
            <p:nvPicPr>
              <p:cNvPr id="1046" name="Shape 1046"/>
              <p:cNvPicPr preferRelativeResize="0"/>
              <p:nvPr/>
            </p:nvPicPr>
            <p:blipFill rotWithShape="1">
              <a:blip r:embed="rId15">
                <a:alphaModFix/>
              </a:blip>
              <a:srcRect b="-4013" l="0" r="0" t="0"/>
              <a:stretch/>
            </p:blipFill>
            <p:spPr>
              <a:xfrm>
                <a:off x="3510023" y="4453028"/>
                <a:ext cx="1010802" cy="527415"/>
              </a:xfrm>
              <a:prstGeom prst="rect">
                <a:avLst/>
              </a:prstGeom>
              <a:noFill/>
              <a:ln>
                <a:noFill/>
              </a:ln>
            </p:spPr>
          </p:pic>
          <p:pic>
            <p:nvPicPr>
              <p:cNvPr id="1047" name="Shape 1047"/>
              <p:cNvPicPr preferRelativeResize="0"/>
              <p:nvPr/>
            </p:nvPicPr>
            <p:blipFill rotWithShape="1">
              <a:blip r:embed="rId19">
                <a:alphaModFix/>
              </a:blip>
              <a:srcRect b="0" l="0" r="0" t="0"/>
              <a:stretch/>
            </p:blipFill>
            <p:spPr>
              <a:xfrm>
                <a:off x="3650837" y="4531964"/>
                <a:ext cx="327844" cy="327844"/>
              </a:xfrm>
              <a:prstGeom prst="rect">
                <a:avLst/>
              </a:prstGeom>
              <a:noFill/>
              <a:ln>
                <a:noFill/>
              </a:ln>
            </p:spPr>
          </p:pic>
          <p:sp>
            <p:nvSpPr>
              <p:cNvPr id="1048" name="Shape 1048"/>
              <p:cNvSpPr txBox="1"/>
              <p:nvPr/>
            </p:nvSpPr>
            <p:spPr>
              <a:xfrm>
                <a:off x="3891576" y="4629328"/>
                <a:ext cx="438954" cy="16303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0" i="0" lang="en-US" sz="1200" u="none" cap="none" strike="noStrike">
                    <a:solidFill>
                      <a:schemeClr val="dk2"/>
                    </a:solidFill>
                    <a:latin typeface="Arial"/>
                    <a:ea typeface="Arial"/>
                    <a:cs typeface="Arial"/>
                    <a:sym typeface="Arial"/>
                  </a:rPr>
                  <a:t>Azure</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2" name="Shape 1052"/>
        <p:cNvGrpSpPr/>
        <p:nvPr/>
      </p:nvGrpSpPr>
      <p:grpSpPr>
        <a:xfrm>
          <a:off x="0" y="0"/>
          <a:ext cx="0" cy="0"/>
          <a:chOff x="0" y="0"/>
          <a:chExt cx="0" cy="0"/>
        </a:xfrm>
      </p:grpSpPr>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127911" y="95250"/>
            <a:ext cx="8347075" cy="4603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3EA7BC"/>
              </a:buClr>
              <a:buSzPct val="25000"/>
              <a:buFont typeface="Arial"/>
              <a:buNone/>
            </a:pPr>
            <a:r>
              <a:rPr b="0" i="0" lang="en-US" sz="2800" u="none" cap="none" strike="noStrike">
                <a:solidFill>
                  <a:srgbClr val="3EA7BC"/>
                </a:solidFill>
                <a:latin typeface="Arial"/>
                <a:ea typeface="Arial"/>
                <a:cs typeface="Arial"/>
                <a:sym typeface="Arial"/>
              </a:rPr>
              <a:t>A Multi-Cloud Platform: Cloud Foundry</a:t>
            </a:r>
          </a:p>
        </p:txBody>
      </p:sp>
      <p:sp>
        <p:nvSpPr>
          <p:cNvPr id="76" name="Shape 76"/>
          <p:cNvSpPr/>
          <p:nvPr/>
        </p:nvSpPr>
        <p:spPr>
          <a:xfrm>
            <a:off x="162733" y="1155416"/>
            <a:ext cx="6764810" cy="2558748"/>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chemeClr val="lt1"/>
              </a:buClr>
              <a:buFont typeface="Arial"/>
              <a:buNone/>
            </a:pPr>
            <a:r>
              <a:t/>
            </a:r>
            <a:endParaRPr b="0" i="0" sz="1600" u="none" cap="none" strike="noStrike">
              <a:solidFill>
                <a:srgbClr val="008881"/>
              </a:solidFill>
              <a:latin typeface="Arial"/>
              <a:ea typeface="Arial"/>
              <a:cs typeface="Arial"/>
              <a:sym typeface="Arial"/>
            </a:endParaRPr>
          </a:p>
        </p:txBody>
      </p:sp>
      <p:sp>
        <p:nvSpPr>
          <p:cNvPr id="77" name="Shape 77"/>
          <p:cNvSpPr/>
          <p:nvPr/>
        </p:nvSpPr>
        <p:spPr>
          <a:xfrm>
            <a:off x="382282" y="2992155"/>
            <a:ext cx="6426200" cy="438150"/>
          </a:xfrm>
          <a:prstGeom prst="roundRect">
            <a:avLst>
              <a:gd fmla="val 8938" name="adj"/>
            </a:avLst>
          </a:prstGeom>
          <a:solidFill>
            <a:schemeClr val="accent3"/>
          </a:solidFill>
          <a:ln cap="flat" cmpd="sng" w="19050">
            <a:solidFill>
              <a:schemeClr val="lt1"/>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800" u="none" cap="none" strike="noStrike">
                <a:solidFill>
                  <a:srgbClr val="FFFFFF"/>
                </a:solidFill>
                <a:latin typeface="Arial"/>
                <a:ea typeface="Arial"/>
                <a:cs typeface="Arial"/>
                <a:sym typeface="Arial"/>
              </a:rPr>
              <a:t>Cloud Foundry BOSH</a:t>
            </a:r>
          </a:p>
        </p:txBody>
      </p:sp>
      <p:sp>
        <p:nvSpPr>
          <p:cNvPr id="78" name="Shape 78"/>
          <p:cNvSpPr txBox="1"/>
          <p:nvPr/>
        </p:nvSpPr>
        <p:spPr>
          <a:xfrm>
            <a:off x="6952943" y="3063591"/>
            <a:ext cx="2049463" cy="73818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1400" u="none" cap="none" strike="noStrike">
                <a:solidFill>
                  <a:srgbClr val="FFFFFF"/>
                </a:solidFill>
                <a:latin typeface="Arial"/>
                <a:ea typeface="Arial"/>
                <a:cs typeface="Arial"/>
                <a:sym typeface="Arial"/>
              </a:rPr>
              <a:t>Multi-Cloud Declarative Service Deployment, Operations</a:t>
            </a:r>
          </a:p>
        </p:txBody>
      </p:sp>
      <p:sp>
        <p:nvSpPr>
          <p:cNvPr id="79" name="Shape 79"/>
          <p:cNvSpPr txBox="1"/>
          <p:nvPr/>
        </p:nvSpPr>
        <p:spPr>
          <a:xfrm>
            <a:off x="6927543" y="1549116"/>
            <a:ext cx="2184399" cy="1168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1400" u="none" cap="none" strike="noStrike">
                <a:solidFill>
                  <a:srgbClr val="FFFFFF"/>
                </a:solidFill>
                <a:latin typeface="Arial"/>
                <a:ea typeface="Arial"/>
                <a:cs typeface="Arial"/>
                <a:sym typeface="Arial"/>
              </a:rPr>
              <a:t>Elastic managed runtime service integrated into leading data services; all scaled and managed by CF BOSH </a:t>
            </a:r>
          </a:p>
        </p:txBody>
      </p:sp>
      <p:grpSp>
        <p:nvGrpSpPr>
          <p:cNvPr id="80" name="Shape 80"/>
          <p:cNvGrpSpPr/>
          <p:nvPr/>
        </p:nvGrpSpPr>
        <p:grpSpPr>
          <a:xfrm>
            <a:off x="763207" y="3498495"/>
            <a:ext cx="5875344" cy="971903"/>
            <a:chOff x="184080" y="4377801"/>
            <a:chExt cx="4336745" cy="531523"/>
          </a:xfrm>
        </p:grpSpPr>
        <p:grpSp>
          <p:nvGrpSpPr>
            <p:cNvPr id="81" name="Shape 81"/>
            <p:cNvGrpSpPr/>
            <p:nvPr/>
          </p:nvGrpSpPr>
          <p:grpSpPr>
            <a:xfrm>
              <a:off x="184080" y="4377801"/>
              <a:ext cx="1010802" cy="527415"/>
              <a:chOff x="184080" y="4448921"/>
              <a:chExt cx="1010802" cy="527415"/>
            </a:xfrm>
          </p:grpSpPr>
          <p:pic>
            <p:nvPicPr>
              <p:cNvPr id="82" name="Shape 82"/>
              <p:cNvPicPr preferRelativeResize="0"/>
              <p:nvPr/>
            </p:nvPicPr>
            <p:blipFill rotWithShape="1">
              <a:blip r:embed="rId3">
                <a:alphaModFix/>
              </a:blip>
              <a:srcRect b="-4013" l="0" r="0" t="0"/>
              <a:stretch/>
            </p:blipFill>
            <p:spPr>
              <a:xfrm>
                <a:off x="184080" y="4448921"/>
                <a:ext cx="1010802" cy="527415"/>
              </a:xfrm>
              <a:prstGeom prst="rect">
                <a:avLst/>
              </a:prstGeom>
              <a:noFill/>
              <a:ln>
                <a:noFill/>
              </a:ln>
            </p:spPr>
          </p:pic>
          <p:pic>
            <p:nvPicPr>
              <p:cNvPr id="83" name="Shape 83"/>
              <p:cNvPicPr preferRelativeResize="0"/>
              <p:nvPr/>
            </p:nvPicPr>
            <p:blipFill rotWithShape="1">
              <a:blip r:embed="rId4">
                <a:alphaModFix/>
              </a:blip>
              <a:srcRect b="0" l="0" r="0" t="0"/>
              <a:stretch/>
            </p:blipFill>
            <p:spPr>
              <a:xfrm>
                <a:off x="378026" y="4636567"/>
                <a:ext cx="648220" cy="164130"/>
              </a:xfrm>
              <a:prstGeom prst="rect">
                <a:avLst/>
              </a:prstGeom>
              <a:noFill/>
              <a:ln>
                <a:noFill/>
              </a:ln>
            </p:spPr>
          </p:pic>
        </p:grpSp>
        <p:grpSp>
          <p:nvGrpSpPr>
            <p:cNvPr id="84" name="Shape 84"/>
            <p:cNvGrpSpPr/>
            <p:nvPr/>
          </p:nvGrpSpPr>
          <p:grpSpPr>
            <a:xfrm>
              <a:off x="2400042" y="4380285"/>
              <a:ext cx="1010802" cy="527415"/>
              <a:chOff x="2400042" y="4451405"/>
              <a:chExt cx="1010802" cy="527415"/>
            </a:xfrm>
          </p:grpSpPr>
          <p:pic>
            <p:nvPicPr>
              <p:cNvPr id="85" name="Shape 85"/>
              <p:cNvPicPr preferRelativeResize="0"/>
              <p:nvPr/>
            </p:nvPicPr>
            <p:blipFill rotWithShape="1">
              <a:blip r:embed="rId3">
                <a:alphaModFix/>
              </a:blip>
              <a:srcRect b="-4013" l="0" r="0" t="0"/>
              <a:stretch/>
            </p:blipFill>
            <p:spPr>
              <a:xfrm>
                <a:off x="2400042" y="4451405"/>
                <a:ext cx="1010802" cy="527415"/>
              </a:xfrm>
              <a:prstGeom prst="rect">
                <a:avLst/>
              </a:prstGeom>
              <a:noFill/>
              <a:ln>
                <a:noFill/>
              </a:ln>
            </p:spPr>
          </p:pic>
          <p:pic>
            <p:nvPicPr>
              <p:cNvPr descr="https://encrypted-tbn0.gstatic.com/images?q=tbn:ANd9GcRgWtweeNVNot_dJ1JZ4fATg5X0qxTniN17Zry9UylCHUwXFy8KJQ" id="86" name="Shape 86"/>
              <p:cNvPicPr preferRelativeResize="0"/>
              <p:nvPr/>
            </p:nvPicPr>
            <p:blipFill rotWithShape="1">
              <a:blip r:embed="rId5">
                <a:alphaModFix/>
              </a:blip>
              <a:srcRect b="0" l="0" r="0" t="0"/>
              <a:stretch/>
            </p:blipFill>
            <p:spPr>
              <a:xfrm>
                <a:off x="2576400" y="4585912"/>
                <a:ext cx="542436" cy="219842"/>
              </a:xfrm>
              <a:prstGeom prst="rect">
                <a:avLst/>
              </a:prstGeom>
              <a:noFill/>
              <a:ln>
                <a:noFill/>
              </a:ln>
            </p:spPr>
          </p:pic>
        </p:grpSp>
        <p:grpSp>
          <p:nvGrpSpPr>
            <p:cNvPr id="87" name="Shape 87"/>
            <p:cNvGrpSpPr/>
            <p:nvPr/>
          </p:nvGrpSpPr>
          <p:grpSpPr>
            <a:xfrm>
              <a:off x="1286159" y="4378687"/>
              <a:ext cx="1010802" cy="527415"/>
              <a:chOff x="1286159" y="4449807"/>
              <a:chExt cx="1010802" cy="527415"/>
            </a:xfrm>
          </p:grpSpPr>
          <p:pic>
            <p:nvPicPr>
              <p:cNvPr id="88" name="Shape 88"/>
              <p:cNvPicPr preferRelativeResize="0"/>
              <p:nvPr/>
            </p:nvPicPr>
            <p:blipFill rotWithShape="1">
              <a:blip r:embed="rId3">
                <a:alphaModFix/>
              </a:blip>
              <a:srcRect b="-4013" l="0" r="0" t="0"/>
              <a:stretch/>
            </p:blipFill>
            <p:spPr>
              <a:xfrm>
                <a:off x="1286159" y="4449807"/>
                <a:ext cx="1010802" cy="527415"/>
              </a:xfrm>
              <a:prstGeom prst="rect">
                <a:avLst/>
              </a:prstGeom>
              <a:noFill/>
              <a:ln>
                <a:noFill/>
              </a:ln>
            </p:spPr>
          </p:pic>
          <p:pic>
            <p:nvPicPr>
              <p:cNvPr descr="openstack_logo.jpg" id="89" name="Shape 89"/>
              <p:cNvPicPr preferRelativeResize="0"/>
              <p:nvPr/>
            </p:nvPicPr>
            <p:blipFill rotWithShape="1">
              <a:blip r:embed="rId6">
                <a:alphaModFix/>
              </a:blip>
              <a:srcRect b="0" l="4286" r="0" t="0"/>
              <a:stretch/>
            </p:blipFill>
            <p:spPr>
              <a:xfrm>
                <a:off x="1455729" y="4599298"/>
                <a:ext cx="596066" cy="198040"/>
              </a:xfrm>
              <a:prstGeom prst="rect">
                <a:avLst/>
              </a:prstGeom>
              <a:noFill/>
              <a:ln>
                <a:noFill/>
              </a:ln>
            </p:spPr>
          </p:pic>
        </p:grpSp>
        <p:grpSp>
          <p:nvGrpSpPr>
            <p:cNvPr id="90" name="Shape 90"/>
            <p:cNvGrpSpPr/>
            <p:nvPr/>
          </p:nvGrpSpPr>
          <p:grpSpPr>
            <a:xfrm>
              <a:off x="3510023" y="4381908"/>
              <a:ext cx="1010802" cy="527415"/>
              <a:chOff x="3510023" y="4453028"/>
              <a:chExt cx="1010802" cy="527415"/>
            </a:xfrm>
          </p:grpSpPr>
          <p:pic>
            <p:nvPicPr>
              <p:cNvPr id="91" name="Shape 91"/>
              <p:cNvPicPr preferRelativeResize="0"/>
              <p:nvPr/>
            </p:nvPicPr>
            <p:blipFill rotWithShape="1">
              <a:blip r:embed="rId3">
                <a:alphaModFix/>
              </a:blip>
              <a:srcRect b="-4013" l="0" r="0" t="0"/>
              <a:stretch/>
            </p:blipFill>
            <p:spPr>
              <a:xfrm>
                <a:off x="3510023" y="4453028"/>
                <a:ext cx="1010802" cy="527415"/>
              </a:xfrm>
              <a:prstGeom prst="rect">
                <a:avLst/>
              </a:prstGeom>
              <a:noFill/>
              <a:ln>
                <a:noFill/>
              </a:ln>
            </p:spPr>
          </p:pic>
          <p:pic>
            <p:nvPicPr>
              <p:cNvPr id="92" name="Shape 92"/>
              <p:cNvPicPr preferRelativeResize="0"/>
              <p:nvPr/>
            </p:nvPicPr>
            <p:blipFill rotWithShape="1">
              <a:blip r:embed="rId7">
                <a:alphaModFix/>
              </a:blip>
              <a:srcRect b="0" l="0" r="0" t="0"/>
              <a:stretch/>
            </p:blipFill>
            <p:spPr>
              <a:xfrm>
                <a:off x="3650837" y="4531964"/>
                <a:ext cx="327844" cy="327844"/>
              </a:xfrm>
              <a:prstGeom prst="rect">
                <a:avLst/>
              </a:prstGeom>
              <a:noFill/>
              <a:ln>
                <a:noFill/>
              </a:ln>
            </p:spPr>
          </p:pic>
          <p:sp>
            <p:nvSpPr>
              <p:cNvPr id="93" name="Shape 93"/>
              <p:cNvSpPr txBox="1"/>
              <p:nvPr/>
            </p:nvSpPr>
            <p:spPr>
              <a:xfrm>
                <a:off x="3833914" y="4577180"/>
                <a:ext cx="594386" cy="2390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62626"/>
                  </a:buClr>
                  <a:buSzPct val="25000"/>
                  <a:buFont typeface="Arial"/>
                  <a:buNone/>
                </a:pPr>
                <a:r>
                  <a:rPr b="0" i="0" lang="en-US" sz="1200" u="none" cap="none" strike="noStrike">
                    <a:solidFill>
                      <a:srgbClr val="262626"/>
                    </a:solidFill>
                    <a:latin typeface="Arial"/>
                    <a:ea typeface="Arial"/>
                    <a:cs typeface="Arial"/>
                    <a:sym typeface="Arial"/>
                  </a:rPr>
                  <a:t>Azure</a:t>
                </a:r>
              </a:p>
            </p:txBody>
          </p:sp>
        </p:grpSp>
      </p:grpSp>
      <p:grpSp>
        <p:nvGrpSpPr>
          <p:cNvPr id="94" name="Shape 94"/>
          <p:cNvGrpSpPr/>
          <p:nvPr/>
        </p:nvGrpSpPr>
        <p:grpSpPr>
          <a:xfrm>
            <a:off x="372757" y="1336391"/>
            <a:ext cx="6362700" cy="1603375"/>
            <a:chOff x="372757" y="1336391"/>
            <a:chExt cx="6362700" cy="1603375"/>
          </a:xfrm>
        </p:grpSpPr>
        <p:sp>
          <p:nvSpPr>
            <p:cNvPr id="95" name="Shape 95"/>
            <p:cNvSpPr/>
            <p:nvPr/>
          </p:nvSpPr>
          <p:spPr>
            <a:xfrm>
              <a:off x="1525282" y="1341154"/>
              <a:ext cx="1165224" cy="1590674"/>
            </a:xfrm>
            <a:prstGeom prst="roundRect">
              <a:avLst>
                <a:gd fmla="val 5730" name="adj"/>
              </a:avLst>
            </a:prstGeom>
            <a:solidFill>
              <a:schemeClr val="accent1"/>
            </a:solidFill>
            <a:ln cap="flat" cmpd="sng" w="19050">
              <a:solidFill>
                <a:schemeClr val="lt1"/>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400" u="none" cap="none" strike="noStrike">
                  <a:solidFill>
                    <a:srgbClr val="FFFFFF"/>
                  </a:solidFill>
                  <a:latin typeface="Arial"/>
                  <a:ea typeface="Arial"/>
                  <a:cs typeface="Arial"/>
                  <a:sym typeface="Arial"/>
                </a:rPr>
                <a:t>Elastic </a:t>
              </a:r>
            </a:p>
            <a:p>
              <a:pPr indent="0" lvl="0" marL="0" marR="0" rtl="0" algn="ctr">
                <a:lnSpc>
                  <a:spcPct val="100000"/>
                </a:lnSpc>
                <a:spcBef>
                  <a:spcPts val="0"/>
                </a:spcBef>
                <a:spcAft>
                  <a:spcPts val="0"/>
                </a:spcAft>
                <a:buClr>
                  <a:srgbClr val="FFFFFF"/>
                </a:buClr>
                <a:buSzPct val="25000"/>
                <a:buFont typeface="Arial"/>
                <a:buNone/>
              </a:pPr>
              <a:r>
                <a:rPr b="0" i="0" lang="en-US" sz="1400" u="none" cap="none" strike="noStrike">
                  <a:solidFill>
                    <a:srgbClr val="FFFFFF"/>
                  </a:solidFill>
                  <a:latin typeface="Arial"/>
                  <a:ea typeface="Arial"/>
                  <a:cs typeface="Arial"/>
                  <a:sym typeface="Arial"/>
                </a:rPr>
                <a:t>Container</a:t>
              </a:r>
            </a:p>
            <a:p>
              <a:pPr indent="0" lvl="0" marL="0" marR="0" rtl="0" algn="ctr">
                <a:lnSpc>
                  <a:spcPct val="100000"/>
                </a:lnSpc>
                <a:spcBef>
                  <a:spcPts val="0"/>
                </a:spcBef>
                <a:spcAft>
                  <a:spcPts val="0"/>
                </a:spcAft>
                <a:buClr>
                  <a:srgbClr val="FFFFFF"/>
                </a:buClr>
                <a:buSzPct val="25000"/>
                <a:buFont typeface="Arial"/>
                <a:buNone/>
              </a:pPr>
              <a:r>
                <a:rPr b="0" i="0" lang="en-US" sz="1400" u="none" cap="none" strike="noStrike">
                  <a:solidFill>
                    <a:srgbClr val="FFFFFF"/>
                  </a:solidFill>
                  <a:latin typeface="Arial"/>
                  <a:ea typeface="Arial"/>
                  <a:cs typeface="Arial"/>
                  <a:sym typeface="Arial"/>
                </a:rPr>
                <a:t>Runtime</a:t>
              </a:r>
            </a:p>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Agile  Microservices</a:t>
              </a:r>
            </a:p>
          </p:txBody>
        </p:sp>
        <p:sp>
          <p:nvSpPr>
            <p:cNvPr id="96" name="Shape 96"/>
            <p:cNvSpPr/>
            <p:nvPr/>
          </p:nvSpPr>
          <p:spPr>
            <a:xfrm>
              <a:off x="5768669" y="1341154"/>
              <a:ext cx="966788" cy="1590674"/>
            </a:xfrm>
            <a:prstGeom prst="roundRect">
              <a:avLst>
                <a:gd fmla="val 6856" name="adj"/>
              </a:avLst>
            </a:prstGeom>
            <a:solidFill>
              <a:srgbClr val="7F7F7F"/>
            </a:solidFill>
            <a:ln cap="flat" cmpd="sng" w="19050">
              <a:solidFill>
                <a:schemeClr val="lt1"/>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400" u="none" cap="none" strike="noStrike">
                  <a:solidFill>
                    <a:srgbClr val="FFFFFF"/>
                  </a:solidFill>
                  <a:latin typeface="Arial"/>
                  <a:ea typeface="Arial"/>
                  <a:cs typeface="Arial"/>
                  <a:sym typeface="Arial"/>
                </a:rPr>
                <a:t>DataStax</a:t>
              </a:r>
            </a:p>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Cassandra</a:t>
              </a:r>
            </a:p>
          </p:txBody>
        </p:sp>
        <p:sp>
          <p:nvSpPr>
            <p:cNvPr id="97" name="Shape 97"/>
            <p:cNvSpPr/>
            <p:nvPr/>
          </p:nvSpPr>
          <p:spPr>
            <a:xfrm>
              <a:off x="372757" y="1341154"/>
              <a:ext cx="1095375" cy="1590674"/>
            </a:xfrm>
            <a:prstGeom prst="roundRect">
              <a:avLst>
                <a:gd fmla="val 4825" name="adj"/>
              </a:avLst>
            </a:prstGeom>
            <a:solidFill>
              <a:srgbClr val="7F7F7F"/>
            </a:solidFill>
            <a:ln cap="flat" cmpd="sng" w="19050">
              <a:solidFill>
                <a:schemeClr val="lt1"/>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rgbClr val="FFFFFF"/>
                </a:solidFill>
                <a:latin typeface="Arial"/>
                <a:ea typeface="Arial"/>
                <a:cs typeface="Arial"/>
                <a:sym typeface="Arial"/>
              </a:endParaRPr>
            </a:p>
            <a:p>
              <a:pPr indent="0" lvl="0" marL="0" marR="0" rtl="0" algn="ctr">
                <a:lnSpc>
                  <a:spcPct val="92187"/>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Jenkins Service</a:t>
              </a:r>
            </a:p>
            <a:p>
              <a:pPr indent="0" lvl="0" marL="0" marR="0" rtl="0" algn="ctr">
                <a:lnSpc>
                  <a:spcPct val="92187"/>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(CI)</a:t>
              </a:r>
            </a:p>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rgbClr val="FFFFFF"/>
                </a:solidFill>
                <a:latin typeface="Arial"/>
                <a:ea typeface="Arial"/>
                <a:cs typeface="Arial"/>
                <a:sym typeface="Arial"/>
              </a:endParaRPr>
            </a:p>
          </p:txBody>
        </p:sp>
        <p:sp>
          <p:nvSpPr>
            <p:cNvPr id="98" name="Shape 98"/>
            <p:cNvSpPr/>
            <p:nvPr/>
          </p:nvSpPr>
          <p:spPr>
            <a:xfrm>
              <a:off x="3774769" y="1341154"/>
              <a:ext cx="969963" cy="1590674"/>
            </a:xfrm>
            <a:prstGeom prst="roundRect">
              <a:avLst>
                <a:gd fmla="val 6130" name="adj"/>
              </a:avLst>
            </a:prstGeom>
            <a:solidFill>
              <a:srgbClr val="7F7F7F"/>
            </a:solidFill>
            <a:ln cap="flat" cmpd="sng" w="19050">
              <a:solidFill>
                <a:schemeClr val="lt1"/>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MySQL</a:t>
              </a:r>
            </a:p>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rgbClr val="FFFFFF"/>
                </a:solidFill>
                <a:latin typeface="Arial"/>
                <a:ea typeface="Arial"/>
                <a:cs typeface="Arial"/>
                <a:sym typeface="Arial"/>
              </a:endParaRPr>
            </a:p>
          </p:txBody>
        </p:sp>
        <p:sp>
          <p:nvSpPr>
            <p:cNvPr id="99" name="Shape 99"/>
            <p:cNvSpPr/>
            <p:nvPr/>
          </p:nvSpPr>
          <p:spPr>
            <a:xfrm>
              <a:off x="4786007" y="1336391"/>
              <a:ext cx="966787" cy="1603375"/>
            </a:xfrm>
            <a:prstGeom prst="roundRect">
              <a:avLst>
                <a:gd fmla="val 6856" name="adj"/>
              </a:avLst>
            </a:prstGeom>
            <a:solidFill>
              <a:srgbClr val="7F7F7F"/>
            </a:solidFill>
            <a:ln cap="flat" cmpd="sng" w="19050">
              <a:solidFill>
                <a:schemeClr val="lt1"/>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400" u="none" cap="none" strike="noStrike">
                  <a:solidFill>
                    <a:srgbClr val="FFFFFF"/>
                  </a:solidFill>
                  <a:latin typeface="Arial"/>
                  <a:ea typeface="Arial"/>
                  <a:cs typeface="Arial"/>
                  <a:sym typeface="Arial"/>
                </a:rPr>
                <a:t>Rabbit MQ</a:t>
              </a:r>
            </a:p>
          </p:txBody>
        </p:sp>
        <p:sp>
          <p:nvSpPr>
            <p:cNvPr id="100" name="Shape 100"/>
            <p:cNvSpPr/>
            <p:nvPr/>
          </p:nvSpPr>
          <p:spPr>
            <a:xfrm>
              <a:off x="2730916" y="1349091"/>
              <a:ext cx="969963" cy="1590674"/>
            </a:xfrm>
            <a:prstGeom prst="roundRect">
              <a:avLst>
                <a:gd fmla="val 6130" name="adj"/>
              </a:avLst>
            </a:prstGeom>
            <a:solidFill>
              <a:srgbClr val="7F7F7F"/>
            </a:solidFill>
            <a:ln cap="flat" cmpd="sng" w="19050">
              <a:solidFill>
                <a:schemeClr val="lt1"/>
              </a:solidFill>
              <a:prstDash val="solid"/>
              <a:round/>
              <a:headEnd len="med" w="med" type="none"/>
              <a:tailEnd len="med" w="med" type="none"/>
            </a:ln>
            <a:effectLst>
              <a:outerShdw blurRad="39999" rotWithShape="0" dir="5400000" dist="20000">
                <a:srgbClr val="000000">
                  <a:alpha val="37647"/>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ct val="25000"/>
                <a:buFont typeface="Arial"/>
                <a:buNone/>
              </a:pPr>
              <a:r>
                <a:rPr b="0" i="0" lang="en-US" sz="1600" u="none" cap="none" strike="noStrike">
                  <a:solidFill>
                    <a:srgbClr val="FFFFFF"/>
                  </a:solidFill>
                  <a:latin typeface="Arial"/>
                  <a:ea typeface="Arial"/>
                  <a:cs typeface="Arial"/>
                  <a:sym typeface="Arial"/>
                </a:rPr>
                <a:t>Redis</a:t>
              </a:r>
            </a:p>
            <a:p>
              <a:pPr indent="0" lvl="0" marL="0" marR="0" rtl="0" algn="ctr">
                <a:lnSpc>
                  <a:spcPct val="100000"/>
                </a:lnSpc>
                <a:spcBef>
                  <a:spcPts val="0"/>
                </a:spcBef>
                <a:spcAft>
                  <a:spcPts val="0"/>
                </a:spcAft>
                <a:buClr>
                  <a:schemeClr val="dk1"/>
                </a:buClr>
                <a:buFont typeface="Arial"/>
                <a:buNone/>
              </a:pPr>
              <a:r>
                <a:t/>
              </a:r>
              <a:endParaRPr b="0" i="0" sz="1600" u="none" cap="none" strike="noStrike">
                <a:solidFill>
                  <a:srgbClr val="FFFFFF"/>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descr="Stocksy_txp157cab05rEJ000_Medium_423382.jpg" id="105" name="Shape 105"/>
          <p:cNvPicPr preferRelativeResize="0"/>
          <p:nvPr/>
        </p:nvPicPr>
        <p:blipFill rotWithShape="1">
          <a:blip r:embed="rId3">
            <a:alphaModFix/>
          </a:blip>
          <a:srcRect b="0" l="0" r="0" t="15584"/>
          <a:stretch/>
        </p:blipFill>
        <p:spPr>
          <a:xfrm>
            <a:off x="0" y="0"/>
            <a:ext cx="9144000" cy="5143499"/>
          </a:xfrm>
          <a:prstGeom prst="rect">
            <a:avLst/>
          </a:prstGeom>
          <a:noFill/>
          <a:ln>
            <a:noFill/>
          </a:ln>
        </p:spPr>
      </p:pic>
      <p:sp>
        <p:nvSpPr>
          <p:cNvPr id="106" name="Shape 106"/>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anchorCtr="0" anchor="ctr" bIns="34275" lIns="68575" rIns="68575"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nvGrpSpPr>
          <p:cNvPr id="107" name="Shape 107"/>
          <p:cNvGrpSpPr/>
          <p:nvPr/>
        </p:nvGrpSpPr>
        <p:grpSpPr>
          <a:xfrm>
            <a:off x="3754005" y="2328640"/>
            <a:ext cx="1187449" cy="800194"/>
            <a:chOff x="1314450" y="2381250"/>
            <a:chExt cx="1847849" cy="1245222"/>
          </a:xfrm>
        </p:grpSpPr>
        <p:sp>
          <p:nvSpPr>
            <p:cNvPr id="108" name="Shape 108"/>
            <p:cNvSpPr/>
            <p:nvPr/>
          </p:nvSpPr>
          <p:spPr>
            <a:xfrm>
              <a:off x="1752600" y="2806700"/>
              <a:ext cx="1028700" cy="635000"/>
            </a:xfrm>
            <a:prstGeom prst="roundRect">
              <a:avLst>
                <a:gd fmla="val 16667"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pic>
          <p:nvPicPr>
            <p:cNvPr descr="cf-green.png" id="109" name="Shape 109"/>
            <p:cNvPicPr preferRelativeResize="0"/>
            <p:nvPr/>
          </p:nvPicPr>
          <p:blipFill rotWithShape="1">
            <a:blip r:embed="rId4">
              <a:alphaModFix/>
            </a:blip>
            <a:srcRect b="0" l="0" r="0" t="0"/>
            <a:stretch/>
          </p:blipFill>
          <p:spPr>
            <a:xfrm>
              <a:off x="1314450" y="2381250"/>
              <a:ext cx="1847849" cy="1245222"/>
            </a:xfrm>
            <a:prstGeom prst="rect">
              <a:avLst/>
            </a:prstGeom>
            <a:noFill/>
            <a:ln>
              <a:noFill/>
            </a:ln>
          </p:spPr>
        </p:pic>
      </p:grpSp>
      <p:cxnSp>
        <p:nvCxnSpPr>
          <p:cNvPr id="110" name="Shape 110"/>
          <p:cNvCxnSpPr/>
          <p:nvPr/>
        </p:nvCxnSpPr>
        <p:spPr>
          <a:xfrm>
            <a:off x="596900" y="2111130"/>
            <a:ext cx="7848599" cy="1587"/>
          </a:xfrm>
          <a:prstGeom prst="straightConnector1">
            <a:avLst/>
          </a:prstGeom>
          <a:noFill/>
          <a:ln cap="flat" cmpd="sng" w="22225">
            <a:solidFill>
              <a:schemeClr val="accent1"/>
            </a:solidFill>
            <a:prstDash val="solid"/>
            <a:round/>
            <a:headEnd len="med" w="med" type="none"/>
            <a:tailEnd len="med" w="med" type="none"/>
          </a:ln>
          <a:effectLst>
            <a:outerShdw blurRad="39999" rotWithShape="0" dir="5400000" dist="20000">
              <a:srgbClr val="000000">
                <a:alpha val="37647"/>
              </a:srgbClr>
            </a:outerShdw>
          </a:effectLst>
        </p:spPr>
      </p:cxnSp>
      <p:cxnSp>
        <p:nvCxnSpPr>
          <p:cNvPr id="111" name="Shape 111"/>
          <p:cNvCxnSpPr/>
          <p:nvPr/>
        </p:nvCxnSpPr>
        <p:spPr>
          <a:xfrm>
            <a:off x="596900" y="3428753"/>
            <a:ext cx="7848599" cy="1587"/>
          </a:xfrm>
          <a:prstGeom prst="straightConnector1">
            <a:avLst/>
          </a:prstGeom>
          <a:noFill/>
          <a:ln cap="flat" cmpd="sng" w="22225">
            <a:solidFill>
              <a:schemeClr val="accent1"/>
            </a:solidFill>
            <a:prstDash val="solid"/>
            <a:round/>
            <a:headEnd len="med" w="med" type="none"/>
            <a:tailEnd len="med" w="med" type="none"/>
          </a:ln>
          <a:effectLst>
            <a:outerShdw blurRad="39999" rotWithShape="0" dir="5400000" dist="20000">
              <a:srgbClr val="000000">
                <a:alpha val="37647"/>
              </a:srgbClr>
            </a:outerShdw>
          </a:effectLst>
        </p:spPr>
      </p:cxnSp>
      <p:sp>
        <p:nvSpPr>
          <p:cNvPr id="112" name="Shape 112"/>
          <p:cNvSpPr txBox="1"/>
          <p:nvPr/>
        </p:nvSpPr>
        <p:spPr>
          <a:xfrm>
            <a:off x="1820793" y="1336858"/>
            <a:ext cx="5209486" cy="460500"/>
          </a:xfrm>
          <a:prstGeom prst="rect">
            <a:avLst/>
          </a:prstGeom>
          <a:noFill/>
          <a:ln>
            <a:noFill/>
          </a:ln>
        </p:spPr>
        <p:txBody>
          <a:bodyPr anchorCtr="0" anchor="t" bIns="0" lIns="0" rIns="0" tIns="0">
            <a:noAutofit/>
          </a:bodyPr>
          <a:lstStyle/>
          <a:p>
            <a:pPr indent="0" lvl="0" marL="0" marR="0" rtl="0" algn="just">
              <a:lnSpc>
                <a:spcPct val="90000"/>
              </a:lnSpc>
              <a:spcBef>
                <a:spcPts val="0"/>
              </a:spcBef>
              <a:spcAft>
                <a:spcPts val="0"/>
              </a:spcAft>
              <a:buClr>
                <a:srgbClr val="000000"/>
              </a:buClr>
              <a:buFont typeface="Arial"/>
              <a:buNone/>
            </a:pPr>
            <a:r>
              <a:t/>
            </a:r>
            <a:endParaRPr b="1" i="0" sz="4500" u="none" cap="none" strike="noStrike">
              <a:solidFill>
                <a:srgbClr val="008881"/>
              </a:solidFill>
              <a:latin typeface="Arial"/>
              <a:ea typeface="Arial"/>
              <a:cs typeface="Arial"/>
              <a:sym typeface="Arial"/>
            </a:endParaRPr>
          </a:p>
        </p:txBody>
      </p:sp>
      <p:sp>
        <p:nvSpPr>
          <p:cNvPr id="113" name="Shape 113"/>
          <p:cNvSpPr txBox="1"/>
          <p:nvPr/>
        </p:nvSpPr>
        <p:spPr>
          <a:xfrm>
            <a:off x="205956" y="1396070"/>
            <a:ext cx="8410499" cy="460500"/>
          </a:xfrm>
          <a:prstGeom prst="rect">
            <a:avLst/>
          </a:prstGeom>
          <a:noFill/>
          <a:ln>
            <a:noFill/>
          </a:ln>
        </p:spPr>
        <p:txBody>
          <a:bodyPr anchorCtr="0" anchor="t" bIns="0" lIns="0" rIns="0" tIns="0">
            <a:noAutofit/>
          </a:bodyPr>
          <a:lstStyle/>
          <a:p>
            <a:pPr indent="0" lvl="0" marL="0" marR="0" rtl="0" algn="ctr">
              <a:lnSpc>
                <a:spcPct val="90000"/>
              </a:lnSpc>
              <a:spcBef>
                <a:spcPts val="0"/>
              </a:spcBef>
              <a:spcAft>
                <a:spcPts val="0"/>
              </a:spcAft>
              <a:buClr>
                <a:srgbClr val="74CEC7"/>
              </a:buClr>
              <a:buSzPct val="25000"/>
              <a:buFont typeface="Arial"/>
              <a:buNone/>
            </a:pPr>
            <a:r>
              <a:rPr b="1" i="0" lang="en-US" sz="3200" u="none" cap="none" strike="noStrike">
                <a:solidFill>
                  <a:srgbClr val="74CEC7"/>
                </a:solidFill>
                <a:latin typeface="Arial"/>
                <a:ea typeface="Arial"/>
                <a:cs typeface="Arial"/>
                <a:sym typeface="Arial"/>
              </a:rPr>
              <a:t>D E M 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ctrTitle"/>
          </p:nvPr>
        </p:nvSpPr>
        <p:spPr>
          <a:xfrm>
            <a:off x="1017587" y="1739930"/>
            <a:ext cx="7473270" cy="620700"/>
          </a:xfrm>
          <a:prstGeom prst="rect">
            <a:avLst/>
          </a:prstGeom>
          <a:noFill/>
          <a:ln>
            <a:noFill/>
          </a:ln>
        </p:spPr>
        <p:txBody>
          <a:bodyPr anchorCtr="0" anchor="b" bIns="91425" lIns="91425" rIns="91425" tIns="91425">
            <a:noAutofit/>
          </a:bodyPr>
          <a:lstStyle/>
          <a:p>
            <a:pPr indent="0" lvl="0" marL="0" marR="0" rtl="0" algn="l">
              <a:lnSpc>
                <a:spcPct val="90000"/>
              </a:lnSpc>
              <a:spcBef>
                <a:spcPts val="0"/>
              </a:spcBef>
              <a:spcAft>
                <a:spcPts val="0"/>
              </a:spcAft>
              <a:buClr>
                <a:schemeClr val="accent3"/>
              </a:buClr>
              <a:buSzPct val="25000"/>
              <a:buFont typeface="Arial"/>
              <a:buNone/>
            </a:pPr>
            <a:r>
              <a:rPr b="0" i="0" lang="en-US" sz="4000" u="none" cap="none" strike="noStrike">
                <a:solidFill>
                  <a:schemeClr val="accent3"/>
                </a:solidFill>
                <a:latin typeface="Arial"/>
                <a:ea typeface="Arial"/>
                <a:cs typeface="Arial"/>
                <a:sym typeface="Arial"/>
              </a:rPr>
              <a:t>Elastic Container Runtime</a:t>
            </a:r>
          </a:p>
        </p:txBody>
      </p:sp>
      <p:sp>
        <p:nvSpPr>
          <p:cNvPr id="119" name="Shape 119"/>
          <p:cNvSpPr txBox="1"/>
          <p:nvPr/>
        </p:nvSpPr>
        <p:spPr>
          <a:xfrm>
            <a:off x="1026053" y="2447127"/>
            <a:ext cx="6048374" cy="56276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0" i="0" lang="en-US" sz="2400" u="none" cap="none" strike="noStrike">
                <a:solidFill>
                  <a:srgbClr val="FFFFFF"/>
                </a:solidFill>
                <a:latin typeface="Arial"/>
                <a:ea typeface="Arial"/>
                <a:cs typeface="Arial"/>
                <a:sym typeface="Arial"/>
              </a:rPr>
              <a:t>Technical Drill Down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p:nvPr/>
        </p:nvSpPr>
        <p:spPr>
          <a:xfrm>
            <a:off x="330580" y="3791255"/>
            <a:ext cx="8509144" cy="459683"/>
          </a:xfrm>
          <a:prstGeom prst="roundRect">
            <a:avLst>
              <a:gd fmla="val 16667" name="adj"/>
            </a:avLst>
          </a:prstGeom>
          <a:solidFill>
            <a:srgbClr val="D8D8D8"/>
          </a:solidFill>
          <a:ln cap="flat" cmpd="sng" w="9525">
            <a:solidFill>
              <a:srgbClr val="FFFFFF"/>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4D4D4D"/>
              </a:buClr>
              <a:buSzPct val="25000"/>
              <a:buFont typeface="Arial"/>
              <a:buNone/>
            </a:pPr>
            <a:r>
              <a:rPr b="1" i="0" lang="en-US" sz="1800" u="none" cap="none" strike="noStrike">
                <a:solidFill>
                  <a:srgbClr val="4D4D4D"/>
                </a:solidFill>
                <a:latin typeface="Arial"/>
                <a:ea typeface="Arial"/>
                <a:cs typeface="Arial"/>
                <a:sym typeface="Arial"/>
              </a:rPr>
              <a:t>BOSH - Automation Layer</a:t>
            </a:r>
          </a:p>
        </p:txBody>
      </p:sp>
      <p:grpSp>
        <p:nvGrpSpPr>
          <p:cNvPr id="125" name="Shape 125"/>
          <p:cNvGrpSpPr/>
          <p:nvPr/>
        </p:nvGrpSpPr>
        <p:grpSpPr>
          <a:xfrm>
            <a:off x="330579" y="289780"/>
            <a:ext cx="8509144" cy="3406318"/>
            <a:chOff x="1267575" y="676308"/>
            <a:chExt cx="7253110" cy="3524411"/>
          </a:xfrm>
        </p:grpSpPr>
        <p:sp>
          <p:nvSpPr>
            <p:cNvPr id="126" name="Shape 126"/>
            <p:cNvSpPr/>
            <p:nvPr/>
          </p:nvSpPr>
          <p:spPr>
            <a:xfrm>
              <a:off x="1267575" y="676308"/>
              <a:ext cx="7253110" cy="3524411"/>
            </a:xfrm>
            <a:prstGeom prst="roundRect">
              <a:avLst>
                <a:gd fmla="val 7589" name="adj"/>
              </a:avLst>
            </a:prstGeom>
            <a:solidFill>
              <a:srgbClr val="D8D8D8"/>
            </a:solid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1" i="0" lang="en-US" sz="1800" u="none" cap="none" strike="noStrike">
                  <a:solidFill>
                    <a:srgbClr val="000000"/>
                  </a:solidFill>
                  <a:latin typeface="Arial"/>
                  <a:ea typeface="Arial"/>
                  <a:cs typeface="Arial"/>
                  <a:sym typeface="Arial"/>
                </a:rPr>
                <a:t>Pivotal Cloud Foundry</a:t>
              </a:r>
            </a:p>
          </p:txBody>
        </p:sp>
        <p:sp>
          <p:nvSpPr>
            <p:cNvPr id="127" name="Shape 127"/>
            <p:cNvSpPr/>
            <p:nvPr/>
          </p:nvSpPr>
          <p:spPr>
            <a:xfrm>
              <a:off x="5086494" y="2955615"/>
              <a:ext cx="1417638" cy="403139"/>
            </a:xfrm>
            <a:prstGeom prst="roundRect">
              <a:avLst>
                <a:gd fmla="val 7401" name="adj"/>
              </a:avLst>
            </a:prstGeom>
            <a:solidFill>
              <a:srgbClr val="33928A"/>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1" anchor="ctr"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etcd</a:t>
              </a:r>
            </a:p>
          </p:txBody>
        </p:sp>
        <p:sp>
          <p:nvSpPr>
            <p:cNvPr id="128" name="Shape 128"/>
            <p:cNvSpPr/>
            <p:nvPr/>
          </p:nvSpPr>
          <p:spPr>
            <a:xfrm>
              <a:off x="5066307" y="777037"/>
              <a:ext cx="1402133" cy="403139"/>
            </a:xfrm>
            <a:prstGeom prst="roundRect">
              <a:avLst>
                <a:gd fmla="val 4579" name="adj"/>
              </a:avLst>
            </a:prstGeom>
            <a:solidFill>
              <a:srgbClr val="33928A"/>
            </a:solidFill>
            <a:ln cap="flat" cmpd="sng" w="9525">
              <a:solidFill>
                <a:srgbClr val="FFFFFF"/>
              </a:solidFill>
              <a:prstDash val="solid"/>
              <a:round/>
              <a:headEnd len="med" w="med" type="none"/>
              <a:tailEnd len="med" w="med" type="none"/>
            </a:ln>
            <a:effectLst>
              <a:outerShdw blurRad="63500" rotWithShape="0" algn="ctr" dir="1064680" dist="75596">
                <a:srgbClr val="808080">
                  <a:alpha val="34901"/>
                </a:srgbClr>
              </a:outerShdw>
            </a:effectLst>
          </p:spPr>
          <p:txBody>
            <a:bodyPr anchorCtr="1" anchor="ctr" bIns="0" lIns="3240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OAuth 2.0 Server (UAA)</a:t>
              </a:r>
            </a:p>
          </p:txBody>
        </p:sp>
        <p:grpSp>
          <p:nvGrpSpPr>
            <p:cNvPr id="129" name="Shape 129"/>
            <p:cNvGrpSpPr/>
            <p:nvPr/>
          </p:nvGrpSpPr>
          <p:grpSpPr>
            <a:xfrm>
              <a:off x="3581065" y="777037"/>
              <a:ext cx="1406266" cy="401240"/>
              <a:chOff x="3345294" y="905666"/>
              <a:chExt cx="1406266" cy="401240"/>
            </a:xfrm>
          </p:grpSpPr>
          <p:sp>
            <p:nvSpPr>
              <p:cNvPr id="130" name="Shape 130"/>
              <p:cNvSpPr/>
              <p:nvPr/>
            </p:nvSpPr>
            <p:spPr>
              <a:xfrm>
                <a:off x="3345294" y="905666"/>
                <a:ext cx="1406266" cy="401240"/>
              </a:xfrm>
              <a:prstGeom prst="roundRect">
                <a:avLst>
                  <a:gd fmla="val 4579" name="adj"/>
                </a:avLst>
              </a:prstGeom>
              <a:solidFill>
                <a:srgbClr val="33928A"/>
              </a:solidFill>
              <a:ln cap="flat" cmpd="sng" w="9525">
                <a:solidFill>
                  <a:srgbClr val="FFFFFF"/>
                </a:solidFill>
                <a:prstDash val="solid"/>
                <a:round/>
                <a:headEnd len="med" w="med" type="none"/>
                <a:tailEnd len="med" w="med" type="none"/>
              </a:ln>
              <a:effectLst>
                <a:outerShdw blurRad="63500" rotWithShape="0" algn="ctr" dir="1064680" dist="75596">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Login Server</a:t>
                </a:r>
              </a:p>
            </p:txBody>
          </p:sp>
          <p:sp>
            <p:nvSpPr>
              <p:cNvPr id="131" name="Shape 131"/>
              <p:cNvSpPr/>
              <p:nvPr/>
            </p:nvSpPr>
            <p:spPr>
              <a:xfrm rot="-5400000">
                <a:off x="3384161" y="1059847"/>
                <a:ext cx="224215" cy="173296"/>
              </a:xfrm>
              <a:custGeom>
                <a:pathLst>
                  <a:path extrusionOk="0" h="120000" w="120000">
                    <a:moveTo>
                      <a:pt x="102275" y="40290"/>
                    </a:moveTo>
                    <a:cubicBezTo>
                      <a:pt x="96763" y="40290"/>
                      <a:pt x="92294" y="49114"/>
                      <a:pt x="92294" y="60000"/>
                    </a:cubicBezTo>
                    <a:cubicBezTo>
                      <a:pt x="92294" y="70885"/>
                      <a:pt x="96763" y="79709"/>
                      <a:pt x="102275" y="79709"/>
                    </a:cubicBezTo>
                    <a:cubicBezTo>
                      <a:pt x="107787" y="79709"/>
                      <a:pt x="112256" y="70885"/>
                      <a:pt x="112256" y="60000"/>
                    </a:cubicBezTo>
                    <a:cubicBezTo>
                      <a:pt x="112256" y="49114"/>
                      <a:pt x="107787" y="40290"/>
                      <a:pt x="102275" y="40290"/>
                    </a:cubicBezTo>
                    <a:close/>
                    <a:moveTo>
                      <a:pt x="89615" y="0"/>
                    </a:moveTo>
                    <a:cubicBezTo>
                      <a:pt x="106396" y="0"/>
                      <a:pt x="120000" y="26862"/>
                      <a:pt x="120000" y="60000"/>
                    </a:cubicBezTo>
                    <a:cubicBezTo>
                      <a:pt x="120000" y="93137"/>
                      <a:pt x="106396" y="120000"/>
                      <a:pt x="89615" y="120000"/>
                    </a:cubicBezTo>
                    <a:cubicBezTo>
                      <a:pt x="76702" y="120000"/>
                      <a:pt x="65671" y="104092"/>
                      <a:pt x="61344" y="81604"/>
                    </a:cubicBezTo>
                    <a:lnTo>
                      <a:pt x="10941" y="81604"/>
                    </a:lnTo>
                    <a:lnTo>
                      <a:pt x="10940" y="81605"/>
                    </a:lnTo>
                    <a:lnTo>
                      <a:pt x="0" y="60000"/>
                    </a:lnTo>
                    <a:lnTo>
                      <a:pt x="10911" y="38453"/>
                    </a:lnTo>
                    <a:lnTo>
                      <a:pt x="21477" y="59317"/>
                    </a:lnTo>
                    <a:lnTo>
                      <a:pt x="32072" y="38394"/>
                    </a:lnTo>
                    <a:lnTo>
                      <a:pt x="32210" y="38394"/>
                    </a:lnTo>
                    <a:lnTo>
                      <a:pt x="42805" y="59317"/>
                    </a:lnTo>
                    <a:lnTo>
                      <a:pt x="53401" y="38394"/>
                    </a:lnTo>
                    <a:lnTo>
                      <a:pt x="61344" y="38394"/>
                    </a:lnTo>
                    <a:cubicBezTo>
                      <a:pt x="65671" y="15907"/>
                      <a:pt x="76702" y="0"/>
                      <a:pt x="89615" y="0"/>
                    </a:cubicBezTo>
                    <a:close/>
                  </a:path>
                </a:pathLst>
              </a:custGeom>
              <a:solidFill>
                <a:schemeClr val="lt1"/>
              </a:solidFill>
              <a:ln cap="flat" cmpd="sng" w="12700">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000000"/>
                  </a:buClr>
                  <a:buFont typeface="Arial"/>
                  <a:buNone/>
                </a:pPr>
                <a:r>
                  <a:t/>
                </a:r>
                <a:endParaRPr b="0" i="0" sz="900" u="none" cap="none" strike="noStrike">
                  <a:solidFill>
                    <a:srgbClr val="FFFFFF"/>
                  </a:solidFill>
                  <a:latin typeface="Arial"/>
                  <a:ea typeface="Arial"/>
                  <a:cs typeface="Arial"/>
                  <a:sym typeface="Arial"/>
                </a:endParaRPr>
              </a:p>
            </p:txBody>
          </p:sp>
        </p:grpSp>
        <p:sp>
          <p:nvSpPr>
            <p:cNvPr id="132" name="Shape 132"/>
            <p:cNvSpPr/>
            <p:nvPr/>
          </p:nvSpPr>
          <p:spPr>
            <a:xfrm>
              <a:off x="5165282" y="3076033"/>
              <a:ext cx="206829" cy="169547"/>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nvGrpSpPr>
            <p:cNvPr id="133" name="Shape 133"/>
            <p:cNvGrpSpPr/>
            <p:nvPr/>
          </p:nvGrpSpPr>
          <p:grpSpPr>
            <a:xfrm>
              <a:off x="5109057" y="3437648"/>
              <a:ext cx="1417638" cy="725337"/>
              <a:chOff x="5151273" y="2328822"/>
              <a:chExt cx="1417638" cy="725337"/>
            </a:xfrm>
          </p:grpSpPr>
          <p:sp>
            <p:nvSpPr>
              <p:cNvPr id="134" name="Shape 134"/>
              <p:cNvSpPr/>
              <p:nvPr/>
            </p:nvSpPr>
            <p:spPr>
              <a:xfrm>
                <a:off x="5151273" y="2328822"/>
                <a:ext cx="1417638" cy="725337"/>
              </a:xfrm>
              <a:prstGeom prst="roundRect">
                <a:avLst>
                  <a:gd fmla="val 7401" name="adj"/>
                </a:avLst>
              </a:prstGeom>
              <a:solidFill>
                <a:srgbClr val="2F8880"/>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Container Access</a:t>
                </a:r>
              </a:p>
            </p:txBody>
          </p:sp>
          <p:sp>
            <p:nvSpPr>
              <p:cNvPr id="135" name="Shape 135"/>
              <p:cNvSpPr/>
              <p:nvPr/>
            </p:nvSpPr>
            <p:spPr>
              <a:xfrm>
                <a:off x="5226244" y="2714361"/>
                <a:ext cx="1279525" cy="257175"/>
              </a:xfrm>
              <a:prstGeom prst="roundRect">
                <a:avLst>
                  <a:gd fmla="val 347" name="adj"/>
                </a:avLst>
              </a:prstGeom>
              <a:solidFill>
                <a:schemeClr val="accent6"/>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SSH Proxy</a:t>
                </a:r>
              </a:p>
            </p:txBody>
          </p:sp>
        </p:grpSp>
        <p:grpSp>
          <p:nvGrpSpPr>
            <p:cNvPr id="136" name="Shape 136"/>
            <p:cNvGrpSpPr/>
            <p:nvPr/>
          </p:nvGrpSpPr>
          <p:grpSpPr>
            <a:xfrm>
              <a:off x="2135447" y="1287867"/>
              <a:ext cx="1406266" cy="401240"/>
              <a:chOff x="2135447" y="1287867"/>
              <a:chExt cx="1406266" cy="401240"/>
            </a:xfrm>
          </p:grpSpPr>
          <p:sp>
            <p:nvSpPr>
              <p:cNvPr id="137" name="Shape 137"/>
              <p:cNvSpPr/>
              <p:nvPr/>
            </p:nvSpPr>
            <p:spPr>
              <a:xfrm>
                <a:off x="2135447" y="1287867"/>
                <a:ext cx="1406266" cy="401240"/>
              </a:xfrm>
              <a:prstGeom prst="roundRect">
                <a:avLst>
                  <a:gd fmla="val 4579" name="adj"/>
                </a:avLst>
              </a:prstGeom>
              <a:solidFill>
                <a:schemeClr val="accent1"/>
              </a:solidFill>
              <a:ln cap="flat" cmpd="sng" w="9525">
                <a:solidFill>
                  <a:srgbClr val="FFFFFF"/>
                </a:solidFill>
                <a:prstDash val="solid"/>
                <a:round/>
                <a:headEnd len="med" w="med" type="none"/>
                <a:tailEnd len="med" w="med" type="none"/>
              </a:ln>
              <a:effectLst>
                <a:outerShdw blurRad="63500" rotWithShape="0" algn="ctr" dir="1064680" dist="75596">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200" u="none" cap="none" strike="noStrike">
                    <a:solidFill>
                      <a:srgbClr val="FFFFFF"/>
                    </a:solidFill>
                    <a:latin typeface="Arial"/>
                    <a:ea typeface="Arial"/>
                    <a:cs typeface="Arial"/>
                    <a:sym typeface="Arial"/>
                  </a:rPr>
                  <a:t>Cloud Controller</a:t>
                </a:r>
              </a:p>
            </p:txBody>
          </p:sp>
          <p:sp>
            <p:nvSpPr>
              <p:cNvPr id="138" name="Shape 138"/>
              <p:cNvSpPr/>
              <p:nvPr/>
            </p:nvSpPr>
            <p:spPr>
              <a:xfrm>
                <a:off x="2179173" y="1328483"/>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139" name="Shape 139"/>
            <p:cNvGrpSpPr/>
            <p:nvPr/>
          </p:nvGrpSpPr>
          <p:grpSpPr>
            <a:xfrm>
              <a:off x="5086494" y="1287869"/>
              <a:ext cx="1417638" cy="1104540"/>
              <a:chOff x="5128710" y="1312492"/>
              <a:chExt cx="1417638" cy="1000856"/>
            </a:xfrm>
          </p:grpSpPr>
          <p:sp>
            <p:nvSpPr>
              <p:cNvPr id="140" name="Shape 140"/>
              <p:cNvSpPr/>
              <p:nvPr/>
            </p:nvSpPr>
            <p:spPr>
              <a:xfrm>
                <a:off x="5128710" y="1312492"/>
                <a:ext cx="1417638" cy="1000856"/>
              </a:xfrm>
              <a:prstGeom prst="roundRect">
                <a:avLst>
                  <a:gd fmla="val 7401" name="adj"/>
                </a:avLst>
              </a:prstGeom>
              <a:solidFill>
                <a:srgbClr val="2F8880"/>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Brain</a:t>
                </a:r>
              </a:p>
            </p:txBody>
          </p:sp>
          <p:sp>
            <p:nvSpPr>
              <p:cNvPr id="141" name="Shape 141"/>
              <p:cNvSpPr/>
              <p:nvPr/>
            </p:nvSpPr>
            <p:spPr>
              <a:xfrm>
                <a:off x="5212169" y="2010084"/>
                <a:ext cx="1279525" cy="257175"/>
              </a:xfrm>
              <a:prstGeom prst="roundRect">
                <a:avLst>
                  <a:gd fmla="val 347"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Converger</a:t>
                </a:r>
              </a:p>
            </p:txBody>
          </p:sp>
          <p:sp>
            <p:nvSpPr>
              <p:cNvPr id="142" name="Shape 142"/>
              <p:cNvSpPr/>
              <p:nvPr/>
            </p:nvSpPr>
            <p:spPr>
              <a:xfrm>
                <a:off x="5207498" y="1649952"/>
                <a:ext cx="1279525" cy="257175"/>
              </a:xfrm>
              <a:prstGeom prst="roundRect">
                <a:avLst>
                  <a:gd fmla="val 347"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Auctioneer</a:t>
                </a:r>
              </a:p>
            </p:txBody>
          </p:sp>
        </p:grpSp>
        <p:grpSp>
          <p:nvGrpSpPr>
            <p:cNvPr id="143" name="Shape 143"/>
            <p:cNvGrpSpPr/>
            <p:nvPr/>
          </p:nvGrpSpPr>
          <p:grpSpPr>
            <a:xfrm>
              <a:off x="3622100" y="1292372"/>
              <a:ext cx="1417638" cy="403139"/>
              <a:chOff x="3644939" y="1276726"/>
              <a:chExt cx="1417638" cy="403139"/>
            </a:xfrm>
          </p:grpSpPr>
          <p:sp>
            <p:nvSpPr>
              <p:cNvPr id="144" name="Shape 144"/>
              <p:cNvSpPr/>
              <p:nvPr/>
            </p:nvSpPr>
            <p:spPr>
              <a:xfrm>
                <a:off x="3644939" y="1276726"/>
                <a:ext cx="1417638" cy="403139"/>
              </a:xfrm>
              <a:prstGeom prst="roundRect">
                <a:avLst>
                  <a:gd fmla="val 7401" name="adj"/>
                </a:avLst>
              </a:prstGeom>
              <a:solidFill>
                <a:srgbClr val="33928A"/>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ctr" bIns="0" lIns="0"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            Blobstore</a:t>
                </a:r>
              </a:p>
            </p:txBody>
          </p:sp>
          <p:sp>
            <p:nvSpPr>
              <p:cNvPr id="145" name="Shape 145"/>
              <p:cNvSpPr/>
              <p:nvPr/>
            </p:nvSpPr>
            <p:spPr>
              <a:xfrm rot="-2700000">
                <a:off x="3952951" y="1429021"/>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146" name="Shape 146"/>
              <p:cNvSpPr/>
              <p:nvPr/>
            </p:nvSpPr>
            <p:spPr>
              <a:xfrm>
                <a:off x="3724926" y="1394707"/>
                <a:ext cx="170214" cy="192038"/>
              </a:xfrm>
              <a:custGeom>
                <a:pathLst>
                  <a:path extrusionOk="0" h="120000" w="12000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147" name="Shape 147"/>
            <p:cNvGrpSpPr/>
            <p:nvPr/>
          </p:nvGrpSpPr>
          <p:grpSpPr>
            <a:xfrm>
              <a:off x="2125663" y="1749053"/>
              <a:ext cx="1416049" cy="1616869"/>
              <a:chOff x="2125663" y="1749053"/>
              <a:chExt cx="1416049" cy="1616869"/>
            </a:xfrm>
          </p:grpSpPr>
          <p:sp>
            <p:nvSpPr>
              <p:cNvPr id="148" name="Shape 148"/>
              <p:cNvSpPr/>
              <p:nvPr/>
            </p:nvSpPr>
            <p:spPr>
              <a:xfrm>
                <a:off x="2125663" y="1749053"/>
                <a:ext cx="1416049" cy="1616869"/>
              </a:xfrm>
              <a:prstGeom prst="roundRect">
                <a:avLst>
                  <a:gd fmla="val 4579" name="adj"/>
                </a:avLst>
              </a:prstGeom>
              <a:solidFill>
                <a:srgbClr val="33928A"/>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600" u="none" cap="none" strike="noStrike">
                    <a:solidFill>
                      <a:srgbClr val="FFFFFF"/>
                    </a:solidFill>
                    <a:latin typeface="Arial"/>
                    <a:ea typeface="Arial"/>
                    <a:cs typeface="Arial"/>
                    <a:sym typeface="Arial"/>
                  </a:rPr>
                  <a:t> </a:t>
                </a:r>
                <a:r>
                  <a:rPr b="1" i="0" lang="en-US" sz="1400" u="none" cap="none" strike="noStrike">
                    <a:solidFill>
                      <a:srgbClr val="FFFFFF"/>
                    </a:solidFill>
                    <a:latin typeface="Arial"/>
                    <a:ea typeface="Arial"/>
                    <a:cs typeface="Arial"/>
                    <a:sym typeface="Arial"/>
                  </a:rPr>
                  <a:t>CELL</a:t>
                </a:r>
              </a:p>
            </p:txBody>
          </p:sp>
          <p:sp>
            <p:nvSpPr>
              <p:cNvPr id="149" name="Shape 149"/>
              <p:cNvSpPr/>
              <p:nvPr/>
            </p:nvSpPr>
            <p:spPr>
              <a:xfrm>
                <a:off x="2181226" y="2416734"/>
                <a:ext cx="1277936" cy="582709"/>
              </a:xfrm>
              <a:prstGeom prst="roundRect">
                <a:avLst>
                  <a:gd fmla="val 468" name="adj"/>
                </a:avLst>
              </a:prstGeom>
              <a:solidFill>
                <a:srgbClr val="004A4A"/>
              </a:solidFill>
              <a:ln cap="flat" cmpd="sng" w="9525">
                <a:solidFill>
                  <a:srgbClr val="FFFFFF"/>
                </a:solidFill>
                <a:prstDash val="solid"/>
                <a:round/>
                <a:headEnd len="med" w="med" type="none"/>
                <a:tailEnd len="med" w="med" type="none"/>
              </a:ln>
            </p:spPr>
            <p:txBody>
              <a:bodyPr anchorCtr="0" anchor="t" bIns="0" lIns="90000" rIns="90000" tIns="0">
                <a:noAutofit/>
              </a:bodyPr>
              <a:lstStyle/>
              <a:p>
                <a:pPr indent="0" lvl="0" marL="0" marR="0" rtl="0" algn="l">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     Garden</a:t>
                </a:r>
              </a:p>
            </p:txBody>
          </p:sp>
          <p:sp>
            <p:nvSpPr>
              <p:cNvPr id="150" name="Shape 150"/>
              <p:cNvSpPr/>
              <p:nvPr/>
            </p:nvSpPr>
            <p:spPr>
              <a:xfrm rot="5400000">
                <a:off x="2702910" y="2253873"/>
                <a:ext cx="232991" cy="1185073"/>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rgbClr val="F2F2F2">
                  <a:alpha val="4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151" name="Shape 151"/>
              <p:cNvSpPr/>
              <p:nvPr/>
            </p:nvSpPr>
            <p:spPr>
              <a:xfrm>
                <a:off x="3235731" y="2507847"/>
                <a:ext cx="176212" cy="160502"/>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2181226" y="3054158"/>
                <a:ext cx="1279525" cy="252412"/>
              </a:xfrm>
              <a:prstGeom prst="roundRect">
                <a:avLst>
                  <a:gd fmla="val 468" name="adj"/>
                </a:avLst>
              </a:prstGeom>
              <a:solidFill>
                <a:srgbClr val="007CA2"/>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Metron Agent</a:t>
                </a:r>
              </a:p>
            </p:txBody>
          </p:sp>
          <p:sp>
            <p:nvSpPr>
              <p:cNvPr id="153" name="Shape 153"/>
              <p:cNvSpPr/>
              <p:nvPr/>
            </p:nvSpPr>
            <p:spPr>
              <a:xfrm>
                <a:off x="2179173" y="2060248"/>
                <a:ext cx="561474" cy="301228"/>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Rep</a:t>
                </a:r>
              </a:p>
            </p:txBody>
          </p:sp>
          <p:sp>
            <p:nvSpPr>
              <p:cNvPr id="154" name="Shape 154"/>
              <p:cNvSpPr/>
              <p:nvPr/>
            </p:nvSpPr>
            <p:spPr>
              <a:xfrm>
                <a:off x="2804025" y="2057727"/>
                <a:ext cx="656725" cy="301228"/>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Exec.</a:t>
                </a:r>
              </a:p>
            </p:txBody>
          </p:sp>
          <p:sp>
            <p:nvSpPr>
              <p:cNvPr id="155" name="Shape 155"/>
              <p:cNvSpPr/>
              <p:nvPr/>
            </p:nvSpPr>
            <p:spPr>
              <a:xfrm rot="-2700000">
                <a:off x="2727513" y="2792510"/>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156" name="Shape 156"/>
              <p:cNvSpPr/>
              <p:nvPr/>
            </p:nvSpPr>
            <p:spPr>
              <a:xfrm>
                <a:off x="2159311" y="1802449"/>
                <a:ext cx="223838" cy="196452"/>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pic>
          <p:nvPicPr>
            <p:cNvPr id="157" name="Shape 157"/>
            <p:cNvPicPr preferRelativeResize="0"/>
            <p:nvPr/>
          </p:nvPicPr>
          <p:blipFill rotWithShape="1">
            <a:blip r:embed="rId3">
              <a:alphaModFix/>
            </a:blip>
            <a:srcRect b="31914" l="0" r="0" t="0"/>
            <a:stretch/>
          </p:blipFill>
          <p:spPr>
            <a:xfrm>
              <a:off x="2877785" y="2661058"/>
              <a:ext cx="522807" cy="294556"/>
            </a:xfrm>
            <a:prstGeom prst="rect">
              <a:avLst/>
            </a:prstGeom>
            <a:noFill/>
            <a:ln>
              <a:noFill/>
            </a:ln>
            <a:effectLst>
              <a:outerShdw blurRad="50799" sx="97000" rotWithShape="0" algn="tl" dir="2700000" dist="38100" sy="97000">
                <a:srgbClr val="000000">
                  <a:alpha val="70980"/>
                </a:srgbClr>
              </a:outerShdw>
            </a:effectLst>
          </p:spPr>
        </p:pic>
        <p:grpSp>
          <p:nvGrpSpPr>
            <p:cNvPr id="158" name="Shape 158"/>
            <p:cNvGrpSpPr/>
            <p:nvPr/>
          </p:nvGrpSpPr>
          <p:grpSpPr>
            <a:xfrm>
              <a:off x="3606775" y="1758354"/>
              <a:ext cx="1416049" cy="1616869"/>
              <a:chOff x="2125663" y="1749053"/>
              <a:chExt cx="1416049" cy="1616869"/>
            </a:xfrm>
          </p:grpSpPr>
          <p:sp>
            <p:nvSpPr>
              <p:cNvPr id="159" name="Shape 159"/>
              <p:cNvSpPr/>
              <p:nvPr/>
            </p:nvSpPr>
            <p:spPr>
              <a:xfrm>
                <a:off x="2125663" y="1749053"/>
                <a:ext cx="1416049" cy="1616869"/>
              </a:xfrm>
              <a:prstGeom prst="roundRect">
                <a:avLst>
                  <a:gd fmla="val 4579" name="adj"/>
                </a:avLst>
              </a:prstGeom>
              <a:solidFill>
                <a:srgbClr val="33928A"/>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600" u="none" cap="none" strike="noStrike">
                    <a:solidFill>
                      <a:srgbClr val="FFFFFF"/>
                    </a:solidFill>
                    <a:latin typeface="Arial"/>
                    <a:ea typeface="Arial"/>
                    <a:cs typeface="Arial"/>
                    <a:sym typeface="Arial"/>
                  </a:rPr>
                  <a:t> </a:t>
                </a:r>
                <a:r>
                  <a:rPr b="1" i="0" lang="en-US" sz="1400" u="none" cap="none" strike="noStrike">
                    <a:solidFill>
                      <a:srgbClr val="FFFFFF"/>
                    </a:solidFill>
                    <a:latin typeface="Arial"/>
                    <a:ea typeface="Arial"/>
                    <a:cs typeface="Arial"/>
                    <a:sym typeface="Arial"/>
                  </a:rPr>
                  <a:t>CELL</a:t>
                </a:r>
              </a:p>
            </p:txBody>
          </p:sp>
          <p:sp>
            <p:nvSpPr>
              <p:cNvPr id="160" name="Shape 160"/>
              <p:cNvSpPr/>
              <p:nvPr/>
            </p:nvSpPr>
            <p:spPr>
              <a:xfrm>
                <a:off x="2181226" y="2416734"/>
                <a:ext cx="1277936" cy="582709"/>
              </a:xfrm>
              <a:prstGeom prst="roundRect">
                <a:avLst>
                  <a:gd fmla="val 468" name="adj"/>
                </a:avLst>
              </a:prstGeom>
              <a:solidFill>
                <a:srgbClr val="004A4A"/>
              </a:solidFill>
              <a:ln cap="flat" cmpd="sng" w="9525">
                <a:solidFill>
                  <a:srgbClr val="FFFFFF"/>
                </a:solidFill>
                <a:prstDash val="solid"/>
                <a:round/>
                <a:headEnd len="med" w="med" type="none"/>
                <a:tailEnd len="med" w="med" type="none"/>
              </a:ln>
            </p:spPr>
            <p:txBody>
              <a:bodyPr anchorCtr="0" anchor="t" bIns="0" lIns="90000" rIns="90000" tIns="0">
                <a:noAutofit/>
              </a:bodyPr>
              <a:lstStyle/>
              <a:p>
                <a:pPr indent="0" lvl="0" marL="0" marR="0" rtl="0" algn="l">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     .NET</a:t>
                </a:r>
              </a:p>
            </p:txBody>
          </p:sp>
          <p:sp>
            <p:nvSpPr>
              <p:cNvPr id="161" name="Shape 161"/>
              <p:cNvSpPr/>
              <p:nvPr/>
            </p:nvSpPr>
            <p:spPr>
              <a:xfrm rot="5400000">
                <a:off x="2702910" y="2253873"/>
                <a:ext cx="232991" cy="1185073"/>
              </a:xfrm>
              <a:custGeom>
                <a:pathLst>
                  <a:path extrusionOk="0" h="120000" w="120000">
                    <a:moveTo>
                      <a:pt x="7664" y="12890"/>
                    </a:moveTo>
                    <a:lnTo>
                      <a:pt x="112335" y="12890"/>
                    </a:lnTo>
                    <a:lnTo>
                      <a:pt x="112335" y="3984"/>
                    </a:lnTo>
                    <a:lnTo>
                      <a:pt x="7664" y="3984"/>
                    </a:lnTo>
                    <a:close/>
                    <a:moveTo>
                      <a:pt x="7664" y="25781"/>
                    </a:moveTo>
                    <a:lnTo>
                      <a:pt x="112335" y="25781"/>
                    </a:lnTo>
                    <a:lnTo>
                      <a:pt x="112335" y="16874"/>
                    </a:lnTo>
                    <a:lnTo>
                      <a:pt x="7664" y="16874"/>
                    </a:lnTo>
                    <a:close/>
                    <a:moveTo>
                      <a:pt x="7664" y="38671"/>
                    </a:moveTo>
                    <a:lnTo>
                      <a:pt x="112335" y="38671"/>
                    </a:lnTo>
                    <a:lnTo>
                      <a:pt x="112335" y="29765"/>
                    </a:lnTo>
                    <a:lnTo>
                      <a:pt x="7664" y="29765"/>
                    </a:lnTo>
                    <a:close/>
                    <a:moveTo>
                      <a:pt x="7664" y="51562"/>
                    </a:moveTo>
                    <a:lnTo>
                      <a:pt x="112335" y="51562"/>
                    </a:lnTo>
                    <a:lnTo>
                      <a:pt x="112335" y="42656"/>
                    </a:lnTo>
                    <a:lnTo>
                      <a:pt x="7664" y="42656"/>
                    </a:lnTo>
                    <a:close/>
                    <a:moveTo>
                      <a:pt x="7664" y="64452"/>
                    </a:moveTo>
                    <a:lnTo>
                      <a:pt x="112335" y="64452"/>
                    </a:lnTo>
                    <a:lnTo>
                      <a:pt x="112335" y="55546"/>
                    </a:lnTo>
                    <a:lnTo>
                      <a:pt x="7664" y="55546"/>
                    </a:lnTo>
                    <a:close/>
                    <a:moveTo>
                      <a:pt x="7664" y="77343"/>
                    </a:moveTo>
                    <a:lnTo>
                      <a:pt x="112335" y="77343"/>
                    </a:lnTo>
                    <a:lnTo>
                      <a:pt x="112335" y="68437"/>
                    </a:lnTo>
                    <a:lnTo>
                      <a:pt x="7664" y="68437"/>
                    </a:lnTo>
                    <a:close/>
                    <a:moveTo>
                      <a:pt x="7664" y="90234"/>
                    </a:moveTo>
                    <a:lnTo>
                      <a:pt x="112335" y="90234"/>
                    </a:lnTo>
                    <a:lnTo>
                      <a:pt x="112335" y="81328"/>
                    </a:lnTo>
                    <a:lnTo>
                      <a:pt x="7664" y="81328"/>
                    </a:lnTo>
                    <a:close/>
                    <a:moveTo>
                      <a:pt x="7664" y="103124"/>
                    </a:moveTo>
                    <a:lnTo>
                      <a:pt x="112335" y="103124"/>
                    </a:lnTo>
                    <a:lnTo>
                      <a:pt x="112335" y="94218"/>
                    </a:lnTo>
                    <a:lnTo>
                      <a:pt x="7664" y="94218"/>
                    </a:lnTo>
                    <a:close/>
                    <a:moveTo>
                      <a:pt x="7664" y="116015"/>
                    </a:moveTo>
                    <a:lnTo>
                      <a:pt x="112335" y="116015"/>
                    </a:lnTo>
                    <a:lnTo>
                      <a:pt x="112335" y="107109"/>
                    </a:lnTo>
                    <a:lnTo>
                      <a:pt x="7664" y="107109"/>
                    </a:lnTo>
                    <a:close/>
                    <a:moveTo>
                      <a:pt x="0" y="119999"/>
                    </a:moveTo>
                    <a:lnTo>
                      <a:pt x="0" y="0"/>
                    </a:lnTo>
                    <a:lnTo>
                      <a:pt x="1916" y="0"/>
                    </a:lnTo>
                    <a:lnTo>
                      <a:pt x="7664" y="0"/>
                    </a:lnTo>
                    <a:lnTo>
                      <a:pt x="112335" y="0"/>
                    </a:lnTo>
                    <a:lnTo>
                      <a:pt x="114251" y="0"/>
                    </a:lnTo>
                    <a:lnTo>
                      <a:pt x="120000" y="0"/>
                    </a:lnTo>
                    <a:lnTo>
                      <a:pt x="120000" y="119999"/>
                    </a:lnTo>
                    <a:lnTo>
                      <a:pt x="114251" y="119999"/>
                    </a:lnTo>
                    <a:lnTo>
                      <a:pt x="114251" y="120000"/>
                    </a:lnTo>
                    <a:lnTo>
                      <a:pt x="1916" y="120000"/>
                    </a:lnTo>
                    <a:lnTo>
                      <a:pt x="1916" y="119999"/>
                    </a:lnTo>
                    <a:close/>
                  </a:path>
                </a:pathLst>
              </a:custGeom>
              <a:solidFill>
                <a:srgbClr val="F2F2F2">
                  <a:alpha val="40000"/>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162" name="Shape 162"/>
              <p:cNvSpPr/>
              <p:nvPr/>
            </p:nvSpPr>
            <p:spPr>
              <a:xfrm>
                <a:off x="3235731" y="2507847"/>
                <a:ext cx="176212" cy="160502"/>
              </a:xfrm>
              <a:custGeom>
                <a:pathLst>
                  <a:path extrusionOk="0" h="120000" w="120000">
                    <a:moveTo>
                      <a:pt x="59999" y="58970"/>
                    </a:moveTo>
                    <a:cubicBezTo>
                      <a:pt x="51715" y="58970"/>
                      <a:pt x="44999" y="64227"/>
                      <a:pt x="44999" y="70713"/>
                    </a:cubicBezTo>
                    <a:cubicBezTo>
                      <a:pt x="44999" y="75921"/>
                      <a:pt x="49328" y="80336"/>
                      <a:pt x="55384" y="81728"/>
                    </a:cubicBezTo>
                    <a:lnTo>
                      <a:pt x="55384" y="104696"/>
                    </a:lnTo>
                    <a:cubicBezTo>
                      <a:pt x="55384" y="106691"/>
                      <a:pt x="57450" y="108309"/>
                      <a:pt x="59999" y="108309"/>
                    </a:cubicBezTo>
                    <a:cubicBezTo>
                      <a:pt x="62548" y="108309"/>
                      <a:pt x="64615" y="106691"/>
                      <a:pt x="64615" y="104696"/>
                    </a:cubicBezTo>
                    <a:lnTo>
                      <a:pt x="64615" y="81728"/>
                    </a:lnTo>
                    <a:cubicBezTo>
                      <a:pt x="70671" y="80336"/>
                      <a:pt x="75000" y="75921"/>
                      <a:pt x="75000" y="70713"/>
                    </a:cubicBezTo>
                    <a:cubicBezTo>
                      <a:pt x="75000" y="64227"/>
                      <a:pt x="68284" y="58970"/>
                      <a:pt x="59999" y="58970"/>
                    </a:cubicBezTo>
                    <a:close/>
                    <a:moveTo>
                      <a:pt x="59999" y="16169"/>
                    </a:moveTo>
                    <a:cubicBezTo>
                      <a:pt x="47455" y="16169"/>
                      <a:pt x="37286" y="24130"/>
                      <a:pt x="37286" y="33951"/>
                    </a:cubicBezTo>
                    <a:lnTo>
                      <a:pt x="37286" y="33952"/>
                    </a:lnTo>
                    <a:lnTo>
                      <a:pt x="37255" y="33952"/>
                    </a:lnTo>
                    <a:lnTo>
                      <a:pt x="37255" y="51044"/>
                    </a:lnTo>
                    <a:lnTo>
                      <a:pt x="82744" y="51044"/>
                    </a:lnTo>
                    <a:lnTo>
                      <a:pt x="82744" y="33952"/>
                    </a:lnTo>
                    <a:lnTo>
                      <a:pt x="82712" y="33952"/>
                    </a:lnTo>
                    <a:cubicBezTo>
                      <a:pt x="82712" y="33951"/>
                      <a:pt x="82712" y="33951"/>
                      <a:pt x="82712" y="33951"/>
                    </a:cubicBezTo>
                    <a:cubicBezTo>
                      <a:pt x="82712" y="24130"/>
                      <a:pt x="72543" y="16169"/>
                      <a:pt x="59999" y="16169"/>
                    </a:cubicBezTo>
                    <a:close/>
                    <a:moveTo>
                      <a:pt x="60000" y="0"/>
                    </a:moveTo>
                    <a:cubicBezTo>
                      <a:pt x="83180" y="0"/>
                      <a:pt x="101972" y="14712"/>
                      <a:pt x="101972" y="32860"/>
                    </a:cubicBezTo>
                    <a:lnTo>
                      <a:pt x="101972" y="32860"/>
                    </a:lnTo>
                    <a:lnTo>
                      <a:pt x="101972" y="51044"/>
                    </a:lnTo>
                    <a:lnTo>
                      <a:pt x="105320" y="51044"/>
                    </a:lnTo>
                    <a:cubicBezTo>
                      <a:pt x="113427" y="51044"/>
                      <a:pt x="120000" y="56189"/>
                      <a:pt x="120000" y="62537"/>
                    </a:cubicBezTo>
                    <a:lnTo>
                      <a:pt x="120000" y="108507"/>
                    </a:lnTo>
                    <a:cubicBezTo>
                      <a:pt x="120000" y="114854"/>
                      <a:pt x="113427" y="120000"/>
                      <a:pt x="105320" y="120000"/>
                    </a:cubicBezTo>
                    <a:lnTo>
                      <a:pt x="14679" y="120000"/>
                    </a:lnTo>
                    <a:cubicBezTo>
                      <a:pt x="6572" y="120000"/>
                      <a:pt x="0" y="114854"/>
                      <a:pt x="0" y="108507"/>
                    </a:cubicBezTo>
                    <a:lnTo>
                      <a:pt x="0" y="62537"/>
                    </a:lnTo>
                    <a:cubicBezTo>
                      <a:pt x="0" y="56189"/>
                      <a:pt x="6572" y="51044"/>
                      <a:pt x="14679" y="51044"/>
                    </a:cubicBezTo>
                    <a:lnTo>
                      <a:pt x="18027" y="51044"/>
                    </a:lnTo>
                    <a:lnTo>
                      <a:pt x="18027" y="32860"/>
                    </a:lnTo>
                    <a:cubicBezTo>
                      <a:pt x="18027" y="14712"/>
                      <a:pt x="36819" y="0"/>
                      <a:pt x="60000"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2181226" y="3054158"/>
                <a:ext cx="1279525" cy="252412"/>
              </a:xfrm>
              <a:prstGeom prst="roundRect">
                <a:avLst>
                  <a:gd fmla="val 468" name="adj"/>
                </a:avLst>
              </a:prstGeom>
              <a:solidFill>
                <a:srgbClr val="007CA2"/>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Metron Agent</a:t>
                </a:r>
              </a:p>
            </p:txBody>
          </p:sp>
          <p:sp>
            <p:nvSpPr>
              <p:cNvPr id="164" name="Shape 164"/>
              <p:cNvSpPr/>
              <p:nvPr/>
            </p:nvSpPr>
            <p:spPr>
              <a:xfrm>
                <a:off x="2179173" y="2060248"/>
                <a:ext cx="561474" cy="301228"/>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Rep</a:t>
                </a:r>
              </a:p>
            </p:txBody>
          </p:sp>
          <p:sp>
            <p:nvSpPr>
              <p:cNvPr id="165" name="Shape 165"/>
              <p:cNvSpPr/>
              <p:nvPr/>
            </p:nvSpPr>
            <p:spPr>
              <a:xfrm>
                <a:off x="2804025" y="2057727"/>
                <a:ext cx="656725" cy="301228"/>
              </a:xfrm>
              <a:prstGeom prst="roundRect">
                <a:avLst>
                  <a:gd fmla="val 236"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Exec.</a:t>
                </a:r>
              </a:p>
            </p:txBody>
          </p:sp>
          <p:sp>
            <p:nvSpPr>
              <p:cNvPr id="166" name="Shape 166"/>
              <p:cNvSpPr/>
              <p:nvPr/>
            </p:nvSpPr>
            <p:spPr>
              <a:xfrm rot="-2700000">
                <a:off x="2727513" y="2792510"/>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167" name="Shape 167"/>
              <p:cNvSpPr/>
              <p:nvPr/>
            </p:nvSpPr>
            <p:spPr>
              <a:xfrm>
                <a:off x="2159311" y="1802449"/>
                <a:ext cx="223838" cy="196452"/>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pic>
          <p:nvPicPr>
            <p:cNvPr id="168" name="Shape 168"/>
            <p:cNvPicPr preferRelativeResize="0"/>
            <p:nvPr/>
          </p:nvPicPr>
          <p:blipFill rotWithShape="1">
            <a:blip r:embed="rId4">
              <a:alphaModFix/>
            </a:blip>
            <a:srcRect b="0" l="0" r="0" t="0"/>
            <a:stretch/>
          </p:blipFill>
          <p:spPr>
            <a:xfrm>
              <a:off x="3667744" y="2423525"/>
              <a:ext cx="260492" cy="260492"/>
            </a:xfrm>
            <a:prstGeom prst="rect">
              <a:avLst/>
            </a:prstGeom>
            <a:noFill/>
            <a:ln>
              <a:noFill/>
            </a:ln>
          </p:spPr>
        </p:pic>
        <p:pic>
          <p:nvPicPr>
            <p:cNvPr id="169" name="Shape 169"/>
            <p:cNvPicPr preferRelativeResize="0"/>
            <p:nvPr/>
          </p:nvPicPr>
          <p:blipFill rotWithShape="1">
            <a:blip r:embed="rId5">
              <a:alphaModFix/>
            </a:blip>
            <a:srcRect b="0" l="0" r="0" t="0"/>
            <a:stretch/>
          </p:blipFill>
          <p:spPr>
            <a:xfrm>
              <a:off x="2203325" y="2438824"/>
              <a:ext cx="285827" cy="285827"/>
            </a:xfrm>
            <a:prstGeom prst="rect">
              <a:avLst/>
            </a:prstGeom>
            <a:noFill/>
            <a:ln>
              <a:noFill/>
            </a:ln>
          </p:spPr>
        </p:pic>
      </p:grpSp>
      <p:grpSp>
        <p:nvGrpSpPr>
          <p:cNvPr id="170" name="Shape 170"/>
          <p:cNvGrpSpPr/>
          <p:nvPr/>
        </p:nvGrpSpPr>
        <p:grpSpPr>
          <a:xfrm>
            <a:off x="2495637" y="4155508"/>
            <a:ext cx="4287301" cy="709208"/>
            <a:chOff x="184080" y="4377801"/>
            <a:chExt cx="4336745" cy="531523"/>
          </a:xfrm>
        </p:grpSpPr>
        <p:grpSp>
          <p:nvGrpSpPr>
            <p:cNvPr id="171" name="Shape 171"/>
            <p:cNvGrpSpPr/>
            <p:nvPr/>
          </p:nvGrpSpPr>
          <p:grpSpPr>
            <a:xfrm>
              <a:off x="184080" y="4377801"/>
              <a:ext cx="1010802" cy="527415"/>
              <a:chOff x="184080" y="4448921"/>
              <a:chExt cx="1010802" cy="527415"/>
            </a:xfrm>
          </p:grpSpPr>
          <p:pic>
            <p:nvPicPr>
              <p:cNvPr id="172" name="Shape 172"/>
              <p:cNvPicPr preferRelativeResize="0"/>
              <p:nvPr/>
            </p:nvPicPr>
            <p:blipFill rotWithShape="1">
              <a:blip r:embed="rId6">
                <a:alphaModFix/>
              </a:blip>
              <a:srcRect b="-4013" l="0" r="0" t="0"/>
              <a:stretch/>
            </p:blipFill>
            <p:spPr>
              <a:xfrm>
                <a:off x="184080" y="4448921"/>
                <a:ext cx="1010802" cy="527415"/>
              </a:xfrm>
              <a:prstGeom prst="rect">
                <a:avLst/>
              </a:prstGeom>
              <a:noFill/>
              <a:ln>
                <a:noFill/>
              </a:ln>
            </p:spPr>
          </p:pic>
          <p:pic>
            <p:nvPicPr>
              <p:cNvPr id="173" name="Shape 173"/>
              <p:cNvPicPr preferRelativeResize="0"/>
              <p:nvPr/>
            </p:nvPicPr>
            <p:blipFill rotWithShape="1">
              <a:blip r:embed="rId7">
                <a:alphaModFix/>
              </a:blip>
              <a:srcRect b="0" l="0" r="0" t="0"/>
              <a:stretch/>
            </p:blipFill>
            <p:spPr>
              <a:xfrm>
                <a:off x="378026" y="4636567"/>
                <a:ext cx="648220" cy="164130"/>
              </a:xfrm>
              <a:prstGeom prst="rect">
                <a:avLst/>
              </a:prstGeom>
              <a:noFill/>
              <a:ln>
                <a:noFill/>
              </a:ln>
            </p:spPr>
          </p:pic>
        </p:grpSp>
        <p:grpSp>
          <p:nvGrpSpPr>
            <p:cNvPr id="174" name="Shape 174"/>
            <p:cNvGrpSpPr/>
            <p:nvPr/>
          </p:nvGrpSpPr>
          <p:grpSpPr>
            <a:xfrm>
              <a:off x="2400042" y="4380285"/>
              <a:ext cx="1010802" cy="527415"/>
              <a:chOff x="2400042" y="4451405"/>
              <a:chExt cx="1010802" cy="527415"/>
            </a:xfrm>
          </p:grpSpPr>
          <p:pic>
            <p:nvPicPr>
              <p:cNvPr id="175" name="Shape 175"/>
              <p:cNvPicPr preferRelativeResize="0"/>
              <p:nvPr/>
            </p:nvPicPr>
            <p:blipFill rotWithShape="1">
              <a:blip r:embed="rId6">
                <a:alphaModFix/>
              </a:blip>
              <a:srcRect b="-4013" l="0" r="0" t="0"/>
              <a:stretch/>
            </p:blipFill>
            <p:spPr>
              <a:xfrm>
                <a:off x="2400042" y="4451405"/>
                <a:ext cx="1010802" cy="527415"/>
              </a:xfrm>
              <a:prstGeom prst="rect">
                <a:avLst/>
              </a:prstGeom>
              <a:noFill/>
              <a:ln>
                <a:noFill/>
              </a:ln>
            </p:spPr>
          </p:pic>
          <p:pic>
            <p:nvPicPr>
              <p:cNvPr descr="https://encrypted-tbn0.gstatic.com/images?q=tbn:ANd9GcRgWtweeNVNot_dJ1JZ4fATg5X0qxTniN17Zry9UylCHUwXFy8KJQ" id="176" name="Shape 176"/>
              <p:cNvPicPr preferRelativeResize="0"/>
              <p:nvPr/>
            </p:nvPicPr>
            <p:blipFill rotWithShape="1">
              <a:blip r:embed="rId8">
                <a:alphaModFix/>
              </a:blip>
              <a:srcRect b="0" l="0" r="0" t="0"/>
              <a:stretch/>
            </p:blipFill>
            <p:spPr>
              <a:xfrm>
                <a:off x="2576400" y="4585912"/>
                <a:ext cx="542436" cy="219842"/>
              </a:xfrm>
              <a:prstGeom prst="rect">
                <a:avLst/>
              </a:prstGeom>
              <a:noFill/>
              <a:ln>
                <a:noFill/>
              </a:ln>
            </p:spPr>
          </p:pic>
        </p:grpSp>
        <p:grpSp>
          <p:nvGrpSpPr>
            <p:cNvPr id="177" name="Shape 177"/>
            <p:cNvGrpSpPr/>
            <p:nvPr/>
          </p:nvGrpSpPr>
          <p:grpSpPr>
            <a:xfrm>
              <a:off x="1286159" y="4378687"/>
              <a:ext cx="1010802" cy="527415"/>
              <a:chOff x="1286159" y="4449807"/>
              <a:chExt cx="1010802" cy="527415"/>
            </a:xfrm>
          </p:grpSpPr>
          <p:pic>
            <p:nvPicPr>
              <p:cNvPr id="178" name="Shape 178"/>
              <p:cNvPicPr preferRelativeResize="0"/>
              <p:nvPr/>
            </p:nvPicPr>
            <p:blipFill rotWithShape="1">
              <a:blip r:embed="rId6">
                <a:alphaModFix/>
              </a:blip>
              <a:srcRect b="-4013" l="0" r="0" t="0"/>
              <a:stretch/>
            </p:blipFill>
            <p:spPr>
              <a:xfrm>
                <a:off x="1286159" y="4449807"/>
                <a:ext cx="1010802" cy="527415"/>
              </a:xfrm>
              <a:prstGeom prst="rect">
                <a:avLst/>
              </a:prstGeom>
              <a:noFill/>
              <a:ln>
                <a:noFill/>
              </a:ln>
            </p:spPr>
          </p:pic>
          <p:pic>
            <p:nvPicPr>
              <p:cNvPr descr="openstack_logo.jpg" id="179" name="Shape 179"/>
              <p:cNvPicPr preferRelativeResize="0"/>
              <p:nvPr/>
            </p:nvPicPr>
            <p:blipFill rotWithShape="1">
              <a:blip r:embed="rId9">
                <a:alphaModFix/>
              </a:blip>
              <a:srcRect b="0" l="4286" r="0" t="0"/>
              <a:stretch/>
            </p:blipFill>
            <p:spPr>
              <a:xfrm>
                <a:off x="1455729" y="4599298"/>
                <a:ext cx="596066" cy="198040"/>
              </a:xfrm>
              <a:prstGeom prst="rect">
                <a:avLst/>
              </a:prstGeom>
              <a:noFill/>
              <a:ln>
                <a:noFill/>
              </a:ln>
            </p:spPr>
          </p:pic>
        </p:grpSp>
        <p:grpSp>
          <p:nvGrpSpPr>
            <p:cNvPr id="180" name="Shape 180"/>
            <p:cNvGrpSpPr/>
            <p:nvPr/>
          </p:nvGrpSpPr>
          <p:grpSpPr>
            <a:xfrm>
              <a:off x="3510023" y="4381908"/>
              <a:ext cx="1010802" cy="527415"/>
              <a:chOff x="3510023" y="4453028"/>
              <a:chExt cx="1010802" cy="527415"/>
            </a:xfrm>
          </p:grpSpPr>
          <p:pic>
            <p:nvPicPr>
              <p:cNvPr id="181" name="Shape 181"/>
              <p:cNvPicPr preferRelativeResize="0"/>
              <p:nvPr/>
            </p:nvPicPr>
            <p:blipFill rotWithShape="1">
              <a:blip r:embed="rId6">
                <a:alphaModFix/>
              </a:blip>
              <a:srcRect b="-4013" l="0" r="0" t="0"/>
              <a:stretch/>
            </p:blipFill>
            <p:spPr>
              <a:xfrm>
                <a:off x="3510023" y="4453028"/>
                <a:ext cx="1010802" cy="527415"/>
              </a:xfrm>
              <a:prstGeom prst="rect">
                <a:avLst/>
              </a:prstGeom>
              <a:noFill/>
              <a:ln>
                <a:noFill/>
              </a:ln>
            </p:spPr>
          </p:pic>
          <p:pic>
            <p:nvPicPr>
              <p:cNvPr id="182" name="Shape 182"/>
              <p:cNvPicPr preferRelativeResize="0"/>
              <p:nvPr/>
            </p:nvPicPr>
            <p:blipFill rotWithShape="1">
              <a:blip r:embed="rId4">
                <a:alphaModFix/>
              </a:blip>
              <a:srcRect b="0" l="0" r="0" t="0"/>
              <a:stretch/>
            </p:blipFill>
            <p:spPr>
              <a:xfrm>
                <a:off x="3650837" y="4531964"/>
                <a:ext cx="327844" cy="327844"/>
              </a:xfrm>
              <a:prstGeom prst="rect">
                <a:avLst/>
              </a:prstGeom>
              <a:noFill/>
              <a:ln>
                <a:noFill/>
              </a:ln>
            </p:spPr>
          </p:pic>
          <p:sp>
            <p:nvSpPr>
              <p:cNvPr id="183" name="Shape 183"/>
              <p:cNvSpPr txBox="1"/>
              <p:nvPr/>
            </p:nvSpPr>
            <p:spPr>
              <a:xfrm>
                <a:off x="3833914" y="4577180"/>
                <a:ext cx="594386" cy="2390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262626"/>
                  </a:buClr>
                  <a:buSzPct val="25000"/>
                  <a:buFont typeface="Arial"/>
                  <a:buNone/>
                </a:pPr>
                <a:r>
                  <a:rPr b="0" i="0" lang="en-US" sz="1200" u="none" cap="none" strike="noStrike">
                    <a:solidFill>
                      <a:srgbClr val="262626"/>
                    </a:solidFill>
                    <a:latin typeface="Arial"/>
                    <a:ea typeface="Arial"/>
                    <a:cs typeface="Arial"/>
                    <a:sym typeface="Arial"/>
                  </a:rPr>
                  <a:t>Azure</a:t>
                </a:r>
              </a:p>
            </p:txBody>
          </p:sp>
        </p:grpSp>
      </p:grpSp>
      <p:grpSp>
        <p:nvGrpSpPr>
          <p:cNvPr id="184" name="Shape 184"/>
          <p:cNvGrpSpPr/>
          <p:nvPr/>
        </p:nvGrpSpPr>
        <p:grpSpPr>
          <a:xfrm>
            <a:off x="6688237" y="456183"/>
            <a:ext cx="1744133" cy="886963"/>
            <a:chOff x="6775984" y="840178"/>
            <a:chExt cx="1744133" cy="886963"/>
          </a:xfrm>
        </p:grpSpPr>
        <p:sp>
          <p:nvSpPr>
            <p:cNvPr id="185" name="Shape 185"/>
            <p:cNvSpPr/>
            <p:nvPr/>
          </p:nvSpPr>
          <p:spPr>
            <a:xfrm>
              <a:off x="6775984" y="840178"/>
              <a:ext cx="1744133" cy="864803"/>
            </a:xfrm>
            <a:prstGeom prst="roundRect">
              <a:avLst>
                <a:gd fmla="val 7589" name="adj"/>
              </a:avLst>
            </a:prstGeom>
            <a:solidFill>
              <a:srgbClr val="A5A5A5"/>
            </a:solidFill>
            <a:ln cap="flat" cmpd="sng" w="9525">
              <a:solidFill>
                <a:srgbClr val="FFFFFF"/>
              </a:solidFill>
              <a:prstDash val="solid"/>
              <a:round/>
              <a:headEnd len="med" w="med" type="none"/>
              <a:tailEnd len="med" w="med" type="none"/>
            </a:ln>
            <a:effectLst>
              <a:outerShdw blurRad="50799" rotWithShape="0" algn="tl" dist="38100">
                <a:schemeClr val="lt2">
                  <a:alpha val="29803"/>
                </a:schemeClr>
              </a:outerShdw>
            </a:effectLst>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p>
          </p:txBody>
        </p:sp>
        <p:grpSp>
          <p:nvGrpSpPr>
            <p:cNvPr id="186" name="Shape 186"/>
            <p:cNvGrpSpPr/>
            <p:nvPr/>
          </p:nvGrpSpPr>
          <p:grpSpPr>
            <a:xfrm>
              <a:off x="6847703" y="928524"/>
              <a:ext cx="1621611" cy="798617"/>
              <a:chOff x="1163919" y="1239446"/>
              <a:chExt cx="1621611" cy="798617"/>
            </a:xfrm>
          </p:grpSpPr>
          <p:grpSp>
            <p:nvGrpSpPr>
              <p:cNvPr id="187" name="Shape 187"/>
              <p:cNvGrpSpPr/>
              <p:nvPr/>
            </p:nvGrpSpPr>
            <p:grpSpPr>
              <a:xfrm>
                <a:off x="1163919" y="1239446"/>
                <a:ext cx="1621611" cy="568476"/>
                <a:chOff x="5481921" y="2721113"/>
                <a:chExt cx="1621611" cy="568476"/>
              </a:xfrm>
            </p:grpSpPr>
            <p:sp>
              <p:nvSpPr>
                <p:cNvPr id="188" name="Shape 188"/>
                <p:cNvSpPr/>
                <p:nvPr/>
              </p:nvSpPr>
              <p:spPr>
                <a:xfrm>
                  <a:off x="5481921" y="2721113"/>
                  <a:ext cx="1613145" cy="272143"/>
                </a:xfrm>
                <a:prstGeom prst="roundRect">
                  <a:avLst>
                    <a:gd fmla="val 17740" name="adj"/>
                  </a:avLst>
                </a:prstGeom>
                <a:solidFill>
                  <a:srgbClr val="33928A"/>
                </a:solidFill>
                <a:ln cap="flat" cmpd="sng" w="9525">
                  <a:solidFill>
                    <a:srgbClr val="FFFFFF"/>
                  </a:solidFill>
                  <a:prstDash val="solid"/>
                  <a:round/>
                  <a:headEnd len="med" w="med" type="none"/>
                  <a:tailEnd len="med" w="med" type="none"/>
                </a:ln>
              </p:spPr>
              <p:txBody>
                <a:bodyPr anchorCtr="0" anchor="ctr" bIns="0" lIns="91425" rIns="91425"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200" u="none" cap="none" strike="noStrike">
                      <a:solidFill>
                        <a:srgbClr val="F2F2F2"/>
                      </a:solidFill>
                      <a:latin typeface="Calibri"/>
                      <a:ea typeface="Calibri"/>
                      <a:cs typeface="Calibri"/>
                      <a:sym typeface="Calibri"/>
                    </a:rPr>
                    <a:t>Ops Manager UI</a:t>
                  </a:r>
                </a:p>
              </p:txBody>
            </p:sp>
            <p:sp>
              <p:nvSpPr>
                <p:cNvPr id="189" name="Shape 189"/>
                <p:cNvSpPr/>
                <p:nvPr/>
              </p:nvSpPr>
              <p:spPr>
                <a:xfrm>
                  <a:off x="5490387" y="3017446"/>
                  <a:ext cx="1613145" cy="272143"/>
                </a:xfrm>
                <a:prstGeom prst="roundRect">
                  <a:avLst>
                    <a:gd fmla="val 17740" name="adj"/>
                  </a:avLst>
                </a:prstGeom>
                <a:solidFill>
                  <a:srgbClr val="33928A"/>
                </a:solidFill>
                <a:ln cap="flat" cmpd="sng" w="9525">
                  <a:solidFill>
                    <a:srgbClr val="FFFFFF"/>
                  </a:solidFill>
                  <a:prstDash val="solid"/>
                  <a:round/>
                  <a:headEnd len="med" w="med" type="none"/>
                  <a:tailEnd len="med" w="med" type="none"/>
                </a:ln>
              </p:spPr>
              <p:txBody>
                <a:bodyPr anchorCtr="0" anchor="ctr" bIns="0" lIns="91425" rIns="91425"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200" u="none" cap="none" strike="noStrike">
                      <a:solidFill>
                        <a:srgbClr val="F2F2F2"/>
                      </a:solidFill>
                      <a:latin typeface="Calibri"/>
                      <a:ea typeface="Calibri"/>
                      <a:cs typeface="Calibri"/>
                      <a:sym typeface="Calibri"/>
                    </a:rPr>
                    <a:t>Ops Manager Director</a:t>
                  </a:r>
                </a:p>
              </p:txBody>
            </p:sp>
            <p:sp>
              <p:nvSpPr>
                <p:cNvPr id="190" name="Shape 190"/>
                <p:cNvSpPr/>
                <p:nvPr/>
              </p:nvSpPr>
              <p:spPr>
                <a:xfrm rot="-2700000">
                  <a:off x="6784414" y="2806977"/>
                  <a:ext cx="269998" cy="98294"/>
                </a:xfrm>
                <a:custGeom>
                  <a:pathLst>
                    <a:path extrusionOk="0" h="120000" w="120000">
                      <a:moveTo>
                        <a:pt x="18701" y="0"/>
                      </a:moveTo>
                      <a:cubicBezTo>
                        <a:pt x="27010" y="0"/>
                        <a:pt x="34235" y="12740"/>
                        <a:pt x="37662" y="31892"/>
                      </a:cubicBezTo>
                      <a:lnTo>
                        <a:pt x="82337" y="31892"/>
                      </a:lnTo>
                      <a:cubicBezTo>
                        <a:pt x="85765" y="12740"/>
                        <a:pt x="92989" y="0"/>
                        <a:pt x="101298" y="0"/>
                      </a:cubicBezTo>
                      <a:cubicBezTo>
                        <a:pt x="109439" y="0"/>
                        <a:pt x="116540" y="12234"/>
                        <a:pt x="120000" y="30839"/>
                      </a:cubicBezTo>
                      <a:lnTo>
                        <a:pt x="101879" y="30839"/>
                      </a:lnTo>
                      <a:lnTo>
                        <a:pt x="96571" y="60000"/>
                      </a:lnTo>
                      <a:lnTo>
                        <a:pt x="101879" y="89160"/>
                      </a:lnTo>
                      <a:lnTo>
                        <a:pt x="120000" y="89160"/>
                      </a:lnTo>
                      <a:cubicBezTo>
                        <a:pt x="116540" y="107765"/>
                        <a:pt x="109439" y="120000"/>
                        <a:pt x="101298" y="120000"/>
                      </a:cubicBezTo>
                      <a:cubicBezTo>
                        <a:pt x="92989" y="120000"/>
                        <a:pt x="85765" y="107259"/>
                        <a:pt x="82337" y="88107"/>
                      </a:cubicBezTo>
                      <a:lnTo>
                        <a:pt x="37662" y="88107"/>
                      </a:lnTo>
                      <a:cubicBezTo>
                        <a:pt x="34235" y="107259"/>
                        <a:pt x="27010" y="120000"/>
                        <a:pt x="18701" y="120000"/>
                      </a:cubicBezTo>
                      <a:cubicBezTo>
                        <a:pt x="10560" y="120000"/>
                        <a:pt x="3459" y="107765"/>
                        <a:pt x="0" y="89160"/>
                      </a:cubicBezTo>
                      <a:lnTo>
                        <a:pt x="18120" y="89160"/>
                      </a:lnTo>
                      <a:lnTo>
                        <a:pt x="23428" y="60000"/>
                      </a:lnTo>
                      <a:lnTo>
                        <a:pt x="18120" y="30839"/>
                      </a:lnTo>
                      <a:lnTo>
                        <a:pt x="0" y="30839"/>
                      </a:lnTo>
                      <a:cubicBezTo>
                        <a:pt x="3459" y="12234"/>
                        <a:pt x="10560" y="0"/>
                        <a:pt x="18701" y="0"/>
                      </a:cubicBezTo>
                      <a:close/>
                    </a:path>
                  </a:pathLst>
                </a:custGeom>
                <a:solidFill>
                  <a:schemeClr val="lt1"/>
                </a:solidFill>
                <a:ln cap="flat" cmpd="sng" w="9525">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lnSpc>
                      <a:spcPct val="80000"/>
                    </a:lnSpc>
                    <a:spcBef>
                      <a:spcPts val="0"/>
                    </a:spcBef>
                    <a:spcAft>
                      <a:spcPts val="0"/>
                    </a:spcAft>
                    <a:buClr>
                      <a:srgbClr val="000000"/>
                    </a:buClr>
                    <a:buFont typeface="Arial"/>
                    <a:buNone/>
                  </a:pPr>
                  <a:r>
                    <a:t/>
                  </a:r>
                  <a:endParaRPr b="0" i="0" sz="300" u="none" cap="none" strike="noStrike">
                    <a:solidFill>
                      <a:schemeClr val="lt1"/>
                    </a:solidFill>
                    <a:latin typeface="Arial"/>
                    <a:ea typeface="Arial"/>
                    <a:cs typeface="Arial"/>
                    <a:sym typeface="Arial"/>
                  </a:endParaRPr>
                </a:p>
              </p:txBody>
            </p:sp>
          </p:grpSp>
          <p:sp>
            <p:nvSpPr>
              <p:cNvPr id="191" name="Shape 191"/>
              <p:cNvSpPr txBox="1"/>
              <p:nvPr/>
            </p:nvSpPr>
            <p:spPr>
              <a:xfrm>
                <a:off x="1169700" y="1761066"/>
                <a:ext cx="1587544"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200" u="none" cap="none" strike="noStrike">
                    <a:solidFill>
                      <a:schemeClr val="lt1"/>
                    </a:solidFill>
                    <a:latin typeface="Arial"/>
                    <a:ea typeface="Arial"/>
                    <a:cs typeface="Arial"/>
                    <a:sym typeface="Arial"/>
                  </a:rPr>
                  <a:t>Operations Manager</a:t>
                </a:r>
              </a:p>
            </p:txBody>
          </p:sp>
        </p:grpSp>
      </p:grpSp>
      <p:grpSp>
        <p:nvGrpSpPr>
          <p:cNvPr id="192" name="Shape 192"/>
          <p:cNvGrpSpPr/>
          <p:nvPr/>
        </p:nvGrpSpPr>
        <p:grpSpPr>
          <a:xfrm>
            <a:off x="6684997" y="1490128"/>
            <a:ext cx="1744133" cy="896935"/>
            <a:chOff x="6775984" y="1967163"/>
            <a:chExt cx="1744133" cy="896935"/>
          </a:xfrm>
        </p:grpSpPr>
        <p:sp>
          <p:nvSpPr>
            <p:cNvPr id="193" name="Shape 193"/>
            <p:cNvSpPr/>
            <p:nvPr/>
          </p:nvSpPr>
          <p:spPr>
            <a:xfrm>
              <a:off x="6775984" y="1967163"/>
              <a:ext cx="1744133" cy="864803"/>
            </a:xfrm>
            <a:prstGeom prst="roundRect">
              <a:avLst>
                <a:gd fmla="val 7589" name="adj"/>
              </a:avLst>
            </a:prstGeom>
            <a:solidFill>
              <a:srgbClr val="A6A6A6"/>
            </a:solidFill>
            <a:ln cap="flat" cmpd="sng" w="9525">
              <a:solidFill>
                <a:srgbClr val="FFFFFF"/>
              </a:solidFill>
              <a:prstDash val="solid"/>
              <a:round/>
              <a:headEnd len="med" w="med" type="none"/>
              <a:tailEnd len="med" w="med" type="none"/>
            </a:ln>
            <a:effectLst>
              <a:outerShdw blurRad="50799" rotWithShape="0" algn="tl" dir="2700000" dist="38100">
                <a:srgbClr val="000000">
                  <a:alpha val="42745"/>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p>
          </p:txBody>
        </p:sp>
        <p:grpSp>
          <p:nvGrpSpPr>
            <p:cNvPr id="194" name="Shape 194"/>
            <p:cNvGrpSpPr/>
            <p:nvPr/>
          </p:nvGrpSpPr>
          <p:grpSpPr>
            <a:xfrm>
              <a:off x="6847707" y="2014681"/>
              <a:ext cx="1613145" cy="849418"/>
              <a:chOff x="6430190" y="1230979"/>
              <a:chExt cx="1613145" cy="849418"/>
            </a:xfrm>
          </p:grpSpPr>
          <p:grpSp>
            <p:nvGrpSpPr>
              <p:cNvPr id="195" name="Shape 195"/>
              <p:cNvGrpSpPr/>
              <p:nvPr/>
            </p:nvGrpSpPr>
            <p:grpSpPr>
              <a:xfrm>
                <a:off x="6430190" y="1230979"/>
                <a:ext cx="1613145" cy="568473"/>
                <a:chOff x="5490387" y="1527312"/>
                <a:chExt cx="1613145" cy="568473"/>
              </a:xfrm>
            </p:grpSpPr>
            <p:sp>
              <p:nvSpPr>
                <p:cNvPr id="196" name="Shape 196"/>
                <p:cNvSpPr/>
                <p:nvPr/>
              </p:nvSpPr>
              <p:spPr>
                <a:xfrm>
                  <a:off x="5490387" y="1527312"/>
                  <a:ext cx="1613145" cy="272143"/>
                </a:xfrm>
                <a:prstGeom prst="roundRect">
                  <a:avLst>
                    <a:gd fmla="val 17740" name="adj"/>
                  </a:avLst>
                </a:prstGeom>
                <a:solidFill>
                  <a:srgbClr val="33928A"/>
                </a:solidFill>
                <a:ln cap="flat" cmpd="sng" w="9525">
                  <a:solidFill>
                    <a:srgbClr val="FFFFFF"/>
                  </a:solidFill>
                  <a:prstDash val="solid"/>
                  <a:round/>
                  <a:headEnd len="med" w="med" type="none"/>
                  <a:tailEnd len="med" w="med" type="none"/>
                </a:ln>
              </p:spPr>
              <p:txBody>
                <a:bodyPr anchorCtr="0" anchor="ctr" bIns="0" lIns="91425" rIns="91425"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200" u="none" cap="none" strike="noStrike">
                      <a:solidFill>
                        <a:srgbClr val="F2F2F2"/>
                      </a:solidFill>
                      <a:latin typeface="Calibri"/>
                      <a:ea typeface="Calibri"/>
                      <a:cs typeface="Calibri"/>
                      <a:sym typeface="Calibri"/>
                    </a:rPr>
                    <a:t>Service Broker</a:t>
                  </a:r>
                </a:p>
              </p:txBody>
            </p:sp>
            <p:sp>
              <p:nvSpPr>
                <p:cNvPr id="197" name="Shape 197"/>
                <p:cNvSpPr/>
                <p:nvPr/>
              </p:nvSpPr>
              <p:spPr>
                <a:xfrm>
                  <a:off x="5490387" y="1823642"/>
                  <a:ext cx="1613145" cy="272143"/>
                </a:xfrm>
                <a:prstGeom prst="roundRect">
                  <a:avLst>
                    <a:gd fmla="val 17740" name="adj"/>
                  </a:avLst>
                </a:prstGeom>
                <a:solidFill>
                  <a:srgbClr val="33928A"/>
                </a:solidFill>
                <a:ln cap="flat" cmpd="sng" w="9525">
                  <a:solidFill>
                    <a:srgbClr val="FFFFFF"/>
                  </a:solidFill>
                  <a:prstDash val="solid"/>
                  <a:round/>
                  <a:headEnd len="med" w="med" type="none"/>
                  <a:tailEnd len="med" w="med" type="none"/>
                </a:ln>
              </p:spPr>
              <p:txBody>
                <a:bodyPr anchorCtr="0" anchor="ctr" bIns="0" lIns="91425" rIns="91425"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200" u="none" cap="none" strike="noStrike">
                      <a:solidFill>
                        <a:srgbClr val="F2F2F2"/>
                      </a:solidFill>
                      <a:latin typeface="Calibri"/>
                      <a:ea typeface="Calibri"/>
                      <a:cs typeface="Calibri"/>
                      <a:sym typeface="Calibri"/>
                    </a:rPr>
                    <a:t>Service Nodes</a:t>
                  </a:r>
                </a:p>
              </p:txBody>
            </p:sp>
            <p:sp>
              <p:nvSpPr>
                <p:cNvPr id="198" name="Shape 198"/>
                <p:cNvSpPr/>
                <p:nvPr/>
              </p:nvSpPr>
              <p:spPr>
                <a:xfrm>
                  <a:off x="6846607" y="1563850"/>
                  <a:ext cx="194025" cy="194020"/>
                </a:xfrm>
                <a:custGeom>
                  <a:pathLst>
                    <a:path extrusionOk="0" h="120000" w="120000">
                      <a:moveTo>
                        <a:pt x="25661" y="84323"/>
                      </a:moveTo>
                      <a:cubicBezTo>
                        <a:pt x="19756" y="84323"/>
                        <a:pt x="14969" y="89110"/>
                        <a:pt x="14969" y="95015"/>
                      </a:cubicBezTo>
                      <a:lnTo>
                        <a:pt x="14969" y="95015"/>
                      </a:lnTo>
                      <a:cubicBezTo>
                        <a:pt x="14969" y="100920"/>
                        <a:pt x="19756" y="105708"/>
                        <a:pt x="25661" y="105708"/>
                      </a:cubicBezTo>
                      <a:cubicBezTo>
                        <a:pt x="31566" y="105708"/>
                        <a:pt x="36354" y="100920"/>
                        <a:pt x="36354" y="95015"/>
                      </a:cubicBezTo>
                      <a:lnTo>
                        <a:pt x="36354" y="84323"/>
                      </a:lnTo>
                      <a:close/>
                      <a:moveTo>
                        <a:pt x="84316" y="83607"/>
                      </a:moveTo>
                      <a:lnTo>
                        <a:pt x="84316" y="94299"/>
                      </a:lnTo>
                      <a:cubicBezTo>
                        <a:pt x="84316" y="100204"/>
                        <a:pt x="89103" y="104992"/>
                        <a:pt x="95008" y="104992"/>
                      </a:cubicBezTo>
                      <a:lnTo>
                        <a:pt x="95008" y="104992"/>
                      </a:lnTo>
                      <a:cubicBezTo>
                        <a:pt x="100914" y="104992"/>
                        <a:pt x="105701" y="100204"/>
                        <a:pt x="105701" y="94299"/>
                      </a:cubicBezTo>
                      <a:cubicBezTo>
                        <a:pt x="105701" y="88394"/>
                        <a:pt x="100914" y="83607"/>
                        <a:pt x="95008" y="83607"/>
                      </a:cubicBezTo>
                      <a:close/>
                      <a:moveTo>
                        <a:pt x="49735" y="49517"/>
                      </a:moveTo>
                      <a:lnTo>
                        <a:pt x="49735" y="49645"/>
                      </a:lnTo>
                      <a:lnTo>
                        <a:pt x="49627" y="49645"/>
                      </a:lnTo>
                      <a:lnTo>
                        <a:pt x="49627" y="70372"/>
                      </a:lnTo>
                      <a:lnTo>
                        <a:pt x="70366" y="70372"/>
                      </a:lnTo>
                      <a:lnTo>
                        <a:pt x="70366" y="70334"/>
                      </a:lnTo>
                      <a:lnTo>
                        <a:pt x="70481" y="70334"/>
                      </a:lnTo>
                      <a:lnTo>
                        <a:pt x="70481" y="49627"/>
                      </a:lnTo>
                      <a:lnTo>
                        <a:pt x="70372" y="49627"/>
                      </a:lnTo>
                      <a:lnTo>
                        <a:pt x="70372" y="49517"/>
                      </a:lnTo>
                      <a:close/>
                      <a:moveTo>
                        <a:pt x="25092" y="14987"/>
                      </a:moveTo>
                      <a:cubicBezTo>
                        <a:pt x="19187" y="14987"/>
                        <a:pt x="14400" y="19774"/>
                        <a:pt x="14400" y="25680"/>
                      </a:cubicBezTo>
                      <a:cubicBezTo>
                        <a:pt x="14400" y="31585"/>
                        <a:pt x="19187" y="36372"/>
                        <a:pt x="25092" y="36372"/>
                      </a:cubicBezTo>
                      <a:lnTo>
                        <a:pt x="35784" y="36372"/>
                      </a:lnTo>
                      <a:lnTo>
                        <a:pt x="35784" y="25680"/>
                      </a:lnTo>
                      <a:cubicBezTo>
                        <a:pt x="35784" y="19774"/>
                        <a:pt x="30997" y="14987"/>
                        <a:pt x="25092" y="14987"/>
                      </a:cubicBezTo>
                      <a:close/>
                      <a:moveTo>
                        <a:pt x="94338" y="14291"/>
                      </a:moveTo>
                      <a:cubicBezTo>
                        <a:pt x="88433" y="14291"/>
                        <a:pt x="83645" y="19079"/>
                        <a:pt x="83645" y="24984"/>
                      </a:cubicBezTo>
                      <a:lnTo>
                        <a:pt x="83645" y="35676"/>
                      </a:lnTo>
                      <a:lnTo>
                        <a:pt x="94338" y="35676"/>
                      </a:lnTo>
                      <a:cubicBezTo>
                        <a:pt x="100243" y="35676"/>
                        <a:pt x="105030" y="30889"/>
                        <a:pt x="105030" y="24984"/>
                      </a:cubicBezTo>
                      <a:lnTo>
                        <a:pt x="105030" y="24984"/>
                      </a:lnTo>
                      <a:cubicBezTo>
                        <a:pt x="105030" y="19079"/>
                        <a:pt x="100243" y="14291"/>
                        <a:pt x="94338" y="14291"/>
                      </a:cubicBezTo>
                      <a:close/>
                      <a:moveTo>
                        <a:pt x="95186" y="0"/>
                      </a:moveTo>
                      <a:cubicBezTo>
                        <a:pt x="108890" y="0"/>
                        <a:pt x="120000" y="11109"/>
                        <a:pt x="120000" y="24813"/>
                      </a:cubicBezTo>
                      <a:lnTo>
                        <a:pt x="119999" y="24813"/>
                      </a:lnTo>
                      <a:cubicBezTo>
                        <a:pt x="119999" y="38518"/>
                        <a:pt x="108890" y="49627"/>
                        <a:pt x="95186" y="49627"/>
                      </a:cubicBezTo>
                      <a:lnTo>
                        <a:pt x="83655" y="49627"/>
                      </a:lnTo>
                      <a:lnTo>
                        <a:pt x="83655" y="70334"/>
                      </a:lnTo>
                      <a:lnTo>
                        <a:pt x="95179" y="70334"/>
                      </a:lnTo>
                      <a:cubicBezTo>
                        <a:pt x="108883" y="70334"/>
                        <a:pt x="119993" y="81443"/>
                        <a:pt x="119993" y="95147"/>
                      </a:cubicBezTo>
                      <a:cubicBezTo>
                        <a:pt x="119993" y="108852"/>
                        <a:pt x="108883" y="119961"/>
                        <a:pt x="95179" y="119961"/>
                      </a:cubicBezTo>
                      <a:lnTo>
                        <a:pt x="95179" y="119961"/>
                      </a:lnTo>
                      <a:cubicBezTo>
                        <a:pt x="81475" y="119961"/>
                        <a:pt x="70366" y="108852"/>
                        <a:pt x="70366" y="95147"/>
                      </a:cubicBezTo>
                      <a:lnTo>
                        <a:pt x="70366" y="84331"/>
                      </a:lnTo>
                      <a:lnTo>
                        <a:pt x="49627" y="84331"/>
                      </a:lnTo>
                      <a:lnTo>
                        <a:pt x="49627" y="95186"/>
                      </a:lnTo>
                      <a:cubicBezTo>
                        <a:pt x="49627" y="108890"/>
                        <a:pt x="38517" y="120000"/>
                        <a:pt x="24813" y="120000"/>
                      </a:cubicBezTo>
                      <a:cubicBezTo>
                        <a:pt x="11109" y="120000"/>
                        <a:pt x="0" y="108890"/>
                        <a:pt x="0" y="95186"/>
                      </a:cubicBezTo>
                      <a:lnTo>
                        <a:pt x="0" y="95186"/>
                      </a:lnTo>
                      <a:cubicBezTo>
                        <a:pt x="0" y="81481"/>
                        <a:pt x="11109" y="70372"/>
                        <a:pt x="24813" y="70372"/>
                      </a:cubicBezTo>
                      <a:lnTo>
                        <a:pt x="36396" y="70372"/>
                      </a:lnTo>
                      <a:lnTo>
                        <a:pt x="36396" y="49645"/>
                      </a:lnTo>
                      <a:lnTo>
                        <a:pt x="24921" y="49645"/>
                      </a:lnTo>
                      <a:cubicBezTo>
                        <a:pt x="11217" y="49645"/>
                        <a:pt x="108" y="38536"/>
                        <a:pt x="108" y="24831"/>
                      </a:cubicBezTo>
                      <a:cubicBezTo>
                        <a:pt x="108" y="11127"/>
                        <a:pt x="11217" y="18"/>
                        <a:pt x="24921" y="18"/>
                      </a:cubicBezTo>
                      <a:lnTo>
                        <a:pt x="24921" y="18"/>
                      </a:lnTo>
                      <a:cubicBezTo>
                        <a:pt x="38625" y="18"/>
                        <a:pt x="49735" y="11127"/>
                        <a:pt x="49735" y="24832"/>
                      </a:cubicBezTo>
                      <a:lnTo>
                        <a:pt x="49735" y="37072"/>
                      </a:lnTo>
                      <a:lnTo>
                        <a:pt x="70372" y="37072"/>
                      </a:lnTo>
                      <a:lnTo>
                        <a:pt x="70372" y="24813"/>
                      </a:lnTo>
                      <a:cubicBezTo>
                        <a:pt x="70372" y="11109"/>
                        <a:pt x="81482" y="0"/>
                        <a:pt x="95186"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80000"/>
                    </a:lnSpc>
                    <a:spcBef>
                      <a:spcPts val="0"/>
                    </a:spcBef>
                    <a:spcAft>
                      <a:spcPts val="0"/>
                    </a:spcAft>
                    <a:buClr>
                      <a:srgbClr val="000000"/>
                    </a:buClr>
                    <a:buFont typeface="Arial"/>
                    <a:buNone/>
                  </a:pPr>
                  <a:r>
                    <a:t/>
                  </a:r>
                  <a:endParaRPr b="0" i="0" sz="300" u="none" cap="none" strike="noStrike">
                    <a:solidFill>
                      <a:schemeClr val="lt1"/>
                    </a:solidFill>
                    <a:latin typeface="Arial"/>
                    <a:ea typeface="Arial"/>
                    <a:cs typeface="Arial"/>
                    <a:sym typeface="Arial"/>
                  </a:endParaRPr>
                </a:p>
              </p:txBody>
            </p:sp>
          </p:grpSp>
          <p:sp>
            <p:nvSpPr>
              <p:cNvPr id="199" name="Shape 199"/>
              <p:cNvSpPr txBox="1"/>
              <p:nvPr/>
            </p:nvSpPr>
            <p:spPr>
              <a:xfrm>
                <a:off x="6880835" y="1803399"/>
                <a:ext cx="697802"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200" u="none" cap="none" strike="noStrike">
                    <a:solidFill>
                      <a:srgbClr val="FFFFFF"/>
                    </a:solidFill>
                    <a:latin typeface="Arial"/>
                    <a:ea typeface="Arial"/>
                    <a:cs typeface="Arial"/>
                    <a:sym typeface="Arial"/>
                  </a:rPr>
                  <a:t>Service</a:t>
                </a:r>
              </a:p>
            </p:txBody>
          </p:sp>
          <p:sp>
            <p:nvSpPr>
              <p:cNvPr id="200" name="Shape 200"/>
              <p:cNvSpPr/>
              <p:nvPr/>
            </p:nvSpPr>
            <p:spPr>
              <a:xfrm>
                <a:off x="7807128" y="1574578"/>
                <a:ext cx="160006" cy="152621"/>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80000"/>
                  </a:lnSpc>
                  <a:spcBef>
                    <a:spcPts val="0"/>
                  </a:spcBef>
                  <a:spcAft>
                    <a:spcPts val="0"/>
                  </a:spcAft>
                  <a:buClr>
                    <a:srgbClr val="000000"/>
                  </a:buClr>
                  <a:buFont typeface="Arial"/>
                  <a:buNone/>
                </a:pPr>
                <a:r>
                  <a:t/>
                </a:r>
                <a:endParaRPr b="0" i="0" sz="450" u="none" cap="none" strike="noStrike">
                  <a:solidFill>
                    <a:schemeClr val="lt1"/>
                  </a:solidFill>
                  <a:latin typeface="Arial"/>
                  <a:ea typeface="Arial"/>
                  <a:cs typeface="Arial"/>
                  <a:sym typeface="Arial"/>
                </a:endParaRPr>
              </a:p>
            </p:txBody>
          </p:sp>
        </p:grpSp>
      </p:grpSp>
      <p:grpSp>
        <p:nvGrpSpPr>
          <p:cNvPr id="201" name="Shape 201"/>
          <p:cNvGrpSpPr/>
          <p:nvPr/>
        </p:nvGrpSpPr>
        <p:grpSpPr>
          <a:xfrm>
            <a:off x="6703547" y="2548528"/>
            <a:ext cx="1744133" cy="896935"/>
            <a:chOff x="6775984" y="1967163"/>
            <a:chExt cx="1744133" cy="896935"/>
          </a:xfrm>
        </p:grpSpPr>
        <p:sp>
          <p:nvSpPr>
            <p:cNvPr id="202" name="Shape 202"/>
            <p:cNvSpPr/>
            <p:nvPr/>
          </p:nvSpPr>
          <p:spPr>
            <a:xfrm>
              <a:off x="6775984" y="1967163"/>
              <a:ext cx="1744133" cy="864803"/>
            </a:xfrm>
            <a:prstGeom prst="roundRect">
              <a:avLst>
                <a:gd fmla="val 7589" name="adj"/>
              </a:avLst>
            </a:prstGeom>
            <a:solidFill>
              <a:srgbClr val="A6A6A6"/>
            </a:solidFill>
            <a:ln cap="flat" cmpd="sng" w="9525">
              <a:solidFill>
                <a:srgbClr val="FFFFFF"/>
              </a:solidFill>
              <a:prstDash val="solid"/>
              <a:round/>
              <a:headEnd len="med" w="med" type="none"/>
              <a:tailEnd len="med" w="med" type="none"/>
            </a:ln>
            <a:effectLst>
              <a:outerShdw blurRad="50799" rotWithShape="0" algn="tl" dir="2700000" dist="38100">
                <a:srgbClr val="000000">
                  <a:alpha val="42745"/>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 </a:t>
              </a:r>
            </a:p>
          </p:txBody>
        </p:sp>
        <p:grpSp>
          <p:nvGrpSpPr>
            <p:cNvPr id="203" name="Shape 203"/>
            <p:cNvGrpSpPr/>
            <p:nvPr/>
          </p:nvGrpSpPr>
          <p:grpSpPr>
            <a:xfrm>
              <a:off x="6847707" y="2014681"/>
              <a:ext cx="1613145" cy="849418"/>
              <a:chOff x="6430190" y="1230979"/>
              <a:chExt cx="1613145" cy="849418"/>
            </a:xfrm>
          </p:grpSpPr>
          <p:grpSp>
            <p:nvGrpSpPr>
              <p:cNvPr id="204" name="Shape 204"/>
              <p:cNvGrpSpPr/>
              <p:nvPr/>
            </p:nvGrpSpPr>
            <p:grpSpPr>
              <a:xfrm>
                <a:off x="6430190" y="1230979"/>
                <a:ext cx="1613145" cy="568473"/>
                <a:chOff x="5490387" y="1527312"/>
                <a:chExt cx="1613145" cy="568473"/>
              </a:xfrm>
            </p:grpSpPr>
            <p:sp>
              <p:nvSpPr>
                <p:cNvPr id="205" name="Shape 205"/>
                <p:cNvSpPr/>
                <p:nvPr/>
              </p:nvSpPr>
              <p:spPr>
                <a:xfrm>
                  <a:off x="5490387" y="1527312"/>
                  <a:ext cx="1613145" cy="272143"/>
                </a:xfrm>
                <a:prstGeom prst="roundRect">
                  <a:avLst>
                    <a:gd fmla="val 17740" name="adj"/>
                  </a:avLst>
                </a:prstGeom>
                <a:solidFill>
                  <a:srgbClr val="33928A"/>
                </a:solidFill>
                <a:ln cap="flat" cmpd="sng" w="9525">
                  <a:solidFill>
                    <a:srgbClr val="FFFFFF"/>
                  </a:solidFill>
                  <a:prstDash val="solid"/>
                  <a:round/>
                  <a:headEnd len="med" w="med" type="none"/>
                  <a:tailEnd len="med" w="med" type="none"/>
                </a:ln>
              </p:spPr>
              <p:txBody>
                <a:bodyPr anchorCtr="0" anchor="ctr" bIns="0" lIns="91425" rIns="91425"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200" u="none" cap="none" strike="noStrike">
                      <a:solidFill>
                        <a:srgbClr val="F2F2F2"/>
                      </a:solidFill>
                      <a:latin typeface="Calibri"/>
                      <a:ea typeface="Calibri"/>
                      <a:cs typeface="Calibri"/>
                      <a:sym typeface="Calibri"/>
                    </a:rPr>
                    <a:t>Service Broker</a:t>
                  </a:r>
                </a:p>
              </p:txBody>
            </p:sp>
            <p:sp>
              <p:nvSpPr>
                <p:cNvPr id="206" name="Shape 206"/>
                <p:cNvSpPr/>
                <p:nvPr/>
              </p:nvSpPr>
              <p:spPr>
                <a:xfrm>
                  <a:off x="5490387" y="1823642"/>
                  <a:ext cx="1613145" cy="272143"/>
                </a:xfrm>
                <a:prstGeom prst="roundRect">
                  <a:avLst>
                    <a:gd fmla="val 17740" name="adj"/>
                  </a:avLst>
                </a:prstGeom>
                <a:solidFill>
                  <a:srgbClr val="33928A"/>
                </a:solidFill>
                <a:ln cap="flat" cmpd="sng" w="9525">
                  <a:solidFill>
                    <a:srgbClr val="FFFFFF"/>
                  </a:solidFill>
                  <a:prstDash val="solid"/>
                  <a:round/>
                  <a:headEnd len="med" w="med" type="none"/>
                  <a:tailEnd len="med" w="med" type="none"/>
                </a:ln>
              </p:spPr>
              <p:txBody>
                <a:bodyPr anchorCtr="0" anchor="ctr" bIns="0" lIns="91425" rIns="91425"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200" u="none" cap="none" strike="noStrike">
                      <a:solidFill>
                        <a:srgbClr val="F2F2F2"/>
                      </a:solidFill>
                      <a:latin typeface="Calibri"/>
                      <a:ea typeface="Calibri"/>
                      <a:cs typeface="Calibri"/>
                      <a:sym typeface="Calibri"/>
                    </a:rPr>
                    <a:t>Service Nodes</a:t>
                  </a:r>
                </a:p>
              </p:txBody>
            </p:sp>
            <p:sp>
              <p:nvSpPr>
                <p:cNvPr id="207" name="Shape 207"/>
                <p:cNvSpPr/>
                <p:nvPr/>
              </p:nvSpPr>
              <p:spPr>
                <a:xfrm>
                  <a:off x="6846607" y="1563850"/>
                  <a:ext cx="194025" cy="194020"/>
                </a:xfrm>
                <a:custGeom>
                  <a:pathLst>
                    <a:path extrusionOk="0" h="120000" w="120000">
                      <a:moveTo>
                        <a:pt x="25661" y="84323"/>
                      </a:moveTo>
                      <a:cubicBezTo>
                        <a:pt x="19756" y="84323"/>
                        <a:pt x="14969" y="89110"/>
                        <a:pt x="14969" y="95015"/>
                      </a:cubicBezTo>
                      <a:lnTo>
                        <a:pt x="14969" y="95015"/>
                      </a:lnTo>
                      <a:cubicBezTo>
                        <a:pt x="14969" y="100920"/>
                        <a:pt x="19756" y="105708"/>
                        <a:pt x="25661" y="105708"/>
                      </a:cubicBezTo>
                      <a:cubicBezTo>
                        <a:pt x="31566" y="105708"/>
                        <a:pt x="36354" y="100920"/>
                        <a:pt x="36354" y="95015"/>
                      </a:cubicBezTo>
                      <a:lnTo>
                        <a:pt x="36354" y="84323"/>
                      </a:lnTo>
                      <a:close/>
                      <a:moveTo>
                        <a:pt x="84316" y="83607"/>
                      </a:moveTo>
                      <a:lnTo>
                        <a:pt x="84316" y="94299"/>
                      </a:lnTo>
                      <a:cubicBezTo>
                        <a:pt x="84316" y="100204"/>
                        <a:pt x="89103" y="104992"/>
                        <a:pt x="95008" y="104992"/>
                      </a:cubicBezTo>
                      <a:lnTo>
                        <a:pt x="95008" y="104992"/>
                      </a:lnTo>
                      <a:cubicBezTo>
                        <a:pt x="100914" y="104992"/>
                        <a:pt x="105701" y="100204"/>
                        <a:pt x="105701" y="94299"/>
                      </a:cubicBezTo>
                      <a:cubicBezTo>
                        <a:pt x="105701" y="88394"/>
                        <a:pt x="100914" y="83607"/>
                        <a:pt x="95008" y="83607"/>
                      </a:cubicBezTo>
                      <a:close/>
                      <a:moveTo>
                        <a:pt x="49735" y="49517"/>
                      </a:moveTo>
                      <a:lnTo>
                        <a:pt x="49735" y="49645"/>
                      </a:lnTo>
                      <a:lnTo>
                        <a:pt x="49627" y="49645"/>
                      </a:lnTo>
                      <a:lnTo>
                        <a:pt x="49627" y="70372"/>
                      </a:lnTo>
                      <a:lnTo>
                        <a:pt x="70366" y="70372"/>
                      </a:lnTo>
                      <a:lnTo>
                        <a:pt x="70366" y="70334"/>
                      </a:lnTo>
                      <a:lnTo>
                        <a:pt x="70481" y="70334"/>
                      </a:lnTo>
                      <a:lnTo>
                        <a:pt x="70481" y="49627"/>
                      </a:lnTo>
                      <a:lnTo>
                        <a:pt x="70372" y="49627"/>
                      </a:lnTo>
                      <a:lnTo>
                        <a:pt x="70372" y="49517"/>
                      </a:lnTo>
                      <a:close/>
                      <a:moveTo>
                        <a:pt x="25092" y="14987"/>
                      </a:moveTo>
                      <a:cubicBezTo>
                        <a:pt x="19187" y="14987"/>
                        <a:pt x="14400" y="19774"/>
                        <a:pt x="14400" y="25680"/>
                      </a:cubicBezTo>
                      <a:cubicBezTo>
                        <a:pt x="14400" y="31585"/>
                        <a:pt x="19187" y="36372"/>
                        <a:pt x="25092" y="36372"/>
                      </a:cubicBezTo>
                      <a:lnTo>
                        <a:pt x="35784" y="36372"/>
                      </a:lnTo>
                      <a:lnTo>
                        <a:pt x="35784" y="25680"/>
                      </a:lnTo>
                      <a:cubicBezTo>
                        <a:pt x="35784" y="19774"/>
                        <a:pt x="30997" y="14987"/>
                        <a:pt x="25092" y="14987"/>
                      </a:cubicBezTo>
                      <a:close/>
                      <a:moveTo>
                        <a:pt x="94338" y="14291"/>
                      </a:moveTo>
                      <a:cubicBezTo>
                        <a:pt x="88433" y="14291"/>
                        <a:pt x="83645" y="19079"/>
                        <a:pt x="83645" y="24984"/>
                      </a:cubicBezTo>
                      <a:lnTo>
                        <a:pt x="83645" y="35676"/>
                      </a:lnTo>
                      <a:lnTo>
                        <a:pt x="94338" y="35676"/>
                      </a:lnTo>
                      <a:cubicBezTo>
                        <a:pt x="100243" y="35676"/>
                        <a:pt x="105030" y="30889"/>
                        <a:pt x="105030" y="24984"/>
                      </a:cubicBezTo>
                      <a:lnTo>
                        <a:pt x="105030" y="24984"/>
                      </a:lnTo>
                      <a:cubicBezTo>
                        <a:pt x="105030" y="19079"/>
                        <a:pt x="100243" y="14291"/>
                        <a:pt x="94338" y="14291"/>
                      </a:cubicBezTo>
                      <a:close/>
                      <a:moveTo>
                        <a:pt x="95186" y="0"/>
                      </a:moveTo>
                      <a:cubicBezTo>
                        <a:pt x="108890" y="0"/>
                        <a:pt x="120000" y="11109"/>
                        <a:pt x="120000" y="24813"/>
                      </a:cubicBezTo>
                      <a:lnTo>
                        <a:pt x="119999" y="24813"/>
                      </a:lnTo>
                      <a:cubicBezTo>
                        <a:pt x="119999" y="38518"/>
                        <a:pt x="108890" y="49627"/>
                        <a:pt x="95186" y="49627"/>
                      </a:cubicBezTo>
                      <a:lnTo>
                        <a:pt x="83655" y="49627"/>
                      </a:lnTo>
                      <a:lnTo>
                        <a:pt x="83655" y="70334"/>
                      </a:lnTo>
                      <a:lnTo>
                        <a:pt x="95179" y="70334"/>
                      </a:lnTo>
                      <a:cubicBezTo>
                        <a:pt x="108883" y="70334"/>
                        <a:pt x="119993" y="81443"/>
                        <a:pt x="119993" y="95147"/>
                      </a:cubicBezTo>
                      <a:cubicBezTo>
                        <a:pt x="119993" y="108852"/>
                        <a:pt x="108883" y="119961"/>
                        <a:pt x="95179" y="119961"/>
                      </a:cubicBezTo>
                      <a:lnTo>
                        <a:pt x="95179" y="119961"/>
                      </a:lnTo>
                      <a:cubicBezTo>
                        <a:pt x="81475" y="119961"/>
                        <a:pt x="70366" y="108852"/>
                        <a:pt x="70366" y="95147"/>
                      </a:cubicBezTo>
                      <a:lnTo>
                        <a:pt x="70366" y="84331"/>
                      </a:lnTo>
                      <a:lnTo>
                        <a:pt x="49627" y="84331"/>
                      </a:lnTo>
                      <a:lnTo>
                        <a:pt x="49627" y="95186"/>
                      </a:lnTo>
                      <a:cubicBezTo>
                        <a:pt x="49627" y="108890"/>
                        <a:pt x="38517" y="120000"/>
                        <a:pt x="24813" y="120000"/>
                      </a:cubicBezTo>
                      <a:cubicBezTo>
                        <a:pt x="11109" y="120000"/>
                        <a:pt x="0" y="108890"/>
                        <a:pt x="0" y="95186"/>
                      </a:cubicBezTo>
                      <a:lnTo>
                        <a:pt x="0" y="95186"/>
                      </a:lnTo>
                      <a:cubicBezTo>
                        <a:pt x="0" y="81481"/>
                        <a:pt x="11109" y="70372"/>
                        <a:pt x="24813" y="70372"/>
                      </a:cubicBezTo>
                      <a:lnTo>
                        <a:pt x="36396" y="70372"/>
                      </a:lnTo>
                      <a:lnTo>
                        <a:pt x="36396" y="49645"/>
                      </a:lnTo>
                      <a:lnTo>
                        <a:pt x="24921" y="49645"/>
                      </a:lnTo>
                      <a:cubicBezTo>
                        <a:pt x="11217" y="49645"/>
                        <a:pt x="108" y="38536"/>
                        <a:pt x="108" y="24831"/>
                      </a:cubicBezTo>
                      <a:cubicBezTo>
                        <a:pt x="108" y="11127"/>
                        <a:pt x="11217" y="18"/>
                        <a:pt x="24921" y="18"/>
                      </a:cubicBezTo>
                      <a:lnTo>
                        <a:pt x="24921" y="18"/>
                      </a:lnTo>
                      <a:cubicBezTo>
                        <a:pt x="38625" y="18"/>
                        <a:pt x="49735" y="11127"/>
                        <a:pt x="49735" y="24832"/>
                      </a:cubicBezTo>
                      <a:lnTo>
                        <a:pt x="49735" y="37072"/>
                      </a:lnTo>
                      <a:lnTo>
                        <a:pt x="70372" y="37072"/>
                      </a:lnTo>
                      <a:lnTo>
                        <a:pt x="70372" y="24813"/>
                      </a:lnTo>
                      <a:cubicBezTo>
                        <a:pt x="70372" y="11109"/>
                        <a:pt x="81482" y="0"/>
                        <a:pt x="95186"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80000"/>
                    </a:lnSpc>
                    <a:spcBef>
                      <a:spcPts val="0"/>
                    </a:spcBef>
                    <a:spcAft>
                      <a:spcPts val="0"/>
                    </a:spcAft>
                    <a:buClr>
                      <a:srgbClr val="000000"/>
                    </a:buClr>
                    <a:buFont typeface="Arial"/>
                    <a:buNone/>
                  </a:pPr>
                  <a:r>
                    <a:t/>
                  </a:r>
                  <a:endParaRPr b="0" i="0" sz="300" u="none" cap="none" strike="noStrike">
                    <a:solidFill>
                      <a:schemeClr val="lt1"/>
                    </a:solidFill>
                    <a:latin typeface="Arial"/>
                    <a:ea typeface="Arial"/>
                    <a:cs typeface="Arial"/>
                    <a:sym typeface="Arial"/>
                  </a:endParaRPr>
                </a:p>
              </p:txBody>
            </p:sp>
          </p:grpSp>
          <p:sp>
            <p:nvSpPr>
              <p:cNvPr id="208" name="Shape 208"/>
              <p:cNvSpPr txBox="1"/>
              <p:nvPr/>
            </p:nvSpPr>
            <p:spPr>
              <a:xfrm>
                <a:off x="6880835" y="1803399"/>
                <a:ext cx="697802" cy="276998"/>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Arial"/>
                  <a:buNone/>
                </a:pPr>
                <a:r>
                  <a:rPr b="0" i="0" lang="en-US" sz="1200" u="none" cap="none" strike="noStrike">
                    <a:solidFill>
                      <a:srgbClr val="FFFFFF"/>
                    </a:solidFill>
                    <a:latin typeface="Arial"/>
                    <a:ea typeface="Arial"/>
                    <a:cs typeface="Arial"/>
                    <a:sym typeface="Arial"/>
                  </a:rPr>
                  <a:t>Service</a:t>
                </a:r>
              </a:p>
            </p:txBody>
          </p:sp>
          <p:sp>
            <p:nvSpPr>
              <p:cNvPr id="209" name="Shape 209"/>
              <p:cNvSpPr/>
              <p:nvPr/>
            </p:nvSpPr>
            <p:spPr>
              <a:xfrm>
                <a:off x="7807128" y="1574578"/>
                <a:ext cx="160006" cy="152621"/>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80000"/>
                  </a:lnSpc>
                  <a:spcBef>
                    <a:spcPts val="0"/>
                  </a:spcBef>
                  <a:spcAft>
                    <a:spcPts val="0"/>
                  </a:spcAft>
                  <a:buClr>
                    <a:srgbClr val="000000"/>
                  </a:buClr>
                  <a:buFont typeface="Arial"/>
                  <a:buNone/>
                </a:pPr>
                <a:r>
                  <a:t/>
                </a:r>
                <a:endParaRPr b="0" i="0" sz="450" u="none" cap="none" strike="noStrike">
                  <a:solidFill>
                    <a:schemeClr val="lt1"/>
                  </a:solidFill>
                  <a:latin typeface="Arial"/>
                  <a:ea typeface="Arial"/>
                  <a:cs typeface="Arial"/>
                  <a:sym typeface="Arial"/>
                </a:endParaRPr>
              </a:p>
            </p:txBody>
          </p:sp>
        </p:grpSp>
      </p:grpSp>
      <p:grpSp>
        <p:nvGrpSpPr>
          <p:cNvPr id="210" name="Shape 210"/>
          <p:cNvGrpSpPr/>
          <p:nvPr/>
        </p:nvGrpSpPr>
        <p:grpSpPr>
          <a:xfrm>
            <a:off x="1337265" y="2958595"/>
            <a:ext cx="3435078" cy="682750"/>
            <a:chOff x="201665" y="1543374"/>
            <a:chExt cx="3435078" cy="682750"/>
          </a:xfrm>
        </p:grpSpPr>
        <p:sp>
          <p:nvSpPr>
            <p:cNvPr id="211" name="Shape 211"/>
            <p:cNvSpPr/>
            <p:nvPr/>
          </p:nvSpPr>
          <p:spPr>
            <a:xfrm>
              <a:off x="201665" y="1543374"/>
              <a:ext cx="3435078" cy="682750"/>
            </a:xfrm>
            <a:prstGeom prst="roundRect">
              <a:avLst>
                <a:gd fmla="val 16667" name="adj"/>
              </a:avLst>
            </a:prstGeom>
            <a:solidFill>
              <a:srgbClr val="33928A"/>
            </a:solidFill>
            <a:ln cap="flat" cmpd="sng" w="9525">
              <a:solidFill>
                <a:schemeClr val="lt1"/>
              </a:solidFill>
              <a:prstDash val="solid"/>
              <a:round/>
              <a:headEnd len="med" w="med" type="none"/>
              <a:tailEnd len="med" w="med" type="none"/>
            </a:ln>
            <a:effectLst>
              <a:outerShdw blurRad="39999" rotWithShape="0" dir="5400000" dist="23000">
                <a:srgbClr val="000000">
                  <a:alpha val="34901"/>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Loggregator</a:t>
              </a:r>
            </a:p>
          </p:txBody>
        </p:sp>
        <p:sp>
          <p:nvSpPr>
            <p:cNvPr id="212" name="Shape 212"/>
            <p:cNvSpPr/>
            <p:nvPr/>
          </p:nvSpPr>
          <p:spPr>
            <a:xfrm>
              <a:off x="339763" y="1911774"/>
              <a:ext cx="1239523" cy="249817"/>
            </a:xfrm>
            <a:prstGeom prst="roundRect">
              <a:avLst>
                <a:gd fmla="val 468" name="adj"/>
              </a:avLst>
            </a:prstGeom>
            <a:solidFill>
              <a:srgbClr val="007CA2"/>
            </a:solidFill>
            <a:ln cap="flat" cmpd="sng" w="12700">
              <a:solidFill>
                <a:schemeClr val="lt1"/>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Doppler</a:t>
              </a:r>
            </a:p>
          </p:txBody>
        </p:sp>
        <p:sp>
          <p:nvSpPr>
            <p:cNvPr id="213" name="Shape 213"/>
            <p:cNvSpPr/>
            <p:nvPr/>
          </p:nvSpPr>
          <p:spPr>
            <a:xfrm>
              <a:off x="1671534" y="1622787"/>
              <a:ext cx="1873728" cy="243955"/>
            </a:xfrm>
            <a:prstGeom prst="roundRect">
              <a:avLst>
                <a:gd fmla="val 468" name="adj"/>
              </a:avLst>
            </a:prstGeom>
            <a:solidFill>
              <a:srgbClr val="007CA2"/>
            </a:solidFill>
            <a:ln cap="flat" cmpd="sng" w="12700">
              <a:solidFill>
                <a:schemeClr val="lt1"/>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Traffic Controller</a:t>
              </a:r>
            </a:p>
          </p:txBody>
        </p:sp>
        <p:sp>
          <p:nvSpPr>
            <p:cNvPr id="214" name="Shape 214"/>
            <p:cNvSpPr/>
            <p:nvPr/>
          </p:nvSpPr>
          <p:spPr>
            <a:xfrm>
              <a:off x="1671534" y="1915996"/>
              <a:ext cx="1873301" cy="243955"/>
            </a:xfrm>
            <a:prstGeom prst="roundRect">
              <a:avLst>
                <a:gd fmla="val 468" name="adj"/>
              </a:avLst>
            </a:prstGeom>
            <a:solidFill>
              <a:srgbClr val="007CA2"/>
            </a:solidFill>
            <a:ln cap="flat" cmpd="sng" w="12700">
              <a:solidFill>
                <a:schemeClr val="lt1"/>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Log Firehose</a:t>
              </a:r>
            </a:p>
          </p:txBody>
        </p:sp>
      </p:grpSp>
      <p:sp>
        <p:nvSpPr>
          <p:cNvPr id="215" name="Shape 215"/>
          <p:cNvSpPr/>
          <p:nvPr/>
        </p:nvSpPr>
        <p:spPr>
          <a:xfrm>
            <a:off x="4810828" y="2011317"/>
            <a:ext cx="1663133" cy="389631"/>
          </a:xfrm>
          <a:prstGeom prst="roundRect">
            <a:avLst>
              <a:gd fmla="val 7401" name="adj"/>
            </a:avLst>
          </a:prstGeom>
          <a:solidFill>
            <a:srgbClr val="33928A"/>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1" anchor="ctr"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BBS</a:t>
            </a:r>
          </a:p>
        </p:txBody>
      </p:sp>
      <p:sp>
        <p:nvSpPr>
          <p:cNvPr id="216" name="Shape 216"/>
          <p:cNvSpPr/>
          <p:nvPr/>
        </p:nvSpPr>
        <p:spPr>
          <a:xfrm>
            <a:off x="1339645" y="2962349"/>
            <a:ext cx="3435078" cy="682750"/>
          </a:xfrm>
          <a:prstGeom prst="roundRect">
            <a:avLst>
              <a:gd fmla="val 16667" name="adj"/>
            </a:avLst>
          </a:prstGeom>
          <a:solidFill>
            <a:srgbClr val="33928A"/>
          </a:solidFill>
          <a:ln cap="flat" cmpd="sng" w="9525">
            <a:solidFill>
              <a:schemeClr val="lt1"/>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Logging / Metrics</a:t>
            </a:r>
          </a:p>
        </p:txBody>
      </p:sp>
      <p:sp>
        <p:nvSpPr>
          <p:cNvPr id="217" name="Shape 217"/>
          <p:cNvSpPr/>
          <p:nvPr/>
        </p:nvSpPr>
        <p:spPr>
          <a:xfrm>
            <a:off x="1337265" y="872207"/>
            <a:ext cx="5136697" cy="2010137"/>
          </a:xfrm>
          <a:prstGeom prst="roundRect">
            <a:avLst>
              <a:gd fmla="val 2308" name="adj"/>
            </a:avLst>
          </a:prstGeom>
          <a:solidFill>
            <a:srgbClr val="33928A"/>
          </a:solidFill>
          <a:ln cap="flat" cmpd="sng" w="9525">
            <a:solidFill>
              <a:schemeClr val="lt1"/>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Elastic Container Runtime</a:t>
            </a:r>
          </a:p>
        </p:txBody>
      </p:sp>
      <p:sp>
        <p:nvSpPr>
          <p:cNvPr id="218" name="Shape 218"/>
          <p:cNvSpPr/>
          <p:nvPr/>
        </p:nvSpPr>
        <p:spPr>
          <a:xfrm>
            <a:off x="4837298" y="2962349"/>
            <a:ext cx="1663133" cy="701033"/>
          </a:xfrm>
          <a:prstGeom prst="roundRect">
            <a:avLst>
              <a:gd fmla="val 7401" name="adj"/>
            </a:avLst>
          </a:prstGeom>
          <a:solidFill>
            <a:srgbClr val="2F8880"/>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Application</a:t>
            </a:r>
          </a:p>
          <a:p>
            <a:pPr indent="0" lvl="0" marL="0" marR="0" rtl="0" algn="ctr">
              <a:lnSpc>
                <a:spcPct val="100000"/>
              </a:lnSpc>
              <a:spcBef>
                <a:spcPts val="0"/>
              </a:spcBef>
              <a:spcAft>
                <a:spcPts val="0"/>
              </a:spcAft>
              <a:buClr>
                <a:srgbClr val="FFFFFF"/>
              </a:buClr>
              <a:buSzPct val="25000"/>
              <a:buFont typeface="Arial"/>
              <a:buNone/>
            </a:pPr>
            <a:r>
              <a:rPr b="1" i="0" lang="en-US" sz="1800" u="none" cap="none" strike="noStrike">
                <a:solidFill>
                  <a:srgbClr val="FFFFFF"/>
                </a:solidFill>
                <a:latin typeface="Arial"/>
                <a:ea typeface="Arial"/>
                <a:cs typeface="Arial"/>
                <a:sym typeface="Arial"/>
              </a:rPr>
              <a:t>Access</a:t>
            </a:r>
          </a:p>
        </p:txBody>
      </p:sp>
      <p:sp>
        <p:nvSpPr>
          <p:cNvPr id="219" name="Shape 219"/>
          <p:cNvSpPr/>
          <p:nvPr/>
        </p:nvSpPr>
        <p:spPr>
          <a:xfrm>
            <a:off x="3045801" y="388969"/>
            <a:ext cx="3386288" cy="387796"/>
          </a:xfrm>
          <a:prstGeom prst="roundRect">
            <a:avLst>
              <a:gd fmla="val 4579" name="adj"/>
            </a:avLst>
          </a:prstGeom>
          <a:solidFill>
            <a:srgbClr val="33928A"/>
          </a:solidFill>
          <a:ln cap="flat" cmpd="sng" w="9525">
            <a:solidFill>
              <a:srgbClr val="FFFFFF"/>
            </a:solidFill>
            <a:prstDash val="solid"/>
            <a:round/>
            <a:headEnd len="med" w="med" type="none"/>
            <a:tailEnd len="med" w="med" type="none"/>
          </a:ln>
          <a:effectLst>
            <a:outerShdw blurRad="63500" rotWithShape="0" algn="ctr" dir="1064680" dist="75596">
              <a:srgbClr val="808080">
                <a:alpha val="34901"/>
              </a:srgbClr>
            </a:outerShdw>
          </a:effectLst>
        </p:spPr>
        <p:txBody>
          <a:bodyPr anchorCtr="0" anchor="ctr" bIns="0" lIns="320025"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600" u="none" cap="none" strike="noStrike">
                <a:solidFill>
                  <a:srgbClr val="FFFFFF"/>
                </a:solidFill>
                <a:latin typeface="Arial"/>
                <a:ea typeface="Arial"/>
                <a:cs typeface="Arial"/>
                <a:sym typeface="Arial"/>
              </a:rPr>
              <a:t>Platform Access</a:t>
            </a:r>
          </a:p>
        </p:txBody>
      </p:sp>
      <p:sp>
        <p:nvSpPr>
          <p:cNvPr id="220" name="Shape 220"/>
          <p:cNvSpPr/>
          <p:nvPr/>
        </p:nvSpPr>
        <p:spPr>
          <a:xfrm>
            <a:off x="6671034" y="453066"/>
            <a:ext cx="1761336" cy="890080"/>
          </a:xfrm>
          <a:prstGeom prst="roundRect">
            <a:avLst>
              <a:gd fmla="val 4579" name="adj"/>
            </a:avLst>
          </a:prstGeom>
          <a:solidFill>
            <a:srgbClr val="33928A"/>
          </a:solidFill>
          <a:ln cap="flat" cmpd="sng" w="9525">
            <a:solidFill>
              <a:srgbClr val="FFFFFF"/>
            </a:solidFill>
            <a:prstDash val="solid"/>
            <a:round/>
            <a:headEnd len="med" w="med" type="none"/>
            <a:tailEnd len="med" w="med" type="none"/>
          </a:ln>
          <a:effectLst>
            <a:outerShdw blurRad="63500" rotWithShape="0" algn="ctr" dir="1064680" dist="75596">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600" u="none" cap="none" strike="noStrike">
                <a:solidFill>
                  <a:srgbClr val="FFFFFF"/>
                </a:solidFill>
                <a:latin typeface="Arial"/>
                <a:ea typeface="Arial"/>
                <a:cs typeface="Arial"/>
                <a:sym typeface="Arial"/>
              </a:rPr>
              <a:t>Ops Manager</a:t>
            </a:r>
          </a:p>
        </p:txBody>
      </p:sp>
      <p:sp>
        <p:nvSpPr>
          <p:cNvPr id="221" name="Shape 221"/>
          <p:cNvSpPr/>
          <p:nvPr/>
        </p:nvSpPr>
        <p:spPr>
          <a:xfrm>
            <a:off x="6667793" y="1490128"/>
            <a:ext cx="1761336" cy="890080"/>
          </a:xfrm>
          <a:prstGeom prst="roundRect">
            <a:avLst>
              <a:gd fmla="val 4579" name="adj"/>
            </a:avLst>
          </a:prstGeom>
          <a:solidFill>
            <a:srgbClr val="33928A"/>
          </a:solidFill>
          <a:ln cap="flat" cmpd="sng" w="9525">
            <a:solidFill>
              <a:srgbClr val="FFFFFF"/>
            </a:solidFill>
            <a:prstDash val="solid"/>
            <a:round/>
            <a:headEnd len="med" w="med" type="none"/>
            <a:tailEnd len="med" w="med" type="none"/>
          </a:ln>
          <a:effectLst>
            <a:outerShdw blurRad="63500" rotWithShape="0" algn="ctr" dir="1064680" dist="75596">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600" u="none" cap="none" strike="noStrike">
                <a:solidFill>
                  <a:srgbClr val="FFFFFF"/>
                </a:solidFill>
                <a:latin typeface="Arial"/>
                <a:ea typeface="Arial"/>
                <a:cs typeface="Arial"/>
                <a:sym typeface="Arial"/>
              </a:rPr>
              <a:t>Service</a:t>
            </a:r>
          </a:p>
        </p:txBody>
      </p:sp>
      <p:sp>
        <p:nvSpPr>
          <p:cNvPr id="222" name="Shape 222"/>
          <p:cNvSpPr/>
          <p:nvPr/>
        </p:nvSpPr>
        <p:spPr>
          <a:xfrm>
            <a:off x="6703546" y="2552609"/>
            <a:ext cx="1761336" cy="890080"/>
          </a:xfrm>
          <a:prstGeom prst="roundRect">
            <a:avLst>
              <a:gd fmla="val 4579" name="adj"/>
            </a:avLst>
          </a:prstGeom>
          <a:solidFill>
            <a:srgbClr val="33928A"/>
          </a:solidFill>
          <a:ln cap="flat" cmpd="sng" w="9525">
            <a:solidFill>
              <a:srgbClr val="FFFFFF"/>
            </a:solidFill>
            <a:prstDash val="solid"/>
            <a:round/>
            <a:headEnd len="med" w="med" type="none"/>
            <a:tailEnd len="med" w="med" type="none"/>
          </a:ln>
          <a:effectLst>
            <a:outerShdw blurRad="63500" rotWithShape="0" algn="ctr" dir="1064680" dist="75596">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rgbClr val="FFFFFF"/>
              </a:buClr>
              <a:buSzPct val="25000"/>
              <a:buFont typeface="Arial"/>
              <a:buNone/>
            </a:pPr>
            <a:r>
              <a:rPr b="1" i="0" lang="en-US" sz="1600" u="none" cap="none" strike="noStrike">
                <a:solidFill>
                  <a:srgbClr val="FFFFFF"/>
                </a:solidFill>
                <a:latin typeface="Arial"/>
                <a:ea typeface="Arial"/>
                <a:cs typeface="Arial"/>
                <a:sym typeface="Arial"/>
              </a:rPr>
              <a:t>Service</a:t>
            </a:r>
          </a:p>
        </p:txBody>
      </p:sp>
      <p:sp>
        <p:nvSpPr>
          <p:cNvPr id="223" name="Shape 223"/>
          <p:cNvSpPr/>
          <p:nvPr/>
        </p:nvSpPr>
        <p:spPr>
          <a:xfrm rot="-5400000">
            <a:off x="-360697" y="2003326"/>
            <a:ext cx="2760500" cy="492725"/>
          </a:xfrm>
          <a:prstGeom prst="roundRect">
            <a:avLst>
              <a:gd fmla="val 17740" name="adj"/>
            </a:avLst>
          </a:prstGeom>
          <a:solidFill>
            <a:srgbClr val="33928A"/>
          </a:solidFill>
          <a:ln>
            <a:noFill/>
          </a:ln>
        </p:spPr>
        <p:txBody>
          <a:bodyPr anchorCtr="0" anchor="ctr" bIns="0" lIns="91425" rIns="91425" tIns="0">
            <a:noAutofit/>
          </a:bodyPr>
          <a:lstStyle/>
          <a:p>
            <a:pPr indent="0" lvl="0" marL="0" marR="0" rtl="0" algn="ctr">
              <a:lnSpc>
                <a:spcPct val="100000"/>
              </a:lnSpc>
              <a:spcBef>
                <a:spcPts val="0"/>
              </a:spcBef>
              <a:spcAft>
                <a:spcPts val="0"/>
              </a:spcAft>
              <a:buClr>
                <a:srgbClr val="F2F2F2"/>
              </a:buClr>
              <a:buSzPct val="25000"/>
              <a:buFont typeface="Calibri"/>
              <a:buNone/>
            </a:pPr>
            <a:r>
              <a:rPr b="0" i="0" lang="en-US" sz="1800" u="none" cap="none" strike="noStrike">
                <a:solidFill>
                  <a:srgbClr val="F2F2F2"/>
                </a:solidFill>
                <a:latin typeface="Calibri"/>
                <a:ea typeface="Calibri"/>
                <a:cs typeface="Calibri"/>
                <a:sym typeface="Calibri"/>
              </a:rPr>
              <a:t>Dynamic Router</a:t>
            </a:r>
          </a:p>
        </p:txBody>
      </p:sp>
      <p:sp>
        <p:nvSpPr>
          <p:cNvPr id="224" name="Shape 224"/>
          <p:cNvSpPr/>
          <p:nvPr/>
        </p:nvSpPr>
        <p:spPr>
          <a:xfrm>
            <a:off x="856192" y="3171325"/>
            <a:ext cx="355843" cy="342035"/>
          </a:xfrm>
          <a:custGeom>
            <a:pathLst>
              <a:path extrusionOk="0" h="120000" w="12000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9"/>
                                        </p:tgtEl>
                                      </p:cBhvr>
                                    </p:animEffect>
                                    <p:set>
                                      <p:cBhvr>
                                        <p:cTn dur="1" fill="hold">
                                          <p:stCondLst>
                                            <p:cond delay="50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7"/>
                                        </p:tgtEl>
                                      </p:cBhvr>
                                    </p:animEffect>
                                    <p:set>
                                      <p:cBhvr>
                                        <p:cTn dur="1" fill="hold">
                                          <p:stCondLst>
                                            <p:cond delay="500"/>
                                          </p:stCondLst>
                                        </p:cTn>
                                        <p:tgtEl>
                                          <p:spTgt spid="2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6"/>
                                        </p:tgtEl>
                                      </p:cBhvr>
                                    </p:animEffect>
                                    <p:set>
                                      <p:cBhvr>
                                        <p:cTn dur="1" fill="hold">
                                          <p:stCondLst>
                                            <p:cond delay="500"/>
                                          </p:stCondLst>
                                        </p:cTn>
                                        <p:tgtEl>
                                          <p:spTgt spid="2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8"/>
                                        </p:tgtEl>
                                      </p:cBhvr>
                                    </p:animEffect>
                                    <p:set>
                                      <p:cBhvr>
                                        <p:cTn dur="1" fill="hold">
                                          <p:stCondLst>
                                            <p:cond delay="500"/>
                                          </p:stCondLst>
                                        </p:cTn>
                                        <p:tgtEl>
                                          <p:spTgt spid="2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0"/>
                                        </p:tgtEl>
                                      </p:cBhvr>
                                    </p:animEffect>
                                    <p:set>
                                      <p:cBhvr>
                                        <p:cTn dur="1" fill="hold">
                                          <p:stCondLst>
                                            <p:cond delay="50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21"/>
                                        </p:tgtEl>
                                      </p:cBhvr>
                                    </p:animEffect>
                                    <p:set>
                                      <p:cBhvr>
                                        <p:cTn dur="1" fill="hold">
                                          <p:stCondLst>
                                            <p:cond delay="500"/>
                                          </p:stCondLst>
                                        </p:cTn>
                                        <p:tgtEl>
                                          <p:spTgt spid="2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p:nvPr/>
        </p:nvSpPr>
        <p:spPr>
          <a:xfrm>
            <a:off x="2329181" y="1643183"/>
            <a:ext cx="1328130" cy="776286"/>
          </a:xfrm>
          <a:prstGeom prst="rightArrow">
            <a:avLst>
              <a:gd fmla="val 72086" name="adj1"/>
              <a:gd fmla="val 41820"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30" name="Shape 230"/>
          <p:cNvSpPr txBox="1"/>
          <p:nvPr>
            <p:ph type="title"/>
          </p:nvPr>
        </p:nvSpPr>
        <p:spPr>
          <a:xfrm>
            <a:off x="127573" y="125392"/>
            <a:ext cx="8410574" cy="539844"/>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Overview: Pushing an Application</a:t>
            </a:r>
          </a:p>
        </p:txBody>
      </p:sp>
      <p:pic>
        <p:nvPicPr>
          <p:cNvPr descr="ICON_Person_Q308" id="231" name="Shape 231"/>
          <p:cNvPicPr preferRelativeResize="0"/>
          <p:nvPr/>
        </p:nvPicPr>
        <p:blipFill rotWithShape="1">
          <a:blip r:embed="rId3">
            <a:alphaModFix/>
          </a:blip>
          <a:srcRect b="0" l="0" r="0" t="0"/>
          <a:stretch/>
        </p:blipFill>
        <p:spPr>
          <a:xfrm>
            <a:off x="2102876" y="1643183"/>
            <a:ext cx="438150" cy="776286"/>
          </a:xfrm>
          <a:prstGeom prst="rect">
            <a:avLst/>
          </a:prstGeom>
          <a:noFill/>
          <a:ln>
            <a:noFill/>
          </a:ln>
        </p:spPr>
      </p:pic>
      <p:sp>
        <p:nvSpPr>
          <p:cNvPr id="232" name="Shape 232"/>
          <p:cNvSpPr/>
          <p:nvPr/>
        </p:nvSpPr>
        <p:spPr>
          <a:xfrm>
            <a:off x="3657310" y="873586"/>
            <a:ext cx="5169900" cy="3705900"/>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chemeClr val="lt1"/>
              </a:buClr>
              <a:buFont typeface="Arial"/>
              <a:buNone/>
            </a:pPr>
            <a:r>
              <a:t/>
            </a:r>
            <a:endParaRPr b="0" i="0" sz="1600" u="none" cap="none" strike="noStrike">
              <a:solidFill>
                <a:srgbClr val="4D4D4D"/>
              </a:solidFill>
              <a:latin typeface="Arial"/>
              <a:ea typeface="Arial"/>
              <a:cs typeface="Arial"/>
              <a:sym typeface="Arial"/>
            </a:endParaRPr>
          </a:p>
        </p:txBody>
      </p:sp>
      <p:sp>
        <p:nvSpPr>
          <p:cNvPr id="233" name="Shape 233"/>
          <p:cNvSpPr txBox="1"/>
          <p:nvPr/>
        </p:nvSpPr>
        <p:spPr>
          <a:xfrm>
            <a:off x="238203" y="1581150"/>
            <a:ext cx="1745703" cy="430886"/>
          </a:xfrm>
          <a:prstGeom prst="rect">
            <a:avLst/>
          </a:prstGeom>
          <a:noFill/>
          <a:ln>
            <a:noFill/>
          </a:ln>
        </p:spPr>
        <p:txBody>
          <a:bodyPr anchorCtr="0" anchor="t" bIns="0" lIns="0" rIns="0" tIns="0">
            <a:noAutofit/>
          </a:bodyPr>
          <a:lstStyle/>
          <a:p>
            <a:pPr indent="-342900" lvl="0" marL="342900" marR="0" rtl="0" algn="l">
              <a:lnSpc>
                <a:spcPct val="100000"/>
              </a:lnSpc>
              <a:spcBef>
                <a:spcPts val="0"/>
              </a:spcBef>
              <a:spcAft>
                <a:spcPts val="0"/>
              </a:spcAft>
              <a:buClr>
                <a:srgbClr val="FFFFFF"/>
              </a:buClr>
              <a:buSzPct val="100000"/>
              <a:buFont typeface="Arial"/>
              <a:buAutoNum type="arabicPeriod"/>
            </a:pPr>
            <a:r>
              <a:rPr b="0" i="0" lang="en-US" sz="1400" u="none" cap="none" strike="noStrike">
                <a:solidFill>
                  <a:srgbClr val="FFFFFF"/>
                </a:solidFill>
                <a:latin typeface="Arial"/>
                <a:ea typeface="Arial"/>
                <a:cs typeface="Arial"/>
                <a:sym typeface="Arial"/>
              </a:rPr>
              <a:t>Upload app bits and metadata</a:t>
            </a:r>
          </a:p>
        </p:txBody>
      </p:sp>
      <p:sp>
        <p:nvSpPr>
          <p:cNvPr id="234" name="Shape 234"/>
          <p:cNvSpPr txBox="1"/>
          <p:nvPr/>
        </p:nvSpPr>
        <p:spPr>
          <a:xfrm>
            <a:off x="2362200" y="1740675"/>
            <a:ext cx="920444" cy="307777"/>
          </a:xfrm>
          <a:prstGeom prst="rect">
            <a:avLst/>
          </a:prstGeom>
          <a:noFill/>
          <a:ln>
            <a:noFill/>
          </a:ln>
          <a:effectLst>
            <a:outerShdw sx="1000" rotWithShape="0" algn="ctr" dist="12700" sy="1000">
              <a:schemeClr val="lt2"/>
            </a:outerShdw>
          </a:effectLst>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push app</a:t>
            </a:r>
          </a:p>
        </p:txBody>
      </p:sp>
      <p:sp>
        <p:nvSpPr>
          <p:cNvPr id="235" name="Shape 235"/>
          <p:cNvSpPr/>
          <p:nvPr/>
        </p:nvSpPr>
        <p:spPr>
          <a:xfrm rot="-5400000">
            <a:off x="2108825" y="2544761"/>
            <a:ext cx="3695567" cy="374030"/>
          </a:xfrm>
          <a:prstGeom prst="roundRect">
            <a:avLst>
              <a:gd fmla="val 8685" name="adj"/>
            </a:avLst>
          </a:prstGeom>
          <a:solidFill>
            <a:srgbClr val="0A1831">
              <a:alpha val="24705"/>
            </a:srgbClr>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2F2F2"/>
              </a:buClr>
              <a:buSzPct val="25000"/>
              <a:buFont typeface="Calibri"/>
              <a:buNone/>
            </a:pPr>
            <a:r>
              <a:rPr b="0" i="0" lang="en-US" sz="1600" u="none" cap="none" strike="noStrike">
                <a:solidFill>
                  <a:srgbClr val="F2F2F2"/>
                </a:solidFill>
                <a:latin typeface="Calibri"/>
                <a:ea typeface="Calibri"/>
                <a:cs typeface="Calibri"/>
                <a:sym typeface="Calibri"/>
              </a:rPr>
              <a:t>Router</a:t>
            </a:r>
          </a:p>
        </p:txBody>
      </p:sp>
      <p:sp>
        <p:nvSpPr>
          <p:cNvPr id="236" name="Shape 236"/>
          <p:cNvSpPr/>
          <p:nvPr/>
        </p:nvSpPr>
        <p:spPr>
          <a:xfrm>
            <a:off x="3841317" y="3070527"/>
            <a:ext cx="230584" cy="230584"/>
          </a:xfrm>
          <a:custGeom>
            <a:pathLst>
              <a:path extrusionOk="0" h="120000" w="12000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37" name="Shape 237"/>
          <p:cNvSpPr/>
          <p:nvPr/>
        </p:nvSpPr>
        <p:spPr>
          <a:xfrm>
            <a:off x="4273144" y="975211"/>
            <a:ext cx="1533402" cy="443726"/>
          </a:xfrm>
          <a:prstGeom prst="roundRect">
            <a:avLst>
              <a:gd fmla="val 4579" name="adj"/>
            </a:avLst>
          </a:prstGeom>
          <a:solidFill>
            <a:srgbClr val="A5A5A5"/>
          </a:solidFill>
          <a:ln>
            <a:noFill/>
          </a:ln>
          <a:effectLst>
            <a:outerShdw blurRad="39999" rotWithShape="0" dir="5400000" dist="23000">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Blobstore</a:t>
            </a:r>
          </a:p>
        </p:txBody>
      </p:sp>
      <p:sp>
        <p:nvSpPr>
          <p:cNvPr id="238" name="Shape 238"/>
          <p:cNvSpPr/>
          <p:nvPr/>
        </p:nvSpPr>
        <p:spPr>
          <a:xfrm>
            <a:off x="4318266" y="1089215"/>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nvGrpSpPr>
          <p:cNvPr id="239" name="Shape 239"/>
          <p:cNvGrpSpPr/>
          <p:nvPr/>
        </p:nvGrpSpPr>
        <p:grpSpPr>
          <a:xfrm>
            <a:off x="5923259" y="975210"/>
            <a:ext cx="2590798" cy="443726"/>
            <a:chOff x="6057117" y="925558"/>
            <a:chExt cx="2590798" cy="443726"/>
          </a:xfrm>
        </p:grpSpPr>
        <p:sp>
          <p:nvSpPr>
            <p:cNvPr id="240" name="Shape 240"/>
            <p:cNvSpPr/>
            <p:nvPr/>
          </p:nvSpPr>
          <p:spPr>
            <a:xfrm>
              <a:off x="6057117" y="925558"/>
              <a:ext cx="2590798" cy="443726"/>
            </a:xfrm>
            <a:prstGeom prst="roundRect">
              <a:avLst>
                <a:gd fmla="val 4579" name="adj"/>
              </a:avLst>
            </a:prstGeom>
            <a:solidFill>
              <a:srgbClr val="A5A5A5"/>
            </a:solidFill>
            <a:ln>
              <a:noFill/>
            </a:ln>
            <a:effectLst>
              <a:outerShdw blurRad="39999" rotWithShape="0" dir="5400000" dist="23000">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DB</a:t>
              </a:r>
            </a:p>
          </p:txBody>
        </p:sp>
        <p:sp>
          <p:nvSpPr>
            <p:cNvPr id="241" name="Shape 241"/>
            <p:cNvSpPr/>
            <p:nvPr/>
          </p:nvSpPr>
          <p:spPr>
            <a:xfrm>
              <a:off x="6120623" y="1039562"/>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242" name="Shape 242"/>
          <p:cNvGrpSpPr/>
          <p:nvPr/>
        </p:nvGrpSpPr>
        <p:grpSpPr>
          <a:xfrm>
            <a:off x="4961603" y="1568058"/>
            <a:ext cx="1574503" cy="443726"/>
            <a:chOff x="5181600" y="2326964"/>
            <a:chExt cx="1533402" cy="443726"/>
          </a:xfrm>
        </p:grpSpPr>
        <p:sp>
          <p:nvSpPr>
            <p:cNvPr id="243" name="Shape 243"/>
            <p:cNvSpPr/>
            <p:nvPr/>
          </p:nvSpPr>
          <p:spPr>
            <a:xfrm>
              <a:off x="5181600" y="2326964"/>
              <a:ext cx="1533402" cy="443726"/>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a:t>
              </a:r>
            </a:p>
          </p:txBody>
        </p:sp>
        <p:sp>
          <p:nvSpPr>
            <p:cNvPr id="244" name="Shape 244"/>
            <p:cNvSpPr/>
            <p:nvPr/>
          </p:nvSpPr>
          <p:spPr>
            <a:xfrm>
              <a:off x="5257800" y="2430983"/>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245" name="Shape 245"/>
          <p:cNvGrpSpPr/>
          <p:nvPr/>
        </p:nvGrpSpPr>
        <p:grpSpPr>
          <a:xfrm>
            <a:off x="6933400" y="1568058"/>
            <a:ext cx="1585224" cy="443726"/>
            <a:chOff x="7153396" y="2326964"/>
            <a:chExt cx="1533402" cy="443726"/>
          </a:xfrm>
        </p:grpSpPr>
        <p:sp>
          <p:nvSpPr>
            <p:cNvPr id="246" name="Shape 246"/>
            <p:cNvSpPr/>
            <p:nvPr/>
          </p:nvSpPr>
          <p:spPr>
            <a:xfrm>
              <a:off x="7153396" y="2326964"/>
              <a:ext cx="1533402" cy="443726"/>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Service Broker Node(s)</a:t>
              </a:r>
            </a:p>
          </p:txBody>
        </p:sp>
        <p:sp>
          <p:nvSpPr>
            <p:cNvPr id="247" name="Shape 247"/>
            <p:cNvSpPr/>
            <p:nvPr/>
          </p:nvSpPr>
          <p:spPr>
            <a:xfrm>
              <a:off x="7215229" y="2435053"/>
              <a:ext cx="227549" cy="227546"/>
            </a:xfrm>
            <a:custGeom>
              <a:pathLst>
                <a:path extrusionOk="0" h="120000" w="120000">
                  <a:moveTo>
                    <a:pt x="25661" y="84323"/>
                  </a:moveTo>
                  <a:cubicBezTo>
                    <a:pt x="19756" y="84323"/>
                    <a:pt x="14969" y="89110"/>
                    <a:pt x="14969" y="95015"/>
                  </a:cubicBezTo>
                  <a:lnTo>
                    <a:pt x="14969" y="95015"/>
                  </a:lnTo>
                  <a:cubicBezTo>
                    <a:pt x="14969" y="100920"/>
                    <a:pt x="19756" y="105708"/>
                    <a:pt x="25661" y="105708"/>
                  </a:cubicBezTo>
                  <a:cubicBezTo>
                    <a:pt x="31566" y="105708"/>
                    <a:pt x="36354" y="100920"/>
                    <a:pt x="36354" y="95015"/>
                  </a:cubicBezTo>
                  <a:lnTo>
                    <a:pt x="36354" y="84323"/>
                  </a:lnTo>
                  <a:close/>
                  <a:moveTo>
                    <a:pt x="84316" y="83607"/>
                  </a:moveTo>
                  <a:lnTo>
                    <a:pt x="84316" y="94299"/>
                  </a:lnTo>
                  <a:cubicBezTo>
                    <a:pt x="84316" y="100204"/>
                    <a:pt x="89103" y="104992"/>
                    <a:pt x="95008" y="104992"/>
                  </a:cubicBezTo>
                  <a:lnTo>
                    <a:pt x="95008" y="104992"/>
                  </a:lnTo>
                  <a:cubicBezTo>
                    <a:pt x="100914" y="104992"/>
                    <a:pt x="105701" y="100204"/>
                    <a:pt x="105701" y="94299"/>
                  </a:cubicBezTo>
                  <a:cubicBezTo>
                    <a:pt x="105701" y="88394"/>
                    <a:pt x="100914" y="83607"/>
                    <a:pt x="95008" y="83607"/>
                  </a:cubicBezTo>
                  <a:close/>
                  <a:moveTo>
                    <a:pt x="49735" y="49517"/>
                  </a:moveTo>
                  <a:lnTo>
                    <a:pt x="49735" y="49645"/>
                  </a:lnTo>
                  <a:lnTo>
                    <a:pt x="49627" y="49645"/>
                  </a:lnTo>
                  <a:lnTo>
                    <a:pt x="49627" y="70372"/>
                  </a:lnTo>
                  <a:lnTo>
                    <a:pt x="70366" y="70372"/>
                  </a:lnTo>
                  <a:lnTo>
                    <a:pt x="70366" y="70334"/>
                  </a:lnTo>
                  <a:lnTo>
                    <a:pt x="70481" y="70334"/>
                  </a:lnTo>
                  <a:lnTo>
                    <a:pt x="70481" y="49627"/>
                  </a:lnTo>
                  <a:lnTo>
                    <a:pt x="70372" y="49627"/>
                  </a:lnTo>
                  <a:lnTo>
                    <a:pt x="70372" y="49517"/>
                  </a:lnTo>
                  <a:close/>
                  <a:moveTo>
                    <a:pt x="25092" y="14987"/>
                  </a:moveTo>
                  <a:cubicBezTo>
                    <a:pt x="19187" y="14987"/>
                    <a:pt x="14400" y="19774"/>
                    <a:pt x="14400" y="25680"/>
                  </a:cubicBezTo>
                  <a:cubicBezTo>
                    <a:pt x="14400" y="31585"/>
                    <a:pt x="19187" y="36372"/>
                    <a:pt x="25092" y="36372"/>
                  </a:cubicBezTo>
                  <a:lnTo>
                    <a:pt x="35784" y="36372"/>
                  </a:lnTo>
                  <a:lnTo>
                    <a:pt x="35784" y="25680"/>
                  </a:lnTo>
                  <a:cubicBezTo>
                    <a:pt x="35784" y="19774"/>
                    <a:pt x="30997" y="14987"/>
                    <a:pt x="25092" y="14987"/>
                  </a:cubicBezTo>
                  <a:close/>
                  <a:moveTo>
                    <a:pt x="94338" y="14291"/>
                  </a:moveTo>
                  <a:cubicBezTo>
                    <a:pt x="88433" y="14291"/>
                    <a:pt x="83645" y="19079"/>
                    <a:pt x="83645" y="24984"/>
                  </a:cubicBezTo>
                  <a:lnTo>
                    <a:pt x="83645" y="35676"/>
                  </a:lnTo>
                  <a:lnTo>
                    <a:pt x="94338" y="35676"/>
                  </a:lnTo>
                  <a:cubicBezTo>
                    <a:pt x="100243" y="35676"/>
                    <a:pt x="105030" y="30889"/>
                    <a:pt x="105030" y="24984"/>
                  </a:cubicBezTo>
                  <a:lnTo>
                    <a:pt x="105030" y="24984"/>
                  </a:lnTo>
                  <a:cubicBezTo>
                    <a:pt x="105030" y="19079"/>
                    <a:pt x="100243" y="14291"/>
                    <a:pt x="94338" y="14291"/>
                  </a:cubicBezTo>
                  <a:close/>
                  <a:moveTo>
                    <a:pt x="95186" y="0"/>
                  </a:moveTo>
                  <a:cubicBezTo>
                    <a:pt x="108890" y="0"/>
                    <a:pt x="120000" y="11109"/>
                    <a:pt x="120000" y="24813"/>
                  </a:cubicBezTo>
                  <a:lnTo>
                    <a:pt x="119999" y="24813"/>
                  </a:lnTo>
                  <a:cubicBezTo>
                    <a:pt x="119999" y="38518"/>
                    <a:pt x="108890" y="49627"/>
                    <a:pt x="95186" y="49627"/>
                  </a:cubicBezTo>
                  <a:lnTo>
                    <a:pt x="83655" y="49627"/>
                  </a:lnTo>
                  <a:lnTo>
                    <a:pt x="83655" y="70334"/>
                  </a:lnTo>
                  <a:lnTo>
                    <a:pt x="95179" y="70334"/>
                  </a:lnTo>
                  <a:cubicBezTo>
                    <a:pt x="108883" y="70334"/>
                    <a:pt x="119993" y="81443"/>
                    <a:pt x="119993" y="95147"/>
                  </a:cubicBezTo>
                  <a:cubicBezTo>
                    <a:pt x="119993" y="108852"/>
                    <a:pt x="108883" y="119961"/>
                    <a:pt x="95179" y="119961"/>
                  </a:cubicBezTo>
                  <a:lnTo>
                    <a:pt x="95179" y="119961"/>
                  </a:lnTo>
                  <a:cubicBezTo>
                    <a:pt x="81475" y="119961"/>
                    <a:pt x="70366" y="108852"/>
                    <a:pt x="70366" y="95147"/>
                  </a:cubicBezTo>
                  <a:lnTo>
                    <a:pt x="70366" y="84331"/>
                  </a:lnTo>
                  <a:lnTo>
                    <a:pt x="49627" y="84331"/>
                  </a:lnTo>
                  <a:lnTo>
                    <a:pt x="49627" y="95186"/>
                  </a:lnTo>
                  <a:cubicBezTo>
                    <a:pt x="49627" y="108890"/>
                    <a:pt x="38517" y="120000"/>
                    <a:pt x="24813" y="120000"/>
                  </a:cubicBezTo>
                  <a:cubicBezTo>
                    <a:pt x="11109" y="120000"/>
                    <a:pt x="0" y="108890"/>
                    <a:pt x="0" y="95186"/>
                  </a:cubicBezTo>
                  <a:lnTo>
                    <a:pt x="0" y="95186"/>
                  </a:lnTo>
                  <a:cubicBezTo>
                    <a:pt x="0" y="81481"/>
                    <a:pt x="11109" y="70372"/>
                    <a:pt x="24813" y="70372"/>
                  </a:cubicBezTo>
                  <a:lnTo>
                    <a:pt x="36396" y="70372"/>
                  </a:lnTo>
                  <a:lnTo>
                    <a:pt x="36396" y="49645"/>
                  </a:lnTo>
                  <a:lnTo>
                    <a:pt x="24921" y="49645"/>
                  </a:lnTo>
                  <a:cubicBezTo>
                    <a:pt x="11217" y="49645"/>
                    <a:pt x="108" y="38536"/>
                    <a:pt x="108" y="24831"/>
                  </a:cubicBezTo>
                  <a:cubicBezTo>
                    <a:pt x="108" y="11127"/>
                    <a:pt x="11217" y="18"/>
                    <a:pt x="24921" y="18"/>
                  </a:cubicBezTo>
                  <a:lnTo>
                    <a:pt x="24921" y="18"/>
                  </a:lnTo>
                  <a:cubicBezTo>
                    <a:pt x="38625" y="18"/>
                    <a:pt x="49735" y="11127"/>
                    <a:pt x="49735" y="24832"/>
                  </a:cubicBezTo>
                  <a:lnTo>
                    <a:pt x="49735" y="37072"/>
                  </a:lnTo>
                  <a:lnTo>
                    <a:pt x="70372" y="37072"/>
                  </a:lnTo>
                  <a:lnTo>
                    <a:pt x="70372" y="24813"/>
                  </a:lnTo>
                  <a:cubicBezTo>
                    <a:pt x="70372" y="11109"/>
                    <a:pt x="81482" y="0"/>
                    <a:pt x="95186"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248" name="Shape 248"/>
          <p:cNvGrpSpPr/>
          <p:nvPr/>
        </p:nvGrpSpPr>
        <p:grpSpPr>
          <a:xfrm>
            <a:off x="4762636" y="3212153"/>
            <a:ext cx="1099434" cy="781048"/>
            <a:chOff x="5412944" y="3105150"/>
            <a:chExt cx="1099434" cy="781048"/>
          </a:xfrm>
        </p:grpSpPr>
        <p:sp>
          <p:nvSpPr>
            <p:cNvPr id="249" name="Shape 249"/>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DEA</a:t>
              </a:r>
            </a:p>
          </p:txBody>
        </p:sp>
        <p:sp>
          <p:nvSpPr>
            <p:cNvPr id="250" name="Shape 250"/>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251" name="Shape 251"/>
          <p:cNvGrpSpPr/>
          <p:nvPr/>
        </p:nvGrpSpPr>
        <p:grpSpPr>
          <a:xfrm>
            <a:off x="5067436" y="3091503"/>
            <a:ext cx="1099434" cy="781048"/>
            <a:chOff x="5412944" y="3105150"/>
            <a:chExt cx="1099434" cy="781048"/>
          </a:xfrm>
        </p:grpSpPr>
        <p:sp>
          <p:nvSpPr>
            <p:cNvPr id="252" name="Shape 252"/>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DEA</a:t>
              </a:r>
            </a:p>
          </p:txBody>
        </p:sp>
        <p:sp>
          <p:nvSpPr>
            <p:cNvPr id="253" name="Shape 253"/>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254" name="Shape 254"/>
          <p:cNvGrpSpPr/>
          <p:nvPr/>
        </p:nvGrpSpPr>
        <p:grpSpPr>
          <a:xfrm>
            <a:off x="5407616" y="2970853"/>
            <a:ext cx="1099434" cy="781048"/>
            <a:chOff x="5412944" y="3105150"/>
            <a:chExt cx="1099434" cy="781048"/>
          </a:xfrm>
        </p:grpSpPr>
        <p:sp>
          <p:nvSpPr>
            <p:cNvPr id="255" name="Shape 255"/>
            <p:cNvSpPr/>
            <p:nvPr/>
          </p:nvSpPr>
          <p:spPr>
            <a:xfrm>
              <a:off x="5412944" y="3105150"/>
              <a:ext cx="1099434" cy="781048"/>
            </a:xfrm>
            <a:prstGeom prst="roundRect">
              <a:avLst>
                <a:gd fmla="val 4579"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256" name="Shape 256"/>
            <p:cNvSpPr/>
            <p:nvPr/>
          </p:nvSpPr>
          <p:spPr>
            <a:xfrm>
              <a:off x="5477046" y="3213241"/>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
        <p:nvSpPr>
          <p:cNvPr id="257" name="Shape 257"/>
          <p:cNvSpPr txBox="1"/>
          <p:nvPr/>
        </p:nvSpPr>
        <p:spPr>
          <a:xfrm>
            <a:off x="2572903" y="2000052"/>
            <a:ext cx="854721" cy="276998"/>
          </a:xfrm>
          <a:prstGeom prst="rect">
            <a:avLst/>
          </a:prstGeom>
          <a:noFill/>
          <a:ln>
            <a:noFill/>
          </a:ln>
          <a:effectLst>
            <a:outerShdw sx="1000" rotWithShape="0" algn="ctr" dist="12700" sy="1000">
              <a:schemeClr val="lt2"/>
            </a:outerShdw>
          </a:effectLst>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 app MD</a:t>
            </a:r>
          </a:p>
        </p:txBody>
      </p:sp>
      <p:sp>
        <p:nvSpPr>
          <p:cNvPr id="258" name="Shape 258"/>
          <p:cNvSpPr/>
          <p:nvPr/>
        </p:nvSpPr>
        <p:spPr>
          <a:xfrm>
            <a:off x="2464593" y="2052758"/>
            <a:ext cx="170214" cy="192038"/>
          </a:xfrm>
          <a:custGeom>
            <a:pathLst>
              <a:path extrusionOk="0" h="120000" w="12000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59" name="Shape 259"/>
          <p:cNvSpPr/>
          <p:nvPr/>
        </p:nvSpPr>
        <p:spPr>
          <a:xfrm>
            <a:off x="5346869" y="1151362"/>
            <a:ext cx="170214" cy="192038"/>
          </a:xfrm>
          <a:custGeom>
            <a:pathLst>
              <a:path extrusionOk="0" h="120000" w="12000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nvGrpSpPr>
          <p:cNvPr id="260" name="Shape 260"/>
          <p:cNvGrpSpPr/>
          <p:nvPr/>
        </p:nvGrpSpPr>
        <p:grpSpPr>
          <a:xfrm>
            <a:off x="5617210" y="3358605"/>
            <a:ext cx="679853" cy="307777"/>
            <a:chOff x="5588669" y="3459282"/>
            <a:chExt cx="679853" cy="307777"/>
          </a:xfrm>
        </p:grpSpPr>
        <p:sp>
          <p:nvSpPr>
            <p:cNvPr id="261" name="Shape 261"/>
            <p:cNvSpPr/>
            <p:nvPr/>
          </p:nvSpPr>
          <p:spPr>
            <a:xfrm>
              <a:off x="5824996" y="3469012"/>
              <a:ext cx="201273" cy="245736"/>
            </a:xfrm>
            <a:custGeom>
              <a:pathLst>
                <a:path extrusionOk="0" h="120000" w="12000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62" name="Shape 262"/>
            <p:cNvSpPr txBox="1"/>
            <p:nvPr/>
          </p:nvSpPr>
          <p:spPr>
            <a:xfrm>
              <a:off x="5588669" y="3459282"/>
              <a:ext cx="288861"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a:t>
              </a:r>
            </a:p>
          </p:txBody>
        </p:sp>
        <p:sp>
          <p:nvSpPr>
            <p:cNvPr id="263" name="Shape 263"/>
            <p:cNvSpPr txBox="1"/>
            <p:nvPr/>
          </p:nvSpPr>
          <p:spPr>
            <a:xfrm>
              <a:off x="5979660" y="3459282"/>
              <a:ext cx="288861"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a:t>
              </a:r>
            </a:p>
          </p:txBody>
        </p:sp>
      </p:grpSp>
      <p:sp>
        <p:nvSpPr>
          <p:cNvPr id="264" name="Shape 264"/>
          <p:cNvSpPr/>
          <p:nvPr/>
        </p:nvSpPr>
        <p:spPr>
          <a:xfrm rot="-2700000">
            <a:off x="6220553" y="3462137"/>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65" name="Shape 265"/>
          <p:cNvSpPr/>
          <p:nvPr/>
        </p:nvSpPr>
        <p:spPr>
          <a:xfrm rot="-2700000">
            <a:off x="5559478" y="1183055"/>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66" name="Shape 266"/>
          <p:cNvSpPr txBox="1"/>
          <p:nvPr/>
        </p:nvSpPr>
        <p:spPr>
          <a:xfrm>
            <a:off x="7581118" y="975211"/>
            <a:ext cx="925253"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Service</a:t>
            </a:r>
          </a:p>
          <a:p>
            <a:pPr indent="0" lvl="0" marL="0" marR="0" rtl="0" algn="l">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credentials</a:t>
            </a:r>
          </a:p>
        </p:txBody>
      </p:sp>
      <p:grpSp>
        <p:nvGrpSpPr>
          <p:cNvPr id="267" name="Shape 267"/>
          <p:cNvGrpSpPr/>
          <p:nvPr/>
        </p:nvGrpSpPr>
        <p:grpSpPr>
          <a:xfrm>
            <a:off x="4961443" y="2277051"/>
            <a:ext cx="1565494" cy="443726"/>
            <a:chOff x="4251035" y="2064225"/>
            <a:chExt cx="1565494" cy="443726"/>
          </a:xfrm>
        </p:grpSpPr>
        <p:sp>
          <p:nvSpPr>
            <p:cNvPr id="268" name="Shape 268"/>
            <p:cNvSpPr/>
            <p:nvPr/>
          </p:nvSpPr>
          <p:spPr>
            <a:xfrm>
              <a:off x="4251035" y="2064225"/>
              <a:ext cx="1565494"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 Bridge</a:t>
              </a:r>
            </a:p>
          </p:txBody>
        </p:sp>
        <p:sp>
          <p:nvSpPr>
            <p:cNvPr id="269" name="Shape 269"/>
            <p:cNvSpPr/>
            <p:nvPr/>
          </p:nvSpPr>
          <p:spPr>
            <a:xfrm>
              <a:off x="4316214" y="2211416"/>
              <a:ext cx="218350" cy="216988"/>
            </a:xfrm>
            <a:prstGeom prst="blockArc">
              <a:avLst>
                <a:gd fmla="val 10800000" name="adj1"/>
                <a:gd fmla="val 0" name="adj2"/>
                <a:gd fmla="val 25000" name="adj3"/>
              </a:avLst>
            </a:pr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270" name="Shape 270"/>
          <p:cNvGrpSpPr/>
          <p:nvPr/>
        </p:nvGrpSpPr>
        <p:grpSpPr>
          <a:xfrm>
            <a:off x="6916370" y="2277051"/>
            <a:ext cx="1593085" cy="443726"/>
            <a:chOff x="6213823" y="2064225"/>
            <a:chExt cx="1565494" cy="443726"/>
          </a:xfrm>
        </p:grpSpPr>
        <p:sp>
          <p:nvSpPr>
            <p:cNvPr id="271" name="Shape 271"/>
            <p:cNvSpPr/>
            <p:nvPr/>
          </p:nvSpPr>
          <p:spPr>
            <a:xfrm>
              <a:off x="6213823" y="2064225"/>
              <a:ext cx="1565494"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BBS / etcd</a:t>
              </a:r>
            </a:p>
          </p:txBody>
        </p:sp>
        <p:sp>
          <p:nvSpPr>
            <p:cNvPr id="272" name="Shape 272"/>
            <p:cNvSpPr/>
            <p:nvPr/>
          </p:nvSpPr>
          <p:spPr>
            <a:xfrm>
              <a:off x="7420342" y="2224164"/>
              <a:ext cx="192662" cy="163865"/>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grpSp>
        <p:nvGrpSpPr>
          <p:cNvPr id="273" name="Shape 273"/>
          <p:cNvGrpSpPr/>
          <p:nvPr/>
        </p:nvGrpSpPr>
        <p:grpSpPr>
          <a:xfrm>
            <a:off x="6925538" y="3041111"/>
            <a:ext cx="1565494" cy="685829"/>
            <a:chOff x="6964478" y="2768710"/>
            <a:chExt cx="1565494" cy="685829"/>
          </a:xfrm>
        </p:grpSpPr>
        <p:sp>
          <p:nvSpPr>
            <p:cNvPr id="274" name="Shape 274"/>
            <p:cNvSpPr/>
            <p:nvPr/>
          </p:nvSpPr>
          <p:spPr>
            <a:xfrm>
              <a:off x="6964478" y="2768710"/>
              <a:ext cx="1565494" cy="685829"/>
            </a:xfrm>
            <a:prstGeom prst="roundRect">
              <a:avLst>
                <a:gd fmla="val 7401" name="adj"/>
              </a:avLst>
            </a:prstGeom>
            <a:solidFill>
              <a:srgbClr val="2F8880"/>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Brain</a:t>
              </a:r>
            </a:p>
          </p:txBody>
        </p:sp>
        <p:sp>
          <p:nvSpPr>
            <p:cNvPr id="275" name="Shape 275"/>
            <p:cNvSpPr/>
            <p:nvPr/>
          </p:nvSpPr>
          <p:spPr>
            <a:xfrm>
              <a:off x="7138832" y="3041463"/>
              <a:ext cx="1191882" cy="274306"/>
            </a:xfrm>
            <a:prstGeom prst="roundRect">
              <a:avLst>
                <a:gd fmla="val 347"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Auctioneer</a:t>
              </a:r>
            </a:p>
          </p:txBody>
        </p:sp>
        <p:sp>
          <p:nvSpPr>
            <p:cNvPr id="276" name="Shape 276"/>
            <p:cNvSpPr/>
            <p:nvPr/>
          </p:nvSpPr>
          <p:spPr>
            <a:xfrm>
              <a:off x="7200875" y="3111783"/>
              <a:ext cx="150754" cy="128309"/>
            </a:xfrm>
            <a:prstGeom prst="quadArrow">
              <a:avLst>
                <a:gd fmla="val 22500" name="adj1"/>
                <a:gd fmla="val 22500" name="adj2"/>
                <a:gd fmla="val 22500" name="adj3"/>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sp>
        <p:nvSpPr>
          <p:cNvPr id="277" name="Shape 277"/>
          <p:cNvSpPr txBox="1"/>
          <p:nvPr/>
        </p:nvSpPr>
        <p:spPr>
          <a:xfrm>
            <a:off x="4332862" y="1627566"/>
            <a:ext cx="734575"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Stage</a:t>
            </a:r>
          </a:p>
        </p:txBody>
      </p:sp>
      <p:sp>
        <p:nvSpPr>
          <p:cNvPr id="278" name="Shape 278"/>
          <p:cNvSpPr txBox="1"/>
          <p:nvPr/>
        </p:nvSpPr>
        <p:spPr>
          <a:xfrm>
            <a:off x="7535089" y="3695307"/>
            <a:ext cx="66333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Task</a:t>
            </a:r>
          </a:p>
        </p:txBody>
      </p:sp>
      <p:cxnSp>
        <p:nvCxnSpPr>
          <p:cNvPr id="279" name="Shape 279"/>
          <p:cNvCxnSpPr>
            <a:stCxn id="268" idx="0"/>
            <a:endCxn id="243" idx="2"/>
          </p:cNvCxnSpPr>
          <p:nvPr/>
        </p:nvCxnSpPr>
        <p:spPr>
          <a:xfrm flipH="1" rot="10800000">
            <a:off x="5744190" y="2011851"/>
            <a:ext cx="4800" cy="265200"/>
          </a:xfrm>
          <a:prstGeom prst="straightConnector1">
            <a:avLst/>
          </a:prstGeom>
          <a:noFill/>
          <a:ln cap="flat" cmpd="sng" w="19050">
            <a:solidFill>
              <a:schemeClr val="lt2"/>
            </a:solidFill>
            <a:prstDash val="solid"/>
            <a:round/>
            <a:headEnd len="lg" w="lg" type="stealth"/>
            <a:tailEnd len="med" w="med" type="none"/>
          </a:ln>
        </p:spPr>
      </p:cxnSp>
      <p:cxnSp>
        <p:nvCxnSpPr>
          <p:cNvPr id="280" name="Shape 280"/>
          <p:cNvCxnSpPr>
            <a:stCxn id="271" idx="1"/>
            <a:endCxn id="268" idx="3"/>
          </p:cNvCxnSpPr>
          <p:nvPr/>
        </p:nvCxnSpPr>
        <p:spPr>
          <a:xfrm rot="10800000">
            <a:off x="6526970" y="2498914"/>
            <a:ext cx="389400" cy="0"/>
          </a:xfrm>
          <a:prstGeom prst="straightConnector1">
            <a:avLst/>
          </a:prstGeom>
          <a:noFill/>
          <a:ln cap="flat" cmpd="sng" w="19050">
            <a:solidFill>
              <a:schemeClr val="lt2"/>
            </a:solidFill>
            <a:prstDash val="solid"/>
            <a:round/>
            <a:headEnd len="lg" w="lg" type="stealth"/>
            <a:tailEnd len="med" w="med" type="none"/>
          </a:ln>
        </p:spPr>
      </p:cxnSp>
      <p:cxnSp>
        <p:nvCxnSpPr>
          <p:cNvPr id="281" name="Shape 281"/>
          <p:cNvCxnSpPr>
            <a:stCxn id="274" idx="0"/>
          </p:cNvCxnSpPr>
          <p:nvPr/>
        </p:nvCxnSpPr>
        <p:spPr>
          <a:xfrm rot="10800000">
            <a:off x="7708285" y="2720711"/>
            <a:ext cx="0" cy="320400"/>
          </a:xfrm>
          <a:prstGeom prst="straightConnector1">
            <a:avLst/>
          </a:prstGeom>
          <a:noFill/>
          <a:ln cap="flat" cmpd="sng" w="19050">
            <a:solidFill>
              <a:schemeClr val="lt2"/>
            </a:solidFill>
            <a:prstDash val="solid"/>
            <a:round/>
            <a:headEnd len="lg" w="lg" type="stealth"/>
            <a:tailEnd len="med" w="med" type="none"/>
          </a:ln>
        </p:spPr>
      </p:cxnSp>
      <p:cxnSp>
        <p:nvCxnSpPr>
          <p:cNvPr id="282" name="Shape 282"/>
          <p:cNvCxnSpPr>
            <a:endCxn id="274" idx="1"/>
          </p:cNvCxnSpPr>
          <p:nvPr/>
        </p:nvCxnSpPr>
        <p:spPr>
          <a:xfrm>
            <a:off x="6578438" y="3384026"/>
            <a:ext cx="347100" cy="0"/>
          </a:xfrm>
          <a:prstGeom prst="straightConnector1">
            <a:avLst/>
          </a:prstGeom>
          <a:noFill/>
          <a:ln cap="flat" cmpd="sng" w="19050">
            <a:solidFill>
              <a:schemeClr val="lt2"/>
            </a:solidFill>
            <a:prstDash val="solid"/>
            <a:round/>
            <a:headEnd len="lg" w="lg" type="stealth"/>
            <a:tailEnd len="med" w="med" type="none"/>
          </a:ln>
        </p:spPr>
      </p:cxnSp>
      <p:sp>
        <p:nvSpPr>
          <p:cNvPr id="283" name="Shape 283"/>
          <p:cNvSpPr txBox="1"/>
          <p:nvPr/>
        </p:nvSpPr>
        <p:spPr>
          <a:xfrm>
            <a:off x="238203" y="2454353"/>
            <a:ext cx="2436564" cy="1274708"/>
          </a:xfrm>
          <a:prstGeom prst="rect">
            <a:avLst/>
          </a:prstGeom>
          <a:noFill/>
          <a:ln>
            <a:noFill/>
          </a:ln>
        </p:spPr>
        <p:txBody>
          <a:bodyPr anchorCtr="0" anchor="t" bIns="0" lIns="0" rIns="0" tIns="0">
            <a:noAutofit/>
          </a:bodyPr>
          <a:lstStyle/>
          <a:p>
            <a:pPr indent="-342900" lvl="0" marL="342900" marR="0" rtl="0" algn="l">
              <a:lnSpc>
                <a:spcPct val="150000"/>
              </a:lnSpc>
              <a:spcBef>
                <a:spcPts val="0"/>
              </a:spcBef>
              <a:spcAft>
                <a:spcPts val="0"/>
              </a:spcAft>
              <a:buClr>
                <a:srgbClr val="FFFFFF"/>
              </a:buClr>
              <a:buSzPct val="100000"/>
              <a:buFont typeface="Arial"/>
              <a:buAutoNum type="arabicPeriod" startAt="2"/>
            </a:pPr>
            <a:r>
              <a:rPr b="0" i="0" lang="en-US" sz="1400" u="none" cap="none" strike="noStrike">
                <a:solidFill>
                  <a:srgbClr val="FFFFFF"/>
                </a:solidFill>
                <a:latin typeface="Arial"/>
                <a:ea typeface="Arial"/>
                <a:cs typeface="Arial"/>
                <a:sym typeface="Arial"/>
              </a:rPr>
              <a:t>Create and bind services</a:t>
            </a:r>
          </a:p>
          <a:p>
            <a:pPr indent="-342900" lvl="0" marL="342900" marR="0" rtl="0" algn="l">
              <a:lnSpc>
                <a:spcPct val="150000"/>
              </a:lnSpc>
              <a:spcBef>
                <a:spcPts val="0"/>
              </a:spcBef>
              <a:spcAft>
                <a:spcPts val="0"/>
              </a:spcAft>
              <a:buClr>
                <a:srgbClr val="FFFFFF"/>
              </a:buClr>
              <a:buSzPct val="100000"/>
              <a:buFont typeface="Arial"/>
              <a:buAutoNum type="arabicPeriod" startAt="2"/>
            </a:pPr>
            <a:r>
              <a:rPr b="0" i="0" lang="en-US" sz="1400" u="none" cap="none" strike="noStrike">
                <a:solidFill>
                  <a:srgbClr val="FFFFFF"/>
                </a:solidFill>
                <a:latin typeface="Arial"/>
                <a:ea typeface="Arial"/>
                <a:cs typeface="Arial"/>
                <a:sym typeface="Arial"/>
              </a:rPr>
              <a:t>Stage application</a:t>
            </a:r>
          </a:p>
          <a:p>
            <a:pPr indent="-342900" lvl="0" marL="342900" marR="0" rtl="0" algn="l">
              <a:lnSpc>
                <a:spcPct val="150000"/>
              </a:lnSpc>
              <a:spcBef>
                <a:spcPts val="0"/>
              </a:spcBef>
              <a:spcAft>
                <a:spcPts val="0"/>
              </a:spcAft>
              <a:buClr>
                <a:srgbClr val="FFFFFF"/>
              </a:buClr>
              <a:buSzPct val="100000"/>
              <a:buFont typeface="Arial"/>
              <a:buAutoNum type="arabicPeriod" startAt="2"/>
            </a:pPr>
            <a:r>
              <a:rPr b="0" i="0" lang="en-US" sz="1400" u="none" cap="none" strike="noStrike">
                <a:solidFill>
                  <a:srgbClr val="FFFFFF"/>
                </a:solidFill>
                <a:latin typeface="Arial"/>
                <a:ea typeface="Arial"/>
                <a:cs typeface="Arial"/>
                <a:sym typeface="Arial"/>
              </a:rPr>
              <a:t>Deploy application</a:t>
            </a:r>
          </a:p>
          <a:p>
            <a:pPr indent="-342900" lvl="0" marL="342900" marR="0" rtl="0" algn="l">
              <a:lnSpc>
                <a:spcPct val="150000"/>
              </a:lnSpc>
              <a:spcBef>
                <a:spcPts val="0"/>
              </a:spcBef>
              <a:spcAft>
                <a:spcPts val="0"/>
              </a:spcAft>
              <a:buClr>
                <a:srgbClr val="FFFFFF"/>
              </a:buClr>
              <a:buSzPct val="100000"/>
              <a:buFont typeface="Arial"/>
              <a:buAutoNum type="arabicPeriod" startAt="2"/>
            </a:pPr>
            <a:r>
              <a:rPr b="0" i="0" lang="en-US" sz="1400" u="none" cap="none" strike="noStrike">
                <a:solidFill>
                  <a:srgbClr val="FFFFFF"/>
                </a:solidFill>
                <a:latin typeface="Arial"/>
                <a:ea typeface="Arial"/>
                <a:cs typeface="Arial"/>
                <a:sym typeface="Arial"/>
              </a:rPr>
              <a:t>Manage application health</a:t>
            </a:r>
          </a:p>
        </p:txBody>
      </p:sp>
      <p:sp>
        <p:nvSpPr>
          <p:cNvPr id="284" name="Shape 284"/>
          <p:cNvSpPr/>
          <p:nvPr/>
        </p:nvSpPr>
        <p:spPr>
          <a:xfrm>
            <a:off x="6536105" y="1615707"/>
            <a:ext cx="409340" cy="202202"/>
          </a:xfrm>
          <a:prstGeom prst="rightArrow">
            <a:avLst>
              <a:gd fmla="val 58851" name="adj1"/>
              <a:gd fmla="val 74907"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85" name="Shape 285"/>
          <p:cNvSpPr/>
          <p:nvPr/>
        </p:nvSpPr>
        <p:spPr>
          <a:xfrm rot="10800000">
            <a:off x="6521678" y="1819885"/>
            <a:ext cx="411721" cy="202202"/>
          </a:xfrm>
          <a:prstGeom prst="rightArrow">
            <a:avLst>
              <a:gd fmla="val 58851" name="adj1"/>
              <a:gd fmla="val 74907"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86" name="Shape 286"/>
          <p:cNvSpPr txBox="1"/>
          <p:nvPr/>
        </p:nvSpPr>
        <p:spPr>
          <a:xfrm>
            <a:off x="4212822" y="1629975"/>
            <a:ext cx="854700" cy="307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Deploy</a:t>
            </a:r>
          </a:p>
        </p:txBody>
      </p:sp>
      <p:sp>
        <p:nvSpPr>
          <p:cNvPr id="287" name="Shape 287"/>
          <p:cNvSpPr txBox="1"/>
          <p:nvPr/>
        </p:nvSpPr>
        <p:spPr>
          <a:xfrm>
            <a:off x="7581118" y="3725314"/>
            <a:ext cx="663467"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LRP</a:t>
            </a:r>
          </a:p>
        </p:txBody>
      </p:sp>
      <p:pic>
        <p:nvPicPr>
          <p:cNvPr id="288" name="Shape 288"/>
          <p:cNvPicPr preferRelativeResize="0"/>
          <p:nvPr/>
        </p:nvPicPr>
        <p:blipFill rotWithShape="1">
          <a:blip r:embed="rId4">
            <a:alphaModFix/>
          </a:blip>
          <a:srcRect b="40958" l="3267" r="13071" t="13725"/>
          <a:stretch/>
        </p:blipFill>
        <p:spPr>
          <a:xfrm>
            <a:off x="6067762" y="3793907"/>
            <a:ext cx="1094173" cy="592676"/>
          </a:xfrm>
          <a:prstGeom prst="rect">
            <a:avLst/>
          </a:prstGeom>
          <a:noFill/>
          <a:ln>
            <a:noFill/>
          </a:ln>
          <a:effectLst>
            <a:outerShdw blurRad="127000" rotWithShape="0" dir="2700000" dist="76200">
              <a:srgbClr val="000000">
                <a:alpha val="74901"/>
              </a:srgbClr>
            </a:outerShdw>
          </a:effectLst>
        </p:spPr>
      </p:pic>
      <p:sp>
        <p:nvSpPr>
          <p:cNvPr id="289" name="Shape 289"/>
          <p:cNvSpPr/>
          <p:nvPr/>
        </p:nvSpPr>
        <p:spPr>
          <a:xfrm>
            <a:off x="6344962" y="4367948"/>
            <a:ext cx="679178" cy="215443"/>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33928A"/>
              </a:buClr>
              <a:buSzPct val="25000"/>
              <a:buFont typeface="Arial"/>
              <a:buNone/>
            </a:pPr>
            <a:r>
              <a:rPr b="0" i="0" lang="en-US" sz="1400" u="none" cap="none" strike="noStrike">
                <a:solidFill>
                  <a:srgbClr val="33928A"/>
                </a:solidFill>
                <a:latin typeface="Arial"/>
                <a:ea typeface="Arial"/>
                <a:cs typeface="Arial"/>
                <a:sym typeface="Arial"/>
              </a:rPr>
              <a:t>Runtime</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500"/>
                                        <p:tgtEl>
                                          <p:spTgt spid="2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500"/>
                                        <p:tgtEl>
                                          <p:spTgt spid="2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500"/>
                                        <p:tgtEl>
                                          <p:spTgt spid="2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animEffect filter="fade" transition="in">
                                      <p:cBhvr>
                                        <p:cTn dur="500"/>
                                        <p:tgtEl>
                                          <p:spTgt spid="28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277"/>
                                        </p:tgtEl>
                                      </p:cBhvr>
                                    </p:animEffect>
                                    <p:set>
                                      <p:cBhvr>
                                        <p:cTn dur="1" fill="hold">
                                          <p:stCondLst>
                                            <p:cond delay="500"/>
                                          </p:stCondLst>
                                        </p:cTn>
                                        <p:tgtEl>
                                          <p:spTgt spid="27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8"/>
                                        </p:tgtEl>
                                      </p:cBhvr>
                                    </p:animEffect>
                                    <p:set>
                                      <p:cBhvr>
                                        <p:cTn dur="1" fill="hold">
                                          <p:stCondLst>
                                            <p:cond delay="500"/>
                                          </p:stCondLst>
                                        </p:cTn>
                                        <p:tgtEl>
                                          <p:spTgt spid="27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286"/>
                                        </p:tgtEl>
                                      </p:cBhvr>
                                    </p:animEffect>
                                    <p:set>
                                      <p:cBhvr>
                                        <p:cTn dur="1" fill="hold">
                                          <p:stCondLst>
                                            <p:cond delay="500"/>
                                          </p:stCondLst>
                                        </p:cTn>
                                        <p:tgtEl>
                                          <p:spTgt spid="2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150471" y="131534"/>
            <a:ext cx="8410574" cy="460374"/>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2C95DD"/>
              </a:buClr>
              <a:buSzPct val="25000"/>
              <a:buFont typeface="Arial"/>
              <a:buNone/>
            </a:pPr>
            <a:r>
              <a:rPr b="0" i="0" lang="en-US" sz="2800" u="none" cap="none" strike="noStrike">
                <a:solidFill>
                  <a:srgbClr val="2C95DD"/>
                </a:solidFill>
                <a:latin typeface="Arial"/>
                <a:ea typeface="Arial"/>
                <a:cs typeface="Arial"/>
                <a:sym typeface="Arial"/>
              </a:rPr>
              <a:t>Creating and Binding a Service</a:t>
            </a:r>
          </a:p>
        </p:txBody>
      </p:sp>
      <p:sp>
        <p:nvSpPr>
          <p:cNvPr id="295" name="Shape 295"/>
          <p:cNvSpPr/>
          <p:nvPr/>
        </p:nvSpPr>
        <p:spPr>
          <a:xfrm>
            <a:off x="1981200" y="1276349"/>
            <a:ext cx="5169844" cy="3124199"/>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chemeClr val="lt1"/>
              </a:buClr>
              <a:buFont typeface="Arial"/>
              <a:buNone/>
            </a:pPr>
            <a:r>
              <a:t/>
            </a:r>
            <a:endParaRPr b="0" i="0" sz="1600" u="none" cap="none" strike="noStrike">
              <a:solidFill>
                <a:srgbClr val="008881"/>
              </a:solidFill>
              <a:latin typeface="Arial"/>
              <a:ea typeface="Arial"/>
              <a:cs typeface="Arial"/>
              <a:sym typeface="Arial"/>
            </a:endParaRPr>
          </a:p>
        </p:txBody>
      </p:sp>
      <p:sp>
        <p:nvSpPr>
          <p:cNvPr id="296" name="Shape 296"/>
          <p:cNvSpPr/>
          <p:nvPr/>
        </p:nvSpPr>
        <p:spPr>
          <a:xfrm rot="-5400000">
            <a:off x="668804" y="2651434"/>
            <a:ext cx="3276600" cy="374030"/>
          </a:xfrm>
          <a:prstGeom prst="roundRect">
            <a:avLst>
              <a:gd fmla="val 8685" name="adj"/>
            </a:avLst>
          </a:prstGeom>
          <a:solidFill>
            <a:srgbClr val="0A1831">
              <a:alpha val="24705"/>
            </a:srgbClr>
          </a:solidFill>
          <a:ln>
            <a:noFill/>
          </a:ln>
        </p:spPr>
        <p:txBody>
          <a:bodyPr anchorCtr="0" anchor="ctr" bIns="0" lIns="182875" rIns="0" tIns="0">
            <a:noAutofit/>
          </a:bodyPr>
          <a:lstStyle/>
          <a:p>
            <a:pPr indent="0" lvl="0" marL="0" marR="0" rtl="0" algn="l">
              <a:lnSpc>
                <a:spcPct val="100000"/>
              </a:lnSpc>
              <a:spcBef>
                <a:spcPts val="0"/>
              </a:spcBef>
              <a:spcAft>
                <a:spcPts val="0"/>
              </a:spcAft>
              <a:buClr>
                <a:srgbClr val="F2F2F2"/>
              </a:buClr>
              <a:buSzPct val="25000"/>
              <a:buFont typeface="Calibri"/>
              <a:buNone/>
            </a:pPr>
            <a:r>
              <a:rPr b="0" i="0" lang="en-US" sz="1600" u="none" cap="none" strike="noStrike">
                <a:solidFill>
                  <a:srgbClr val="F2F2F2"/>
                </a:solidFill>
                <a:latin typeface="Calibri"/>
                <a:ea typeface="Calibri"/>
                <a:cs typeface="Calibri"/>
                <a:sym typeface="Calibri"/>
              </a:rPr>
              <a:t>Router</a:t>
            </a:r>
          </a:p>
        </p:txBody>
      </p:sp>
      <p:sp>
        <p:nvSpPr>
          <p:cNvPr id="297" name="Shape 297"/>
          <p:cNvSpPr/>
          <p:nvPr/>
        </p:nvSpPr>
        <p:spPr>
          <a:xfrm>
            <a:off x="2191811" y="3464721"/>
            <a:ext cx="230584" cy="230584"/>
          </a:xfrm>
          <a:custGeom>
            <a:pathLst>
              <a:path extrusionOk="0" h="120000" w="12000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nvGrpSpPr>
          <p:cNvPr id="298" name="Shape 298"/>
          <p:cNvGrpSpPr/>
          <p:nvPr/>
        </p:nvGrpSpPr>
        <p:grpSpPr>
          <a:xfrm>
            <a:off x="2831916" y="1437660"/>
            <a:ext cx="2590798" cy="443726"/>
            <a:chOff x="3448048" y="1498378"/>
            <a:chExt cx="2590798" cy="443726"/>
          </a:xfrm>
        </p:grpSpPr>
        <p:sp>
          <p:nvSpPr>
            <p:cNvPr id="299" name="Shape 299"/>
            <p:cNvSpPr/>
            <p:nvPr/>
          </p:nvSpPr>
          <p:spPr>
            <a:xfrm>
              <a:off x="3448048" y="1498378"/>
              <a:ext cx="2590798" cy="443726"/>
            </a:xfrm>
            <a:prstGeom prst="roundRect">
              <a:avLst>
                <a:gd fmla="val 4579" name="adj"/>
              </a:avLst>
            </a:prstGeom>
            <a:solidFill>
              <a:schemeClr val="dk2"/>
            </a:solidFill>
            <a:ln>
              <a:noFill/>
            </a:ln>
            <a:effectLst>
              <a:outerShdw blurRad="39999" rotWithShape="0" dir="5400000" dist="23000">
                <a:srgbClr val="808080">
                  <a:alpha val="34901"/>
                </a:srgbClr>
              </a:outerShdw>
            </a:effectLst>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DB</a:t>
              </a:r>
            </a:p>
          </p:txBody>
        </p:sp>
        <p:sp>
          <p:nvSpPr>
            <p:cNvPr id="300" name="Shape 300"/>
            <p:cNvSpPr/>
            <p:nvPr/>
          </p:nvSpPr>
          <p:spPr>
            <a:xfrm>
              <a:off x="3511555" y="1612382"/>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
        <p:nvSpPr>
          <p:cNvPr id="301" name="Shape 301"/>
          <p:cNvSpPr txBox="1"/>
          <p:nvPr/>
        </p:nvSpPr>
        <p:spPr>
          <a:xfrm>
            <a:off x="4370266" y="1428750"/>
            <a:ext cx="925253"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Service</a:t>
            </a:r>
          </a:p>
          <a:p>
            <a:pPr indent="0" lvl="0" marL="0" marR="0" rtl="0" algn="l">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credentials</a:t>
            </a:r>
          </a:p>
        </p:txBody>
      </p:sp>
      <p:sp>
        <p:nvSpPr>
          <p:cNvPr id="302" name="Shape 302"/>
          <p:cNvSpPr/>
          <p:nvPr/>
        </p:nvSpPr>
        <p:spPr>
          <a:xfrm rot="10800000">
            <a:off x="3746316" y="2496744"/>
            <a:ext cx="1614774" cy="304799"/>
          </a:xfrm>
          <a:prstGeom prst="rightArrow">
            <a:avLst>
              <a:gd fmla="val 65968" name="adj1"/>
              <a:gd fmla="val 85375"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03" name="Shape 303"/>
          <p:cNvSpPr/>
          <p:nvPr/>
        </p:nvSpPr>
        <p:spPr>
          <a:xfrm rot="10800000">
            <a:off x="3746316" y="3122396"/>
            <a:ext cx="1614774" cy="304799"/>
          </a:xfrm>
          <a:prstGeom prst="rightArrow">
            <a:avLst>
              <a:gd fmla="val 65968" name="adj1"/>
              <a:gd fmla="val 85375"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04" name="Shape 304"/>
          <p:cNvSpPr/>
          <p:nvPr/>
        </p:nvSpPr>
        <p:spPr>
          <a:xfrm rot="10800000">
            <a:off x="1217142" y="2496744"/>
            <a:ext cx="1614774" cy="304799"/>
          </a:xfrm>
          <a:prstGeom prst="rightArrow">
            <a:avLst>
              <a:gd fmla="val 65968" name="adj1"/>
              <a:gd fmla="val 85375"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05" name="Shape 305"/>
          <p:cNvSpPr/>
          <p:nvPr/>
        </p:nvSpPr>
        <p:spPr>
          <a:xfrm rot="10800000">
            <a:off x="1217142" y="3122396"/>
            <a:ext cx="1614774" cy="304799"/>
          </a:xfrm>
          <a:prstGeom prst="rightArrow">
            <a:avLst>
              <a:gd fmla="val 65968" name="adj1"/>
              <a:gd fmla="val 85375"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06" name="Shape 306"/>
          <p:cNvSpPr/>
          <p:nvPr/>
        </p:nvSpPr>
        <p:spPr>
          <a:xfrm rot="10800000">
            <a:off x="6271376" y="2496744"/>
            <a:ext cx="1614774" cy="304799"/>
          </a:xfrm>
          <a:prstGeom prst="rightArrow">
            <a:avLst>
              <a:gd fmla="val 65968" name="adj1"/>
              <a:gd fmla="val 85375" name="adj2"/>
            </a:avLst>
          </a:prstGeom>
          <a:solidFill>
            <a:srgbClr val="F27C3A"/>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07" name="Shape 307"/>
          <p:cNvSpPr/>
          <p:nvPr/>
        </p:nvSpPr>
        <p:spPr>
          <a:xfrm rot="10800000">
            <a:off x="6271376" y="3122396"/>
            <a:ext cx="1614774" cy="304799"/>
          </a:xfrm>
          <a:prstGeom prst="rightArrow">
            <a:avLst>
              <a:gd fmla="val 65968" name="adj1"/>
              <a:gd fmla="val 85375" name="adj2"/>
            </a:avLst>
          </a:prstGeom>
          <a:solidFill>
            <a:srgbClr val="F27C3A"/>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08" name="Shape 308"/>
          <p:cNvSpPr/>
          <p:nvPr/>
        </p:nvSpPr>
        <p:spPr>
          <a:xfrm>
            <a:off x="6271376" y="2183918"/>
            <a:ext cx="1614774" cy="304799"/>
          </a:xfrm>
          <a:prstGeom prst="rightArrow">
            <a:avLst>
              <a:gd fmla="val 65968" name="adj1"/>
              <a:gd fmla="val 85375" name="adj2"/>
            </a:avLst>
          </a:prstGeom>
          <a:solidFill>
            <a:srgbClr val="F27C3A"/>
          </a:solidFill>
          <a:ln>
            <a:noFill/>
          </a:ln>
        </p:spPr>
        <p:txBody>
          <a:bodyPr anchorCtr="0" anchor="ctr" bIns="0" lIns="6400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reserve resources</a:t>
            </a:r>
          </a:p>
        </p:txBody>
      </p:sp>
      <p:sp>
        <p:nvSpPr>
          <p:cNvPr id="309" name="Shape 309"/>
          <p:cNvSpPr/>
          <p:nvPr/>
        </p:nvSpPr>
        <p:spPr>
          <a:xfrm>
            <a:off x="1220008" y="2183918"/>
            <a:ext cx="1614774" cy="304799"/>
          </a:xfrm>
          <a:prstGeom prst="rightArrow">
            <a:avLst>
              <a:gd fmla="val 65968" name="adj1"/>
              <a:gd fmla="val 85375" name="adj2"/>
            </a:avLst>
          </a:prstGeom>
          <a:solidFill>
            <a:srgbClr val="7F7F7F"/>
          </a:solidFill>
          <a:ln>
            <a:noFill/>
          </a:ln>
        </p:spPr>
        <p:txBody>
          <a:bodyPr anchorCtr="0" anchor="ctr" bIns="0" lIns="6400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create service (HTTP)</a:t>
            </a:r>
          </a:p>
        </p:txBody>
      </p:sp>
      <p:sp>
        <p:nvSpPr>
          <p:cNvPr id="310" name="Shape 310"/>
          <p:cNvSpPr/>
          <p:nvPr/>
        </p:nvSpPr>
        <p:spPr>
          <a:xfrm>
            <a:off x="3744260" y="2183918"/>
            <a:ext cx="1614774" cy="304799"/>
          </a:xfrm>
          <a:prstGeom prst="rightArrow">
            <a:avLst>
              <a:gd fmla="val 65968" name="adj1"/>
              <a:gd fmla="val 85375" name="adj2"/>
            </a:avLst>
          </a:prstGeom>
          <a:solidFill>
            <a:srgbClr val="7F7F7F"/>
          </a:solidFill>
          <a:ln>
            <a:noFill/>
          </a:ln>
        </p:spPr>
        <p:txBody>
          <a:bodyPr anchorCtr="0" anchor="ctr" bIns="0" lIns="6400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create service (HTTP)</a:t>
            </a:r>
          </a:p>
        </p:txBody>
      </p:sp>
      <p:sp>
        <p:nvSpPr>
          <p:cNvPr id="311" name="Shape 311"/>
          <p:cNvSpPr/>
          <p:nvPr/>
        </p:nvSpPr>
        <p:spPr>
          <a:xfrm>
            <a:off x="3746317" y="2819005"/>
            <a:ext cx="1614774" cy="304799"/>
          </a:xfrm>
          <a:prstGeom prst="rightArrow">
            <a:avLst>
              <a:gd fmla="val 65968" name="adj1"/>
              <a:gd fmla="val 85375" name="adj2"/>
            </a:avLst>
          </a:prstGeom>
          <a:solidFill>
            <a:srgbClr val="7F7F7F"/>
          </a:solidFill>
          <a:ln>
            <a:noFill/>
          </a:ln>
        </p:spPr>
        <p:txBody>
          <a:bodyPr anchorCtr="0" anchor="ctr" bIns="0" lIns="6400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bind service (HTTP)</a:t>
            </a:r>
          </a:p>
        </p:txBody>
      </p:sp>
      <p:sp>
        <p:nvSpPr>
          <p:cNvPr id="312" name="Shape 312"/>
          <p:cNvSpPr/>
          <p:nvPr/>
        </p:nvSpPr>
        <p:spPr>
          <a:xfrm>
            <a:off x="1222065" y="2822093"/>
            <a:ext cx="1614774" cy="304799"/>
          </a:xfrm>
          <a:prstGeom prst="rightArrow">
            <a:avLst>
              <a:gd fmla="val 65968" name="adj1"/>
              <a:gd fmla="val 85375" name="adj2"/>
            </a:avLst>
          </a:prstGeom>
          <a:solidFill>
            <a:srgbClr val="7F7F7F"/>
          </a:solidFill>
          <a:ln>
            <a:noFill/>
          </a:ln>
        </p:spPr>
        <p:txBody>
          <a:bodyPr anchorCtr="0" anchor="ctr" bIns="0" lIns="6400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bind service (HTTP)</a:t>
            </a:r>
          </a:p>
        </p:txBody>
      </p:sp>
      <p:sp>
        <p:nvSpPr>
          <p:cNvPr id="313" name="Shape 313"/>
          <p:cNvSpPr/>
          <p:nvPr/>
        </p:nvSpPr>
        <p:spPr>
          <a:xfrm>
            <a:off x="6271376" y="2822093"/>
            <a:ext cx="1614774" cy="304799"/>
          </a:xfrm>
          <a:prstGeom prst="rightArrow">
            <a:avLst>
              <a:gd fmla="val 65968" name="adj1"/>
              <a:gd fmla="val 85375" name="adj2"/>
            </a:avLst>
          </a:prstGeom>
          <a:solidFill>
            <a:srgbClr val="F27C3A"/>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Arial"/>
              <a:buNone/>
            </a:pPr>
            <a:r>
              <a:rPr b="1" i="0" lang="en-US" sz="1000" u="none" cap="none" strike="noStrike">
                <a:solidFill>
                  <a:schemeClr val="lt1"/>
                </a:solidFill>
                <a:latin typeface="Arial"/>
                <a:ea typeface="Arial"/>
                <a:cs typeface="Arial"/>
                <a:sym typeface="Arial"/>
              </a:rPr>
              <a:t>obtain connection data</a:t>
            </a:r>
          </a:p>
        </p:txBody>
      </p:sp>
      <p:sp>
        <p:nvSpPr>
          <p:cNvPr id="314" name="Shape 314"/>
          <p:cNvSpPr/>
          <p:nvPr/>
        </p:nvSpPr>
        <p:spPr>
          <a:xfrm>
            <a:off x="304800" y="2190750"/>
            <a:ext cx="914400" cy="1217216"/>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t" bIns="0" lIns="0" rIns="0"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CLI</a:t>
            </a:r>
          </a:p>
        </p:txBody>
      </p:sp>
      <p:sp>
        <p:nvSpPr>
          <p:cNvPr id="315" name="Shape 315"/>
          <p:cNvSpPr/>
          <p:nvPr/>
        </p:nvSpPr>
        <p:spPr>
          <a:xfrm>
            <a:off x="2831916" y="2190750"/>
            <a:ext cx="914400" cy="1217216"/>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t" bIns="0" lIns="0" rIns="0"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a:t>
            </a:r>
          </a:p>
        </p:txBody>
      </p:sp>
      <p:sp>
        <p:nvSpPr>
          <p:cNvPr id="316" name="Shape 316"/>
          <p:cNvSpPr/>
          <p:nvPr/>
        </p:nvSpPr>
        <p:spPr>
          <a:xfrm>
            <a:off x="5359033" y="2190750"/>
            <a:ext cx="914400" cy="1217216"/>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t" bIns="0" lIns="0" rIns="0"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Service</a:t>
            </a:r>
          </a:p>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Broker</a:t>
            </a:r>
          </a:p>
        </p:txBody>
      </p:sp>
      <p:sp>
        <p:nvSpPr>
          <p:cNvPr id="317" name="Shape 317"/>
          <p:cNvSpPr/>
          <p:nvPr/>
        </p:nvSpPr>
        <p:spPr>
          <a:xfrm>
            <a:off x="7886150" y="2190750"/>
            <a:ext cx="914400" cy="1217216"/>
          </a:xfrm>
          <a:prstGeom prst="roundRect">
            <a:avLst>
              <a:gd fmla="val 4579" name="adj"/>
            </a:avLst>
          </a:prstGeom>
          <a:solidFill>
            <a:srgbClr val="33928A"/>
          </a:solidFill>
          <a:ln>
            <a:noFill/>
          </a:ln>
          <a:effectLst>
            <a:outerShdw blurRad="39999" rotWithShape="0" dir="5400000" dist="23000">
              <a:srgbClr val="808080">
                <a:alpha val="34901"/>
              </a:srgbClr>
            </a:outerShdw>
          </a:effectLst>
        </p:spPr>
        <p:txBody>
          <a:bodyPr anchorCtr="0" anchor="t" bIns="0" lIns="0" rIns="0"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Data</a:t>
            </a:r>
          </a:p>
          <a:p>
            <a:pPr indent="0" lvl="0" marL="0" marR="0" rtl="0" algn="ctr">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Service</a:t>
            </a:r>
          </a:p>
        </p:txBody>
      </p:sp>
      <p:sp>
        <p:nvSpPr>
          <p:cNvPr id="318" name="Shape 318"/>
          <p:cNvSpPr/>
          <p:nvPr/>
        </p:nvSpPr>
        <p:spPr>
          <a:xfrm>
            <a:off x="3189575" y="2785378"/>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19" name="Shape 319"/>
          <p:cNvSpPr/>
          <p:nvPr/>
        </p:nvSpPr>
        <p:spPr>
          <a:xfrm>
            <a:off x="5702458" y="2785378"/>
            <a:ext cx="227549" cy="227546"/>
          </a:xfrm>
          <a:custGeom>
            <a:pathLst>
              <a:path extrusionOk="0" h="120000" w="120000">
                <a:moveTo>
                  <a:pt x="25661" y="84323"/>
                </a:moveTo>
                <a:cubicBezTo>
                  <a:pt x="19756" y="84323"/>
                  <a:pt x="14969" y="89110"/>
                  <a:pt x="14969" y="95015"/>
                </a:cubicBezTo>
                <a:lnTo>
                  <a:pt x="14969" y="95015"/>
                </a:lnTo>
                <a:cubicBezTo>
                  <a:pt x="14969" y="100920"/>
                  <a:pt x="19756" y="105708"/>
                  <a:pt x="25661" y="105708"/>
                </a:cubicBezTo>
                <a:cubicBezTo>
                  <a:pt x="31566" y="105708"/>
                  <a:pt x="36354" y="100920"/>
                  <a:pt x="36354" y="95015"/>
                </a:cubicBezTo>
                <a:lnTo>
                  <a:pt x="36354" y="84323"/>
                </a:lnTo>
                <a:close/>
                <a:moveTo>
                  <a:pt x="84316" y="83607"/>
                </a:moveTo>
                <a:lnTo>
                  <a:pt x="84316" y="94299"/>
                </a:lnTo>
                <a:cubicBezTo>
                  <a:pt x="84316" y="100204"/>
                  <a:pt x="89103" y="104992"/>
                  <a:pt x="95008" y="104992"/>
                </a:cubicBezTo>
                <a:lnTo>
                  <a:pt x="95008" y="104992"/>
                </a:lnTo>
                <a:cubicBezTo>
                  <a:pt x="100914" y="104992"/>
                  <a:pt x="105701" y="100204"/>
                  <a:pt x="105701" y="94299"/>
                </a:cubicBezTo>
                <a:cubicBezTo>
                  <a:pt x="105701" y="88394"/>
                  <a:pt x="100914" y="83607"/>
                  <a:pt x="95008" y="83607"/>
                </a:cubicBezTo>
                <a:close/>
                <a:moveTo>
                  <a:pt x="49735" y="49517"/>
                </a:moveTo>
                <a:lnTo>
                  <a:pt x="49735" y="49645"/>
                </a:lnTo>
                <a:lnTo>
                  <a:pt x="49627" y="49645"/>
                </a:lnTo>
                <a:lnTo>
                  <a:pt x="49627" y="70372"/>
                </a:lnTo>
                <a:lnTo>
                  <a:pt x="70366" y="70372"/>
                </a:lnTo>
                <a:lnTo>
                  <a:pt x="70366" y="70334"/>
                </a:lnTo>
                <a:lnTo>
                  <a:pt x="70481" y="70334"/>
                </a:lnTo>
                <a:lnTo>
                  <a:pt x="70481" y="49627"/>
                </a:lnTo>
                <a:lnTo>
                  <a:pt x="70372" y="49627"/>
                </a:lnTo>
                <a:lnTo>
                  <a:pt x="70372" y="49517"/>
                </a:lnTo>
                <a:close/>
                <a:moveTo>
                  <a:pt x="25092" y="14987"/>
                </a:moveTo>
                <a:cubicBezTo>
                  <a:pt x="19187" y="14987"/>
                  <a:pt x="14400" y="19774"/>
                  <a:pt x="14400" y="25680"/>
                </a:cubicBezTo>
                <a:cubicBezTo>
                  <a:pt x="14400" y="31585"/>
                  <a:pt x="19187" y="36372"/>
                  <a:pt x="25092" y="36372"/>
                </a:cubicBezTo>
                <a:lnTo>
                  <a:pt x="35784" y="36372"/>
                </a:lnTo>
                <a:lnTo>
                  <a:pt x="35784" y="25680"/>
                </a:lnTo>
                <a:cubicBezTo>
                  <a:pt x="35784" y="19774"/>
                  <a:pt x="30997" y="14987"/>
                  <a:pt x="25092" y="14987"/>
                </a:cubicBezTo>
                <a:close/>
                <a:moveTo>
                  <a:pt x="94338" y="14291"/>
                </a:moveTo>
                <a:cubicBezTo>
                  <a:pt x="88433" y="14291"/>
                  <a:pt x="83645" y="19079"/>
                  <a:pt x="83645" y="24984"/>
                </a:cubicBezTo>
                <a:lnTo>
                  <a:pt x="83645" y="35676"/>
                </a:lnTo>
                <a:lnTo>
                  <a:pt x="94338" y="35676"/>
                </a:lnTo>
                <a:cubicBezTo>
                  <a:pt x="100243" y="35676"/>
                  <a:pt x="105030" y="30889"/>
                  <a:pt x="105030" y="24984"/>
                </a:cubicBezTo>
                <a:lnTo>
                  <a:pt x="105030" y="24984"/>
                </a:lnTo>
                <a:cubicBezTo>
                  <a:pt x="105030" y="19079"/>
                  <a:pt x="100243" y="14291"/>
                  <a:pt x="94338" y="14291"/>
                </a:cubicBezTo>
                <a:close/>
                <a:moveTo>
                  <a:pt x="95186" y="0"/>
                </a:moveTo>
                <a:cubicBezTo>
                  <a:pt x="108890" y="0"/>
                  <a:pt x="120000" y="11109"/>
                  <a:pt x="120000" y="24813"/>
                </a:cubicBezTo>
                <a:lnTo>
                  <a:pt x="119999" y="24813"/>
                </a:lnTo>
                <a:cubicBezTo>
                  <a:pt x="119999" y="38518"/>
                  <a:pt x="108890" y="49627"/>
                  <a:pt x="95186" y="49627"/>
                </a:cubicBezTo>
                <a:lnTo>
                  <a:pt x="83655" y="49627"/>
                </a:lnTo>
                <a:lnTo>
                  <a:pt x="83655" y="70334"/>
                </a:lnTo>
                <a:lnTo>
                  <a:pt x="95179" y="70334"/>
                </a:lnTo>
                <a:cubicBezTo>
                  <a:pt x="108883" y="70334"/>
                  <a:pt x="119993" y="81443"/>
                  <a:pt x="119993" y="95147"/>
                </a:cubicBezTo>
                <a:cubicBezTo>
                  <a:pt x="119993" y="108852"/>
                  <a:pt x="108883" y="119961"/>
                  <a:pt x="95179" y="119961"/>
                </a:cubicBezTo>
                <a:lnTo>
                  <a:pt x="95179" y="119961"/>
                </a:lnTo>
                <a:cubicBezTo>
                  <a:pt x="81475" y="119961"/>
                  <a:pt x="70366" y="108852"/>
                  <a:pt x="70366" y="95147"/>
                </a:cubicBezTo>
                <a:lnTo>
                  <a:pt x="70366" y="84331"/>
                </a:lnTo>
                <a:lnTo>
                  <a:pt x="49627" y="84331"/>
                </a:lnTo>
                <a:lnTo>
                  <a:pt x="49627" y="95186"/>
                </a:lnTo>
                <a:cubicBezTo>
                  <a:pt x="49627" y="108890"/>
                  <a:pt x="38517" y="120000"/>
                  <a:pt x="24813" y="120000"/>
                </a:cubicBezTo>
                <a:cubicBezTo>
                  <a:pt x="11109" y="120000"/>
                  <a:pt x="0" y="108890"/>
                  <a:pt x="0" y="95186"/>
                </a:cubicBezTo>
                <a:lnTo>
                  <a:pt x="0" y="95186"/>
                </a:lnTo>
                <a:cubicBezTo>
                  <a:pt x="0" y="81481"/>
                  <a:pt x="11109" y="70372"/>
                  <a:pt x="24813" y="70372"/>
                </a:cubicBezTo>
                <a:lnTo>
                  <a:pt x="36396" y="70372"/>
                </a:lnTo>
                <a:lnTo>
                  <a:pt x="36396" y="49645"/>
                </a:lnTo>
                <a:lnTo>
                  <a:pt x="24921" y="49645"/>
                </a:lnTo>
                <a:cubicBezTo>
                  <a:pt x="11217" y="49645"/>
                  <a:pt x="108" y="38536"/>
                  <a:pt x="108" y="24831"/>
                </a:cubicBezTo>
                <a:cubicBezTo>
                  <a:pt x="108" y="11127"/>
                  <a:pt x="11217" y="18"/>
                  <a:pt x="24921" y="18"/>
                </a:cubicBezTo>
                <a:lnTo>
                  <a:pt x="24921" y="18"/>
                </a:lnTo>
                <a:cubicBezTo>
                  <a:pt x="38625" y="18"/>
                  <a:pt x="49735" y="11127"/>
                  <a:pt x="49735" y="24832"/>
                </a:cubicBezTo>
                <a:lnTo>
                  <a:pt x="49735" y="37072"/>
                </a:lnTo>
                <a:lnTo>
                  <a:pt x="70372" y="37072"/>
                </a:lnTo>
                <a:lnTo>
                  <a:pt x="70372" y="24813"/>
                </a:lnTo>
                <a:cubicBezTo>
                  <a:pt x="70372" y="11109"/>
                  <a:pt x="81482" y="0"/>
                  <a:pt x="95186"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20" name="Shape 320"/>
          <p:cNvSpPr/>
          <p:nvPr/>
        </p:nvSpPr>
        <p:spPr>
          <a:xfrm>
            <a:off x="628650" y="2809875"/>
            <a:ext cx="266699" cy="212420"/>
          </a:xfrm>
          <a:custGeom>
            <a:pathLst>
              <a:path extrusionOk="0" h="120000" w="120000">
                <a:moveTo>
                  <a:pt x="59957" y="69227"/>
                </a:moveTo>
                <a:lnTo>
                  <a:pt x="59957" y="83679"/>
                </a:lnTo>
                <a:lnTo>
                  <a:pt x="94898" y="83679"/>
                </a:lnTo>
                <a:lnTo>
                  <a:pt x="94898" y="69227"/>
                </a:lnTo>
                <a:close/>
                <a:moveTo>
                  <a:pt x="14926" y="16073"/>
                </a:moveTo>
                <a:lnTo>
                  <a:pt x="14926" y="32353"/>
                </a:lnTo>
                <a:lnTo>
                  <a:pt x="42048" y="49833"/>
                </a:lnTo>
                <a:lnTo>
                  <a:pt x="14926" y="67314"/>
                </a:lnTo>
                <a:lnTo>
                  <a:pt x="14926" y="83593"/>
                </a:lnTo>
                <a:lnTo>
                  <a:pt x="56509" y="56793"/>
                </a:lnTo>
                <a:lnTo>
                  <a:pt x="56509" y="42873"/>
                </a:lnTo>
                <a:close/>
                <a:moveTo>
                  <a:pt x="9501" y="0"/>
                </a:moveTo>
                <a:lnTo>
                  <a:pt x="110498" y="0"/>
                </a:lnTo>
                <a:cubicBezTo>
                  <a:pt x="115746" y="0"/>
                  <a:pt x="120000" y="5340"/>
                  <a:pt x="120000" y="11929"/>
                </a:cubicBezTo>
                <a:lnTo>
                  <a:pt x="120000" y="108070"/>
                </a:lnTo>
                <a:cubicBezTo>
                  <a:pt x="120000" y="114659"/>
                  <a:pt x="115746" y="119999"/>
                  <a:pt x="110498" y="119999"/>
                </a:cubicBezTo>
                <a:lnTo>
                  <a:pt x="9501" y="119999"/>
                </a:lnTo>
                <a:cubicBezTo>
                  <a:pt x="4253" y="119999"/>
                  <a:pt x="0" y="114659"/>
                  <a:pt x="0" y="108070"/>
                </a:cubicBezTo>
                <a:lnTo>
                  <a:pt x="0" y="11929"/>
                </a:lnTo>
                <a:cubicBezTo>
                  <a:pt x="0" y="5340"/>
                  <a:pt x="4253" y="0"/>
                  <a:pt x="9501"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21" name="Shape 321"/>
          <p:cNvSpPr/>
          <p:nvPr/>
        </p:nvSpPr>
        <p:spPr>
          <a:xfrm>
            <a:off x="8227935" y="2800126"/>
            <a:ext cx="230829" cy="222167"/>
          </a:xfrm>
          <a:custGeom>
            <a:pathLst>
              <a:path extrusionOk="0" h="120000" w="120000">
                <a:moveTo>
                  <a:pt x="0" y="65960"/>
                </a:moveTo>
                <a:cubicBezTo>
                  <a:pt x="0" y="74774"/>
                  <a:pt x="24069" y="81919"/>
                  <a:pt x="53761" y="81919"/>
                </a:cubicBezTo>
                <a:lnTo>
                  <a:pt x="53761" y="116516"/>
                </a:lnTo>
                <a:cubicBezTo>
                  <a:pt x="24182" y="116516"/>
                  <a:pt x="181" y="109424"/>
                  <a:pt x="33" y="100656"/>
                </a:cubicBezTo>
                <a:lnTo>
                  <a:pt x="0" y="100656"/>
                </a:lnTo>
                <a:lnTo>
                  <a:pt x="0" y="100556"/>
                </a:lnTo>
                <a:close/>
                <a:moveTo>
                  <a:pt x="0" y="22150"/>
                </a:moveTo>
                <a:cubicBezTo>
                  <a:pt x="0" y="30964"/>
                  <a:pt x="24069" y="38110"/>
                  <a:pt x="53761" y="38110"/>
                </a:cubicBezTo>
                <a:lnTo>
                  <a:pt x="53761" y="72706"/>
                </a:lnTo>
                <a:cubicBezTo>
                  <a:pt x="24182" y="72706"/>
                  <a:pt x="181" y="65615"/>
                  <a:pt x="33" y="56846"/>
                </a:cubicBezTo>
                <a:lnTo>
                  <a:pt x="0" y="56846"/>
                </a:lnTo>
                <a:lnTo>
                  <a:pt x="0" y="56747"/>
                </a:lnTo>
                <a:close/>
                <a:moveTo>
                  <a:pt x="61518" y="0"/>
                </a:moveTo>
                <a:lnTo>
                  <a:pt x="66067" y="0"/>
                </a:lnTo>
                <a:cubicBezTo>
                  <a:pt x="67728" y="0"/>
                  <a:pt x="69075" y="1399"/>
                  <a:pt x="69075" y="3125"/>
                </a:cubicBezTo>
                <a:cubicBezTo>
                  <a:pt x="69075" y="6825"/>
                  <a:pt x="69607" y="10011"/>
                  <a:pt x="70238" y="13612"/>
                </a:cubicBezTo>
                <a:cubicBezTo>
                  <a:pt x="74800" y="14543"/>
                  <a:pt x="79122" y="16166"/>
                  <a:pt x="83033" y="18502"/>
                </a:cubicBezTo>
                <a:cubicBezTo>
                  <a:pt x="85838" y="16084"/>
                  <a:pt x="88286" y="13963"/>
                  <a:pt x="90638" y="11050"/>
                </a:cubicBezTo>
                <a:cubicBezTo>
                  <a:pt x="91706" y="9728"/>
                  <a:pt x="93603" y="9556"/>
                  <a:pt x="94876" y="10665"/>
                </a:cubicBezTo>
                <a:lnTo>
                  <a:pt x="98427" y="13761"/>
                </a:lnTo>
                <a:lnTo>
                  <a:pt x="98972" y="14236"/>
                </a:lnTo>
                <a:lnTo>
                  <a:pt x="102523" y="17332"/>
                </a:lnTo>
                <a:cubicBezTo>
                  <a:pt x="103796" y="18441"/>
                  <a:pt x="103962" y="20413"/>
                  <a:pt x="102894" y="21735"/>
                </a:cubicBezTo>
                <a:cubicBezTo>
                  <a:pt x="100599" y="24577"/>
                  <a:pt x="99033" y="27380"/>
                  <a:pt x="97283" y="30571"/>
                </a:cubicBezTo>
                <a:cubicBezTo>
                  <a:pt x="100169" y="34227"/>
                  <a:pt x="102541" y="38333"/>
                  <a:pt x="104180" y="42821"/>
                </a:cubicBezTo>
                <a:cubicBezTo>
                  <a:pt x="107875" y="42842"/>
                  <a:pt x="111092" y="42859"/>
                  <a:pt x="114736" y="42192"/>
                </a:cubicBezTo>
                <a:cubicBezTo>
                  <a:pt x="116372" y="41892"/>
                  <a:pt x="117932" y="43027"/>
                  <a:pt x="118221" y="44727"/>
                </a:cubicBezTo>
                <a:lnTo>
                  <a:pt x="119025" y="49470"/>
                </a:lnTo>
                <a:lnTo>
                  <a:pt x="119149" y="50198"/>
                </a:lnTo>
                <a:lnTo>
                  <a:pt x="119954" y="54941"/>
                </a:lnTo>
                <a:cubicBezTo>
                  <a:pt x="120242" y="56641"/>
                  <a:pt x="119150" y="58262"/>
                  <a:pt x="117514" y="58562"/>
                </a:cubicBezTo>
                <a:cubicBezTo>
                  <a:pt x="113980" y="59209"/>
                  <a:pt x="111035" y="60319"/>
                  <a:pt x="107700" y="61602"/>
                </a:cubicBezTo>
                <a:cubicBezTo>
                  <a:pt x="107655" y="66635"/>
                  <a:pt x="106867" y="71483"/>
                  <a:pt x="105362" y="76006"/>
                </a:cubicBezTo>
                <a:cubicBezTo>
                  <a:pt x="108118" y="78436"/>
                  <a:pt x="110542" y="80556"/>
                  <a:pt x="113690" y="82445"/>
                </a:cubicBezTo>
                <a:cubicBezTo>
                  <a:pt x="115129" y="83308"/>
                  <a:pt x="115622" y="85219"/>
                  <a:pt x="114791" y="86714"/>
                </a:cubicBezTo>
                <a:lnTo>
                  <a:pt x="112473" y="90885"/>
                </a:lnTo>
                <a:lnTo>
                  <a:pt x="112118" y="91525"/>
                </a:lnTo>
                <a:lnTo>
                  <a:pt x="109800" y="95696"/>
                </a:lnTo>
                <a:cubicBezTo>
                  <a:pt x="108970" y="97191"/>
                  <a:pt x="107130" y="97703"/>
                  <a:pt x="105691" y="96840"/>
                </a:cubicBezTo>
                <a:cubicBezTo>
                  <a:pt x="102589" y="94979"/>
                  <a:pt x="99650" y="93863"/>
                  <a:pt x="96308" y="92621"/>
                </a:cubicBezTo>
                <a:cubicBezTo>
                  <a:pt x="93348" y="96297"/>
                  <a:pt x="89810" y="99442"/>
                  <a:pt x="85876" y="101989"/>
                </a:cubicBezTo>
                <a:cubicBezTo>
                  <a:pt x="86469" y="105597"/>
                  <a:pt x="87017" y="108780"/>
                  <a:pt x="88235" y="112257"/>
                </a:cubicBezTo>
                <a:cubicBezTo>
                  <a:pt x="88803" y="113879"/>
                  <a:pt x="87998" y="115673"/>
                  <a:pt x="86437" y="116263"/>
                </a:cubicBezTo>
                <a:lnTo>
                  <a:pt x="82081" y="117910"/>
                </a:lnTo>
                <a:lnTo>
                  <a:pt x="81412" y="118163"/>
                </a:lnTo>
                <a:lnTo>
                  <a:pt x="77056" y="119810"/>
                </a:lnTo>
                <a:cubicBezTo>
                  <a:pt x="75495" y="120401"/>
                  <a:pt x="73769" y="119564"/>
                  <a:pt x="73201" y="117942"/>
                </a:cubicBezTo>
                <a:cubicBezTo>
                  <a:pt x="72009" y="114541"/>
                  <a:pt x="70501" y="111783"/>
                  <a:pt x="68770" y="108707"/>
                </a:cubicBezTo>
                <a:lnTo>
                  <a:pt x="61518" y="109374"/>
                </a:lnTo>
                <a:lnTo>
                  <a:pt x="61518" y="85996"/>
                </a:lnTo>
                <a:cubicBezTo>
                  <a:pt x="74874" y="85970"/>
                  <a:pt x="85688" y="74707"/>
                  <a:pt x="85688" y="60821"/>
                </a:cubicBezTo>
                <a:cubicBezTo>
                  <a:pt x="85688" y="46934"/>
                  <a:pt x="74874" y="35673"/>
                  <a:pt x="61518" y="35645"/>
                </a:cubicBezTo>
                <a:close/>
                <a:moveTo>
                  <a:pt x="53761" y="0"/>
                </a:moveTo>
                <a:lnTo>
                  <a:pt x="53761" y="30162"/>
                </a:lnTo>
                <a:cubicBezTo>
                  <a:pt x="25703" y="30162"/>
                  <a:pt x="2957" y="23410"/>
                  <a:pt x="2957" y="15081"/>
                </a:cubicBezTo>
                <a:cubicBezTo>
                  <a:pt x="2957" y="6752"/>
                  <a:pt x="25703" y="0"/>
                  <a:pt x="53761"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22" name="Shape 322"/>
          <p:cNvSpPr/>
          <p:nvPr/>
        </p:nvSpPr>
        <p:spPr>
          <a:xfrm rot="-5400000">
            <a:off x="3134436" y="1883667"/>
            <a:ext cx="309362" cy="304799"/>
          </a:xfrm>
          <a:prstGeom prst="rightArrow">
            <a:avLst>
              <a:gd fmla="val 51014" name="adj1"/>
              <a:gd fmla="val 56403" name="adj2"/>
            </a:avLst>
          </a:prstGeom>
          <a:solidFill>
            <a:srgbClr val="7F7F7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id="323" name="Shape 323"/>
          <p:cNvPicPr preferRelativeResize="0"/>
          <p:nvPr/>
        </p:nvPicPr>
        <p:blipFill rotWithShape="1">
          <a:blip r:embed="rId3">
            <a:alphaModFix/>
          </a:blip>
          <a:srcRect b="40958" l="3267" r="13071" t="13725"/>
          <a:stretch/>
        </p:blipFill>
        <p:spPr>
          <a:xfrm>
            <a:off x="5713042" y="3579366"/>
            <a:ext cx="1094173" cy="592676"/>
          </a:xfrm>
          <a:prstGeom prst="rect">
            <a:avLst/>
          </a:prstGeom>
          <a:noFill/>
          <a:ln>
            <a:noFill/>
          </a:ln>
          <a:effectLst>
            <a:outerShdw blurRad="127000" rotWithShape="0" dir="2700000" dist="76200">
              <a:srgbClr val="000000">
                <a:alpha val="74901"/>
              </a:srgbClr>
            </a:outerShdw>
          </a:effectLst>
        </p:spPr>
      </p:pic>
      <p:sp>
        <p:nvSpPr>
          <p:cNvPr id="324" name="Shape 324"/>
          <p:cNvSpPr/>
          <p:nvPr/>
        </p:nvSpPr>
        <p:spPr>
          <a:xfrm>
            <a:off x="5916817" y="4108544"/>
            <a:ext cx="966190" cy="40894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33928A"/>
              </a:buClr>
              <a:buSzPct val="25000"/>
              <a:buFont typeface="Arial"/>
              <a:buNone/>
            </a:pPr>
            <a:r>
              <a:rPr b="0" i="0" lang="en-US" sz="1400" u="none" cap="none" strike="noStrike">
                <a:solidFill>
                  <a:srgbClr val="33928A"/>
                </a:solidFill>
                <a:latin typeface="Arial"/>
                <a:ea typeface="Arial"/>
                <a:cs typeface="Arial"/>
                <a:sym typeface="Arial"/>
              </a:rPr>
              <a:t>Runtime</a:t>
            </a:r>
          </a:p>
        </p:txBody>
      </p:sp>
      <p:sp>
        <p:nvSpPr>
          <p:cNvPr id="325" name="Shape 325"/>
          <p:cNvSpPr/>
          <p:nvPr/>
        </p:nvSpPr>
        <p:spPr>
          <a:xfrm>
            <a:off x="150471" y="4647044"/>
            <a:ext cx="3238185"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http://docs.pivotal.io/pivotalcf/services/</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p:nvPr/>
        </p:nvSpPr>
        <p:spPr>
          <a:xfrm>
            <a:off x="384021" y="785814"/>
            <a:ext cx="8416527" cy="3716611"/>
          </a:xfrm>
          <a:prstGeom prst="roundRect">
            <a:avLst>
              <a:gd fmla="val 8224" name="adj"/>
            </a:avLst>
          </a:prstGeom>
          <a:gradFill>
            <a:gsLst>
              <a:gs pos="0">
                <a:srgbClr val="D8D8D8"/>
              </a:gs>
              <a:gs pos="100000">
                <a:srgbClr val="F2F2F2"/>
              </a:gs>
            </a:gsLst>
            <a:lin ang="5400000" scaled="0"/>
          </a:gradFill>
          <a:ln cap="flat" cmpd="sng" w="9525">
            <a:solidFill>
              <a:srgbClr val="7F7F7F"/>
            </a:solidFill>
            <a:prstDash val="solid"/>
            <a:round/>
            <a:headEnd len="med" w="med" type="none"/>
            <a:tailEnd len="med" w="med" type="none"/>
          </a:ln>
        </p:spPr>
        <p:txBody>
          <a:bodyPr anchorCtr="0" anchor="b" bIns="0" lIns="91425" rIns="91425" tIns="0">
            <a:noAutofit/>
          </a:bodyPr>
          <a:lstStyle/>
          <a:p>
            <a:pPr indent="0" lvl="0" marL="0" marR="0" rtl="0" algn="ctr">
              <a:lnSpc>
                <a:spcPct val="100000"/>
              </a:lnSpc>
              <a:spcBef>
                <a:spcPts val="0"/>
              </a:spcBef>
              <a:spcAft>
                <a:spcPts val="0"/>
              </a:spcAft>
              <a:buClr>
                <a:srgbClr val="000000"/>
              </a:buClr>
              <a:buFont typeface="Arial"/>
              <a:buNone/>
            </a:pPr>
            <a:r>
              <a:t/>
            </a:r>
            <a:endParaRPr b="0" i="0" sz="1600" u="none" cap="none" strike="noStrike">
              <a:solidFill>
                <a:srgbClr val="008881"/>
              </a:solidFill>
              <a:latin typeface="Arial"/>
              <a:ea typeface="Arial"/>
              <a:cs typeface="Arial"/>
              <a:sym typeface="Arial"/>
            </a:endParaRPr>
          </a:p>
        </p:txBody>
      </p:sp>
      <p:sp>
        <p:nvSpPr>
          <p:cNvPr id="331" name="Shape 331"/>
          <p:cNvSpPr/>
          <p:nvPr/>
        </p:nvSpPr>
        <p:spPr>
          <a:xfrm rot="-5400000">
            <a:off x="-1148378" y="2457105"/>
            <a:ext cx="3716611" cy="374030"/>
          </a:xfrm>
          <a:prstGeom prst="roundRect">
            <a:avLst>
              <a:gd fmla="val 8685" name="adj"/>
            </a:avLst>
          </a:prstGeom>
          <a:solidFill>
            <a:srgbClr val="0A1831">
              <a:alpha val="24313"/>
            </a:srgbClr>
          </a:solidFill>
          <a:ln>
            <a:noFill/>
          </a:ln>
        </p:spPr>
        <p:txBody>
          <a:bodyPr anchorCtr="0" anchor="ctr" bIns="0" lIns="0" rIns="0" tIns="0">
            <a:noAutofit/>
          </a:bodyPr>
          <a:lstStyle/>
          <a:p>
            <a:pPr indent="0" lvl="0" marL="0" marR="0" rtl="0" algn="ctr">
              <a:lnSpc>
                <a:spcPct val="100000"/>
              </a:lnSpc>
              <a:spcBef>
                <a:spcPts val="0"/>
              </a:spcBef>
              <a:spcAft>
                <a:spcPts val="0"/>
              </a:spcAft>
              <a:buClr>
                <a:srgbClr val="F2F2F2"/>
              </a:buClr>
              <a:buSzPct val="25000"/>
              <a:buFont typeface="Calibri"/>
              <a:buNone/>
            </a:pPr>
            <a:r>
              <a:rPr b="0" i="0" lang="en-US" sz="1600" u="none" cap="none" strike="noStrike">
                <a:solidFill>
                  <a:srgbClr val="F2F2F2"/>
                </a:solidFill>
                <a:latin typeface="Calibri"/>
                <a:ea typeface="Calibri"/>
                <a:cs typeface="Calibri"/>
                <a:sym typeface="Calibri"/>
              </a:rPr>
              <a:t>Router</a:t>
            </a:r>
          </a:p>
        </p:txBody>
      </p:sp>
      <p:sp>
        <p:nvSpPr>
          <p:cNvPr id="332" name="Shape 332"/>
          <p:cNvSpPr/>
          <p:nvPr/>
        </p:nvSpPr>
        <p:spPr>
          <a:xfrm>
            <a:off x="594635" y="1879183"/>
            <a:ext cx="230584" cy="230584"/>
          </a:xfrm>
          <a:custGeom>
            <a:pathLst>
              <a:path extrusionOk="0" h="120000" w="120000">
                <a:moveTo>
                  <a:pt x="52669" y="69893"/>
                </a:moveTo>
                <a:lnTo>
                  <a:pt x="52669" y="92828"/>
                </a:lnTo>
                <a:lnTo>
                  <a:pt x="41041" y="92828"/>
                </a:lnTo>
                <a:lnTo>
                  <a:pt x="60000" y="117431"/>
                </a:lnTo>
                <a:lnTo>
                  <a:pt x="78958" y="92828"/>
                </a:lnTo>
                <a:lnTo>
                  <a:pt x="67330" y="92828"/>
                </a:lnTo>
                <a:lnTo>
                  <a:pt x="67330" y="69893"/>
                </a:lnTo>
                <a:close/>
                <a:moveTo>
                  <a:pt x="90877" y="41041"/>
                </a:moveTo>
                <a:lnTo>
                  <a:pt x="66274" y="60000"/>
                </a:lnTo>
                <a:lnTo>
                  <a:pt x="90877" y="78958"/>
                </a:lnTo>
                <a:lnTo>
                  <a:pt x="90877" y="67330"/>
                </a:lnTo>
                <a:lnTo>
                  <a:pt x="113812" y="67330"/>
                </a:lnTo>
                <a:lnTo>
                  <a:pt x="113812" y="52669"/>
                </a:lnTo>
                <a:lnTo>
                  <a:pt x="90877" y="52669"/>
                </a:lnTo>
                <a:close/>
                <a:moveTo>
                  <a:pt x="29122" y="41041"/>
                </a:moveTo>
                <a:lnTo>
                  <a:pt x="29122" y="52669"/>
                </a:lnTo>
                <a:lnTo>
                  <a:pt x="6187" y="52669"/>
                </a:lnTo>
                <a:lnTo>
                  <a:pt x="6187" y="67330"/>
                </a:lnTo>
                <a:lnTo>
                  <a:pt x="29122" y="67330"/>
                </a:lnTo>
                <a:lnTo>
                  <a:pt x="29122" y="78958"/>
                </a:lnTo>
                <a:lnTo>
                  <a:pt x="53724" y="60000"/>
                </a:lnTo>
                <a:close/>
                <a:moveTo>
                  <a:pt x="60000" y="2569"/>
                </a:moveTo>
                <a:lnTo>
                  <a:pt x="41041" y="27171"/>
                </a:lnTo>
                <a:lnTo>
                  <a:pt x="52669" y="27171"/>
                </a:lnTo>
                <a:lnTo>
                  <a:pt x="52669" y="50106"/>
                </a:lnTo>
                <a:lnTo>
                  <a:pt x="67330" y="50106"/>
                </a:lnTo>
                <a:lnTo>
                  <a:pt x="67330" y="27171"/>
                </a:lnTo>
                <a:lnTo>
                  <a:pt x="78958" y="27171"/>
                </a:lnTo>
                <a:close/>
                <a:moveTo>
                  <a:pt x="60000" y="0"/>
                </a:moveTo>
                <a:cubicBezTo>
                  <a:pt x="93137" y="0"/>
                  <a:pt x="120000" y="26862"/>
                  <a:pt x="120000" y="60000"/>
                </a:cubicBezTo>
                <a:cubicBezTo>
                  <a:pt x="120000" y="93137"/>
                  <a:pt x="93137" y="120000"/>
                  <a:pt x="60000" y="120000"/>
                </a:cubicBezTo>
                <a:cubicBezTo>
                  <a:pt x="26862" y="120000"/>
                  <a:pt x="0" y="93137"/>
                  <a:pt x="0" y="60000"/>
                </a:cubicBezTo>
                <a:cubicBezTo>
                  <a:pt x="0" y="26862"/>
                  <a:pt x="26862" y="0"/>
                  <a:pt x="60000"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nvGrpSpPr>
          <p:cNvPr id="333" name="Shape 333"/>
          <p:cNvGrpSpPr/>
          <p:nvPr/>
        </p:nvGrpSpPr>
        <p:grpSpPr>
          <a:xfrm>
            <a:off x="3238153" y="1233380"/>
            <a:ext cx="1729364" cy="443726"/>
            <a:chOff x="5181600" y="2326964"/>
            <a:chExt cx="1533402" cy="443726"/>
          </a:xfrm>
        </p:grpSpPr>
        <p:sp>
          <p:nvSpPr>
            <p:cNvPr id="334" name="Shape 334"/>
            <p:cNvSpPr/>
            <p:nvPr/>
          </p:nvSpPr>
          <p:spPr>
            <a:xfrm>
              <a:off x="5181600" y="2326964"/>
              <a:ext cx="153340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a:t>
              </a:r>
            </a:p>
          </p:txBody>
        </p:sp>
        <p:sp>
          <p:nvSpPr>
            <p:cNvPr id="335" name="Shape 335"/>
            <p:cNvSpPr/>
            <p:nvPr/>
          </p:nvSpPr>
          <p:spPr>
            <a:xfrm>
              <a:off x="5257800" y="2430983"/>
              <a:ext cx="199082" cy="265670"/>
            </a:xfrm>
            <a:custGeom>
              <a:pathLst>
                <a:path extrusionOk="0" h="120000" w="120000">
                  <a:moveTo>
                    <a:pt x="60000" y="92324"/>
                  </a:moveTo>
                  <a:lnTo>
                    <a:pt x="38590" y="104580"/>
                  </a:lnTo>
                  <a:cubicBezTo>
                    <a:pt x="44390" y="108214"/>
                    <a:pt x="51904" y="110084"/>
                    <a:pt x="60000" y="110084"/>
                  </a:cubicBezTo>
                  <a:cubicBezTo>
                    <a:pt x="68096" y="110084"/>
                    <a:pt x="75609" y="108214"/>
                    <a:pt x="81409" y="104580"/>
                  </a:cubicBezTo>
                  <a:close/>
                  <a:moveTo>
                    <a:pt x="23779" y="71589"/>
                  </a:moveTo>
                  <a:cubicBezTo>
                    <a:pt x="22207" y="74563"/>
                    <a:pt x="21433" y="77806"/>
                    <a:pt x="21433" y="81184"/>
                  </a:cubicBezTo>
                  <a:cubicBezTo>
                    <a:pt x="21433" y="90786"/>
                    <a:pt x="27683" y="99295"/>
                    <a:pt x="37705" y="104133"/>
                  </a:cubicBezTo>
                  <a:lnTo>
                    <a:pt x="45903" y="84254"/>
                  </a:lnTo>
                  <a:close/>
                  <a:moveTo>
                    <a:pt x="96220" y="71589"/>
                  </a:moveTo>
                  <a:lnTo>
                    <a:pt x="74096" y="84254"/>
                  </a:lnTo>
                  <a:lnTo>
                    <a:pt x="82294" y="104133"/>
                  </a:lnTo>
                  <a:cubicBezTo>
                    <a:pt x="92316" y="99295"/>
                    <a:pt x="98566" y="90786"/>
                    <a:pt x="98566" y="81184"/>
                  </a:cubicBezTo>
                  <a:cubicBezTo>
                    <a:pt x="98566" y="77806"/>
                    <a:pt x="97792" y="74563"/>
                    <a:pt x="96220" y="71589"/>
                  </a:cubicBezTo>
                  <a:close/>
                  <a:moveTo>
                    <a:pt x="60942" y="52356"/>
                  </a:moveTo>
                  <a:lnTo>
                    <a:pt x="68711" y="71197"/>
                  </a:lnTo>
                  <a:lnTo>
                    <a:pt x="96058" y="71197"/>
                  </a:lnTo>
                  <a:cubicBezTo>
                    <a:pt x="90849" y="60351"/>
                    <a:pt x="77132" y="52585"/>
                    <a:pt x="60942" y="52356"/>
                  </a:cubicBezTo>
                  <a:close/>
                  <a:moveTo>
                    <a:pt x="59057" y="52356"/>
                  </a:moveTo>
                  <a:cubicBezTo>
                    <a:pt x="42867" y="52585"/>
                    <a:pt x="29150" y="60351"/>
                    <a:pt x="23941" y="71197"/>
                  </a:cubicBezTo>
                  <a:lnTo>
                    <a:pt x="51287" y="71197"/>
                  </a:lnTo>
                  <a:close/>
                  <a:moveTo>
                    <a:pt x="70359" y="14649"/>
                  </a:moveTo>
                  <a:lnTo>
                    <a:pt x="111798" y="14649"/>
                  </a:lnTo>
                  <a:lnTo>
                    <a:pt x="111798" y="29159"/>
                  </a:lnTo>
                  <a:lnTo>
                    <a:pt x="88172" y="48677"/>
                  </a:lnTo>
                  <a:cubicBezTo>
                    <a:pt x="102412" y="55551"/>
                    <a:pt x="111798" y="67546"/>
                    <a:pt x="111798" y="81184"/>
                  </a:cubicBezTo>
                  <a:cubicBezTo>
                    <a:pt x="111798" y="102621"/>
                    <a:pt x="88607" y="119999"/>
                    <a:pt x="60000" y="119999"/>
                  </a:cubicBezTo>
                  <a:cubicBezTo>
                    <a:pt x="31392" y="119999"/>
                    <a:pt x="8201" y="102621"/>
                    <a:pt x="8201" y="81184"/>
                  </a:cubicBezTo>
                  <a:cubicBezTo>
                    <a:pt x="8201" y="67563"/>
                    <a:pt x="17565" y="55580"/>
                    <a:pt x="31772" y="48700"/>
                  </a:cubicBezTo>
                  <a:lnTo>
                    <a:pt x="8201" y="29226"/>
                  </a:lnTo>
                  <a:lnTo>
                    <a:pt x="8201" y="14717"/>
                  </a:lnTo>
                  <a:lnTo>
                    <a:pt x="49640" y="14717"/>
                  </a:lnTo>
                  <a:lnTo>
                    <a:pt x="49640" y="29226"/>
                  </a:lnTo>
                  <a:lnTo>
                    <a:pt x="49640" y="43151"/>
                  </a:lnTo>
                  <a:cubicBezTo>
                    <a:pt x="52986" y="42636"/>
                    <a:pt x="56451" y="42369"/>
                    <a:pt x="60000" y="42369"/>
                  </a:cubicBezTo>
                  <a:lnTo>
                    <a:pt x="70359" y="43151"/>
                  </a:lnTo>
                  <a:lnTo>
                    <a:pt x="70359" y="29159"/>
                  </a:lnTo>
                  <a:close/>
                  <a:moveTo>
                    <a:pt x="0" y="0"/>
                  </a:moveTo>
                  <a:lnTo>
                    <a:pt x="120000" y="0"/>
                  </a:lnTo>
                  <a:lnTo>
                    <a:pt x="120000" y="9380"/>
                  </a:lnTo>
                  <a:lnTo>
                    <a:pt x="0" y="9380"/>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grpSp>
        <p:nvGrpSpPr>
          <p:cNvPr id="336" name="Shape 336"/>
          <p:cNvGrpSpPr/>
          <p:nvPr/>
        </p:nvGrpSpPr>
        <p:grpSpPr>
          <a:xfrm>
            <a:off x="1114846" y="1233379"/>
            <a:ext cx="1865862" cy="1081554"/>
            <a:chOff x="198034" y="949441"/>
            <a:chExt cx="1865862" cy="1081554"/>
          </a:xfrm>
        </p:grpSpPr>
        <p:sp>
          <p:nvSpPr>
            <p:cNvPr id="337" name="Shape 337"/>
            <p:cNvSpPr/>
            <p:nvPr/>
          </p:nvSpPr>
          <p:spPr>
            <a:xfrm>
              <a:off x="198034" y="949441"/>
              <a:ext cx="1865862"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Blobstore</a:t>
              </a:r>
            </a:p>
          </p:txBody>
        </p:sp>
        <p:sp>
          <p:nvSpPr>
            <p:cNvPr id="338" name="Shape 338"/>
            <p:cNvSpPr/>
            <p:nvPr/>
          </p:nvSpPr>
          <p:spPr>
            <a:xfrm>
              <a:off x="255911" y="1085554"/>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nvGrpSpPr>
            <p:cNvPr id="339" name="Shape 339"/>
            <p:cNvGrpSpPr/>
            <p:nvPr/>
          </p:nvGrpSpPr>
          <p:grpSpPr>
            <a:xfrm>
              <a:off x="198035" y="1561481"/>
              <a:ext cx="1865862" cy="469514"/>
              <a:chOff x="3227325" y="1043966"/>
              <a:chExt cx="1745455" cy="469514"/>
            </a:xfrm>
          </p:grpSpPr>
          <p:sp>
            <p:nvSpPr>
              <p:cNvPr id="340" name="Shape 340"/>
              <p:cNvSpPr/>
              <p:nvPr/>
            </p:nvSpPr>
            <p:spPr>
              <a:xfrm>
                <a:off x="3227325" y="1069754"/>
                <a:ext cx="1745455"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DB</a:t>
                </a:r>
              </a:p>
            </p:txBody>
          </p:sp>
          <p:sp>
            <p:nvSpPr>
              <p:cNvPr id="341" name="Shape 341"/>
              <p:cNvSpPr/>
              <p:nvPr/>
            </p:nvSpPr>
            <p:spPr>
              <a:xfrm>
                <a:off x="3271050" y="1155863"/>
                <a:ext cx="206829" cy="215718"/>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342" name="Shape 342"/>
              <p:cNvSpPr txBox="1"/>
              <p:nvPr/>
            </p:nvSpPr>
            <p:spPr>
              <a:xfrm>
                <a:off x="4013228" y="1043966"/>
                <a:ext cx="925253"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Service</a:t>
                </a:r>
              </a:p>
              <a:p>
                <a:pPr indent="0" lvl="0" marL="0" marR="0" rtl="0" algn="l">
                  <a:lnSpc>
                    <a:spcPct val="100000"/>
                  </a:lnSpc>
                  <a:spcBef>
                    <a:spcPts val="0"/>
                  </a:spcBef>
                  <a:spcAft>
                    <a:spcPts val="0"/>
                  </a:spcAft>
                  <a:buClr>
                    <a:schemeClr val="lt1"/>
                  </a:buClr>
                  <a:buSzPct val="25000"/>
                  <a:buFont typeface="Arial"/>
                  <a:buNone/>
                </a:pPr>
                <a:r>
                  <a:rPr b="0" i="0" lang="en-US" sz="1200" u="none" cap="none" strike="noStrike">
                    <a:solidFill>
                      <a:schemeClr val="lt1"/>
                    </a:solidFill>
                    <a:latin typeface="Arial"/>
                    <a:ea typeface="Arial"/>
                    <a:cs typeface="Arial"/>
                    <a:sym typeface="Arial"/>
                  </a:rPr>
                  <a:t>credentials</a:t>
                </a:r>
              </a:p>
            </p:txBody>
          </p:sp>
        </p:grpSp>
      </p:grpSp>
      <p:grpSp>
        <p:nvGrpSpPr>
          <p:cNvPr id="343" name="Shape 343"/>
          <p:cNvGrpSpPr/>
          <p:nvPr/>
        </p:nvGrpSpPr>
        <p:grpSpPr>
          <a:xfrm>
            <a:off x="5286890" y="1233380"/>
            <a:ext cx="1565494" cy="443726"/>
            <a:chOff x="3933532" y="1255954"/>
            <a:chExt cx="1565494" cy="443726"/>
          </a:xfrm>
        </p:grpSpPr>
        <p:sp>
          <p:nvSpPr>
            <p:cNvPr id="344" name="Shape 344"/>
            <p:cNvSpPr/>
            <p:nvPr/>
          </p:nvSpPr>
          <p:spPr>
            <a:xfrm>
              <a:off x="3933532" y="1255954"/>
              <a:ext cx="1565494"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Cloud Controller Bridge</a:t>
              </a:r>
            </a:p>
          </p:txBody>
        </p:sp>
        <p:sp>
          <p:nvSpPr>
            <p:cNvPr id="345" name="Shape 345"/>
            <p:cNvSpPr/>
            <p:nvPr/>
          </p:nvSpPr>
          <p:spPr>
            <a:xfrm>
              <a:off x="3998710" y="1403145"/>
              <a:ext cx="218350" cy="216988"/>
            </a:xfrm>
            <a:prstGeom prst="blockArc">
              <a:avLst>
                <a:gd fmla="val 10800000" name="adj1"/>
                <a:gd fmla="val 0" name="adj2"/>
                <a:gd fmla="val 25000" name="adj3"/>
              </a:avLst>
            </a:pr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grpSp>
      <p:cxnSp>
        <p:nvCxnSpPr>
          <p:cNvPr id="346" name="Shape 346"/>
          <p:cNvCxnSpPr>
            <a:stCxn id="344" idx="1"/>
            <a:endCxn id="334" idx="3"/>
          </p:cNvCxnSpPr>
          <p:nvPr/>
        </p:nvCxnSpPr>
        <p:spPr>
          <a:xfrm rot="10800000">
            <a:off x="4967390" y="1455243"/>
            <a:ext cx="319500" cy="0"/>
          </a:xfrm>
          <a:prstGeom prst="straightConnector1">
            <a:avLst/>
          </a:prstGeom>
          <a:noFill/>
          <a:ln cap="flat" cmpd="sng" w="19050">
            <a:solidFill>
              <a:schemeClr val="lt2"/>
            </a:solidFill>
            <a:prstDash val="solid"/>
            <a:round/>
            <a:headEnd len="lg" w="lg" type="stealth"/>
            <a:tailEnd len="med" w="med" type="none"/>
          </a:ln>
        </p:spPr>
      </p:cxnSp>
      <p:sp>
        <p:nvSpPr>
          <p:cNvPr id="347" name="Shape 347"/>
          <p:cNvSpPr/>
          <p:nvPr/>
        </p:nvSpPr>
        <p:spPr>
          <a:xfrm>
            <a:off x="7106579" y="1233379"/>
            <a:ext cx="1565494" cy="443726"/>
          </a:xfrm>
          <a:prstGeom prst="roundRect">
            <a:avLst>
              <a:gd fmla="val 4579" name="adj"/>
            </a:avLst>
          </a:prstGeom>
          <a:solidFill>
            <a:srgbClr val="33928A"/>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BBS / etcd</a:t>
            </a:r>
          </a:p>
        </p:txBody>
      </p:sp>
      <p:sp>
        <p:nvSpPr>
          <p:cNvPr id="348" name="Shape 348"/>
          <p:cNvSpPr/>
          <p:nvPr/>
        </p:nvSpPr>
        <p:spPr>
          <a:xfrm>
            <a:off x="5221712" y="1838036"/>
            <a:ext cx="1565494" cy="685829"/>
          </a:xfrm>
          <a:prstGeom prst="roundRect">
            <a:avLst>
              <a:gd fmla="val 7401" name="adj"/>
            </a:avLst>
          </a:prstGeom>
          <a:solidFill>
            <a:srgbClr val="2F8880"/>
          </a:solidFill>
          <a:ln cap="sq" cmpd="sng" w="9525">
            <a:solidFill>
              <a:srgbClr val="FFFFFF"/>
            </a:solidFill>
            <a:prstDash val="solid"/>
            <a:miter/>
            <a:headEnd len="med" w="med" type="none"/>
            <a:tailEnd len="med" w="med" type="none"/>
          </a:ln>
          <a:effectLst>
            <a:outerShdw blurRad="63500" rotWithShape="0" algn="ctr" dir="1064680" dist="75596">
              <a:srgbClr val="808080">
                <a:alpha val="34901"/>
              </a:srgbClr>
            </a:outerShdw>
          </a:effectLst>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Arial"/>
              <a:buNone/>
            </a:pPr>
            <a:r>
              <a:rPr b="1" i="0" lang="en-US" sz="1400" u="none" cap="none" strike="noStrike">
                <a:solidFill>
                  <a:srgbClr val="FFFFFF"/>
                </a:solidFill>
                <a:latin typeface="Arial"/>
                <a:ea typeface="Arial"/>
                <a:cs typeface="Arial"/>
                <a:sym typeface="Arial"/>
              </a:rPr>
              <a:t>Brain</a:t>
            </a:r>
          </a:p>
        </p:txBody>
      </p:sp>
      <p:sp>
        <p:nvSpPr>
          <p:cNvPr id="349" name="Shape 349"/>
          <p:cNvSpPr/>
          <p:nvPr/>
        </p:nvSpPr>
        <p:spPr>
          <a:xfrm>
            <a:off x="5396067" y="2110789"/>
            <a:ext cx="1191882" cy="274306"/>
          </a:xfrm>
          <a:prstGeom prst="roundRect">
            <a:avLst>
              <a:gd fmla="val 347" name="adj"/>
            </a:avLst>
          </a:prstGeom>
          <a:solidFill>
            <a:srgbClr val="004A4A"/>
          </a:solidFill>
          <a:ln cap="flat" cmpd="sng" w="9525">
            <a:solidFill>
              <a:srgbClr val="FFFFFF"/>
            </a:solidFill>
            <a:prstDash val="solid"/>
            <a:round/>
            <a:headEnd len="med" w="med" type="none"/>
            <a:tailEnd len="med" w="med" type="none"/>
          </a:ln>
        </p:spPr>
        <p:txBody>
          <a:bodyPr anchorCtr="0" anchor="ctr" bIns="45000" lIns="90000" rIns="90000" tIns="45000">
            <a:noAutofit/>
          </a:bodyPr>
          <a:lstStyle/>
          <a:p>
            <a:pPr indent="0" lvl="0" marL="0" marR="0" rtl="0" algn="ctr">
              <a:lnSpc>
                <a:spcPct val="100000"/>
              </a:lnSpc>
              <a:spcBef>
                <a:spcPts val="0"/>
              </a:spcBef>
              <a:spcAft>
                <a:spcPts val="0"/>
              </a:spcAft>
              <a:buClr>
                <a:srgbClr val="FFFFFF"/>
              </a:buClr>
              <a:buSzPct val="25000"/>
              <a:buFont typeface="Arial"/>
              <a:buNone/>
            </a:pPr>
            <a:r>
              <a:rPr b="0" i="0" lang="en-US" sz="1200" u="none" cap="none" strike="noStrike">
                <a:solidFill>
                  <a:srgbClr val="FFFFFF"/>
                </a:solidFill>
                <a:latin typeface="Arial"/>
                <a:ea typeface="Arial"/>
                <a:cs typeface="Arial"/>
                <a:sym typeface="Arial"/>
              </a:rPr>
              <a:t>Auctioneer</a:t>
            </a:r>
          </a:p>
        </p:txBody>
      </p:sp>
      <p:sp>
        <p:nvSpPr>
          <p:cNvPr id="350" name="Shape 350"/>
          <p:cNvSpPr/>
          <p:nvPr/>
        </p:nvSpPr>
        <p:spPr>
          <a:xfrm>
            <a:off x="5452087" y="2186624"/>
            <a:ext cx="150754" cy="128309"/>
          </a:xfrm>
          <a:prstGeom prst="quadArrow">
            <a:avLst>
              <a:gd fmla="val 22500" name="adj1"/>
              <a:gd fmla="val 22500" name="adj2"/>
              <a:gd fmla="val 22500" name="adj3"/>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cxnSp>
        <p:nvCxnSpPr>
          <p:cNvPr id="351" name="Shape 351"/>
          <p:cNvCxnSpPr>
            <a:stCxn id="347" idx="2"/>
            <a:endCxn id="348" idx="3"/>
          </p:cNvCxnSpPr>
          <p:nvPr/>
        </p:nvCxnSpPr>
        <p:spPr>
          <a:xfrm rot="5400000">
            <a:off x="7086376" y="1377855"/>
            <a:ext cx="503700" cy="1102200"/>
          </a:xfrm>
          <a:prstGeom prst="bentConnector2">
            <a:avLst/>
          </a:prstGeom>
          <a:noFill/>
          <a:ln cap="flat" cmpd="sng" w="19050">
            <a:solidFill>
              <a:schemeClr val="lt2"/>
            </a:solidFill>
            <a:prstDash val="solid"/>
            <a:round/>
            <a:headEnd len="med" w="med" type="none"/>
            <a:tailEnd len="lg" w="lg" type="stealth"/>
          </a:ln>
        </p:spPr>
      </p:cxnSp>
      <p:cxnSp>
        <p:nvCxnSpPr>
          <p:cNvPr id="352" name="Shape 352"/>
          <p:cNvCxnSpPr/>
          <p:nvPr/>
        </p:nvCxnSpPr>
        <p:spPr>
          <a:xfrm rot="10800000">
            <a:off x="6852384" y="1455242"/>
            <a:ext cx="254195" cy="0"/>
          </a:xfrm>
          <a:prstGeom prst="straightConnector1">
            <a:avLst/>
          </a:prstGeom>
          <a:noFill/>
          <a:ln cap="flat" cmpd="sng" w="19050">
            <a:solidFill>
              <a:schemeClr val="lt2"/>
            </a:solidFill>
            <a:prstDash val="solid"/>
            <a:round/>
            <a:headEnd len="lg" w="lg" type="stealth"/>
            <a:tailEnd len="med" w="med" type="none"/>
          </a:ln>
        </p:spPr>
      </p:cxnSp>
      <p:grpSp>
        <p:nvGrpSpPr>
          <p:cNvPr id="353" name="Shape 353"/>
          <p:cNvGrpSpPr/>
          <p:nvPr/>
        </p:nvGrpSpPr>
        <p:grpSpPr>
          <a:xfrm>
            <a:off x="3238152" y="1854665"/>
            <a:ext cx="1983621" cy="443726"/>
            <a:chOff x="3238152" y="1854665"/>
            <a:chExt cx="1983621" cy="443726"/>
          </a:xfrm>
        </p:grpSpPr>
        <p:cxnSp>
          <p:nvCxnSpPr>
            <p:cNvPr id="354" name="Shape 354"/>
            <p:cNvCxnSpPr>
              <a:endCxn id="355" idx="3"/>
            </p:cNvCxnSpPr>
            <p:nvPr/>
          </p:nvCxnSpPr>
          <p:spPr>
            <a:xfrm flipH="1">
              <a:off x="4954474" y="2075928"/>
              <a:ext cx="267300" cy="600"/>
            </a:xfrm>
            <a:prstGeom prst="bentConnector3">
              <a:avLst>
                <a:gd fmla="val 50000" name="adj1"/>
              </a:avLst>
            </a:prstGeom>
            <a:noFill/>
            <a:ln cap="flat" cmpd="sng" w="19050">
              <a:solidFill>
                <a:schemeClr val="lt2"/>
              </a:solidFill>
              <a:prstDash val="solid"/>
              <a:round/>
              <a:headEnd len="med" w="med" type="none"/>
              <a:tailEnd len="lg" w="lg" type="stealth"/>
            </a:ln>
          </p:spPr>
        </p:cxnSp>
        <p:sp>
          <p:nvSpPr>
            <p:cNvPr id="355" name="Shape 355"/>
            <p:cNvSpPr/>
            <p:nvPr/>
          </p:nvSpPr>
          <p:spPr>
            <a:xfrm>
              <a:off x="3238152" y="1854665"/>
              <a:ext cx="1716321" cy="443726"/>
            </a:xfrm>
            <a:prstGeom prst="roundRect">
              <a:avLst>
                <a:gd fmla="val 4579" name="adj"/>
              </a:avLst>
            </a:prstGeom>
            <a:solidFill>
              <a:schemeClr val="accent2"/>
            </a:solidFill>
            <a:ln>
              <a:noFill/>
            </a:ln>
          </p:spPr>
          <p:txBody>
            <a:bodyPr anchorCtr="0" anchor="ctr" bIns="0" lIns="320025" rIns="0" tIns="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 Auction</a:t>
              </a:r>
            </a:p>
          </p:txBody>
        </p:sp>
      </p:grpSp>
      <p:grpSp>
        <p:nvGrpSpPr>
          <p:cNvPr id="356" name="Shape 356"/>
          <p:cNvGrpSpPr/>
          <p:nvPr/>
        </p:nvGrpSpPr>
        <p:grpSpPr>
          <a:xfrm>
            <a:off x="3468319" y="2298391"/>
            <a:ext cx="1256080" cy="415500"/>
            <a:chOff x="3468319" y="2298391"/>
            <a:chExt cx="1256080" cy="415500"/>
          </a:xfrm>
        </p:grpSpPr>
        <p:cxnSp>
          <p:nvCxnSpPr>
            <p:cNvPr id="357" name="Shape 357"/>
            <p:cNvCxnSpPr>
              <a:stCxn id="355" idx="2"/>
            </p:cNvCxnSpPr>
            <p:nvPr/>
          </p:nvCxnSpPr>
          <p:spPr>
            <a:xfrm>
              <a:off x="4096313" y="2298391"/>
              <a:ext cx="0" cy="415500"/>
            </a:xfrm>
            <a:prstGeom prst="straightConnector1">
              <a:avLst/>
            </a:prstGeom>
            <a:noFill/>
            <a:ln cap="flat" cmpd="sng" w="25400">
              <a:solidFill>
                <a:srgbClr val="262626"/>
              </a:solidFill>
              <a:prstDash val="dot"/>
              <a:round/>
              <a:headEnd len="med" w="med" type="none"/>
              <a:tailEnd len="med" w="med" type="none"/>
            </a:ln>
          </p:spPr>
        </p:cxnSp>
        <p:cxnSp>
          <p:nvCxnSpPr>
            <p:cNvPr id="358" name="Shape 358"/>
            <p:cNvCxnSpPr/>
            <p:nvPr/>
          </p:nvCxnSpPr>
          <p:spPr>
            <a:xfrm flipH="1">
              <a:off x="3468319" y="2298391"/>
              <a:ext cx="362706" cy="240593"/>
            </a:xfrm>
            <a:prstGeom prst="straightConnector1">
              <a:avLst/>
            </a:prstGeom>
            <a:noFill/>
            <a:ln cap="flat" cmpd="sng" w="25400">
              <a:solidFill>
                <a:srgbClr val="262626"/>
              </a:solidFill>
              <a:prstDash val="dot"/>
              <a:round/>
              <a:headEnd len="med" w="med" type="none"/>
              <a:tailEnd len="med" w="med" type="none"/>
            </a:ln>
          </p:spPr>
        </p:cxnSp>
        <p:cxnSp>
          <p:nvCxnSpPr>
            <p:cNvPr id="359" name="Shape 359"/>
            <p:cNvCxnSpPr/>
            <p:nvPr/>
          </p:nvCxnSpPr>
          <p:spPr>
            <a:xfrm>
              <a:off x="4360828" y="2298391"/>
              <a:ext cx="363572" cy="240593"/>
            </a:xfrm>
            <a:prstGeom prst="straightConnector1">
              <a:avLst/>
            </a:prstGeom>
            <a:noFill/>
            <a:ln cap="flat" cmpd="sng" w="25400">
              <a:solidFill>
                <a:srgbClr val="262626"/>
              </a:solidFill>
              <a:prstDash val="dot"/>
              <a:round/>
              <a:headEnd len="med" w="med" type="none"/>
              <a:tailEnd len="med" w="med" type="none"/>
            </a:ln>
          </p:spPr>
        </p:cxnSp>
      </p:grpSp>
      <p:sp>
        <p:nvSpPr>
          <p:cNvPr id="360" name="Shape 360"/>
          <p:cNvSpPr/>
          <p:nvPr/>
        </p:nvSpPr>
        <p:spPr>
          <a:xfrm>
            <a:off x="8210003" y="1400948"/>
            <a:ext cx="192662" cy="163865"/>
          </a:xfrm>
          <a:custGeom>
            <a:pathLst>
              <a:path extrusionOk="0" h="120000" w="120000">
                <a:moveTo>
                  <a:pt x="0" y="67932"/>
                </a:moveTo>
                <a:cubicBezTo>
                  <a:pt x="0" y="77010"/>
                  <a:pt x="26863" y="84369"/>
                  <a:pt x="60000" y="84369"/>
                </a:cubicBezTo>
                <a:cubicBezTo>
                  <a:pt x="93137" y="84369"/>
                  <a:pt x="120000" y="77010"/>
                  <a:pt x="120000" y="67932"/>
                </a:cubicBezTo>
                <a:lnTo>
                  <a:pt x="120000" y="103563"/>
                </a:lnTo>
                <a:lnTo>
                  <a:pt x="120000" y="103665"/>
                </a:lnTo>
                <a:lnTo>
                  <a:pt x="119962" y="103665"/>
                </a:lnTo>
                <a:cubicBezTo>
                  <a:pt x="119797" y="112696"/>
                  <a:pt x="93011" y="120000"/>
                  <a:pt x="60000" y="120000"/>
                </a:cubicBezTo>
                <a:cubicBezTo>
                  <a:pt x="26988" y="120000"/>
                  <a:pt x="203" y="112696"/>
                  <a:pt x="37" y="103665"/>
                </a:cubicBezTo>
                <a:lnTo>
                  <a:pt x="0" y="103665"/>
                </a:lnTo>
                <a:lnTo>
                  <a:pt x="0" y="103563"/>
                </a:lnTo>
                <a:close/>
                <a:moveTo>
                  <a:pt x="0" y="22813"/>
                </a:moveTo>
                <a:cubicBezTo>
                  <a:pt x="0" y="31890"/>
                  <a:pt x="26863" y="39249"/>
                  <a:pt x="60000" y="39249"/>
                </a:cubicBezTo>
                <a:cubicBezTo>
                  <a:pt x="93137" y="39249"/>
                  <a:pt x="120000" y="31890"/>
                  <a:pt x="120000" y="22813"/>
                </a:cubicBezTo>
                <a:lnTo>
                  <a:pt x="120000" y="58444"/>
                </a:lnTo>
                <a:lnTo>
                  <a:pt x="120000" y="58546"/>
                </a:lnTo>
                <a:lnTo>
                  <a:pt x="119962" y="58546"/>
                </a:lnTo>
                <a:cubicBezTo>
                  <a:pt x="119797" y="67577"/>
                  <a:pt x="93011" y="74880"/>
                  <a:pt x="60000" y="74880"/>
                </a:cubicBezTo>
                <a:cubicBezTo>
                  <a:pt x="26988" y="74880"/>
                  <a:pt x="203" y="67577"/>
                  <a:pt x="37" y="58546"/>
                </a:cubicBezTo>
                <a:lnTo>
                  <a:pt x="0" y="58546"/>
                </a:lnTo>
                <a:lnTo>
                  <a:pt x="0" y="58444"/>
                </a:lnTo>
                <a:close/>
                <a:moveTo>
                  <a:pt x="59999" y="0"/>
                </a:moveTo>
                <a:cubicBezTo>
                  <a:pt x="91314" y="0"/>
                  <a:pt x="116699" y="6954"/>
                  <a:pt x="116699" y="15532"/>
                </a:cubicBezTo>
                <a:cubicBezTo>
                  <a:pt x="116699" y="24110"/>
                  <a:pt x="91314" y="31064"/>
                  <a:pt x="59999" y="31064"/>
                </a:cubicBezTo>
                <a:cubicBezTo>
                  <a:pt x="28685" y="31064"/>
                  <a:pt x="3300" y="24110"/>
                  <a:pt x="3300" y="15532"/>
                </a:cubicBezTo>
                <a:cubicBezTo>
                  <a:pt x="3300" y="6954"/>
                  <a:pt x="28685" y="0"/>
                  <a:pt x="5999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61" name="Shape 361"/>
          <p:cNvSpPr txBox="1"/>
          <p:nvPr/>
        </p:nvSpPr>
        <p:spPr>
          <a:xfrm>
            <a:off x="3269373" y="891755"/>
            <a:ext cx="1653882"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D4D4D"/>
              </a:buClr>
              <a:buSzPct val="25000"/>
              <a:buFont typeface="Arial"/>
              <a:buNone/>
            </a:pPr>
            <a:r>
              <a:rPr b="0" i="0" lang="en-US" sz="1400" u="none" cap="none" strike="noStrike">
                <a:solidFill>
                  <a:srgbClr val="4D4D4D"/>
                </a:solidFill>
                <a:latin typeface="Arial"/>
                <a:ea typeface="Arial"/>
                <a:cs typeface="Arial"/>
                <a:sym typeface="Arial"/>
              </a:rPr>
              <a:t>Staging Request</a:t>
            </a:r>
          </a:p>
        </p:txBody>
      </p:sp>
      <p:sp>
        <p:nvSpPr>
          <p:cNvPr id="362" name="Shape 362"/>
          <p:cNvSpPr/>
          <p:nvPr/>
        </p:nvSpPr>
        <p:spPr>
          <a:xfrm>
            <a:off x="1024261" y="2786039"/>
            <a:ext cx="5887241" cy="1619149"/>
          </a:xfrm>
          <a:prstGeom prst="roundRect">
            <a:avLst>
              <a:gd fmla="val 2124" name="adj"/>
            </a:avLst>
          </a:prstGeom>
          <a:solidFill>
            <a:srgbClr val="33928A"/>
          </a:solidFill>
          <a:ln cap="flat" cmpd="sng" w="9525">
            <a:solidFill>
              <a:srgbClr val="D8D8D8"/>
            </a:solidFill>
            <a:prstDash val="solid"/>
            <a:round/>
            <a:headEnd len="med" w="med" type="none"/>
            <a:tailEnd len="med" w="med" type="none"/>
          </a:ln>
          <a:effectLst>
            <a:outerShdw blurRad="39999" rotWithShape="0" dir="5400000" dist="23000">
              <a:srgbClr val="808080">
                <a:alpha val="34901"/>
              </a:srgbClr>
            </a:outerShdw>
          </a:effectLst>
        </p:spPr>
        <p:txBody>
          <a:bodyPr anchorCtr="0" anchor="t" bIns="0" lIns="320025" rIns="0" tIns="118850">
            <a:noAutofit/>
          </a:bodyPr>
          <a:lstStyle/>
          <a:p>
            <a:pPr indent="0" lvl="0" marL="0" marR="0" rtl="0" algn="l">
              <a:lnSpc>
                <a:spcPct val="100000"/>
              </a:lnSpc>
              <a:spcBef>
                <a:spcPts val="0"/>
              </a:spcBef>
              <a:spcAft>
                <a:spcPts val="0"/>
              </a:spcAft>
              <a:buClr>
                <a:schemeClr val="lt1"/>
              </a:buClr>
              <a:buSzPct val="25000"/>
              <a:buFont typeface="Arial"/>
              <a:buNone/>
            </a:pPr>
            <a:r>
              <a:rPr b="1" i="0" lang="en-US" sz="1200" u="none" cap="none" strike="noStrike">
                <a:solidFill>
                  <a:schemeClr val="lt1"/>
                </a:solidFill>
                <a:latin typeface="Arial"/>
                <a:ea typeface="Arial"/>
                <a:cs typeface="Arial"/>
                <a:sym typeface="Arial"/>
              </a:rPr>
              <a:t>CELL</a:t>
            </a:r>
          </a:p>
        </p:txBody>
      </p:sp>
      <p:sp>
        <p:nvSpPr>
          <p:cNvPr id="363" name="Shape 363"/>
          <p:cNvSpPr/>
          <p:nvPr/>
        </p:nvSpPr>
        <p:spPr>
          <a:xfrm>
            <a:off x="1114845" y="2849157"/>
            <a:ext cx="225280" cy="222167"/>
          </a:xfrm>
          <a:custGeom>
            <a:pathLst>
              <a:path extrusionOk="0" h="120000" w="120000">
                <a:moveTo>
                  <a:pt x="60000" y="35630"/>
                </a:moveTo>
                <a:cubicBezTo>
                  <a:pt x="46279" y="35630"/>
                  <a:pt x="35156" y="46908"/>
                  <a:pt x="35156" y="60821"/>
                </a:cubicBezTo>
                <a:cubicBezTo>
                  <a:pt x="35156" y="74734"/>
                  <a:pt x="46279" y="86012"/>
                  <a:pt x="60000" y="86012"/>
                </a:cubicBezTo>
                <a:cubicBezTo>
                  <a:pt x="73720" y="86012"/>
                  <a:pt x="84843" y="74734"/>
                  <a:pt x="84843" y="60821"/>
                </a:cubicBezTo>
                <a:cubicBezTo>
                  <a:pt x="84843" y="46908"/>
                  <a:pt x="73720" y="35630"/>
                  <a:pt x="60000" y="35630"/>
                </a:cubicBezTo>
                <a:close/>
                <a:moveTo>
                  <a:pt x="54509" y="0"/>
                </a:moveTo>
                <a:lnTo>
                  <a:pt x="59259" y="0"/>
                </a:lnTo>
                <a:lnTo>
                  <a:pt x="59987" y="0"/>
                </a:lnTo>
                <a:lnTo>
                  <a:pt x="64738" y="0"/>
                </a:lnTo>
                <a:cubicBezTo>
                  <a:pt x="66440" y="0"/>
                  <a:pt x="67820" y="1399"/>
                  <a:pt x="67820" y="3125"/>
                </a:cubicBezTo>
                <a:cubicBezTo>
                  <a:pt x="67820" y="6825"/>
                  <a:pt x="68365" y="10011"/>
                  <a:pt x="69012" y="13612"/>
                </a:cubicBezTo>
                <a:cubicBezTo>
                  <a:pt x="73686" y="14542"/>
                  <a:pt x="78115" y="16166"/>
                  <a:pt x="82122" y="18502"/>
                </a:cubicBezTo>
                <a:cubicBezTo>
                  <a:pt x="84996" y="16084"/>
                  <a:pt x="87504" y="13963"/>
                  <a:pt x="89914" y="11050"/>
                </a:cubicBezTo>
                <a:cubicBezTo>
                  <a:pt x="91009" y="9728"/>
                  <a:pt x="92953" y="9555"/>
                  <a:pt x="94257" y="10665"/>
                </a:cubicBezTo>
                <a:lnTo>
                  <a:pt x="97895" y="13761"/>
                </a:lnTo>
                <a:lnTo>
                  <a:pt x="98453" y="14236"/>
                </a:lnTo>
                <a:lnTo>
                  <a:pt x="102092" y="17332"/>
                </a:lnTo>
                <a:cubicBezTo>
                  <a:pt x="103396" y="18441"/>
                  <a:pt x="103566" y="20412"/>
                  <a:pt x="102472" y="21735"/>
                </a:cubicBezTo>
                <a:cubicBezTo>
                  <a:pt x="100120" y="24577"/>
                  <a:pt x="98517" y="27380"/>
                  <a:pt x="96723" y="30571"/>
                </a:cubicBezTo>
                <a:cubicBezTo>
                  <a:pt x="99680" y="34226"/>
                  <a:pt x="102110" y="38333"/>
                  <a:pt x="103790" y="42821"/>
                </a:cubicBezTo>
                <a:cubicBezTo>
                  <a:pt x="107575" y="42842"/>
                  <a:pt x="110872" y="42859"/>
                  <a:pt x="114606" y="42192"/>
                </a:cubicBezTo>
                <a:cubicBezTo>
                  <a:pt x="116282" y="41892"/>
                  <a:pt x="117880" y="43027"/>
                  <a:pt x="118176" y="44727"/>
                </a:cubicBezTo>
                <a:lnTo>
                  <a:pt x="119001" y="49470"/>
                </a:lnTo>
                <a:lnTo>
                  <a:pt x="119127" y="50198"/>
                </a:lnTo>
                <a:lnTo>
                  <a:pt x="119952" y="54941"/>
                </a:lnTo>
                <a:cubicBezTo>
                  <a:pt x="120248" y="56641"/>
                  <a:pt x="119128" y="58262"/>
                  <a:pt x="117452" y="58562"/>
                </a:cubicBezTo>
                <a:cubicBezTo>
                  <a:pt x="113831" y="59209"/>
                  <a:pt x="110814" y="60319"/>
                  <a:pt x="107397" y="61602"/>
                </a:cubicBezTo>
                <a:cubicBezTo>
                  <a:pt x="107350" y="66635"/>
                  <a:pt x="106543" y="71483"/>
                  <a:pt x="105001" y="76006"/>
                </a:cubicBezTo>
                <a:cubicBezTo>
                  <a:pt x="107825" y="78436"/>
                  <a:pt x="110309" y="80556"/>
                  <a:pt x="113535" y="82445"/>
                </a:cubicBezTo>
                <a:cubicBezTo>
                  <a:pt x="115009" y="83308"/>
                  <a:pt x="115514" y="85219"/>
                  <a:pt x="114663" y="86714"/>
                </a:cubicBezTo>
                <a:lnTo>
                  <a:pt x="112288" y="90885"/>
                </a:lnTo>
                <a:lnTo>
                  <a:pt x="111923" y="91525"/>
                </a:lnTo>
                <a:lnTo>
                  <a:pt x="109548" y="95696"/>
                </a:lnTo>
                <a:cubicBezTo>
                  <a:pt x="108697" y="97191"/>
                  <a:pt x="106812" y="97703"/>
                  <a:pt x="105338" y="96840"/>
                </a:cubicBezTo>
                <a:cubicBezTo>
                  <a:pt x="102159" y="94979"/>
                  <a:pt x="99148" y="93863"/>
                  <a:pt x="95724" y="92621"/>
                </a:cubicBezTo>
                <a:cubicBezTo>
                  <a:pt x="92690" y="96298"/>
                  <a:pt x="89066" y="99441"/>
                  <a:pt x="85035" y="101989"/>
                </a:cubicBezTo>
                <a:cubicBezTo>
                  <a:pt x="85642" y="105597"/>
                  <a:pt x="86204" y="108780"/>
                  <a:pt x="87452" y="112257"/>
                </a:cubicBezTo>
                <a:cubicBezTo>
                  <a:pt x="88034" y="113879"/>
                  <a:pt x="87209" y="115672"/>
                  <a:pt x="85610" y="116263"/>
                </a:cubicBezTo>
                <a:lnTo>
                  <a:pt x="81146" y="117910"/>
                </a:lnTo>
                <a:lnTo>
                  <a:pt x="80462" y="118163"/>
                </a:lnTo>
                <a:lnTo>
                  <a:pt x="75998" y="119810"/>
                </a:lnTo>
                <a:cubicBezTo>
                  <a:pt x="74398" y="120401"/>
                  <a:pt x="72630" y="119564"/>
                  <a:pt x="72047" y="117942"/>
                </a:cubicBezTo>
                <a:cubicBezTo>
                  <a:pt x="70827" y="114541"/>
                  <a:pt x="69281" y="111783"/>
                  <a:pt x="67508" y="108707"/>
                </a:cubicBezTo>
                <a:cubicBezTo>
                  <a:pt x="64986" y="109185"/>
                  <a:pt x="62388" y="109404"/>
                  <a:pt x="59740" y="109404"/>
                </a:cubicBezTo>
                <a:cubicBezTo>
                  <a:pt x="57395" y="109404"/>
                  <a:pt x="55089" y="109233"/>
                  <a:pt x="52843" y="108842"/>
                </a:cubicBezTo>
                <a:cubicBezTo>
                  <a:pt x="51110" y="111851"/>
                  <a:pt x="49598" y="114571"/>
                  <a:pt x="48399" y="117911"/>
                </a:cubicBezTo>
                <a:cubicBezTo>
                  <a:pt x="47817" y="119533"/>
                  <a:pt x="46048" y="120369"/>
                  <a:pt x="44449" y="119779"/>
                </a:cubicBezTo>
                <a:lnTo>
                  <a:pt x="39985" y="118131"/>
                </a:lnTo>
                <a:lnTo>
                  <a:pt x="39301" y="117879"/>
                </a:lnTo>
                <a:lnTo>
                  <a:pt x="34837" y="116231"/>
                </a:lnTo>
                <a:cubicBezTo>
                  <a:pt x="33238" y="115641"/>
                  <a:pt x="32413" y="113848"/>
                  <a:pt x="32995" y="112226"/>
                </a:cubicBezTo>
                <a:cubicBezTo>
                  <a:pt x="34177" y="108932"/>
                  <a:pt x="34744" y="105903"/>
                  <a:pt x="35315" y="102525"/>
                </a:cubicBezTo>
                <a:cubicBezTo>
                  <a:pt x="31121" y="100000"/>
                  <a:pt x="27346" y="96839"/>
                  <a:pt x="24186" y="93111"/>
                </a:cubicBezTo>
                <a:cubicBezTo>
                  <a:pt x="20709" y="94372"/>
                  <a:pt x="17664" y="95492"/>
                  <a:pt x="14446" y="97376"/>
                </a:cubicBezTo>
                <a:cubicBezTo>
                  <a:pt x="12971" y="98239"/>
                  <a:pt x="11086" y="97727"/>
                  <a:pt x="10235" y="96232"/>
                </a:cubicBezTo>
                <a:lnTo>
                  <a:pt x="7860" y="92060"/>
                </a:lnTo>
                <a:lnTo>
                  <a:pt x="7496" y="91421"/>
                </a:lnTo>
                <a:lnTo>
                  <a:pt x="5121" y="87250"/>
                </a:lnTo>
                <a:cubicBezTo>
                  <a:pt x="4270" y="85755"/>
                  <a:pt x="4775" y="83843"/>
                  <a:pt x="6249" y="82980"/>
                </a:cubicBezTo>
                <a:cubicBezTo>
                  <a:pt x="9438" y="81114"/>
                  <a:pt x="11901" y="79021"/>
                  <a:pt x="14684" y="76626"/>
                </a:cubicBezTo>
                <a:cubicBezTo>
                  <a:pt x="13059" y="72092"/>
                  <a:pt x="12172" y="67221"/>
                  <a:pt x="12139" y="62154"/>
                </a:cubicBezTo>
                <a:cubicBezTo>
                  <a:pt x="8910" y="60944"/>
                  <a:pt x="6003" y="59904"/>
                  <a:pt x="2547" y="59286"/>
                </a:cubicBezTo>
                <a:cubicBezTo>
                  <a:pt x="871" y="58987"/>
                  <a:pt x="-248" y="57366"/>
                  <a:pt x="47" y="55666"/>
                </a:cubicBezTo>
                <a:lnTo>
                  <a:pt x="872" y="50922"/>
                </a:lnTo>
                <a:lnTo>
                  <a:pt x="998" y="50195"/>
                </a:lnTo>
                <a:lnTo>
                  <a:pt x="1823" y="45451"/>
                </a:lnTo>
                <a:cubicBezTo>
                  <a:pt x="2119" y="43752"/>
                  <a:pt x="3717" y="42617"/>
                  <a:pt x="5393" y="42916"/>
                </a:cubicBezTo>
                <a:cubicBezTo>
                  <a:pt x="8830" y="43531"/>
                  <a:pt x="11896" y="43565"/>
                  <a:pt x="15314" y="43548"/>
                </a:cubicBezTo>
                <a:cubicBezTo>
                  <a:pt x="17069" y="38935"/>
                  <a:pt x="19504" y="34665"/>
                  <a:pt x="22511" y="30877"/>
                </a:cubicBezTo>
                <a:cubicBezTo>
                  <a:pt x="20727" y="27704"/>
                  <a:pt x="19127" y="24912"/>
                  <a:pt x="16786" y="22083"/>
                </a:cubicBezTo>
                <a:cubicBezTo>
                  <a:pt x="15692" y="20761"/>
                  <a:pt x="15862" y="18789"/>
                  <a:pt x="17166" y="17680"/>
                </a:cubicBezTo>
                <a:lnTo>
                  <a:pt x="20804" y="14584"/>
                </a:lnTo>
                <a:lnTo>
                  <a:pt x="21362" y="14109"/>
                </a:lnTo>
                <a:lnTo>
                  <a:pt x="25001" y="11013"/>
                </a:lnTo>
                <a:cubicBezTo>
                  <a:pt x="25653" y="10458"/>
                  <a:pt x="26465" y="10224"/>
                  <a:pt x="27251" y="10294"/>
                </a:cubicBezTo>
                <a:cubicBezTo>
                  <a:pt x="28037" y="10363"/>
                  <a:pt x="28796" y="10737"/>
                  <a:pt x="29343" y="11398"/>
                </a:cubicBezTo>
                <a:cubicBezTo>
                  <a:pt x="31698" y="14243"/>
                  <a:pt x="34145" y="16333"/>
                  <a:pt x="36936" y="18681"/>
                </a:cubicBezTo>
                <a:cubicBezTo>
                  <a:pt x="41010" y="16346"/>
                  <a:pt x="45470" y="14641"/>
                  <a:pt x="50210" y="13751"/>
                </a:cubicBezTo>
                <a:cubicBezTo>
                  <a:pt x="50867" y="10092"/>
                  <a:pt x="51427" y="6872"/>
                  <a:pt x="51427" y="3125"/>
                </a:cubicBezTo>
                <a:cubicBezTo>
                  <a:pt x="51427" y="1399"/>
                  <a:pt x="52807" y="0"/>
                  <a:pt x="54509" y="0"/>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64" name="Shape 364"/>
          <p:cNvSpPr/>
          <p:nvPr/>
        </p:nvSpPr>
        <p:spPr>
          <a:xfrm>
            <a:off x="2559074" y="3364883"/>
            <a:ext cx="201273" cy="245736"/>
          </a:xfrm>
          <a:custGeom>
            <a:pathLst>
              <a:path extrusionOk="0" h="120000" w="12000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65" name="Shape 365"/>
          <p:cNvSpPr/>
          <p:nvPr/>
        </p:nvSpPr>
        <p:spPr>
          <a:xfrm>
            <a:off x="2559074" y="3719741"/>
            <a:ext cx="201273" cy="245736"/>
          </a:xfrm>
          <a:custGeom>
            <a:pathLst>
              <a:path extrusionOk="0" h="120000" w="12000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66" name="Shape 366"/>
          <p:cNvSpPr/>
          <p:nvPr/>
        </p:nvSpPr>
        <p:spPr>
          <a:xfrm>
            <a:off x="2559074" y="4074596"/>
            <a:ext cx="201273" cy="245736"/>
          </a:xfrm>
          <a:custGeom>
            <a:pathLst>
              <a:path extrusionOk="0" h="120000" w="120000">
                <a:moveTo>
                  <a:pt x="65369" y="74149"/>
                </a:moveTo>
                <a:lnTo>
                  <a:pt x="110194" y="74149"/>
                </a:lnTo>
                <a:lnTo>
                  <a:pt x="110194" y="120000"/>
                </a:lnTo>
                <a:lnTo>
                  <a:pt x="65369" y="120000"/>
                </a:lnTo>
                <a:close/>
                <a:moveTo>
                  <a:pt x="8871" y="74149"/>
                </a:moveTo>
                <a:lnTo>
                  <a:pt x="53696" y="74149"/>
                </a:lnTo>
                <a:lnTo>
                  <a:pt x="53696" y="120000"/>
                </a:lnTo>
                <a:lnTo>
                  <a:pt x="8871" y="120000"/>
                </a:lnTo>
                <a:close/>
                <a:moveTo>
                  <a:pt x="33612" y="8887"/>
                </a:moveTo>
                <a:cubicBezTo>
                  <a:pt x="30538" y="8586"/>
                  <a:pt x="27521" y="9589"/>
                  <a:pt x="24915" y="12428"/>
                </a:cubicBezTo>
                <a:cubicBezTo>
                  <a:pt x="16155" y="22598"/>
                  <a:pt x="30550" y="30943"/>
                  <a:pt x="46484" y="32301"/>
                </a:cubicBezTo>
                <a:cubicBezTo>
                  <a:pt x="48761" y="32495"/>
                  <a:pt x="51068" y="32546"/>
                  <a:pt x="53345" y="32440"/>
                </a:cubicBezTo>
                <a:cubicBezTo>
                  <a:pt x="52577" y="22430"/>
                  <a:pt x="42834" y="9791"/>
                  <a:pt x="33612" y="8887"/>
                </a:cubicBezTo>
                <a:close/>
                <a:moveTo>
                  <a:pt x="86387" y="8887"/>
                </a:moveTo>
                <a:cubicBezTo>
                  <a:pt x="77165" y="9790"/>
                  <a:pt x="67422" y="22430"/>
                  <a:pt x="66655" y="32440"/>
                </a:cubicBezTo>
                <a:cubicBezTo>
                  <a:pt x="68931" y="32546"/>
                  <a:pt x="71238" y="32495"/>
                  <a:pt x="73515" y="32301"/>
                </a:cubicBezTo>
                <a:cubicBezTo>
                  <a:pt x="89449" y="30943"/>
                  <a:pt x="103844" y="22598"/>
                  <a:pt x="95085" y="12428"/>
                </a:cubicBezTo>
                <a:cubicBezTo>
                  <a:pt x="92478" y="9589"/>
                  <a:pt x="89461" y="8586"/>
                  <a:pt x="86387" y="8887"/>
                </a:cubicBezTo>
                <a:close/>
                <a:moveTo>
                  <a:pt x="87956" y="87"/>
                </a:moveTo>
                <a:cubicBezTo>
                  <a:pt x="93292" y="-433"/>
                  <a:pt x="98532" y="1339"/>
                  <a:pt x="103067" y="6340"/>
                </a:cubicBezTo>
                <a:cubicBezTo>
                  <a:pt x="118006" y="23896"/>
                  <a:pt x="94328" y="38301"/>
                  <a:pt x="67322" y="40899"/>
                </a:cubicBezTo>
                <a:lnTo>
                  <a:pt x="113917" y="40899"/>
                </a:lnTo>
                <a:cubicBezTo>
                  <a:pt x="117276" y="40899"/>
                  <a:pt x="120000" y="44068"/>
                  <a:pt x="120000" y="47976"/>
                </a:cubicBezTo>
                <a:lnTo>
                  <a:pt x="120000" y="64804"/>
                </a:lnTo>
                <a:lnTo>
                  <a:pt x="66303" y="64804"/>
                </a:lnTo>
                <a:lnTo>
                  <a:pt x="66303" y="41103"/>
                </a:lnTo>
                <a:lnTo>
                  <a:pt x="66150" y="41133"/>
                </a:lnTo>
                <a:lnTo>
                  <a:pt x="66215" y="41448"/>
                </a:lnTo>
                <a:cubicBezTo>
                  <a:pt x="64149" y="41549"/>
                  <a:pt x="62069" y="41575"/>
                  <a:pt x="59995" y="41331"/>
                </a:cubicBezTo>
                <a:cubicBezTo>
                  <a:pt x="57924" y="41575"/>
                  <a:pt x="55847" y="41549"/>
                  <a:pt x="53785" y="41448"/>
                </a:cubicBezTo>
                <a:lnTo>
                  <a:pt x="53867" y="41137"/>
                </a:lnTo>
                <a:lnTo>
                  <a:pt x="53696" y="41103"/>
                </a:lnTo>
                <a:lnTo>
                  <a:pt x="53696" y="64804"/>
                </a:lnTo>
                <a:lnTo>
                  <a:pt x="0" y="64804"/>
                </a:lnTo>
                <a:lnTo>
                  <a:pt x="0" y="47976"/>
                </a:lnTo>
                <a:cubicBezTo>
                  <a:pt x="0" y="44068"/>
                  <a:pt x="2723" y="40899"/>
                  <a:pt x="6082" y="40899"/>
                </a:cubicBezTo>
                <a:lnTo>
                  <a:pt x="52677" y="40899"/>
                </a:lnTo>
                <a:cubicBezTo>
                  <a:pt x="25670" y="38301"/>
                  <a:pt x="1993" y="23896"/>
                  <a:pt x="16932" y="6340"/>
                </a:cubicBezTo>
                <a:cubicBezTo>
                  <a:pt x="30506" y="-8625"/>
                  <a:pt x="50389" y="5319"/>
                  <a:pt x="60254" y="23127"/>
                </a:cubicBezTo>
                <a:cubicBezTo>
                  <a:pt x="66431" y="11157"/>
                  <a:pt x="77382" y="1117"/>
                  <a:pt x="87956" y="87"/>
                </a:cubicBez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67" name="Shape 367"/>
          <p:cNvSpPr txBox="1"/>
          <p:nvPr/>
        </p:nvSpPr>
        <p:spPr>
          <a:xfrm>
            <a:off x="3644735" y="2844232"/>
            <a:ext cx="615873" cy="26160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Detect</a:t>
            </a:r>
          </a:p>
        </p:txBody>
      </p:sp>
      <p:sp>
        <p:nvSpPr>
          <p:cNvPr id="368" name="Shape 368"/>
          <p:cNvSpPr txBox="1"/>
          <p:nvPr/>
        </p:nvSpPr>
        <p:spPr>
          <a:xfrm>
            <a:off x="4910914" y="2844232"/>
            <a:ext cx="740907" cy="26160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Compile</a:t>
            </a:r>
          </a:p>
        </p:txBody>
      </p:sp>
      <p:sp>
        <p:nvSpPr>
          <p:cNvPr id="369" name="Shape 369"/>
          <p:cNvSpPr txBox="1"/>
          <p:nvPr/>
        </p:nvSpPr>
        <p:spPr>
          <a:xfrm>
            <a:off x="6260214" y="2844232"/>
            <a:ext cx="663963" cy="26160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Upload</a:t>
            </a:r>
          </a:p>
        </p:txBody>
      </p:sp>
      <p:sp>
        <p:nvSpPr>
          <p:cNvPr id="370" name="Shape 370"/>
          <p:cNvSpPr/>
          <p:nvPr/>
        </p:nvSpPr>
        <p:spPr>
          <a:xfrm rot="10800000">
            <a:off x="2815130" y="3269420"/>
            <a:ext cx="1155407" cy="301656"/>
          </a:xfrm>
          <a:prstGeom prst="bentArrow">
            <a:avLst>
              <a:gd fmla="val 15625" name="adj1"/>
              <a:gd fmla="val 25000" name="adj2"/>
              <a:gd fmla="val 25000" name="adj3"/>
              <a:gd fmla="val 43750" name="adj4"/>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71" name="Shape 371"/>
          <p:cNvSpPr/>
          <p:nvPr/>
        </p:nvSpPr>
        <p:spPr>
          <a:xfrm rot="10800000">
            <a:off x="2815129" y="3269418"/>
            <a:ext cx="1157756" cy="651136"/>
          </a:xfrm>
          <a:prstGeom prst="bentArrow">
            <a:avLst>
              <a:gd fmla="val 7928" name="adj1"/>
              <a:gd fmla="val 10605" name="adj2"/>
              <a:gd fmla="val 10535" name="adj3"/>
              <a:gd fmla="val 43750" name="adj4"/>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72" name="Shape 372"/>
          <p:cNvSpPr/>
          <p:nvPr/>
        </p:nvSpPr>
        <p:spPr>
          <a:xfrm>
            <a:off x="3724073" y="3071325"/>
            <a:ext cx="457200" cy="239887"/>
          </a:xfrm>
          <a:prstGeom prst="roundRect">
            <a:avLst>
              <a:gd fmla="val 11734" name="adj"/>
            </a:avLst>
          </a:prstGeom>
          <a:solidFill>
            <a:srgbClr val="C00000"/>
          </a:solidFill>
          <a:ln>
            <a:noFill/>
          </a:ln>
        </p:spPr>
        <p:txBody>
          <a:bodyPr anchorCtr="0" anchor="t" bIns="27425" lIns="45700" rIns="45700" tIns="27425">
            <a:noAutofit/>
          </a:bodyPr>
          <a:lstStyle/>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No</a:t>
            </a:r>
          </a:p>
        </p:txBody>
      </p:sp>
      <p:sp>
        <p:nvSpPr>
          <p:cNvPr id="373" name="Shape 373"/>
          <p:cNvSpPr/>
          <p:nvPr/>
        </p:nvSpPr>
        <p:spPr>
          <a:xfrm>
            <a:off x="3724073" y="3071325"/>
            <a:ext cx="457200" cy="239887"/>
          </a:xfrm>
          <a:prstGeom prst="roundRect">
            <a:avLst>
              <a:gd fmla="val 11734" name="adj"/>
            </a:avLst>
          </a:prstGeom>
          <a:solidFill>
            <a:srgbClr val="00B050"/>
          </a:solidFill>
          <a:ln>
            <a:noFill/>
          </a:ln>
        </p:spPr>
        <p:txBody>
          <a:bodyPr anchorCtr="0" anchor="t" bIns="27425" lIns="45700" rIns="45700" tIns="27425">
            <a:noAutofit/>
          </a:bodyPr>
          <a:lstStyle/>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Yes</a:t>
            </a:r>
          </a:p>
        </p:txBody>
      </p:sp>
      <p:sp>
        <p:nvSpPr>
          <p:cNvPr id="374" name="Shape 374"/>
          <p:cNvSpPr txBox="1"/>
          <p:nvPr/>
        </p:nvSpPr>
        <p:spPr>
          <a:xfrm>
            <a:off x="2190671" y="2844232"/>
            <a:ext cx="938078" cy="430886"/>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System</a:t>
            </a:r>
          </a:p>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Buildpacks</a:t>
            </a:r>
          </a:p>
        </p:txBody>
      </p:sp>
      <p:sp>
        <p:nvSpPr>
          <p:cNvPr id="375" name="Shape 375"/>
          <p:cNvSpPr/>
          <p:nvPr/>
        </p:nvSpPr>
        <p:spPr>
          <a:xfrm rot="-2700000">
            <a:off x="5777669" y="3703769"/>
            <a:ext cx="153021" cy="153021"/>
          </a:xfrm>
          <a:prstGeom prst="teardrop">
            <a:avLst>
              <a:gd fmla="val 149574" name="adj"/>
            </a:avLst>
          </a:pr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76" name="Shape 376"/>
          <p:cNvSpPr txBox="1"/>
          <p:nvPr/>
        </p:nvSpPr>
        <p:spPr>
          <a:xfrm>
            <a:off x="4903953" y="3595614"/>
            <a:ext cx="319318"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a:t>
            </a:r>
          </a:p>
        </p:txBody>
      </p:sp>
      <p:sp>
        <p:nvSpPr>
          <p:cNvPr id="377" name="Shape 377"/>
          <p:cNvSpPr txBox="1"/>
          <p:nvPr/>
        </p:nvSpPr>
        <p:spPr>
          <a:xfrm>
            <a:off x="5438855" y="3595614"/>
            <a:ext cx="319318"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Arial"/>
                <a:ea typeface="Arial"/>
                <a:cs typeface="Arial"/>
                <a:sym typeface="Arial"/>
              </a:rPr>
              <a:t>=</a:t>
            </a:r>
          </a:p>
        </p:txBody>
      </p:sp>
      <p:sp>
        <p:nvSpPr>
          <p:cNvPr id="378" name="Shape 378"/>
          <p:cNvSpPr/>
          <p:nvPr/>
        </p:nvSpPr>
        <p:spPr>
          <a:xfrm>
            <a:off x="2209744" y="1359224"/>
            <a:ext cx="170214" cy="192038"/>
          </a:xfrm>
          <a:custGeom>
            <a:pathLst>
              <a:path extrusionOk="0" h="120000" w="120000">
                <a:moveTo>
                  <a:pt x="0" y="33813"/>
                </a:moveTo>
                <a:lnTo>
                  <a:pt x="56402" y="62407"/>
                </a:lnTo>
                <a:lnTo>
                  <a:pt x="56688" y="120000"/>
                </a:lnTo>
                <a:lnTo>
                  <a:pt x="285" y="91405"/>
                </a:lnTo>
                <a:close/>
                <a:moveTo>
                  <a:pt x="120000" y="32982"/>
                </a:moveTo>
                <a:lnTo>
                  <a:pt x="119714" y="90574"/>
                </a:lnTo>
                <a:lnTo>
                  <a:pt x="63311" y="119168"/>
                </a:lnTo>
                <a:lnTo>
                  <a:pt x="63597" y="61576"/>
                </a:lnTo>
                <a:close/>
                <a:moveTo>
                  <a:pt x="59874" y="0"/>
                </a:moveTo>
                <a:lnTo>
                  <a:pt x="116151" y="28787"/>
                </a:lnTo>
                <a:lnTo>
                  <a:pt x="59874" y="57575"/>
                </a:lnTo>
                <a:lnTo>
                  <a:pt x="3596" y="28787"/>
                </a:lnTo>
                <a:close/>
              </a:path>
            </a:pathLst>
          </a:custGeom>
          <a:solidFill>
            <a:schemeClr val="lt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id="379" name="Shape 379"/>
          <p:cNvPicPr preferRelativeResize="0"/>
          <p:nvPr/>
        </p:nvPicPr>
        <p:blipFill rotWithShape="1">
          <a:blip r:embed="rId3">
            <a:alphaModFix/>
          </a:blip>
          <a:srcRect b="40958" l="3267" r="13071" t="13725"/>
          <a:stretch/>
        </p:blipFill>
        <p:spPr>
          <a:xfrm>
            <a:off x="7373317" y="3269419"/>
            <a:ext cx="1094173" cy="592676"/>
          </a:xfrm>
          <a:prstGeom prst="rect">
            <a:avLst/>
          </a:prstGeom>
          <a:noFill/>
          <a:ln>
            <a:noFill/>
          </a:ln>
          <a:effectLst>
            <a:outerShdw blurRad="127000" rotWithShape="0" dir="2700000" dist="76200">
              <a:srgbClr val="000000">
                <a:alpha val="74901"/>
              </a:srgbClr>
            </a:outerShdw>
          </a:effectLst>
        </p:spPr>
      </p:pic>
      <p:sp>
        <p:nvSpPr>
          <p:cNvPr id="380" name="Shape 380"/>
          <p:cNvSpPr/>
          <p:nvPr/>
        </p:nvSpPr>
        <p:spPr>
          <a:xfrm>
            <a:off x="7650517" y="3843460"/>
            <a:ext cx="679178" cy="215443"/>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33928A"/>
              </a:buClr>
              <a:buSzPct val="25000"/>
              <a:buFont typeface="Arial"/>
              <a:buNone/>
            </a:pPr>
            <a:r>
              <a:rPr b="0" i="0" lang="en-US" sz="1400" u="none" cap="none" strike="noStrike">
                <a:solidFill>
                  <a:srgbClr val="33928A"/>
                </a:solidFill>
                <a:latin typeface="Arial"/>
                <a:ea typeface="Arial"/>
                <a:cs typeface="Arial"/>
                <a:sym typeface="Arial"/>
              </a:rPr>
              <a:t>Runtime</a:t>
            </a:r>
          </a:p>
        </p:txBody>
      </p:sp>
      <p:sp>
        <p:nvSpPr>
          <p:cNvPr id="381" name="Shape 381"/>
          <p:cNvSpPr txBox="1"/>
          <p:nvPr/>
        </p:nvSpPr>
        <p:spPr>
          <a:xfrm>
            <a:off x="1896388" y="3364883"/>
            <a:ext cx="662686" cy="26160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Python</a:t>
            </a:r>
          </a:p>
        </p:txBody>
      </p:sp>
      <p:sp>
        <p:nvSpPr>
          <p:cNvPr id="382" name="Shape 382"/>
          <p:cNvSpPr txBox="1"/>
          <p:nvPr/>
        </p:nvSpPr>
        <p:spPr>
          <a:xfrm>
            <a:off x="1960505" y="3703335"/>
            <a:ext cx="498478" cy="26160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i="0" lang="en-US" sz="1100" u="none" cap="none" strike="noStrike">
                <a:solidFill>
                  <a:schemeClr val="lt1"/>
                </a:solidFill>
                <a:latin typeface="Arial"/>
                <a:ea typeface="Arial"/>
                <a:cs typeface="Arial"/>
                <a:sym typeface="Arial"/>
              </a:rPr>
              <a:t>Java</a:t>
            </a:r>
          </a:p>
        </p:txBody>
      </p:sp>
      <p:sp>
        <p:nvSpPr>
          <p:cNvPr id="383" name="Shape 383"/>
          <p:cNvSpPr txBox="1"/>
          <p:nvPr/>
        </p:nvSpPr>
        <p:spPr>
          <a:xfrm>
            <a:off x="5602823" y="881794"/>
            <a:ext cx="831824"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D4D4D"/>
              </a:buClr>
              <a:buSzPct val="25000"/>
              <a:buFont typeface="Arial"/>
              <a:buNone/>
            </a:pPr>
            <a:r>
              <a:rPr b="0" i="0" lang="en-US" sz="1400" u="none" cap="none" strike="noStrike">
                <a:solidFill>
                  <a:srgbClr val="4D4D4D"/>
                </a:solidFill>
                <a:latin typeface="Arial"/>
                <a:ea typeface="Arial"/>
                <a:cs typeface="Arial"/>
                <a:sym typeface="Arial"/>
              </a:rPr>
              <a:t>Task</a:t>
            </a:r>
          </a:p>
        </p:txBody>
      </p:sp>
      <p:sp>
        <p:nvSpPr>
          <p:cNvPr id="384" name="Shape 384"/>
          <p:cNvSpPr txBox="1"/>
          <p:nvPr>
            <p:ph type="title"/>
          </p:nvPr>
        </p:nvSpPr>
        <p:spPr>
          <a:xfrm>
            <a:off x="155540" y="86559"/>
            <a:ext cx="8410574" cy="530297"/>
          </a:xfrm>
          <a:prstGeom prst="rect">
            <a:avLst/>
          </a:prstGeom>
          <a:noFill/>
          <a:ln>
            <a:noFill/>
          </a:ln>
        </p:spPr>
        <p:txBody>
          <a:bodyPr anchorCtr="0" anchor="t" bIns="0" lIns="0" rIns="0" tIns="0">
            <a:noAutofit/>
          </a:bodyPr>
          <a:lstStyle/>
          <a:p>
            <a:pPr indent="0" lvl="0" marL="0" marR="0" rtl="0" algn="l">
              <a:lnSpc>
                <a:spcPct val="90000"/>
              </a:lnSpc>
              <a:spcBef>
                <a:spcPts val="0"/>
              </a:spcBef>
              <a:spcAft>
                <a:spcPts val="0"/>
              </a:spcAft>
              <a:buClr>
                <a:srgbClr val="2C95DD"/>
              </a:buClr>
              <a:buSzPct val="25000"/>
              <a:buFont typeface="Arial"/>
              <a:buNone/>
            </a:pPr>
            <a:r>
              <a:rPr b="0" i="1" lang="en-US" sz="2800" u="none" cap="none" strike="noStrike">
                <a:solidFill>
                  <a:srgbClr val="2C95DD"/>
                </a:solidFill>
                <a:latin typeface="Arial"/>
                <a:ea typeface="Arial"/>
                <a:cs typeface="Arial"/>
                <a:sym typeface="Arial"/>
              </a:rPr>
              <a:t>Staging</a:t>
            </a:r>
            <a:r>
              <a:rPr b="0" i="0" lang="en-US" sz="2800" u="none" cap="none" strike="noStrike">
                <a:solidFill>
                  <a:srgbClr val="2C95DD"/>
                </a:solidFill>
                <a:latin typeface="Arial"/>
                <a:ea typeface="Arial"/>
                <a:cs typeface="Arial"/>
                <a:sym typeface="Arial"/>
              </a:rPr>
              <a:t> an Application</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361"/>
                                        </p:tgtEl>
                                      </p:cBhvr>
                                    </p:animEffect>
                                    <p:set>
                                      <p:cBhvr>
                                        <p:cTn dur="1" fill="hold">
                                          <p:stCondLst>
                                            <p:cond delay="500"/>
                                          </p:stCondLst>
                                        </p:cTn>
                                        <p:tgtEl>
                                          <p:spTgt spid="36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Effect filter="fade" transition="in">
                                      <p:cBhvr>
                                        <p:cTn dur="500"/>
                                        <p:tgtEl>
                                          <p:spTgt spid="383">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xit" presetID="10" presetSubtype="0">
                                  <p:stCondLst>
                                    <p:cond delay="0"/>
                                  </p:stCondLst>
                                  <p:childTnLst>
                                    <p:animEffect filter="fade" transition="out">
                                      <p:cBhvr>
                                        <p:cTn dur="500"/>
                                        <p:tgtEl>
                                          <p:spTgt spid="381"/>
                                        </p:tgtEl>
                                      </p:cBhvr>
                                    </p:animEffect>
                                    <p:set>
                                      <p:cBhvr>
                                        <p:cTn dur="1" fill="hold">
                                          <p:stCondLst>
                                            <p:cond delay="500"/>
                                          </p:stCondLst>
                                        </p:cTn>
                                        <p:tgtEl>
                                          <p:spTgt spid="3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