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c200"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30"/>
  </p:notesMasterIdLst>
  <p:sldIdLst>
    <p:sldId id="256" r:id="rId2"/>
    <p:sldId id="258" r:id="rId3"/>
    <p:sldId id="260" r:id="rId4"/>
    <p:sldId id="257" r:id="rId5"/>
    <p:sldId id="261" r:id="rId6"/>
    <p:sldId id="262" r:id="rId7"/>
    <p:sldId id="264" r:id="rId8"/>
    <p:sldId id="265" r:id="rId9"/>
    <p:sldId id="266" r:id="rId10"/>
    <p:sldId id="267" r:id="rId11"/>
    <p:sldId id="268" r:id="rId12"/>
    <p:sldId id="269" r:id="rId13"/>
    <p:sldId id="301" r:id="rId14"/>
    <p:sldId id="275" r:id="rId15"/>
    <p:sldId id="276" r:id="rId16"/>
    <p:sldId id="290" r:id="rId17"/>
    <p:sldId id="291" r:id="rId18"/>
    <p:sldId id="292" r:id="rId19"/>
    <p:sldId id="263" r:id="rId20"/>
    <p:sldId id="315" r:id="rId21"/>
    <p:sldId id="293" r:id="rId22"/>
    <p:sldId id="294" r:id="rId23"/>
    <p:sldId id="295" r:id="rId24"/>
    <p:sldId id="296" r:id="rId25"/>
    <p:sldId id="297" r:id="rId26"/>
    <p:sldId id="298" r:id="rId27"/>
    <p:sldId id="299" r:id="rId28"/>
    <p:sldId id="300" r:id="rId2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 id="2" name="Rajesh Jain" initials="" lastIdx="4" clrIdx="2"/>
  <p:cmAuthor id="3" name="Vivian Fialho" initials="" lastIdx="4" clrIdx="3"/>
  <p:cmAuthor id="4" name="Marcelo Borges" initial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40978A"/>
    <a:srgbClr val="EFEFEF"/>
    <a:srgbClr val="21635B"/>
    <a:srgbClr val="007CA2"/>
    <a:srgbClr val="33928A"/>
    <a:srgbClr val="FFCC66"/>
    <a:srgbClr val="6F391C"/>
    <a:srgbClr val="D3D3D3"/>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881" autoAdjust="0"/>
    <p:restoredTop sz="79521" autoAdjust="0"/>
  </p:normalViewPr>
  <p:slideViewPr>
    <p:cSldViewPr snapToGrid="0" snapToObjects="1">
      <p:cViewPr>
        <p:scale>
          <a:sx n="75" d="100"/>
          <a:sy n="75" d="100"/>
        </p:scale>
        <p:origin x="-760" y="-576"/>
      </p:cViewPr>
      <p:guideLst>
        <p:guide orient="horz" pos="1620"/>
        <p:guide pos="2880"/>
      </p:guideLst>
    </p:cSldViewPr>
  </p:slideViewPr>
  <p:notesTextViewPr>
    <p:cViewPr>
      <p:scale>
        <a:sx n="100" d="100"/>
        <a:sy n="100" d="100"/>
      </p:scale>
      <p:origin x="0" y="0"/>
    </p:cViewPr>
  </p:notesTextViewPr>
  <p:sorterViewPr>
    <p:cViewPr>
      <p:scale>
        <a:sx n="63" d="100"/>
        <a:sy n="63" d="100"/>
      </p:scale>
      <p:origin x="0" y="0"/>
    </p:cViewPr>
  </p:sorterViewPr>
  <p:notesViewPr>
    <p:cSldViewPr snapToGrid="0" snapToObjects="1">
      <p:cViewPr varScale="1">
        <p:scale>
          <a:sx n="72" d="100"/>
          <a:sy n="72" d="100"/>
        </p:scale>
        <p:origin x="-360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586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sz="1800" dirty="0" smtClean="0">
                <a:solidFill>
                  <a:srgbClr val="FFFFFF"/>
                </a:solidFill>
              </a:rPr>
              <a:t>Java</a:t>
            </a:r>
          </a:p>
          <a:p>
            <a:pPr lvl="1"/>
            <a:r>
              <a:rPr lang="en-US" sz="1800" dirty="0" smtClean="0">
                <a:solidFill>
                  <a:srgbClr val="FFFFFF"/>
                </a:solidFill>
              </a:rPr>
              <a:t>Ruby</a:t>
            </a:r>
          </a:p>
          <a:p>
            <a:pPr lvl="1"/>
            <a:r>
              <a:rPr lang="en-US" sz="1800" dirty="0" err="1" smtClean="0">
                <a:solidFill>
                  <a:srgbClr val="FFFFFF"/>
                </a:solidFill>
              </a:rPr>
              <a:t>Node.js</a:t>
            </a:r>
            <a:endParaRPr lang="en-US" sz="1800" dirty="0" smtClean="0">
              <a:solidFill>
                <a:srgbClr val="FFFFFF"/>
              </a:solidFill>
            </a:endParaRPr>
          </a:p>
          <a:p>
            <a:r>
              <a:rPr lang="en-US" sz="1800" dirty="0" smtClean="0">
                <a:solidFill>
                  <a:srgbClr val="FFFFFF"/>
                </a:solidFill>
              </a:rPr>
              <a:t>Custom Build packs</a:t>
            </a:r>
          </a:p>
          <a:p>
            <a:endParaRPr lang="en-US" dirty="0"/>
          </a:p>
        </p:txBody>
      </p:sp>
    </p:spTree>
    <p:extLst>
      <p:ext uri="{BB962C8B-B14F-4D97-AF65-F5344CB8AC3E}">
        <p14:creationId xmlns:p14="http://schemas.microsoft.com/office/powerpoint/2010/main" val="387247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sz="1400" dirty="0" smtClean="0"/>
              <a:t>“Anatomy of a </a:t>
            </a:r>
            <a:r>
              <a:rPr lang="en-US" sz="1400" dirty="0" err="1" smtClean="0"/>
              <a:t>Buildpack</a:t>
            </a:r>
            <a:r>
              <a:rPr lang="en-US" sz="1400" dirty="0" smtClean="0"/>
              <a:t>”</a:t>
            </a:r>
          </a:p>
          <a:p>
            <a:r>
              <a:rPr lang="en-US" sz="1400" dirty="0" smtClean="0"/>
              <a:t>https://</a:t>
            </a:r>
            <a:r>
              <a:rPr lang="en-US" sz="1400" dirty="0" err="1" smtClean="0"/>
              <a:t>github.com</a:t>
            </a:r>
            <a:r>
              <a:rPr lang="en-US" sz="1400" dirty="0" smtClean="0"/>
              <a:t>/</a:t>
            </a:r>
            <a:r>
              <a:rPr lang="en-US" sz="1400" dirty="0" err="1" smtClean="0"/>
              <a:t>bbertka</a:t>
            </a:r>
            <a:r>
              <a:rPr lang="en-US" sz="1400" dirty="0" smtClean="0"/>
              <a:t>/python-</a:t>
            </a:r>
            <a:r>
              <a:rPr lang="en-US" sz="1400" dirty="0" err="1" smtClean="0"/>
              <a:t>conda</a:t>
            </a:r>
            <a:r>
              <a:rPr lang="en-US" sz="1400" dirty="0" smtClean="0"/>
              <a:t>-</a:t>
            </a:r>
            <a:r>
              <a:rPr lang="en-US" sz="1400" dirty="0" err="1" smtClean="0"/>
              <a:t>buildpack</a:t>
            </a:r>
            <a:r>
              <a:rPr lang="en-US" sz="1400" dirty="0" smtClean="0"/>
              <a:t>/tree/master/bin</a:t>
            </a:r>
          </a:p>
          <a:p>
            <a:endParaRPr lang="en-US" dirty="0" smtClean="0"/>
          </a:p>
          <a:p>
            <a:r>
              <a:rPr lang="en-US" dirty="0" smtClean="0"/>
              <a:t>Show students</a:t>
            </a:r>
            <a:r>
              <a:rPr lang="en-US" baseline="0" dirty="0" smtClean="0"/>
              <a:t> a </a:t>
            </a:r>
            <a:r>
              <a:rPr lang="en-US" baseline="0" dirty="0" err="1" smtClean="0"/>
              <a:t>buildpack</a:t>
            </a:r>
            <a:r>
              <a:rPr lang="en-US" baseline="0" dirty="0" smtClean="0"/>
              <a:t> repo and discuss OSS CF and how each language has a </a:t>
            </a:r>
            <a:r>
              <a:rPr lang="en-US" baseline="0" dirty="0" err="1" smtClean="0"/>
              <a:t>buildpacks</a:t>
            </a:r>
            <a:r>
              <a:rPr lang="en-US" baseline="0" dirty="0" smtClean="0"/>
              <a:t> that knows how to detect the language as well as compile the droplet.</a:t>
            </a:r>
          </a:p>
          <a:p>
            <a:endParaRPr lang="en-US" dirty="0" smtClean="0"/>
          </a:p>
          <a:p>
            <a:r>
              <a:rPr lang="en-US" dirty="0" smtClean="0"/>
              <a:t>https://</a:t>
            </a:r>
            <a:r>
              <a:rPr lang="en-US" dirty="0" err="1" smtClean="0"/>
              <a:t>github.com</a:t>
            </a:r>
            <a:r>
              <a:rPr lang="en-US" dirty="0" smtClean="0"/>
              <a:t>/</a:t>
            </a:r>
            <a:r>
              <a:rPr lang="en-US" dirty="0" err="1" smtClean="0"/>
              <a:t>cloudfoundry</a:t>
            </a:r>
            <a:r>
              <a:rPr lang="en-US" dirty="0" smtClean="0"/>
              <a:t>/python-</a:t>
            </a:r>
            <a:r>
              <a:rPr lang="en-US" dirty="0" err="1" smtClean="0"/>
              <a:t>buildpack</a:t>
            </a:r>
            <a:endParaRPr lang="en-US" dirty="0" smtClean="0"/>
          </a:p>
          <a:p>
            <a:endParaRPr lang="en-US" dirty="0" smtClean="0"/>
          </a:p>
          <a:p>
            <a:r>
              <a:rPr lang="en-US" dirty="0" smtClean="0"/>
              <a:t>Compile</a:t>
            </a:r>
          </a:p>
          <a:p>
            <a:r>
              <a:rPr lang="en-US" dirty="0" smtClean="0"/>
              <a:t>Detect:</a:t>
            </a:r>
            <a:r>
              <a:rPr lang="en-US" baseline="0" dirty="0" smtClean="0"/>
              <a:t> </a:t>
            </a:r>
            <a:r>
              <a:rPr lang="en-US" dirty="0" smtClean="0"/>
              <a:t>https://</a:t>
            </a:r>
            <a:r>
              <a:rPr lang="en-US" dirty="0" err="1" smtClean="0"/>
              <a:t>github.com</a:t>
            </a:r>
            <a:r>
              <a:rPr lang="en-US" dirty="0" smtClean="0"/>
              <a:t>/</a:t>
            </a:r>
            <a:r>
              <a:rPr lang="en-US" dirty="0" err="1" smtClean="0"/>
              <a:t>cloudfoundry</a:t>
            </a:r>
            <a:r>
              <a:rPr lang="en-US" dirty="0" smtClean="0"/>
              <a:t>/python-</a:t>
            </a:r>
            <a:r>
              <a:rPr lang="en-US" dirty="0" err="1" smtClean="0"/>
              <a:t>buildpack</a:t>
            </a:r>
            <a:r>
              <a:rPr lang="en-US" dirty="0" smtClean="0"/>
              <a:t>/blob/master/bin/detect</a:t>
            </a:r>
          </a:p>
          <a:p>
            <a:r>
              <a:rPr lang="en-US" dirty="0" smtClean="0"/>
              <a:t>Release:</a:t>
            </a:r>
          </a:p>
          <a:p>
            <a:endParaRPr lang="en-US" dirty="0"/>
          </a:p>
          <a:p>
            <a:r>
              <a:rPr lang="en-US" dirty="0"/>
              <a:t>----- Meeting Notes (4/20/16 11:43) -----</a:t>
            </a:r>
          </a:p>
          <a:p>
            <a:r>
              <a:rPr lang="en-US" dirty="0"/>
              <a:t>cf buildpacks</a:t>
            </a:r>
          </a:p>
          <a:p>
            <a:r>
              <a:rPr lang="en-US" dirty="0"/>
              <a:t>Liberty buildpack -- WebLogic it requires a license</a:t>
            </a:r>
          </a:p>
        </p:txBody>
      </p:sp>
    </p:spTree>
    <p:extLst>
      <p:ext uri="{BB962C8B-B14F-4D97-AF65-F5344CB8AC3E}">
        <p14:creationId xmlns:p14="http://schemas.microsoft.com/office/powerpoint/2010/main" val="231806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Kubernetes</a:t>
            </a:r>
            <a:r>
              <a:rPr lang="en-US" dirty="0" smtClean="0"/>
              <a:t> doesn’t have </a:t>
            </a:r>
            <a:r>
              <a:rPr lang="en-US" dirty="0" err="1" smtClean="0"/>
              <a:t>buildpacks</a:t>
            </a:r>
          </a:p>
          <a:p>
            <a:r>
              <a:rPr lang="en-US" dirty="0" err="1" smtClean="0"/>
              <a:t>----- Meeting Notes (4/20/16 12:11) -----</a:t>
            </a:r>
          </a:p>
          <a:p>
            <a:r>
              <a:rPr lang="en-US" dirty="0" err="1" smtClean="0"/>
              <a:t>How do we harden it</a:t>
            </a:r>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 Meeting Notes (4/20/16 12:11) -----</a:t>
            </a:r>
          </a:p>
          <a:p>
            <a:pPr>
              <a:buClr>
                <a:schemeClr val="dk1"/>
              </a:buClr>
              <a:buSzPct val="25000"/>
            </a:pPr>
            <a:r>
              <a:rPr>
                <a:solidFill>
                  <a:schemeClr val="dk1"/>
                </a:solidFill>
                <a:latin typeface="Verdana"/>
                <a:ea typeface="Verdana"/>
                <a:cs typeface="Verdana"/>
                <a:sym typeface="Verdana"/>
              </a:rPr>
              <a:t>tls 1.2 is supported</a:t>
            </a:r>
          </a:p>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app ssl certs happen at the F5 LB</a:t>
            </a:r>
          </a:p>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roadmap to container ssl termination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So how many people in here have heard of BOSH?</a:t>
            </a:r>
          </a:p>
          <a:p>
            <a:endParaRPr lang="en-US" dirty="0" smtClean="0"/>
          </a:p>
          <a:p>
            <a:r>
              <a:rPr lang="en-US" dirty="0" smtClean="0"/>
              <a:t>BOSH</a:t>
            </a:r>
            <a:r>
              <a:rPr lang="en-US" baseline="0" dirty="0" smtClean="0"/>
              <a:t> is the cloud foundry platform orchestration engine</a:t>
            </a:r>
          </a:p>
          <a:p>
            <a:endParaRPr lang="en-US" baseline="0" dirty="0" smtClean="0"/>
          </a:p>
          <a:p>
            <a:r>
              <a:rPr lang="en-US" baseline="0" dirty="0" smtClean="0"/>
              <a:t>This is the same BOSH used in open source cloud foundry, making Pivotal, the closest platform to the original CF!</a:t>
            </a:r>
          </a:p>
          <a:p>
            <a:endParaRPr lang="en-US" dirty="0" smtClean="0"/>
          </a:p>
          <a:p>
            <a:r>
              <a:rPr lang="en-US" dirty="0" smtClean="0"/>
              <a:t>Then</a:t>
            </a:r>
            <a:r>
              <a:rPr lang="en-US" baseline="0" dirty="0" smtClean="0"/>
              <a:t> you also know how tedious it can be to manage orchestration via manifest files, hence we created Ops Manager to make an easy way to work with it.</a:t>
            </a:r>
            <a:endParaRPr lang="en-US" dirty="0" smtClean="0"/>
          </a:p>
          <a:p>
            <a:endParaRPr lang="en-US" dirty="0" smtClean="0"/>
          </a:p>
          <a:p>
            <a:r>
              <a:rPr lang="en-US" dirty="0" smtClean="0"/>
              <a:t>http://</a:t>
            </a:r>
            <a:r>
              <a:rPr lang="en-US" dirty="0" err="1" smtClean="0"/>
              <a:t>bosh.io</a:t>
            </a:r>
            <a:r>
              <a:rPr lang="en-US" dirty="0" smtClean="0"/>
              <a:t>/docs/</a:t>
            </a:r>
            <a:r>
              <a:rPr lang="en-US" dirty="0" err="1" smtClean="0"/>
              <a:t>about.html</a:t>
            </a:r>
            <a:endParaRPr lang="en-US" dirty="0" smtClean="0"/>
          </a:p>
          <a:p>
            <a:r>
              <a:rPr lang="en-US" dirty="0" smtClean="0"/>
              <a:t>https://</a:t>
            </a:r>
            <a:r>
              <a:rPr lang="en-US" dirty="0" err="1" smtClean="0"/>
              <a:t>bosh.io</a:t>
            </a:r>
            <a:r>
              <a:rPr lang="en-US" dirty="0" smtClean="0"/>
              <a:t>/docs/bosh-</a:t>
            </a:r>
            <a:r>
              <a:rPr lang="en-US" dirty="0" err="1" smtClean="0"/>
              <a:t>components.html</a:t>
            </a:r>
            <a:endParaRPr lang="en-US" dirty="0" smtClean="0"/>
          </a:p>
          <a:p>
            <a:pPr marL="0" indent="0">
              <a:buFontTx/>
              <a:buNone/>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Show Ops Manager</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295171" y="2972430"/>
            <a:ext cx="6267659" cy="5793719"/>
          </a:xfrm>
          <a:prstGeom prst="rect">
            <a:avLst/>
          </a:prstGeom>
        </p:spPr>
        <p:txBody>
          <a:bodyPr lIns="90556" tIns="90556" rIns="90556" bIns="90556" anchor="t" anchorCtr="0">
            <a:noAutofit/>
          </a:bodyPr>
          <a:lstStyle/>
          <a:p>
            <a:endParaRPr/>
          </a:p>
        </p:txBody>
      </p:sp>
      <p:sp>
        <p:nvSpPr>
          <p:cNvPr id="403" name="Shape 403"/>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20</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you</a:t>
            </a:r>
            <a:r>
              <a:rPr lang="en-US" baseline="0" dirty="0" smtClean="0"/>
              <a:t> have seen for your selves how easy it is to relive ITOPS from the </a:t>
            </a:r>
            <a:r>
              <a:rPr lang="en-US" baseline="0" dirty="0" err="1" smtClean="0"/>
              <a:t>burdon</a:t>
            </a:r>
            <a:r>
              <a:rPr lang="en-US" baseline="0" dirty="0" smtClean="0"/>
              <a:t> of managing so many apps!  You know know first hand how to better utilize your developer talent to maximize innovation.</a:t>
            </a:r>
            <a:endParaRPr lang="en-US" dirty="0" smtClean="0"/>
          </a:p>
          <a:p>
            <a:endParaRPr lang="en-US" dirty="0" smtClean="0"/>
          </a:p>
          <a:p>
            <a:r>
              <a:rPr lang="en-US" dirty="0" smtClean="0"/>
              <a:t>So</a:t>
            </a:r>
            <a:r>
              <a:rPr lang="en-US" baseline="0" dirty="0" smtClean="0"/>
              <a:t> what’s going on under the hood?</a:t>
            </a:r>
          </a:p>
          <a:p>
            <a:endParaRPr lang="en-US" baseline="0" dirty="0" smtClean="0"/>
          </a:p>
          <a:p>
            <a:r>
              <a:rPr lang="en-US" baseline="0" dirty="0" smtClean="0"/>
              <a:t>The elastic runtime is where apps are pushed, staged, deployed, and managed.</a:t>
            </a:r>
          </a:p>
          <a:p>
            <a:r>
              <a:rPr lang="en-US" baseline="0" dirty="0" smtClean="0"/>
              <a:t>BOSH is used for the orchestration of the entire system.</a:t>
            </a:r>
          </a:p>
          <a:p>
            <a:r>
              <a:rPr lang="en-US" baseline="0" dirty="0" smtClean="0"/>
              <a:t>High availability comes in several flavors too.</a:t>
            </a:r>
          </a:p>
          <a:p>
            <a:endParaRPr lang="en-US" baseline="0" dirty="0" smtClean="0"/>
          </a:p>
          <a:p>
            <a:r>
              <a:rPr lang="en-US" baseline="0" dirty="0" smtClean="0"/>
              <a:t>Now lets discover together how elegant of a solution PCF really is!</a:t>
            </a:r>
          </a:p>
          <a:p>
            <a:endParaRPr lang="en-US" baseline="0" dirty="0" smtClean="0"/>
          </a:p>
          <a:p>
            <a:endParaRPr lang="en-US" baseline="0" dirty="0" smtClean="0"/>
          </a:p>
          <a:p>
            <a:r>
              <a:rPr lang="en-US" baseline="0" dirty="0" smtClean="0"/>
              <a:t>--</a:t>
            </a:r>
          </a:p>
          <a:p>
            <a:endParaRPr lang="en-US" dirty="0" smtClean="0"/>
          </a:p>
          <a:p>
            <a:endParaRPr lang="en-US" dirty="0" smtClean="0"/>
          </a:p>
          <a:p>
            <a:endParaRPr lang="en-US" dirty="0" smtClean="0"/>
          </a:p>
          <a:p>
            <a:r>
              <a:rPr lang="en-US" dirty="0" smtClean="0"/>
              <a:t>You</a:t>
            </a:r>
            <a:r>
              <a:rPr lang="en-US" baseline="0" dirty="0" smtClean="0"/>
              <a:t> should never give this presentation to folks who have not seen a basic CF demo. You want to use the push of an app, with a service binding (i.e. spring-music) as the backstory for this deck.</a:t>
            </a:r>
          </a:p>
          <a:p>
            <a:endParaRPr lang="en-US" baseline="0" dirty="0" smtClean="0"/>
          </a:p>
          <a:p>
            <a:r>
              <a:rPr lang="en-US" baseline="0" dirty="0" smtClean="0"/>
              <a:t>The story line for this deck is:</a:t>
            </a:r>
          </a:p>
          <a:p>
            <a:pPr marL="169821" indent="-169821">
              <a:buFontTx/>
              <a:buChar char="-"/>
            </a:pPr>
            <a:r>
              <a:rPr lang="en-US" baseline="0" dirty="0" smtClean="0"/>
              <a:t>you’ve seen us deploy and scale and app; we want to show you how it’s done.</a:t>
            </a:r>
          </a:p>
          <a:p>
            <a:pPr marL="169821" indent="-169821">
              <a:buFontTx/>
              <a:buChar char="-"/>
            </a:pPr>
            <a:r>
              <a:rPr lang="en-US" baseline="0" dirty="0" smtClean="0"/>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69821" indent="-169821">
              <a:buFontTx/>
              <a:buChar char="-"/>
            </a:pPr>
            <a:r>
              <a:rPr lang="en-US" baseline="0" dirty="0" smtClean="0"/>
              <a:t>We have two main layers:</a:t>
            </a:r>
          </a:p>
          <a:p>
            <a:pPr marL="566071" lvl="1" indent="-169821">
              <a:buFontTx/>
              <a:buChar char="-"/>
            </a:pPr>
            <a:r>
              <a:rPr lang="en-US" baseline="0" dirty="0" smtClean="0"/>
              <a:t>The part that runs your apps (the elastic runtime)</a:t>
            </a:r>
          </a:p>
          <a:p>
            <a:pPr marL="566071" lvl="1" indent="-169821">
              <a:buFontTx/>
              <a:buChar char="-"/>
            </a:pPr>
            <a:r>
              <a:rPr lang="en-US" baseline="0" dirty="0" smtClean="0"/>
              <a:t>And a whole ‘</a:t>
            </a:r>
            <a:r>
              <a:rPr lang="en-US" baseline="0" dirty="0" err="1" smtClean="0"/>
              <a:t>nother</a:t>
            </a:r>
            <a:r>
              <a:rPr lang="en-US" baseline="0" dirty="0" smtClean="0"/>
              <a:t>, kickass system, BOSH, that manages the elastic runtime and services</a:t>
            </a:r>
          </a:p>
          <a:p>
            <a:pPr marL="169821" indent="-169821">
              <a:buFontTx/>
              <a:buChar char="-"/>
            </a:pPr>
            <a:r>
              <a:rPr lang="en-US" baseline="0" dirty="0" smtClean="0"/>
              <a:t>Let’s see how the elastic runtime deploys your app, supports service bindings and scales your app.</a:t>
            </a:r>
          </a:p>
          <a:p>
            <a:pPr marL="169821" indent="-169821">
              <a:buFontTx/>
              <a:buChar char="-"/>
            </a:pPr>
            <a:r>
              <a:rPr lang="en-US" baseline="0" dirty="0" smtClean="0"/>
              <a:t>Let’s then see how BOSH deploys clusters, such as the elastic runtime, and services.</a:t>
            </a:r>
          </a:p>
          <a:p>
            <a:pPr marL="169821" indent="-169821">
              <a:buFontTx/>
              <a:buChar char="-"/>
            </a:pPr>
            <a:r>
              <a:rPr lang="en-US" baseline="0" dirty="0" smtClean="0"/>
              <a:t>BUT that’s not all! Now show that the platform does SO much more than just deploy apps or clusters. </a:t>
            </a:r>
            <a:r>
              <a:rPr lang="en-US" baseline="0" dirty="0" smtClean="0">
                <a:sym typeface="Wingdings"/>
              </a:rPr>
              <a:t> The four levels of HA.</a:t>
            </a:r>
          </a:p>
          <a:p>
            <a:pPr marL="566071" lvl="1" indent="-169821">
              <a:buFontTx/>
              <a:buChar char="-"/>
            </a:pPr>
            <a:r>
              <a:rPr lang="en-US" baseline="0" dirty="0" smtClean="0">
                <a:sym typeface="Wingdings"/>
              </a:rPr>
              <a:t>Point out similarity of patterns between the ERS and BOSH. These are some of the patterns for distributed systems. This instills confidence.</a:t>
            </a:r>
            <a:endParaRPr lang="en-US" baseline="0" dirty="0" smtClean="0"/>
          </a:p>
          <a:p>
            <a:pPr marL="169821" indent="-169821">
              <a:buFontTx/>
              <a:buChar char="-"/>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So how many people in here have heard of BOSH?</a:t>
            </a:r>
          </a:p>
          <a:p>
            <a:endParaRPr lang="en-US" dirty="0" smtClean="0"/>
          </a:p>
          <a:p>
            <a:r>
              <a:rPr lang="en-US" dirty="0" smtClean="0"/>
              <a:t>BOSH</a:t>
            </a:r>
            <a:r>
              <a:rPr lang="en-US" baseline="0" dirty="0" smtClean="0"/>
              <a:t> is the cloud foundry platform orchestration engine</a:t>
            </a:r>
          </a:p>
          <a:p>
            <a:endParaRPr lang="en-US" baseline="0" dirty="0" smtClean="0"/>
          </a:p>
          <a:p>
            <a:r>
              <a:rPr lang="en-US" baseline="0" dirty="0" smtClean="0"/>
              <a:t>This is the same BOSH used in open source cloud foundry, making Pivotal, the closest platform to the original CF!</a:t>
            </a:r>
          </a:p>
          <a:p>
            <a:endParaRPr lang="en-US" dirty="0" smtClean="0"/>
          </a:p>
          <a:p>
            <a:r>
              <a:rPr lang="en-US" dirty="0" smtClean="0"/>
              <a:t>Then</a:t>
            </a:r>
            <a:r>
              <a:rPr lang="en-US" baseline="0" dirty="0" smtClean="0"/>
              <a:t> you also know how tedious it can be to manage orchestration via manifest files, hence we created Ops Manager to make an easy way to work with it.</a:t>
            </a:r>
            <a:endParaRPr lang="en-US" dirty="0" smtClean="0"/>
          </a:p>
          <a:p>
            <a:endParaRPr lang="en-US" dirty="0" smtClean="0"/>
          </a:p>
          <a:p>
            <a:r>
              <a:rPr lang="en-US" dirty="0" smtClean="0"/>
              <a:t>http://</a:t>
            </a:r>
            <a:r>
              <a:rPr lang="en-US" dirty="0" err="1" smtClean="0"/>
              <a:t>bosh.io</a:t>
            </a:r>
            <a:r>
              <a:rPr lang="en-US" dirty="0" smtClean="0"/>
              <a:t>/docs/</a:t>
            </a:r>
            <a:r>
              <a:rPr lang="en-US" dirty="0" err="1" smtClean="0"/>
              <a:t>about.html</a:t>
            </a:r>
            <a:endParaRPr lang="en-US" dirty="0" smtClean="0"/>
          </a:p>
          <a:p>
            <a:r>
              <a:rPr lang="en-US" dirty="0" smtClean="0"/>
              <a:t>https://</a:t>
            </a:r>
            <a:r>
              <a:rPr lang="en-US" dirty="0" err="1" smtClean="0"/>
              <a:t>bosh.io</a:t>
            </a:r>
            <a:r>
              <a:rPr lang="en-US" dirty="0" smtClean="0"/>
              <a:t>/docs/bosh-</a:t>
            </a:r>
            <a:r>
              <a:rPr lang="en-US" dirty="0" err="1" smtClean="0"/>
              <a:t>components.html</a:t>
            </a:r>
            <a:endParaRPr lang="en-US" dirty="0" smtClean="0"/>
          </a:p>
          <a:p>
            <a:pPr marL="0" indent="0">
              <a:buFontTx/>
              <a:buNone/>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High</a:t>
            </a:r>
            <a:r>
              <a:rPr lang="en-US" baseline="0" dirty="0" smtClean="0"/>
              <a:t> Availability of Scale Demo</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9" name="Shape 519"/>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spcBef>
                <a:spcPts val="1189"/>
              </a:spcBef>
              <a:buClr>
                <a:schemeClr val="dk1"/>
              </a:buClr>
              <a:buSzPct val="25000"/>
            </a:pPr>
            <a:endParaRPr dirty="0">
              <a:solidFill>
                <a:schemeClr val="dk1"/>
              </a:solidFill>
              <a:latin typeface="Verdana"/>
              <a:ea typeface="Verdana"/>
              <a:cs typeface="Verdana"/>
              <a:sym typeface="Verdan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05713">
              <a:spcBef>
                <a:spcPts val="1189"/>
              </a:spcBef>
              <a:defRPr/>
            </a:pPr>
            <a:r>
              <a:rPr lang="en-US" dirty="0" smtClean="0"/>
              <a:t>Two processed on the VMs are MONIT and BOSH</a:t>
            </a:r>
            <a:r>
              <a:rPr lang="en-US" baseline="0" dirty="0" smtClean="0"/>
              <a:t> agent</a:t>
            </a:r>
          </a:p>
          <a:p>
            <a:pPr defTabSz="905713">
              <a:spcBef>
                <a:spcPts val="1189"/>
              </a:spcBef>
              <a:defRPr/>
            </a:pPr>
            <a:r>
              <a:rPr lang="en-US" baseline="0" dirty="0" err="1" smtClean="0"/>
              <a:t>Monit</a:t>
            </a:r>
            <a:r>
              <a:rPr lang="en-US" baseline="0" dirty="0" smtClean="0"/>
              <a:t> monitors the actual state of processes, while BOSH agent is used to communicate the status to the health monitor</a:t>
            </a:r>
          </a:p>
          <a:p>
            <a:pPr defTabSz="905713">
              <a:spcBef>
                <a:spcPts val="1189"/>
              </a:spcBef>
              <a:defRPr/>
            </a:pPr>
            <a:r>
              <a:rPr lang="en-US" dirty="0" smtClean="0"/>
              <a:t>In a process goes down, </a:t>
            </a:r>
            <a:r>
              <a:rPr lang="en-US" dirty="0" err="1" smtClean="0"/>
              <a:t>Monit</a:t>
            </a:r>
            <a:r>
              <a:rPr lang="en-US" dirty="0" smtClean="0"/>
              <a:t> tries to restart it</a:t>
            </a:r>
          </a:p>
          <a:p>
            <a:pPr defTabSz="905713">
              <a:spcBef>
                <a:spcPts val="1189"/>
              </a:spcBef>
              <a:defRPr/>
            </a:pPr>
            <a:r>
              <a:rPr lang="en-US" dirty="0" smtClean="0"/>
              <a:t>If successful, or not, BOSH agent is notified, who</a:t>
            </a:r>
            <a:r>
              <a:rPr lang="en-US" baseline="0" dirty="0" smtClean="0"/>
              <a:t> then tell Health monitor, which will notify the operator</a:t>
            </a:r>
            <a:endParaRPr lang="en-US" dirty="0" smtClean="0"/>
          </a:p>
          <a:p>
            <a:pPr defTabSz="905713">
              <a:spcBef>
                <a:spcPts val="1189"/>
              </a:spcBef>
              <a:defRPr/>
            </a:pPr>
            <a:endParaRPr lang="en-US" baseline="0" dirty="0" smtClean="0"/>
          </a:p>
          <a:p>
            <a:pPr defTabSz="905713">
              <a:spcBef>
                <a:spcPts val="1189"/>
              </a:spcBef>
              <a:defRPr/>
            </a:pPr>
            <a:endParaRPr lang="en-US" dirty="0" smtClean="0"/>
          </a:p>
          <a:p>
            <a:pPr defTabSz="905713">
              <a:spcBef>
                <a:spcPts val="1189"/>
              </a:spcBef>
              <a:defRPr/>
            </a:pPr>
            <a:endParaRPr lang="en-US" dirty="0" smtClean="0"/>
          </a:p>
          <a:p>
            <a:pPr defTabSz="905713">
              <a:spcBef>
                <a:spcPts val="1189"/>
              </a:spcBef>
              <a:defRPr/>
            </a:pPr>
            <a:endParaRPr lang="en-US" dirty="0" smtClean="0"/>
          </a:p>
          <a:p>
            <a:pPr defTabSz="905713">
              <a:spcBef>
                <a:spcPts val="1189"/>
              </a:spcBef>
              <a:defRPr/>
            </a:pPr>
            <a:r>
              <a:rPr lang="en-US" dirty="0" smtClean="0"/>
              <a:t>The processes running on the virtual machines (i.e. the health manager) are started with </a:t>
            </a:r>
            <a:r>
              <a:rPr lang="en-US" dirty="0" err="1" smtClean="0"/>
              <a:t>monit</a:t>
            </a:r>
            <a:r>
              <a:rPr lang="en-US" dirty="0" smtClean="0"/>
              <a:t>, an</a:t>
            </a:r>
            <a:r>
              <a:rPr lang="en-US" baseline="0" dirty="0" smtClean="0"/>
              <a:t> </a:t>
            </a:r>
            <a:r>
              <a:rPr lang="en-US" baseline="0" dirty="0" err="1" smtClean="0"/>
              <a:t>opensource</a:t>
            </a:r>
            <a:r>
              <a:rPr lang="en-US" baseline="0" dirty="0" smtClean="0"/>
              <a:t> </a:t>
            </a:r>
            <a:r>
              <a:rPr lang="en-US" dirty="0" err="1" smtClean="0"/>
              <a:t>linux</a:t>
            </a:r>
            <a:r>
              <a:rPr lang="en-US" dirty="0" smtClean="0"/>
              <a:t>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a:p>
            <a:r>
              <a:rPr lang="en-US" dirty="0"/>
              <a:t>----- Meeting Notes (4/20/16 13:46) -----</a:t>
            </a:r>
          </a:p>
          <a:p>
            <a:r>
              <a:rPr lang="en-US" dirty="0"/>
              <a:t>What is the message that gets sent for a failed process?</a:t>
            </a:r>
          </a:p>
          <a:p>
            <a:r>
              <a:rPr lang="en-US" dirty="0"/>
              <a:t>error condition</a:t>
            </a:r>
          </a:p>
          <a:p>
            <a:r>
              <a:rPr lang="en-US" dirty="0"/>
              <a:t>resource consumption</a:t>
            </a:r>
          </a:p>
          <a:p>
            <a:r>
              <a:rPr lang="en-US" dirty="0"/>
              <a:t>memory, etc</a:t>
            </a:r>
          </a:p>
        </p:txBody>
      </p:sp>
    </p:spTree>
    <p:extLst>
      <p:ext uri="{BB962C8B-B14F-4D97-AF65-F5344CB8AC3E}">
        <p14:creationId xmlns:p14="http://schemas.microsoft.com/office/powerpoint/2010/main" val="1206113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dirty="0" smtClean="0"/>
              <a:t>Zone</a:t>
            </a:r>
            <a:r>
              <a:rPr lang="en-US" baseline="0" dirty="0" smtClean="0"/>
              <a:t> could = rack, for example</a:t>
            </a:r>
            <a:endParaRPr lang="en-US" dirty="0"/>
          </a:p>
        </p:txBody>
      </p:sp>
    </p:spTree>
    <p:extLst>
      <p:ext uri="{BB962C8B-B14F-4D97-AF65-F5344CB8AC3E}">
        <p14:creationId xmlns:p14="http://schemas.microsoft.com/office/powerpoint/2010/main" val="3940270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lnSpcReduction="10000"/>
          </a:bodyPr>
          <a:lstStyle/>
          <a:p>
            <a:pPr>
              <a:defRPr/>
            </a:pPr>
            <a:r>
              <a:rPr lang="en-US" b="1" dirty="0" smtClean="0"/>
              <a:t>Key Platform Capabilities</a:t>
            </a:r>
          </a:p>
          <a:p>
            <a:pPr marL="226428" indent="-226428">
              <a:buAutoNum type="arabicParenR"/>
              <a:defRPr/>
            </a:pPr>
            <a:r>
              <a:rPr lang="en-US" b="1" dirty="0" smtClean="0"/>
              <a:t>On Demand Scaling</a:t>
            </a:r>
          </a:p>
          <a:p>
            <a:pPr marL="226428" indent="-226428">
              <a:buAutoNum type="arabicParenR"/>
              <a:defRPr/>
            </a:pPr>
            <a:r>
              <a:rPr lang="en-US" b="1" dirty="0" smtClean="0"/>
              <a:t>Application</a:t>
            </a:r>
            <a:r>
              <a:rPr lang="en-US" b="1" baseline="0" dirty="0" smtClean="0"/>
              <a:t> Health Management</a:t>
            </a:r>
          </a:p>
          <a:p>
            <a:pPr marL="226428" indent="-226428">
              <a:buAutoNum type="arabicParenR"/>
              <a:defRPr/>
            </a:pPr>
            <a:r>
              <a:rPr lang="en-US" b="1" baseline="0" dirty="0" smtClean="0"/>
              <a:t>Dynamic Routing &amp; Load Balancing</a:t>
            </a:r>
          </a:p>
          <a:p>
            <a:pPr marL="226428" indent="-226428">
              <a:buAutoNum type="arabicParenR"/>
              <a:defRPr/>
            </a:pPr>
            <a:r>
              <a:rPr lang="en-US" b="1" baseline="0" dirty="0" smtClean="0"/>
              <a:t>Log and Metric Aggregation</a:t>
            </a:r>
          </a:p>
          <a:p>
            <a:pPr marL="226428" indent="-226428">
              <a:buAutoNum type="arabicParenR"/>
              <a:defRPr/>
            </a:pPr>
            <a:r>
              <a:rPr lang="en-US" b="1" baseline="0" dirty="0" smtClean="0"/>
              <a:t>Security</a:t>
            </a:r>
            <a:endParaRPr lang="en-US" b="1" dirty="0" smtClean="0"/>
          </a:p>
          <a:p>
            <a:pPr>
              <a:defRPr/>
            </a:pPr>
            <a:endParaRPr lang="en-US" b="1" dirty="0" smtClean="0"/>
          </a:p>
          <a:p>
            <a:pPr>
              <a:defRPr/>
            </a:pPr>
            <a:r>
              <a:rPr lang="en-US" b="1" dirty="0" smtClean="0"/>
              <a:t>WHAT</a:t>
            </a:r>
          </a:p>
          <a:p>
            <a:pPr>
              <a:defRPr/>
            </a:pPr>
            <a:r>
              <a:rPr lang="en-US" dirty="0" smtClean="0"/>
              <a:t>Pivotal CF is next generation middleware that delivers 9 things that are typically delivered via point software products. </a:t>
            </a:r>
          </a:p>
          <a:p>
            <a:pPr>
              <a:defRPr/>
            </a:pPr>
            <a:endParaRPr lang="en-US" dirty="0" smtClean="0"/>
          </a:p>
          <a:p>
            <a:pPr marL="226428" indent="-226428">
              <a:buFont typeface="Arial" charset="0"/>
              <a:buAutoNum type="arabicPeriod"/>
              <a:defRPr/>
            </a:pPr>
            <a:r>
              <a:rPr lang="en-US" dirty="0" smtClean="0"/>
              <a:t>We provision operating systems and middleware. </a:t>
            </a:r>
          </a:p>
          <a:p>
            <a:pPr marL="226428" indent="-226428">
              <a:buFont typeface="Arial" charset="0"/>
              <a:buAutoNum type="arabicPeriod"/>
              <a:defRPr/>
            </a:pPr>
            <a:r>
              <a:rPr lang="en-US" dirty="0" smtClean="0"/>
              <a:t>We deliver workload density without compromising application performance.</a:t>
            </a:r>
          </a:p>
          <a:p>
            <a:pPr marL="226428" indent="-226428">
              <a:buFont typeface="Arial" charset="0"/>
              <a:buAutoNum type="arabicPeriod"/>
              <a:defRPr/>
            </a:pPr>
            <a:r>
              <a:rPr lang="en-US" dirty="0" smtClean="0"/>
              <a:t>We ensure that applications have appropriate network security safe guards to prevent security threats.</a:t>
            </a:r>
          </a:p>
          <a:p>
            <a:pPr marL="226428" indent="-226428">
              <a:buFont typeface="Arial" charset="0"/>
              <a:buAutoNum type="arabicPeriod"/>
              <a:defRPr/>
            </a:pPr>
            <a:r>
              <a:rPr lang="en-US" dirty="0" smtClean="0"/>
              <a:t>We support application connections to external sources including databases and legacy middleware.</a:t>
            </a:r>
          </a:p>
          <a:p>
            <a:pPr marL="226428" indent="-226428">
              <a:buFont typeface="Arial" charset="0"/>
              <a:buAutoNum type="arabicPeriod"/>
              <a:defRPr/>
            </a:pPr>
            <a:r>
              <a:rPr lang="en-US" dirty="0" smtClean="0"/>
              <a:t>We provide 4 levels of HA, with built in load balancing for scale in/out</a:t>
            </a:r>
          </a:p>
          <a:p>
            <a:pPr marL="226428" indent="-226428">
              <a:buFont typeface="Arial" charset="0"/>
              <a:buAutoNum type="arabicPeriod"/>
              <a:defRPr/>
            </a:pPr>
            <a:r>
              <a:rPr lang="en-US" dirty="0" smtClean="0"/>
              <a:t>We support multi-tenant environments so that each line of business can operate with a discrete quota and isolated system access.</a:t>
            </a:r>
          </a:p>
          <a:p>
            <a:pPr marL="226428" indent="-226428">
              <a:buFont typeface="Arial" charset="0"/>
              <a:buAutoNum type="arabicPeriod"/>
              <a:defRPr/>
            </a:pPr>
            <a:r>
              <a:rPr lang="en-US" dirty="0" smtClean="0"/>
              <a:t>We provision next generation data services including NOSQL databases, traditional databases and </a:t>
            </a:r>
            <a:r>
              <a:rPr lang="en-US" dirty="0" err="1" smtClean="0"/>
              <a:t>hadoop</a:t>
            </a:r>
            <a:r>
              <a:rPr lang="en-US" dirty="0" smtClean="0"/>
              <a:t> clusters.  </a:t>
            </a:r>
          </a:p>
          <a:p>
            <a:pPr marL="226428" indent="-226428">
              <a:buFont typeface="Arial" charset="0"/>
              <a:buAutoNum type="arabicPeriod"/>
              <a:defRPr/>
            </a:pPr>
            <a:r>
              <a:rPr lang="en-US" dirty="0" smtClean="0"/>
              <a:t>We provide horizontal and vertical scaling for the underlying </a:t>
            </a:r>
            <a:r>
              <a:rPr lang="en-US" dirty="0" err="1" smtClean="0"/>
              <a:t>IaaS</a:t>
            </a:r>
            <a:r>
              <a:rPr lang="en-US" dirty="0" smtClean="0"/>
              <a:t> so that you can scale your infrastructure in lock step with your Business.</a:t>
            </a:r>
          </a:p>
          <a:p>
            <a:pPr marL="226428" indent="-226428">
              <a:buFont typeface="Arial" charset="0"/>
              <a:buAutoNum type="arabicPeriod"/>
              <a:defRPr/>
            </a:pPr>
            <a:r>
              <a:rPr lang="en-US" dirty="0" smtClean="0"/>
              <a:t>We provide a built-in log aggregation service, built-in APM metrics and utilization based auto-scaling so that you can monitor the health of your applications and scale out without human or 3</a:t>
            </a:r>
            <a:r>
              <a:rPr lang="en-US" baseline="30000" dirty="0" smtClean="0"/>
              <a:t>rd</a:t>
            </a:r>
            <a:r>
              <a:rPr lang="en-US" dirty="0" smtClean="0"/>
              <a:t> party tool intervention.</a:t>
            </a:r>
          </a:p>
          <a:p>
            <a:pPr marL="226428" indent="-226428">
              <a:buFont typeface="Arial" charset="0"/>
              <a:buAutoNum type="arabicPeriod"/>
              <a:defRPr/>
            </a:pPr>
            <a:endParaRPr lang="en-US" dirty="0" smtClean="0"/>
          </a:p>
          <a:p>
            <a:pPr>
              <a:defRPr/>
            </a:pPr>
            <a:r>
              <a:rPr lang="en-US" dirty="0" smtClean="0"/>
              <a:t>I am going to cover each of these 9 capabilities in more detail, but it’s important to note the impact of this collection of capabilities. The following slides will include information on CAPEX and OPEX reduction. We will also discuss how you can deliver faster time to value while holding the line on infrastructure cost.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Here we</a:t>
            </a:r>
            <a:r>
              <a:rPr lang="en-US" baseline="0" dirty="0" smtClean="0"/>
              <a:t> have a birds eye view of PCF</a:t>
            </a:r>
          </a:p>
          <a:p>
            <a:r>
              <a:rPr lang="en-US" baseline="0" dirty="0" smtClean="0"/>
              <a:t>-- Deployed over your favorite </a:t>
            </a:r>
            <a:r>
              <a:rPr lang="en-US" baseline="0" dirty="0" err="1" smtClean="0"/>
              <a:t>IaaS</a:t>
            </a:r>
            <a:r>
              <a:rPr lang="en-US" baseline="0" dirty="0" smtClean="0"/>
              <a:t> solution is our Elastic Runtime – a set of </a:t>
            </a:r>
            <a:r>
              <a:rPr lang="en-US" baseline="0" dirty="0" err="1" smtClean="0"/>
              <a:t>microservices</a:t>
            </a:r>
            <a:r>
              <a:rPr lang="en-US" baseline="0" dirty="0" smtClean="0"/>
              <a:t> that defines PCF</a:t>
            </a:r>
          </a:p>
          <a:p>
            <a:r>
              <a:rPr lang="en-US" baseline="0" dirty="0" smtClean="0"/>
              <a:t>-- Several application services are integrated into the platform like Jenkins, Messaging, Caching, </a:t>
            </a:r>
            <a:r>
              <a:rPr lang="en-US" baseline="0" dirty="0" err="1" smtClean="0"/>
              <a:t>Hadoop</a:t>
            </a:r>
            <a:r>
              <a:rPr lang="en-US" baseline="0" dirty="0" smtClean="0"/>
              <a:t>, </a:t>
            </a:r>
            <a:r>
              <a:rPr lang="en-US" baseline="0" dirty="0" err="1" smtClean="0"/>
              <a:t>etc</a:t>
            </a:r>
            <a:r>
              <a:rPr lang="en-US" baseline="0" dirty="0" smtClean="0"/>
              <a:t>, the list is always growing!</a:t>
            </a:r>
          </a:p>
          <a:p>
            <a:r>
              <a:rPr lang="en-US" baseline="0" dirty="0" smtClean="0"/>
              <a:t>-- The deployment is managed by OSS Cloud Foundry BOSH which we simplify via Ops Manager, a web based management interface</a:t>
            </a:r>
            <a:endParaRPr lang="en-US" dirty="0" smtClean="0"/>
          </a:p>
          <a:p>
            <a:endParaRPr lang="en-US" dirty="0" smtClean="0"/>
          </a:p>
          <a:p>
            <a:endParaRPr lang="en-US" dirty="0" smtClean="0"/>
          </a:p>
          <a:p>
            <a:endParaRPr lang="en-US" dirty="0" smtClean="0"/>
          </a:p>
          <a:p>
            <a:r>
              <a:rPr lang="en-US" dirty="0" smtClean="0"/>
              <a:t>----</a:t>
            </a:r>
          </a:p>
          <a:p>
            <a:endParaRPr lang="en-US" dirty="0" smtClean="0"/>
          </a:p>
          <a:p>
            <a:endParaRPr lang="en-US" dirty="0" smtClean="0"/>
          </a:p>
          <a:p>
            <a:r>
              <a:rPr lang="en-US" dirty="0" smtClean="0"/>
              <a:t>When I can, I like to whiteboard this picture</a:t>
            </a:r>
            <a:r>
              <a:rPr lang="en-US" baseline="0" dirty="0" smtClean="0"/>
              <a:t> – interactive. </a:t>
            </a:r>
          </a:p>
          <a:p>
            <a:pPr marL="169821" indent="-169821">
              <a:buFontTx/>
              <a:buChar char="-"/>
            </a:pPr>
            <a:r>
              <a:rPr lang="en-US" baseline="0" dirty="0" smtClean="0"/>
              <a:t>Start with the elastic runtime</a:t>
            </a:r>
          </a:p>
          <a:p>
            <a:pPr marL="169821" indent="-169821">
              <a:buFontTx/>
              <a:buChar char="-"/>
            </a:pPr>
            <a:r>
              <a:rPr lang="en-US" baseline="0" dirty="0" smtClean="0"/>
              <a:t>Managed by BOSH</a:t>
            </a:r>
          </a:p>
          <a:p>
            <a:pPr marL="169821" indent="-169821">
              <a:buFontTx/>
              <a:buChar char="-"/>
            </a:pPr>
            <a:r>
              <a:rPr lang="en-US" baseline="0" dirty="0" err="1" smtClean="0"/>
              <a:t>IaaS</a:t>
            </a:r>
            <a:r>
              <a:rPr lang="en-US" baseline="0" dirty="0" smtClean="0"/>
              <a:t> agnostic</a:t>
            </a:r>
          </a:p>
          <a:p>
            <a:pPr marL="169821" indent="-169821">
              <a:buFontTx/>
              <a:buChar char="-"/>
            </a:pPr>
            <a:r>
              <a:rPr lang="en-US" baseline="0" dirty="0" smtClean="0"/>
              <a:t>Other services/clusters managed by BOSH – KV Store, … and even partners, i.e. Jenkins.</a:t>
            </a:r>
          </a:p>
          <a:p>
            <a:pPr marL="169821" indent="-169821">
              <a:buFontTx/>
              <a:buChar char="-"/>
            </a:pPr>
            <a:endParaRPr lang="en-US" dirty="0"/>
          </a:p>
        </p:txBody>
      </p:sp>
    </p:spTree>
    <p:extLst>
      <p:ext uri="{BB962C8B-B14F-4D97-AF65-F5344CB8AC3E}">
        <p14:creationId xmlns:p14="http://schemas.microsoft.com/office/powerpoint/2010/main" val="172888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Show pushing Apps (Scale Demo, and Spring Music)</a:t>
            </a:r>
          </a:p>
          <a:p>
            <a:r>
              <a:rPr lang="en-US" dirty="0" err="1" smtClean="0"/>
              <a:t>Autoscaling</a:t>
            </a:r>
            <a:endParaRPr lang="en-US" dirty="0" smtClean="0"/>
          </a:p>
          <a:p>
            <a:r>
              <a:rPr lang="en-US" dirty="0" smtClean="0"/>
              <a:t>Bind Services (SQL, then Mongo) Value</a:t>
            </a:r>
            <a:r>
              <a:rPr lang="en-US" baseline="0" dirty="0" smtClean="0"/>
              <a:t> of using Spring Boot</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dive into the ERS</a:t>
            </a:r>
          </a:p>
          <a:p>
            <a:endParaRPr lang="en-US" dirty="0" smtClean="0"/>
          </a:p>
          <a:p>
            <a:r>
              <a:rPr lang="en-US" dirty="0" smtClean="0"/>
              <a:t>http://</a:t>
            </a:r>
            <a:r>
              <a:rPr lang="en-US" dirty="0" err="1" smtClean="0"/>
              <a:t>docs.pivotal.io</a:t>
            </a:r>
            <a:r>
              <a:rPr lang="en-US" dirty="0" smtClean="0"/>
              <a:t>/</a:t>
            </a:r>
            <a:r>
              <a:rPr lang="en-US" dirty="0" err="1" smtClean="0"/>
              <a:t>pivotalcf</a:t>
            </a:r>
            <a:r>
              <a:rPr lang="en-US" dirty="0" smtClean="0"/>
              <a:t>/concepts/architecture/</a:t>
            </a:r>
          </a:p>
          <a:p>
            <a:pPr marL="0" indent="0">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fontScale="92500" lnSpcReduction="10000"/>
          </a:bodyPr>
          <a:lstStyle/>
          <a:p>
            <a:pPr>
              <a:lnSpc>
                <a:spcPct val="143750"/>
              </a:lnSpc>
              <a:spcAft>
                <a:spcPts val="1387"/>
              </a:spcAft>
              <a:buClr>
                <a:schemeClr val="lt2"/>
              </a:buClr>
              <a:buSzPct val="91666"/>
            </a:pPr>
            <a:endParaRPr lang="en-US" sz="1100" dirty="0">
              <a:solidFill>
                <a:srgbClr val="333333"/>
              </a:solidFill>
            </a:endParaRPr>
          </a:p>
        </p:txBody>
      </p:sp>
    </p:spTree>
    <p:extLst>
      <p:ext uri="{BB962C8B-B14F-4D97-AF65-F5344CB8AC3E}">
        <p14:creationId xmlns:p14="http://schemas.microsoft.com/office/powerpoint/2010/main" val="245617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sz="1400" b="1" dirty="0"/>
              <a:t>Cloud Foundry </a:t>
            </a:r>
            <a:r>
              <a:rPr lang="en-US" sz="1400" b="1" dirty="0" err="1"/>
              <a:t>PaaS</a:t>
            </a:r>
            <a:endParaRPr lang="en-US" sz="1400" b="1" dirty="0"/>
          </a:p>
          <a:p>
            <a:endParaRPr lang="en-US" sz="1100" dirty="0"/>
          </a:p>
          <a:p>
            <a:r>
              <a:rPr lang="en-US" sz="1100" dirty="0"/>
              <a:t>An application runs in a </a:t>
            </a:r>
            <a:r>
              <a:rPr lang="en-US" sz="1100" b="1" dirty="0" smtClean="0"/>
              <a:t>CELL, </a:t>
            </a:r>
            <a:r>
              <a:rPr lang="en-US" sz="1100" dirty="0"/>
              <a:t>which is a droplet execution agent</a:t>
            </a:r>
            <a:r>
              <a:rPr lang="en-US" sz="1100" b="1" dirty="0"/>
              <a:t>. </a:t>
            </a:r>
            <a:r>
              <a:rPr lang="en-US" sz="1100" dirty="0"/>
              <a:t>The</a:t>
            </a:r>
            <a:r>
              <a:rPr lang="en-US" sz="1100" b="1" dirty="0"/>
              <a:t> Cloud Controller </a:t>
            </a:r>
            <a:r>
              <a:rPr lang="en-US" sz="1100" dirty="0"/>
              <a:t>orchestrates the routing and lifecycle of all DEAs in the pool. </a:t>
            </a:r>
            <a:r>
              <a:rPr lang="en-US" sz="1100" b="1" dirty="0"/>
              <a:t>Routers</a:t>
            </a:r>
            <a:r>
              <a:rPr lang="en-US" sz="1100" dirty="0"/>
              <a:t> manage application traffic. </a:t>
            </a:r>
            <a:r>
              <a:rPr lang="en-US" sz="1100" b="1" dirty="0"/>
              <a:t>Health Manager </a:t>
            </a:r>
            <a:r>
              <a:rPr lang="en-US" sz="1100" dirty="0"/>
              <a:t>reports mismatched application states to the CC. A </a:t>
            </a:r>
            <a:r>
              <a:rPr lang="en-US" sz="1100" b="1" dirty="0"/>
              <a:t>service</a:t>
            </a:r>
            <a:r>
              <a:rPr lang="en-US" sz="1100" dirty="0"/>
              <a:t> </a:t>
            </a:r>
            <a:r>
              <a:rPr lang="en-US" sz="1100" b="1" dirty="0"/>
              <a:t>gateway</a:t>
            </a:r>
            <a:r>
              <a:rPr lang="en-US" sz="1100" dirty="0"/>
              <a:t> provides an interface for services (native or external). A </a:t>
            </a:r>
            <a:r>
              <a:rPr lang="en-US" sz="1100" b="1" dirty="0"/>
              <a:t>messaging</a:t>
            </a:r>
            <a:r>
              <a:rPr lang="en-US" sz="1100" dirty="0"/>
              <a:t> bus manages all system communication. Apps are accessed directly through the router while web and CLI clients (e.g., </a:t>
            </a:r>
            <a:r>
              <a:rPr lang="en-US" sz="1100" dirty="0" err="1"/>
              <a:t>vmc</a:t>
            </a:r>
            <a:r>
              <a:rPr lang="en-US" sz="1100" dirty="0"/>
              <a:t>, STS) access Cloud Controller via </a:t>
            </a:r>
            <a:r>
              <a:rPr lang="en-US" sz="1100" dirty="0" err="1"/>
              <a:t>RESTful</a:t>
            </a:r>
            <a:r>
              <a:rPr lang="en-US" sz="1100" dirty="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40769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58328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oter bar only">
    <p:spTree>
      <p:nvGrpSpPr>
        <p:cNvPr id="1" name="Shape 60"/>
        <p:cNvGrpSpPr/>
        <p:nvPr/>
      </p:nvGrpSpPr>
      <p:grpSpPr>
        <a:xfrm>
          <a:off x="0" y="0"/>
          <a:ext cx="0" cy="0"/>
          <a:chOff x="0" y="0"/>
          <a:chExt cx="0" cy="0"/>
        </a:xfrm>
      </p:grpSpPr>
    </p:spTree>
    <p:extLst>
      <p:ext uri="{BB962C8B-B14F-4D97-AF65-F5344CB8AC3E}">
        <p14:creationId xmlns:p14="http://schemas.microsoft.com/office/powerpoint/2010/main" val="3453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ivotal Title Slide">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25903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344767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97166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4" name="Shape 64"/>
          <p:cNvSpPr>
            <a:spLocks noGrp="1"/>
          </p:cNvSpPr>
          <p:nvPr>
            <p:ph type="title"/>
          </p:nvPr>
        </p:nvSpPr>
        <p:spPr>
          <a:xfrm>
            <a:off x="366713" y="325438"/>
            <a:ext cx="8410576" cy="457201"/>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65" name="Shape 65"/>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58598766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2" r:id="rId5"/>
    <p:sldLayoutId id="2147483680" r:id="rId6"/>
    <p:sldLayoutId id="2147483681" r:id="rId7"/>
    <p:sldLayoutId id="2147483682" r:id="rId8"/>
    <p:sldLayoutId id="2147483684" r:id="rId9"/>
    <p:sldLayoutId id="2147483685" r:id="rId10"/>
    <p:sldLayoutId id="2147483686" r:id="rId11"/>
    <p:sldLayoutId id="2147483687"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loudfoundry-community/cf-docs-contrib/wiki/Buildpacks" TargetMode="External"/><Relationship Id="rId4" Type="http://schemas.openxmlformats.org/officeDocument/2006/relationships/hyperlink" Target="https://github.com/cloudfoundry/java-buildpack" TargetMode="External"/><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9" Type="http://schemas.openxmlformats.org/officeDocument/2006/relationships/image" Target="../media/image26.png"/><Relationship Id="rId20" Type="http://schemas.openxmlformats.org/officeDocument/2006/relationships/image" Target="../media/image37.png"/><Relationship Id="rId21" Type="http://schemas.openxmlformats.org/officeDocument/2006/relationships/image" Target="../media/image38.jpe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image" Target="../media/image32.png"/><Relationship Id="rId16" Type="http://schemas.openxmlformats.org/officeDocument/2006/relationships/image" Target="../media/image33.png"/><Relationship Id="rId17" Type="http://schemas.openxmlformats.org/officeDocument/2006/relationships/image" Target="../media/image34.png"/><Relationship Id="rId18" Type="http://schemas.openxmlformats.org/officeDocument/2006/relationships/image" Target="../media/image35.png"/><Relationship Id="rId19" Type="http://schemas.openxmlformats.org/officeDocument/2006/relationships/image" Target="../media/image36.png"/><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0.gif-c200"/></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0.gif-c200"/><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1" Type="http://schemas.openxmlformats.org/officeDocument/2006/relationships/image" Target="../media/image54.png"/><Relationship Id="rId12" Type="http://schemas.openxmlformats.org/officeDocument/2006/relationships/image" Target="../media/image55.png"/><Relationship Id="rId13" Type="http://schemas.openxmlformats.org/officeDocument/2006/relationships/image" Target="../media/image56.png"/><Relationship Id="rId14" Type="http://schemas.openxmlformats.org/officeDocument/2006/relationships/image" Target="../media/image57.png"/><Relationship Id="rId15" Type="http://schemas.openxmlformats.org/officeDocument/2006/relationships/image" Target="../media/image6.png"/><Relationship Id="rId16" Type="http://schemas.openxmlformats.org/officeDocument/2006/relationships/image" Target="../media/image7.png"/><Relationship Id="rId17" Type="http://schemas.openxmlformats.org/officeDocument/2006/relationships/image" Target="../media/image8.jpeg"/><Relationship Id="rId18" Type="http://schemas.openxmlformats.org/officeDocument/2006/relationships/image" Target="../media/image9.jpeg"/><Relationship Id="rId19" Type="http://schemas.openxmlformats.org/officeDocument/2006/relationships/image" Target="../media/image10.png"/><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6.jpeg"/><Relationship Id="rId4" Type="http://schemas.openxmlformats.org/officeDocument/2006/relationships/image" Target="../media/image47.png"/><Relationship Id="rId5" Type="http://schemas.openxmlformats.org/officeDocument/2006/relationships/image" Target="../media/image48.jpeg"/><Relationship Id="rId6" Type="http://schemas.openxmlformats.org/officeDocument/2006/relationships/image" Target="../media/image49.jpeg"/><Relationship Id="rId7" Type="http://schemas.openxmlformats.org/officeDocument/2006/relationships/image" Target="../media/image50.png"/><Relationship Id="rId8" Type="http://schemas.openxmlformats.org/officeDocument/2006/relationships/image" Target="../media/image51.png"/><Relationship Id="rId9" Type="http://schemas.openxmlformats.org/officeDocument/2006/relationships/image" Target="../media/image52.png"/><Relationship Id="rId10" Type="http://schemas.openxmlformats.org/officeDocument/2006/relationships/image" Target="../media/image5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jpeg"/><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kland_port_silent_cran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Shape 251"/>
          <p:cNvSpPr/>
          <p:nvPr/>
        </p:nvSpPr>
        <p:spPr>
          <a:xfrm>
            <a:off x="0" y="0"/>
            <a:ext cx="9144000" cy="5143500"/>
          </a:xfrm>
          <a:prstGeom prst="rect">
            <a:avLst/>
          </a:prstGeom>
          <a:solidFill>
            <a:srgbClr val="182730">
              <a:alpha val="80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7" name="Picture 6" descr="pivotal_teal.png"/>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8" name="TextBox 7"/>
          <p:cNvSpPr txBox="1"/>
          <p:nvPr/>
        </p:nvSpPr>
        <p:spPr>
          <a:xfrm>
            <a:off x="623455" y="1609787"/>
            <a:ext cx="7897090" cy="1717393"/>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Architecture Deep Dive</a:t>
            </a:r>
          </a:p>
          <a:p>
            <a:pPr>
              <a:lnSpc>
                <a:spcPct val="90000"/>
              </a:lnSpc>
              <a:spcAft>
                <a:spcPts val="1200"/>
              </a:spcAft>
            </a:pPr>
            <a:endParaRPr lang="en-US" sz="2400" b="1" spc="-100" dirty="0">
              <a:solidFill>
                <a:schemeClr val="bg1"/>
              </a:solidFill>
              <a:effectLst>
                <a:outerShdw blurRad="50800" dist="38100" dir="5400000" algn="t" rotWithShape="0">
                  <a:prstClr val="black">
                    <a:alpha val="40000"/>
                  </a:prstClr>
                </a:outerShdw>
              </a:effectLst>
            </a:endParaRPr>
          </a:p>
        </p:txBody>
      </p:sp>
      <p:sp>
        <p:nvSpPr>
          <p:cNvPr id="9" name="TextBox 8"/>
          <p:cNvSpPr txBox="1"/>
          <p:nvPr/>
        </p:nvSpPr>
        <p:spPr>
          <a:xfrm>
            <a:off x="623455" y="4162894"/>
            <a:ext cx="7897090" cy="338554"/>
          </a:xfrm>
          <a:prstGeom prst="rect">
            <a:avLst/>
          </a:prstGeom>
          <a:noFill/>
        </p:spPr>
        <p:txBody>
          <a:bodyPr wrap="square" rtlCol="0">
            <a:spAutoFit/>
          </a:bodyPr>
          <a:lstStyle/>
          <a:p>
            <a:pPr>
              <a:spcAft>
                <a:spcPts val="300"/>
              </a:spcAft>
            </a:pPr>
            <a:r>
              <a:rPr lang="en-US" sz="1600" dirty="0" smtClean="0">
                <a:solidFill>
                  <a:srgbClr val="FFFFFF"/>
                </a:solidFill>
                <a:cs typeface="Arial"/>
              </a:rPr>
              <a:t>April 2016</a:t>
            </a:r>
            <a:endParaRPr lang="en-US" sz="1600" dirty="0">
              <a:solidFill>
                <a:srgbClr val="FFFFFF"/>
              </a:solidFill>
              <a:cs typeface="Arial"/>
            </a:endParaRPr>
          </a:p>
        </p:txBody>
      </p:sp>
    </p:spTree>
    <p:extLst>
      <p:ext uri="{BB962C8B-B14F-4D97-AF65-F5344CB8AC3E}">
        <p14:creationId xmlns:p14="http://schemas.microsoft.com/office/powerpoint/2010/main" val="35440834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5"/>
          <p:cNvSpPr txBox="1">
            <a:spLocks/>
          </p:cNvSpPr>
          <p:nvPr/>
        </p:nvSpPr>
        <p:spPr>
          <a:xfrm>
            <a:off x="197379" y="156104"/>
            <a:ext cx="8410576" cy="623888"/>
          </a:xfrm>
          <a:prstGeom prst="rect">
            <a:avLst/>
          </a:prstGeom>
        </p:spPr>
        <p:txBody>
          <a:bodyPr/>
          <a:lst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a:lstStyle>
          <a:p>
            <a:pPr>
              <a:defRPr sz="1800">
                <a:solidFill>
                  <a:srgbClr val="000000"/>
                </a:solidFill>
                <a:uFillTx/>
              </a:defRPr>
            </a:pPr>
            <a:r>
              <a:rPr lang="en-US" sz="2800" dirty="0">
                <a:solidFill>
                  <a:srgbClr val="2C95DD"/>
                </a:solidFill>
                <a:uFillTx/>
              </a:rPr>
              <a:t>Staging and Buildpacks</a:t>
            </a:r>
          </a:p>
        </p:txBody>
      </p:sp>
      <p:sp>
        <p:nvSpPr>
          <p:cNvPr id="3" name="Shape 186"/>
          <p:cNvSpPr txBox="1">
            <a:spLocks/>
          </p:cNvSpPr>
          <p:nvPr/>
        </p:nvSpPr>
        <p:spPr>
          <a:xfrm>
            <a:off x="366714" y="1074737"/>
            <a:ext cx="8410576" cy="3429001"/>
          </a:xfrm>
          <a:prstGeom prst="rect">
            <a:avLst/>
          </a:prstGeom>
        </p:spPr>
        <p:txBody>
          <a:bodyPr/>
          <a:lstStyle>
            <a:lvl1pPr marL="0" indent="0">
              <a:spcBef>
                <a:spcPts val="600"/>
              </a:spcBef>
              <a:buClr>
                <a:srgbClr val="34A7E4"/>
              </a:buClr>
              <a:buSzTx/>
              <a:buFont typeface="Arial"/>
              <a:buNone/>
              <a:defRPr sz="2500">
                <a:solidFill>
                  <a:srgbClr val="4D4D4D"/>
                </a:solidFill>
                <a:uFill>
                  <a:solidFill>
                    <a:srgbClr val="606060"/>
                  </a:solidFill>
                </a:uFill>
                <a:latin typeface="Arial"/>
                <a:ea typeface="Arial"/>
                <a:cs typeface="Arial"/>
                <a:sym typeface="Arial"/>
              </a:defRPr>
            </a:lvl1pPr>
            <a:lvl2pPr marL="8001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2pPr>
            <a:lvl3pPr marL="12573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3pPr>
            <a:lvl4pPr marL="1946276" indent="-574676">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4pPr>
            <a:lvl5pPr marL="2327563" indent="-498763">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5pPr>
            <a:lvl6pPr marL="25603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6pPr>
            <a:lvl7pPr marL="30175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7pPr>
            <a:lvl8pPr marL="34747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8pPr>
            <a:lvl9pPr marL="39319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9pPr>
          </a:lstStyle>
          <a:p>
            <a:pPr>
              <a:defRPr sz="1800">
                <a:solidFill>
                  <a:srgbClr val="000000"/>
                </a:solidFill>
                <a:uFillTx/>
              </a:defRPr>
            </a:pPr>
            <a:r>
              <a:rPr lang="en-US" sz="2400" dirty="0" smtClean="0">
                <a:solidFill>
                  <a:schemeClr val="bg1"/>
                </a:solidFill>
              </a:rPr>
              <a:t>Buildpacks are responsible for preparing the machine image for an application.</a:t>
            </a:r>
            <a:endParaRPr lang="en-US" sz="2400" dirty="0">
              <a:solidFill>
                <a:schemeClr val="bg1"/>
              </a:solidFill>
            </a:endParaRPr>
          </a:p>
        </p:txBody>
      </p:sp>
      <p:sp>
        <p:nvSpPr>
          <p:cNvPr id="4" name="Shape 188"/>
          <p:cNvSpPr/>
          <p:nvPr/>
        </p:nvSpPr>
        <p:spPr>
          <a:xfrm>
            <a:off x="2078831" y="2814637"/>
            <a:ext cx="2168526" cy="492920"/>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5" name="Shape 189"/>
          <p:cNvSpPr/>
          <p:nvPr/>
        </p:nvSpPr>
        <p:spPr>
          <a:xfrm>
            <a:off x="2078831" y="3371850"/>
            <a:ext cx="4500563" cy="492919"/>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6" name="Shape 190"/>
          <p:cNvSpPr/>
          <p:nvPr/>
        </p:nvSpPr>
        <p:spPr>
          <a:xfrm>
            <a:off x="2064543" y="3922622"/>
            <a:ext cx="4514851" cy="492919"/>
          </a:xfrm>
          <a:prstGeom prst="roundRect">
            <a:avLst>
              <a:gd name="adj" fmla="val 10306"/>
            </a:avLst>
          </a:prstGeom>
          <a:solidFill>
            <a:srgbClr val="0F786E"/>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7" name="Shape 191"/>
          <p:cNvSpPr/>
          <p:nvPr/>
        </p:nvSpPr>
        <p:spPr>
          <a:xfrm>
            <a:off x="2064543" y="2257425"/>
            <a:ext cx="4514851" cy="492919"/>
          </a:xfrm>
          <a:prstGeom prst="roundRect">
            <a:avLst>
              <a:gd name="adj" fmla="val 10306"/>
            </a:avLst>
          </a:prstGeom>
          <a:solidFill>
            <a:schemeClr val="accent2"/>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8" name="Shape 192"/>
          <p:cNvSpPr/>
          <p:nvPr/>
        </p:nvSpPr>
        <p:spPr>
          <a:xfrm>
            <a:off x="3568322" y="2294334"/>
            <a:ext cx="131559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uFill>
              </a:rPr>
              <a:t>Application</a:t>
            </a:r>
          </a:p>
        </p:txBody>
      </p:sp>
      <p:sp>
        <p:nvSpPr>
          <p:cNvPr id="9" name="Shape 193"/>
          <p:cNvSpPr/>
          <p:nvPr/>
        </p:nvSpPr>
        <p:spPr>
          <a:xfrm>
            <a:off x="2705513" y="2887575"/>
            <a:ext cx="915160" cy="318036"/>
          </a:xfrm>
          <a:prstGeom prst="rect">
            <a:avLst/>
          </a:prstGeom>
          <a:solidFill>
            <a:srgbClr val="F9A7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Container</a:t>
            </a:r>
          </a:p>
        </p:txBody>
      </p:sp>
      <p:sp>
        <p:nvSpPr>
          <p:cNvPr id="10" name="Shape 194"/>
          <p:cNvSpPr/>
          <p:nvPr/>
        </p:nvSpPr>
        <p:spPr>
          <a:xfrm>
            <a:off x="3833483" y="3459291"/>
            <a:ext cx="781771"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Runtime</a:t>
            </a:r>
          </a:p>
        </p:txBody>
      </p:sp>
      <p:sp>
        <p:nvSpPr>
          <p:cNvPr id="11" name="Shape 195"/>
          <p:cNvSpPr/>
          <p:nvPr/>
        </p:nvSpPr>
        <p:spPr>
          <a:xfrm>
            <a:off x="3229994" y="3959531"/>
            <a:ext cx="1992250" cy="419101"/>
          </a:xfrm>
          <a:prstGeom prst="rect">
            <a:avLst/>
          </a:prstGeom>
          <a:solidFill>
            <a:srgbClr val="0F786E"/>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uFill>
              </a:rPr>
              <a:t>Operating System</a:t>
            </a:r>
          </a:p>
        </p:txBody>
      </p:sp>
      <p:sp>
        <p:nvSpPr>
          <p:cNvPr id="12" name="Shape 196"/>
          <p:cNvSpPr/>
          <p:nvPr/>
        </p:nvSpPr>
        <p:spPr>
          <a:xfrm>
            <a:off x="4303712" y="2814637"/>
            <a:ext cx="2275682" cy="492920"/>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13" name="Shape 197"/>
          <p:cNvSpPr/>
          <p:nvPr/>
        </p:nvSpPr>
        <p:spPr>
          <a:xfrm>
            <a:off x="5015971" y="2887575"/>
            <a:ext cx="820738"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Libraries</a:t>
            </a:r>
          </a:p>
        </p:txBody>
      </p:sp>
      <p:sp>
        <p:nvSpPr>
          <p:cNvPr id="14" name="Shape 198"/>
          <p:cNvSpPr/>
          <p:nvPr/>
        </p:nvSpPr>
        <p:spPr>
          <a:xfrm>
            <a:off x="492918" y="3291413"/>
            <a:ext cx="1164432" cy="318036"/>
          </a:xfrm>
          <a:prstGeom prst="rect">
            <a:avLst/>
          </a:prstGeom>
          <a:solidFill>
            <a:srgbClr val="0F786E"/>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lang="en-US" dirty="0" smtClean="0">
                <a:solidFill>
                  <a:srgbClr val="FFFFFF"/>
                </a:solidFill>
                <a:uFill>
                  <a:solidFill/>
                </a:uFill>
              </a:rPr>
              <a:t>CELL</a:t>
            </a:r>
            <a:endParaRPr dirty="0">
              <a:solidFill>
                <a:srgbClr val="FFFFFF"/>
              </a:solidFill>
              <a:uFill>
                <a:solidFill/>
              </a:uFill>
            </a:endParaRPr>
          </a:p>
        </p:txBody>
      </p:sp>
      <p:sp>
        <p:nvSpPr>
          <p:cNvPr id="15" name="Shape 199"/>
          <p:cNvSpPr/>
          <p:nvPr/>
        </p:nvSpPr>
        <p:spPr>
          <a:xfrm>
            <a:off x="492918" y="2727057"/>
            <a:ext cx="1164432" cy="318036"/>
          </a:xfrm>
          <a:prstGeom prst="rect">
            <a:avLst/>
          </a:prstGeom>
          <a:solidFill>
            <a:srgbClr val="F9A737"/>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chemeClr val="tx2"/>
                </a:solidFill>
                <a:uFill>
                  <a:solidFill/>
                </a:uFill>
              </a:rPr>
              <a:t>Buildpack</a:t>
            </a:r>
          </a:p>
        </p:txBody>
      </p:sp>
      <p:sp>
        <p:nvSpPr>
          <p:cNvPr id="16" name="Shape 200"/>
          <p:cNvSpPr/>
          <p:nvPr/>
        </p:nvSpPr>
        <p:spPr>
          <a:xfrm>
            <a:off x="6608650" y="1970534"/>
            <a:ext cx="625121" cy="19800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sz="12200">
                <a:solidFill>
                  <a:srgbClr val="5E5E5E"/>
                </a:solidFill>
                <a:uFill>
                  <a:solidFill>
                    <a:srgbClr val="6C6C6C"/>
                  </a:solidFill>
                </a:uFill>
              </a:defRPr>
            </a:lvl1pPr>
          </a:lstStyle>
          <a:p>
            <a:pPr lvl="0">
              <a:defRPr sz="1800">
                <a:solidFill>
                  <a:srgbClr val="000000"/>
                </a:solidFill>
                <a:uFillTx/>
              </a:defRPr>
            </a:pPr>
            <a:r>
              <a:rPr sz="12200" dirty="0">
                <a:solidFill>
                  <a:srgbClr val="FFFFFF"/>
                </a:solidFill>
                <a:uFill>
                  <a:solidFill>
                    <a:srgbClr val="6C6C6C"/>
                  </a:solidFill>
                </a:uFill>
              </a:rPr>
              <a:t>}</a:t>
            </a:r>
          </a:p>
        </p:txBody>
      </p:sp>
      <p:sp>
        <p:nvSpPr>
          <p:cNvPr id="17" name="Shape 201"/>
          <p:cNvSpPr/>
          <p:nvPr/>
        </p:nvSpPr>
        <p:spPr>
          <a:xfrm>
            <a:off x="7293713" y="2902078"/>
            <a:ext cx="731676"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5E5E5E"/>
                </a:solidFill>
                <a:uFill>
                  <a:solidFill>
                    <a:srgbClr val="6C6C6C"/>
                  </a:solidFill>
                </a:uFill>
                <a:latin typeface="Avenir Next"/>
                <a:ea typeface="Avenir Next"/>
                <a:cs typeface="Avenir Next"/>
                <a:sym typeface="Avenir Next"/>
              </a:defRPr>
            </a:lvl1pPr>
          </a:lstStyle>
          <a:p>
            <a:pPr lvl="0">
              <a:defRPr>
                <a:solidFill>
                  <a:srgbClr val="000000"/>
                </a:solidFill>
                <a:uFillTx/>
              </a:defRPr>
            </a:pPr>
            <a:r>
              <a:rPr dirty="0">
                <a:solidFill>
                  <a:srgbClr val="FFFFFF"/>
                </a:solidFill>
                <a:uFill>
                  <a:solidFill>
                    <a:srgbClr val="6C6C6C"/>
                  </a:solidFill>
                </a:uFill>
              </a:rPr>
              <a:t>Droplet</a:t>
            </a:r>
          </a:p>
        </p:txBody>
      </p:sp>
    </p:spTree>
    <p:extLst>
      <p:ext uri="{BB962C8B-B14F-4D97-AF65-F5344CB8AC3E}">
        <p14:creationId xmlns:p14="http://schemas.microsoft.com/office/powerpoint/2010/main" val="2867111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66714" y="1074738"/>
            <a:ext cx="8410575" cy="3382962"/>
          </a:xfrm>
          <a:prstGeom prst="rect">
            <a:avLst/>
          </a:prstGeom>
        </p:spPr>
        <p:txBody>
          <a:bodyPr/>
          <a:lstStyle/>
          <a:p>
            <a:r>
              <a:rPr lang="en-US" sz="1800" dirty="0" smtClean="0">
                <a:solidFill>
                  <a:srgbClr val="FFFFFF"/>
                </a:solidFill>
              </a:rPr>
              <a:t>Buildpacks installed into a Cloud </a:t>
            </a:r>
            <a:r>
              <a:rPr lang="en-US" sz="1800" dirty="0">
                <a:solidFill>
                  <a:srgbClr val="FFFFFF"/>
                </a:solidFill>
              </a:rPr>
              <a:t>F</a:t>
            </a:r>
            <a:r>
              <a:rPr lang="en-US" sz="1800" dirty="0" smtClean="0">
                <a:solidFill>
                  <a:srgbClr val="FFFFFF"/>
                </a:solidFill>
              </a:rPr>
              <a:t>oundry instance or loaded from an external location at </a:t>
            </a:r>
            <a:r>
              <a:rPr lang="en-US" sz="1800" dirty="0">
                <a:solidFill>
                  <a:srgbClr val="FFFFFF"/>
                </a:solidFill>
              </a:rPr>
              <a:t>a</a:t>
            </a:r>
            <a:r>
              <a:rPr lang="en-US" sz="1800" dirty="0" smtClean="0">
                <a:solidFill>
                  <a:srgbClr val="FFFFFF"/>
                </a:solidFill>
              </a:rPr>
              <a:t>pp deployment time</a:t>
            </a:r>
          </a:p>
          <a:p>
            <a:r>
              <a:rPr lang="en-US" sz="1800" dirty="0" smtClean="0">
                <a:solidFill>
                  <a:srgbClr val="FFFFFF"/>
                </a:solidFill>
              </a:rPr>
              <a:t>Buildpacks provided by public Cloud Foundry</a:t>
            </a:r>
          </a:p>
          <a:p>
            <a:pPr lvl="1"/>
            <a:endParaRPr lang="en-US" sz="1800" dirty="0" smtClean="0">
              <a:solidFill>
                <a:srgbClr val="FFFFFF"/>
              </a:solidFill>
              <a:hlinkClick r:id="rId3"/>
            </a:endParaRPr>
          </a:p>
          <a:p>
            <a:pPr lvl="1"/>
            <a:endParaRPr lang="en-US" sz="1800" dirty="0">
              <a:solidFill>
                <a:srgbClr val="FFFFFF"/>
              </a:solidFill>
              <a:hlinkClick r:id="rId3"/>
            </a:endParaRPr>
          </a:p>
          <a:p>
            <a:pPr lvl="1"/>
            <a:endParaRPr lang="en-US" sz="1800" dirty="0" smtClean="0">
              <a:solidFill>
                <a:srgbClr val="FFFFFF"/>
              </a:solidFill>
              <a:hlinkClick r:id="rId3"/>
            </a:endParaRPr>
          </a:p>
          <a:p>
            <a:pPr lvl="1"/>
            <a:endParaRPr lang="en-US" sz="1800" dirty="0">
              <a:solidFill>
                <a:srgbClr val="FFFFFF"/>
              </a:solidFill>
              <a:hlinkClick r:id="rId3"/>
            </a:endParaRPr>
          </a:p>
          <a:p>
            <a:pPr lvl="1"/>
            <a:endParaRPr lang="en-US" sz="1800" dirty="0" smtClean="0">
              <a:solidFill>
                <a:srgbClr val="FFFFFF"/>
              </a:solidFill>
              <a:hlinkClick r:id="rId3"/>
            </a:endParaRPr>
          </a:p>
          <a:p>
            <a:pPr lvl="1"/>
            <a:endParaRPr lang="en-US" sz="1800" dirty="0" smtClean="0">
              <a:solidFill>
                <a:srgbClr val="FFFFFF"/>
              </a:solidFill>
              <a:hlinkClick r:id="rId3"/>
            </a:endParaRPr>
          </a:p>
          <a:p>
            <a:pPr lvl="1"/>
            <a:r>
              <a:rPr lang="en-US" sz="1800" dirty="0" smtClean="0">
                <a:hlinkClick r:id="rId4"/>
              </a:rPr>
              <a:t>Java Buildpack</a:t>
            </a:r>
            <a:endParaRPr lang="en-US" sz="1800" dirty="0" smtClean="0">
              <a:solidFill>
                <a:srgbClr val="FFFFFF"/>
              </a:solidFill>
              <a:hlinkClick r:id="rId3"/>
            </a:endParaRPr>
          </a:p>
          <a:p>
            <a:pPr lvl="1"/>
            <a:r>
              <a:rPr lang="en-US" sz="1800" dirty="0" smtClean="0">
                <a:solidFill>
                  <a:srgbClr val="FFFFFF"/>
                </a:solidFill>
                <a:hlinkClick r:id="rId3"/>
              </a:rPr>
              <a:t>Cloud Foundry Community Buildpack</a:t>
            </a:r>
            <a:endParaRPr lang="en-US" sz="1800" dirty="0" smtClean="0">
              <a:solidFill>
                <a:srgbClr val="FFFFFF"/>
              </a:solidFill>
            </a:endParaRPr>
          </a:p>
          <a:p>
            <a:pPr lvl="1"/>
            <a:r>
              <a:rPr lang="en-US" sz="1800" dirty="0" smtClean="0">
                <a:solidFill>
                  <a:srgbClr val="FFFFFF"/>
                </a:solidFill>
              </a:rPr>
              <a:t>Write you own</a:t>
            </a:r>
          </a:p>
          <a:p>
            <a:pPr lvl="1"/>
            <a:endParaRPr lang="en-US" sz="1800" dirty="0" smtClean="0">
              <a:solidFill>
                <a:srgbClr val="FFFFFF"/>
              </a:solidFill>
            </a:endParaRPr>
          </a:p>
        </p:txBody>
      </p:sp>
      <p:sp>
        <p:nvSpPr>
          <p:cNvPr id="5" name="Content Placeholder 2"/>
          <p:cNvSpPr txBox="1">
            <a:spLocks/>
          </p:cNvSpPr>
          <p:nvPr/>
        </p:nvSpPr>
        <p:spPr bwMode="gray">
          <a:xfrm>
            <a:off x="2690815" y="2103963"/>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Go</a:t>
            </a:r>
          </a:p>
          <a:p>
            <a:pPr lvl="1"/>
            <a:r>
              <a:rPr lang="en-US" sz="1800" dirty="0" smtClean="0">
                <a:solidFill>
                  <a:srgbClr val="FFFFFF"/>
                </a:solidFill>
              </a:rPr>
              <a:t>Python</a:t>
            </a:r>
          </a:p>
          <a:p>
            <a:pPr lvl="1"/>
            <a:r>
              <a:rPr lang="en-US" sz="1800" dirty="0" smtClean="0">
                <a:solidFill>
                  <a:srgbClr val="FFFFFF"/>
                </a:solidFill>
              </a:rPr>
              <a:t>PHP</a:t>
            </a:r>
          </a:p>
          <a:p>
            <a:pPr lvl="1"/>
            <a:r>
              <a:rPr lang="en-US" sz="1800" dirty="0" err="1" smtClean="0">
                <a:solidFill>
                  <a:srgbClr val="FFFFFF"/>
                </a:solidFill>
              </a:rPr>
              <a:t>Staticfile</a:t>
            </a:r>
            <a:endParaRPr lang="en-US" sz="1800" dirty="0" smtClean="0">
              <a:solidFill>
                <a:srgbClr val="FFFFFF"/>
              </a:solidFill>
            </a:endParaRPr>
          </a:p>
        </p:txBody>
      </p:sp>
      <p:sp>
        <p:nvSpPr>
          <p:cNvPr id="6" name="Shape 185"/>
          <p:cNvSpPr txBox="1">
            <a:spLocks/>
          </p:cNvSpPr>
          <p:nvPr/>
        </p:nvSpPr>
        <p:spPr>
          <a:xfrm>
            <a:off x="221570" y="168200"/>
            <a:ext cx="8410576" cy="623888"/>
          </a:xfrm>
          <a:prstGeom prst="rect">
            <a:avLst/>
          </a:prstGeom>
        </p:spPr>
        <p:txBody>
          <a:bodyPr/>
          <a:lst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a:lstStyle>
          <a:p>
            <a:pPr>
              <a:defRPr sz="1800">
                <a:solidFill>
                  <a:srgbClr val="000000"/>
                </a:solidFill>
                <a:uFillTx/>
              </a:defRPr>
            </a:pPr>
            <a:r>
              <a:rPr lang="en-US" sz="2800" dirty="0" err="1" smtClean="0">
                <a:solidFill>
                  <a:srgbClr val="2C95DD"/>
                </a:solidFill>
                <a:uFillTx/>
              </a:rPr>
              <a:t>Buildpack</a:t>
            </a:r>
            <a:r>
              <a:rPr lang="en-US" sz="2800" dirty="0" smtClean="0">
                <a:solidFill>
                  <a:srgbClr val="2C95DD"/>
                </a:solidFill>
                <a:uFillTx/>
              </a:rPr>
              <a:t> Flavors</a:t>
            </a:r>
            <a:endParaRPr lang="en-US" sz="2800" dirty="0">
              <a:solidFill>
                <a:srgbClr val="2C95DD"/>
              </a:solidFill>
              <a:uFillTx/>
            </a:endParaRPr>
          </a:p>
        </p:txBody>
      </p:sp>
      <p:sp>
        <p:nvSpPr>
          <p:cNvPr id="7" name="Content Placeholder 2"/>
          <p:cNvSpPr txBox="1">
            <a:spLocks/>
          </p:cNvSpPr>
          <p:nvPr/>
        </p:nvSpPr>
        <p:spPr bwMode="gray">
          <a:xfrm>
            <a:off x="366714" y="2103963"/>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Java</a:t>
            </a:r>
          </a:p>
          <a:p>
            <a:pPr lvl="1"/>
            <a:r>
              <a:rPr lang="en-US" sz="1800" dirty="0" smtClean="0">
                <a:solidFill>
                  <a:srgbClr val="FFFFFF"/>
                </a:solidFill>
              </a:rPr>
              <a:t>Ruby</a:t>
            </a:r>
          </a:p>
          <a:p>
            <a:pPr lvl="1"/>
            <a:r>
              <a:rPr lang="en-US" sz="1800" dirty="0" err="1" smtClean="0">
                <a:solidFill>
                  <a:srgbClr val="FFFFFF"/>
                </a:solidFill>
              </a:rPr>
              <a:t>Node.js</a:t>
            </a:r>
            <a:endParaRPr lang="en-US" sz="1800" dirty="0" smtClean="0">
              <a:solidFill>
                <a:srgbClr val="FFFFFF"/>
              </a:solidFill>
            </a:endParaRPr>
          </a:p>
          <a:p>
            <a:pPr lvl="1"/>
            <a:r>
              <a:rPr lang="en-US" sz="1800" dirty="0" smtClean="0">
                <a:solidFill>
                  <a:srgbClr val="FFFFFF"/>
                </a:solidFill>
              </a:rPr>
              <a:t>Binary</a:t>
            </a:r>
          </a:p>
        </p:txBody>
      </p:sp>
      <p:sp>
        <p:nvSpPr>
          <p:cNvPr id="8" name="Content Placeholder 2"/>
          <p:cNvSpPr txBox="1">
            <a:spLocks/>
          </p:cNvSpPr>
          <p:nvPr/>
        </p:nvSpPr>
        <p:spPr bwMode="gray">
          <a:xfrm>
            <a:off x="4609120" y="2214631"/>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.NET</a:t>
            </a:r>
          </a:p>
          <a:p>
            <a:pPr marL="457200" lvl="1" indent="0">
              <a:buNone/>
            </a:pPr>
            <a:endParaRPr lang="en-US" sz="1800" dirty="0" smtClean="0">
              <a:solidFill>
                <a:srgbClr val="FFFFFF"/>
              </a:solidFill>
            </a:endParaRPr>
          </a:p>
        </p:txBody>
      </p:sp>
    </p:spTree>
    <p:extLst>
      <p:ext uri="{BB962C8B-B14F-4D97-AF65-F5344CB8AC3E}">
        <p14:creationId xmlns:p14="http://schemas.microsoft.com/office/powerpoint/2010/main" val="17102255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916670" y="1190626"/>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211945" y="2095500"/>
            <a:ext cx="2635250" cy="698500"/>
          </a:xfrm>
          <a:prstGeom prst="roundRect">
            <a:avLst/>
          </a:prstGeom>
          <a:solidFill>
            <a:srgbClr val="00888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a:t>
            </a:r>
            <a:r>
              <a:rPr lang="en-US" sz="1600" dirty="0" err="1" smtClean="0"/>
              <a:t>buildpacks</a:t>
            </a:r>
            <a:r>
              <a:rPr lang="en-US" sz="1600" dirty="0" smtClean="0"/>
              <a:t> bring standard runtime*</a:t>
            </a:r>
            <a:endParaRPr lang="en-US" sz="1600" dirty="0"/>
          </a:p>
        </p:txBody>
      </p:sp>
      <p:sp>
        <p:nvSpPr>
          <p:cNvPr id="5" name="Rounded Rectangle 4"/>
          <p:cNvSpPr/>
          <p:nvPr/>
        </p:nvSpPr>
        <p:spPr>
          <a:xfrm>
            <a:off x="3211945" y="2946400"/>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OS container image</a:t>
            </a:r>
            <a:endParaRPr lang="en-US" sz="1600" dirty="0"/>
          </a:p>
        </p:txBody>
      </p:sp>
      <p:sp>
        <p:nvSpPr>
          <p:cNvPr id="6" name="Rounded Rectangle 5"/>
          <p:cNvSpPr/>
          <p:nvPr/>
        </p:nvSpPr>
        <p:spPr>
          <a:xfrm>
            <a:off x="3211945" y="12636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10" name="TextBox 9"/>
          <p:cNvSpPr txBox="1"/>
          <p:nvPr/>
        </p:nvSpPr>
        <p:spPr>
          <a:xfrm>
            <a:off x="3820514" y="727406"/>
            <a:ext cx="1424989" cy="400110"/>
          </a:xfrm>
          <a:prstGeom prst="rect">
            <a:avLst/>
          </a:prstGeom>
          <a:noFill/>
        </p:spPr>
        <p:txBody>
          <a:bodyPr wrap="none" rtlCol="0">
            <a:spAutoFit/>
          </a:bodyPr>
          <a:lstStyle/>
          <a:p>
            <a:pPr algn="ctr"/>
            <a:r>
              <a:rPr lang="en-US" sz="2000" dirty="0" err="1" smtClean="0">
                <a:solidFill>
                  <a:schemeClr val="bg1"/>
                </a:solidFill>
              </a:rPr>
              <a:t>Buildpacks</a:t>
            </a:r>
            <a:endParaRPr lang="en-US" sz="2400" dirty="0" smtClean="0">
              <a:solidFill>
                <a:schemeClr val="bg1"/>
              </a:solidFill>
            </a:endParaRPr>
          </a:p>
        </p:txBody>
      </p:sp>
      <p:sp>
        <p:nvSpPr>
          <p:cNvPr id="12" name="TextBox 11"/>
          <p:cNvSpPr txBox="1"/>
          <p:nvPr/>
        </p:nvSpPr>
        <p:spPr>
          <a:xfrm>
            <a:off x="307809" y="4597399"/>
            <a:ext cx="4026065" cy="369332"/>
          </a:xfrm>
          <a:prstGeom prst="rect">
            <a:avLst/>
          </a:prstGeom>
          <a:noFill/>
        </p:spPr>
        <p:txBody>
          <a:bodyPr wrap="square" rtlCol="0">
            <a:spAutoFit/>
          </a:bodyPr>
          <a:lstStyle/>
          <a:p>
            <a:pPr algn="ctr"/>
            <a:r>
              <a:rPr lang="en-US" dirty="0" smtClean="0">
                <a:solidFill>
                  <a:schemeClr val="bg1"/>
                </a:solidFill>
              </a:rPr>
              <a:t>* </a:t>
            </a:r>
            <a:r>
              <a:rPr lang="en-US" dirty="0" err="1" smtClean="0">
                <a:solidFill>
                  <a:schemeClr val="bg1"/>
                </a:solidFill>
              </a:rPr>
              <a:t>Devs</a:t>
            </a:r>
            <a:r>
              <a:rPr lang="en-US" dirty="0" smtClean="0">
                <a:solidFill>
                  <a:schemeClr val="bg1"/>
                </a:solidFill>
              </a:rPr>
              <a:t> may bring a custom </a:t>
            </a:r>
            <a:r>
              <a:rPr lang="en-US" dirty="0" err="1" smtClean="0">
                <a:solidFill>
                  <a:schemeClr val="bg1"/>
                </a:solidFill>
              </a:rPr>
              <a:t>buildpack</a:t>
            </a:r>
            <a:endParaRPr lang="en-US" dirty="0" smtClean="0">
              <a:solidFill>
                <a:schemeClr val="bg1"/>
              </a:solidFill>
            </a:endParaRPr>
          </a:p>
        </p:txBody>
      </p:sp>
      <p:sp>
        <p:nvSpPr>
          <p:cNvPr id="13" name="Rounded Rectangle 12"/>
          <p:cNvSpPr/>
          <p:nvPr/>
        </p:nvSpPr>
        <p:spPr>
          <a:xfrm>
            <a:off x="3205595" y="3781425"/>
            <a:ext cx="2635250" cy="698500"/>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sp>
        <p:nvSpPr>
          <p:cNvPr id="20" name="Title 1"/>
          <p:cNvSpPr>
            <a:spLocks noGrp="1"/>
          </p:cNvSpPr>
          <p:nvPr>
            <p:ph type="title"/>
          </p:nvPr>
        </p:nvSpPr>
        <p:spPr>
          <a:xfrm>
            <a:off x="142240" y="88754"/>
            <a:ext cx="8410576" cy="457201"/>
          </a:xfrm>
        </p:spPr>
        <p:txBody>
          <a:bodyPr/>
          <a:lstStyle/>
          <a:p>
            <a:r>
              <a:rPr lang="en-US" sz="2800" dirty="0" smtClean="0">
                <a:solidFill>
                  <a:srgbClr val="2C95DD"/>
                </a:solidFill>
              </a:rPr>
              <a:t>Customize the Container </a:t>
            </a:r>
            <a:r>
              <a:rPr lang="en-US" sz="2800" dirty="0">
                <a:solidFill>
                  <a:srgbClr val="2C95DD"/>
                </a:solidFill>
              </a:rPr>
              <a:t>E</a:t>
            </a:r>
            <a:r>
              <a:rPr lang="en-US" sz="2800" dirty="0" smtClean="0">
                <a:solidFill>
                  <a:srgbClr val="2C95DD"/>
                </a:solidFill>
              </a:rPr>
              <a:t>xperience</a:t>
            </a:r>
            <a:endParaRPr lang="en-US" sz="2800" dirty="0">
              <a:solidFill>
                <a:srgbClr val="2C95DD"/>
              </a:solidFill>
            </a:endParaRPr>
          </a:p>
        </p:txBody>
      </p:sp>
      <p:sp>
        <p:nvSpPr>
          <p:cNvPr id="2" name="TextBox 1"/>
          <p:cNvSpPr txBox="1"/>
          <p:nvPr/>
        </p:nvSpPr>
        <p:spPr>
          <a:xfrm>
            <a:off x="6171045" y="2107045"/>
            <a:ext cx="966931" cy="523220"/>
          </a:xfrm>
          <a:prstGeom prst="rect">
            <a:avLst/>
          </a:prstGeom>
          <a:noFill/>
        </p:spPr>
        <p:txBody>
          <a:bodyPr wrap="none" rtlCol="0">
            <a:spAutoFit/>
          </a:bodyPr>
          <a:lstStyle/>
          <a:p>
            <a:r>
              <a:rPr lang="en-US" dirty="0" smtClean="0">
                <a:solidFill>
                  <a:schemeClr val="bg1"/>
                </a:solidFill>
              </a:rPr>
              <a:t>App </a:t>
            </a:r>
          </a:p>
          <a:p>
            <a:r>
              <a:rPr lang="en-US" dirty="0" smtClean="0">
                <a:solidFill>
                  <a:schemeClr val="bg1"/>
                </a:solidFill>
              </a:rPr>
              <a:t>Container</a:t>
            </a:r>
            <a:endParaRPr lang="en-US" dirty="0">
              <a:solidFill>
                <a:schemeClr val="bg1"/>
              </a:solidFill>
            </a:endParaRPr>
          </a:p>
        </p:txBody>
      </p:sp>
    </p:spTree>
    <p:extLst>
      <p:ext uri="{BB962C8B-B14F-4D97-AF65-F5344CB8AC3E}">
        <p14:creationId xmlns:p14="http://schemas.microsoft.com/office/powerpoint/2010/main" val="126683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28359491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65150" y="2095500"/>
            <a:ext cx="2635250" cy="698500"/>
          </a:xfrm>
          <a:prstGeom prst="roundRect">
            <a:avLst/>
          </a:prstGeom>
          <a:solidFill>
            <a:srgbClr val="00888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a:t>
            </a:r>
            <a:r>
              <a:rPr lang="en-US" sz="1600" dirty="0" err="1" smtClean="0"/>
              <a:t>buildpacks</a:t>
            </a:r>
            <a:r>
              <a:rPr lang="en-US" sz="1600" dirty="0" smtClean="0"/>
              <a:t> provide standard runtime*</a:t>
            </a:r>
            <a:endParaRPr lang="en-US" sz="1600" dirty="0"/>
          </a:p>
        </p:txBody>
      </p:sp>
      <p:sp>
        <p:nvSpPr>
          <p:cNvPr id="5" name="Rounded Rectangle 4"/>
          <p:cNvSpPr/>
          <p:nvPr/>
        </p:nvSpPr>
        <p:spPr>
          <a:xfrm>
            <a:off x="565150" y="2946400"/>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OS container image</a:t>
            </a:r>
            <a:endParaRPr lang="en-US" sz="1600" dirty="0"/>
          </a:p>
        </p:txBody>
      </p:sp>
      <p:sp>
        <p:nvSpPr>
          <p:cNvPr id="6" name="Rounded Rectangle 5"/>
          <p:cNvSpPr/>
          <p:nvPr/>
        </p:nvSpPr>
        <p:spPr>
          <a:xfrm>
            <a:off x="565150" y="12636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7" name="Rounded Rectangle 6"/>
          <p:cNvSpPr/>
          <p:nvPr/>
        </p:nvSpPr>
        <p:spPr>
          <a:xfrm>
            <a:off x="5870575" y="212090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runtime container image</a:t>
            </a:r>
            <a:endParaRPr lang="en-US" sz="1600" dirty="0"/>
          </a:p>
        </p:txBody>
      </p:sp>
      <p:sp>
        <p:nvSpPr>
          <p:cNvPr id="8" name="Rounded Rectangle 7"/>
          <p:cNvSpPr/>
          <p:nvPr/>
        </p:nvSpPr>
        <p:spPr>
          <a:xfrm>
            <a:off x="5870575" y="297180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container OS image</a:t>
            </a:r>
            <a:endParaRPr lang="en-US" sz="1600" dirty="0"/>
          </a:p>
        </p:txBody>
      </p:sp>
      <p:sp>
        <p:nvSpPr>
          <p:cNvPr id="9" name="Rounded Rectangle 8"/>
          <p:cNvSpPr/>
          <p:nvPr/>
        </p:nvSpPr>
        <p:spPr>
          <a:xfrm>
            <a:off x="5870575" y="12890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10" name="TextBox 9"/>
          <p:cNvSpPr txBox="1"/>
          <p:nvPr/>
        </p:nvSpPr>
        <p:spPr>
          <a:xfrm>
            <a:off x="1173721" y="727406"/>
            <a:ext cx="1424989" cy="400110"/>
          </a:xfrm>
          <a:prstGeom prst="rect">
            <a:avLst/>
          </a:prstGeom>
          <a:noFill/>
        </p:spPr>
        <p:txBody>
          <a:bodyPr wrap="none" rtlCol="0">
            <a:spAutoFit/>
          </a:bodyPr>
          <a:lstStyle/>
          <a:p>
            <a:pPr algn="ctr"/>
            <a:r>
              <a:rPr lang="en-US" sz="2000" dirty="0" err="1" smtClean="0">
                <a:solidFill>
                  <a:schemeClr val="bg1"/>
                </a:solidFill>
              </a:rPr>
              <a:t>Buildpacks</a:t>
            </a:r>
            <a:endParaRPr lang="en-US" sz="2400" dirty="0" smtClean="0">
              <a:solidFill>
                <a:schemeClr val="bg1"/>
              </a:solidFill>
            </a:endParaRPr>
          </a:p>
        </p:txBody>
      </p:sp>
      <p:sp>
        <p:nvSpPr>
          <p:cNvPr id="11" name="TextBox 10"/>
          <p:cNvSpPr txBox="1"/>
          <p:nvPr/>
        </p:nvSpPr>
        <p:spPr>
          <a:xfrm>
            <a:off x="6374369" y="727406"/>
            <a:ext cx="1424989" cy="400110"/>
          </a:xfrm>
          <a:prstGeom prst="rect">
            <a:avLst/>
          </a:prstGeom>
          <a:noFill/>
        </p:spPr>
        <p:txBody>
          <a:bodyPr wrap="none" rtlCol="0">
            <a:spAutoFit/>
          </a:bodyPr>
          <a:lstStyle/>
          <a:p>
            <a:pPr algn="ctr"/>
            <a:r>
              <a:rPr lang="en-US" sz="2000" dirty="0" smtClean="0">
                <a:solidFill>
                  <a:srgbClr val="FFFFFF"/>
                </a:solidFill>
              </a:rPr>
              <a:t>Containers</a:t>
            </a:r>
            <a:endParaRPr lang="en-US" sz="2400" dirty="0" smtClean="0">
              <a:solidFill>
                <a:srgbClr val="FFFFFF"/>
              </a:solidFill>
            </a:endParaRPr>
          </a:p>
        </p:txBody>
      </p:sp>
      <p:sp>
        <p:nvSpPr>
          <p:cNvPr id="12" name="TextBox 11"/>
          <p:cNvSpPr txBox="1"/>
          <p:nvPr/>
        </p:nvSpPr>
        <p:spPr>
          <a:xfrm>
            <a:off x="307809" y="4597399"/>
            <a:ext cx="4026065" cy="369332"/>
          </a:xfrm>
          <a:prstGeom prst="rect">
            <a:avLst/>
          </a:prstGeom>
          <a:noFill/>
        </p:spPr>
        <p:txBody>
          <a:bodyPr wrap="square" rtlCol="0">
            <a:spAutoFit/>
          </a:bodyPr>
          <a:lstStyle/>
          <a:p>
            <a:pPr algn="ctr"/>
            <a:r>
              <a:rPr lang="en-US" dirty="0" smtClean="0">
                <a:solidFill>
                  <a:schemeClr val="bg1"/>
                </a:solidFill>
              </a:rPr>
              <a:t>* </a:t>
            </a:r>
            <a:r>
              <a:rPr lang="en-US" dirty="0" err="1" smtClean="0">
                <a:solidFill>
                  <a:schemeClr val="bg1"/>
                </a:solidFill>
              </a:rPr>
              <a:t>Devs</a:t>
            </a:r>
            <a:r>
              <a:rPr lang="en-US" dirty="0" smtClean="0">
                <a:solidFill>
                  <a:schemeClr val="bg1"/>
                </a:solidFill>
              </a:rPr>
              <a:t> may bring a custom </a:t>
            </a:r>
            <a:r>
              <a:rPr lang="en-US" dirty="0" err="1" smtClean="0">
                <a:solidFill>
                  <a:schemeClr val="bg1"/>
                </a:solidFill>
              </a:rPr>
              <a:t>buildpack</a:t>
            </a:r>
            <a:endParaRPr lang="en-US" dirty="0" smtClean="0">
              <a:solidFill>
                <a:schemeClr val="bg1"/>
              </a:solidFill>
            </a:endParaRPr>
          </a:p>
        </p:txBody>
      </p:sp>
      <p:sp>
        <p:nvSpPr>
          <p:cNvPr id="13" name="Rounded Rectangle 12"/>
          <p:cNvSpPr/>
          <p:nvPr/>
        </p:nvSpPr>
        <p:spPr>
          <a:xfrm>
            <a:off x="558800" y="3781425"/>
            <a:ext cx="2635250" cy="698500"/>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sp>
        <p:nvSpPr>
          <p:cNvPr id="14" name="Rounded Rectangle 13"/>
          <p:cNvSpPr/>
          <p:nvPr/>
        </p:nvSpPr>
        <p:spPr>
          <a:xfrm>
            <a:off x="5870575" y="3806825"/>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grpSp>
        <p:nvGrpSpPr>
          <p:cNvPr id="19" name="Group 18"/>
          <p:cNvGrpSpPr/>
          <p:nvPr/>
        </p:nvGrpSpPr>
        <p:grpSpPr>
          <a:xfrm>
            <a:off x="3670300" y="3889375"/>
            <a:ext cx="1647825" cy="428625"/>
            <a:chOff x="3670300" y="3952875"/>
            <a:chExt cx="1647825" cy="428625"/>
          </a:xfrm>
        </p:grpSpPr>
        <p:sp>
          <p:nvSpPr>
            <p:cNvPr id="17" name="TextBox 16"/>
            <p:cNvSpPr txBox="1"/>
            <p:nvPr/>
          </p:nvSpPr>
          <p:spPr>
            <a:xfrm>
              <a:off x="3839532" y="3952875"/>
              <a:ext cx="1300356" cy="307777"/>
            </a:xfrm>
            <a:prstGeom prst="rect">
              <a:avLst/>
            </a:prstGeom>
            <a:noFill/>
          </p:spPr>
          <p:txBody>
            <a:bodyPr wrap="none" rtlCol="0">
              <a:spAutoFit/>
            </a:bodyPr>
            <a:lstStyle/>
            <a:p>
              <a:pPr algn="ctr"/>
              <a:r>
                <a:rPr lang="en-US" dirty="0" smtClean="0">
                  <a:solidFill>
                    <a:srgbClr val="FFFFFF"/>
                  </a:solidFill>
                </a:rPr>
                <a:t>App container</a:t>
              </a:r>
            </a:p>
          </p:txBody>
        </p:sp>
        <p:sp>
          <p:nvSpPr>
            <p:cNvPr id="18" name="Rounded Rectangle 17"/>
            <p:cNvSpPr/>
            <p:nvPr/>
          </p:nvSpPr>
          <p:spPr>
            <a:xfrm>
              <a:off x="3670300" y="3971926"/>
              <a:ext cx="1647825" cy="409574"/>
            </a:xfrm>
            <a:prstGeom prst="roundRect">
              <a:avLst/>
            </a:prstGeom>
            <a:noFill/>
            <a:ln w="19050"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p:cNvSpPr>
            <a:spLocks noGrp="1"/>
          </p:cNvSpPr>
          <p:nvPr>
            <p:ph type="title"/>
          </p:nvPr>
        </p:nvSpPr>
        <p:spPr>
          <a:xfrm>
            <a:off x="128586" y="88754"/>
            <a:ext cx="8410576" cy="457201"/>
          </a:xfrm>
        </p:spPr>
        <p:txBody>
          <a:bodyPr/>
          <a:lstStyle/>
          <a:p>
            <a:r>
              <a:rPr lang="en-US" sz="2800" dirty="0" smtClean="0">
                <a:solidFill>
                  <a:srgbClr val="2C95DD"/>
                </a:solidFill>
              </a:rPr>
              <a:t>Customize the Container Experience</a:t>
            </a:r>
            <a:endParaRPr lang="en-US" sz="2800" dirty="0">
              <a:solidFill>
                <a:srgbClr val="2C95DD"/>
              </a:solidFill>
            </a:endParaRPr>
          </a:p>
        </p:txBody>
      </p:sp>
      <p:sp>
        <p:nvSpPr>
          <p:cNvPr id="21" name="Rounded Rectangle 20"/>
          <p:cNvSpPr/>
          <p:nvPr/>
        </p:nvSpPr>
        <p:spPr>
          <a:xfrm>
            <a:off x="307809" y="1135593"/>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553432" y="1190626"/>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64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1063036" y="781953"/>
            <a:ext cx="7939433" cy="3804329"/>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566668" y="2526868"/>
            <a:ext cx="382179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1268518" y="214141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463336"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588188" y="1233379"/>
            <a:ext cx="1617701"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chemeClr val="accent1"/>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3914993" y="1043967"/>
                <a:ext cx="102348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512073"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5192700"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331762"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446895" y="1838037"/>
            <a:ext cx="1565494" cy="948002"/>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621249"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677269"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p:nvPr/>
        </p:nvCxnSpPr>
        <p:spPr>
          <a:xfrm rot="10800000" flipV="1">
            <a:off x="7012390" y="1689844"/>
            <a:ext cx="748999" cy="413072"/>
          </a:xfrm>
          <a:prstGeom prst="bentConnector3">
            <a:avLst>
              <a:gd name="adj1" fmla="val -868"/>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7077567"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463335"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93548" y="2298391"/>
            <a:ext cx="1256081" cy="415492"/>
            <a:chOff x="3468319" y="2298391"/>
            <a:chExt cx="1256081" cy="415492"/>
          </a:xfrm>
        </p:grpSpPr>
        <p:cxnSp>
          <p:nvCxnSpPr>
            <p:cNvPr id="62" name="Straight Arrow Connector 61"/>
            <p:cNvCxnSpPr/>
            <p:nvPr/>
          </p:nvCxnSpPr>
          <p:spPr>
            <a:xfrm>
              <a:off x="4134338"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435185"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a:spLocks noChangeArrowheads="1"/>
          </p:cNvSpPr>
          <p:nvPr/>
        </p:nvSpPr>
        <p:spPr bwMode="auto">
          <a:xfrm>
            <a:off x="1588189" y="2872469"/>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678774" y="293558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utoShape 10"/>
          <p:cNvSpPr>
            <a:spLocks noChangeArrowheads="1"/>
          </p:cNvSpPr>
          <p:nvPr/>
        </p:nvSpPr>
        <p:spPr bwMode="auto">
          <a:xfrm>
            <a:off x="1702872" y="3252074"/>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78" name="Shape 368"/>
          <p:cNvSpPr/>
          <p:nvPr/>
        </p:nvSpPr>
        <p:spPr>
          <a:xfrm rot="5400000">
            <a:off x="2372212" y="3188356"/>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33" name="TextBox 132"/>
          <p:cNvSpPr txBox="1"/>
          <p:nvPr/>
        </p:nvSpPr>
        <p:spPr>
          <a:xfrm>
            <a:off x="5828005" y="881794"/>
            <a:ext cx="1249562" cy="307777"/>
          </a:xfrm>
          <a:prstGeom prst="rect">
            <a:avLst/>
          </a:prstGeom>
          <a:noFill/>
        </p:spPr>
        <p:txBody>
          <a:bodyPr wrap="square" rtlCol="0">
            <a:spAutoFit/>
          </a:bodyPr>
          <a:lstStyle/>
          <a:p>
            <a:r>
              <a:rPr lang="en-US" dirty="0" smtClean="0">
                <a:solidFill>
                  <a:srgbClr val="4D4D4D"/>
                </a:solidFill>
              </a:rPr>
              <a:t>LRP</a:t>
            </a:r>
            <a:endParaRPr lang="en-US" dirty="0">
              <a:solidFill>
                <a:srgbClr val="4D4D4D"/>
              </a:solidFill>
            </a:endParaRPr>
          </a:p>
        </p:txBody>
      </p:sp>
      <p:cxnSp>
        <p:nvCxnSpPr>
          <p:cNvPr id="179" name="Straight Arrow Connector 178"/>
          <p:cNvCxnSpPr/>
          <p:nvPr/>
        </p:nvCxnSpPr>
        <p:spPr>
          <a:xfrm>
            <a:off x="2068706" y="3543209"/>
            <a:ext cx="0" cy="331033"/>
          </a:xfrm>
          <a:prstGeom prst="straightConnector1">
            <a:avLst/>
          </a:prstGeom>
          <a:ln>
            <a:solidFill>
              <a:schemeClr val="bg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83" name="Title 1"/>
          <p:cNvSpPr>
            <a:spLocks noGrp="1"/>
          </p:cNvSpPr>
          <p:nvPr>
            <p:ph type="title"/>
          </p:nvPr>
        </p:nvSpPr>
        <p:spPr>
          <a:xfrm>
            <a:off x="95050" y="134158"/>
            <a:ext cx="8410575" cy="543175"/>
          </a:xfrm>
        </p:spPr>
        <p:txBody>
          <a:bodyPr/>
          <a:lstStyle/>
          <a:p>
            <a:r>
              <a:rPr lang="en-US" sz="2800" dirty="0" smtClean="0">
                <a:solidFill>
                  <a:srgbClr val="2C95DD"/>
                </a:solidFill>
              </a:rPr>
              <a:t>Application Containers and Scaling</a:t>
            </a:r>
            <a:endParaRPr lang="en-US" sz="2800" dirty="0">
              <a:solidFill>
                <a:srgbClr val="2C95DD"/>
              </a:solidFill>
            </a:endParaRPr>
          </a:p>
        </p:txBody>
      </p:sp>
      <p:sp>
        <p:nvSpPr>
          <p:cNvPr id="60" name="AutoShape 10"/>
          <p:cNvSpPr>
            <a:spLocks noChangeArrowheads="1"/>
          </p:cNvSpPr>
          <p:nvPr/>
        </p:nvSpPr>
        <p:spPr bwMode="auto">
          <a:xfrm>
            <a:off x="2650885" y="3259627"/>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63" name="AutoShape 11"/>
          <p:cNvSpPr>
            <a:spLocks noChangeArrowheads="1"/>
          </p:cNvSpPr>
          <p:nvPr/>
        </p:nvSpPr>
        <p:spPr bwMode="auto">
          <a:xfrm>
            <a:off x="5621249" y="2439576"/>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64" name="Teardrop 63"/>
          <p:cNvSpPr/>
          <p:nvPr/>
        </p:nvSpPr>
        <p:spPr>
          <a:xfrm rot="18900000">
            <a:off x="2801423" y="141049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21"/>
          <p:cNvSpPr>
            <a:spLocks noChangeArrowheads="1"/>
          </p:cNvSpPr>
          <p:nvPr/>
        </p:nvSpPr>
        <p:spPr bwMode="auto">
          <a:xfrm>
            <a:off x="3190096"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Rounded Rectangle 78"/>
          <p:cNvSpPr>
            <a:spLocks noChangeArrowheads="1"/>
          </p:cNvSpPr>
          <p:nvPr/>
        </p:nvSpPr>
        <p:spPr bwMode="auto">
          <a:xfrm>
            <a:off x="3695085" y="2883276"/>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1" name="AutoShape 10"/>
          <p:cNvSpPr>
            <a:spLocks noChangeArrowheads="1"/>
          </p:cNvSpPr>
          <p:nvPr/>
        </p:nvSpPr>
        <p:spPr bwMode="auto">
          <a:xfrm>
            <a:off x="4748666" y="3264052"/>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2" name="Oval 170"/>
          <p:cNvSpPr/>
          <p:nvPr/>
        </p:nvSpPr>
        <p:spPr>
          <a:xfrm>
            <a:off x="3745424" y="295138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7012391" y="1689496"/>
            <a:ext cx="1435719" cy="1432958"/>
            <a:chOff x="6787209" y="1689496"/>
            <a:chExt cx="1435719" cy="1432958"/>
          </a:xfrm>
        </p:grpSpPr>
        <p:grpSp>
          <p:nvGrpSpPr>
            <p:cNvPr id="69" name="Shape 964"/>
            <p:cNvGrpSpPr/>
            <p:nvPr/>
          </p:nvGrpSpPr>
          <p:grpSpPr>
            <a:xfrm>
              <a:off x="7231894" y="2622483"/>
              <a:ext cx="978109" cy="499971"/>
              <a:chOff x="1226633" y="1105736"/>
              <a:chExt cx="1165704" cy="499971"/>
            </a:xfrm>
          </p:grpSpPr>
          <p:sp>
            <p:nvSpPr>
              <p:cNvPr id="70" name="Shape 965"/>
              <p:cNvSpPr/>
              <p:nvPr/>
            </p:nvSpPr>
            <p:spPr>
              <a:xfrm>
                <a:off x="1605237" y="1105736"/>
                <a:ext cx="408500"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sp>
            <p:nvSpPr>
              <p:cNvPr id="71" name="Shape 966"/>
              <p:cNvSpPr txBox="1"/>
              <p:nvPr/>
            </p:nvSpPr>
            <p:spPr>
              <a:xfrm>
                <a:off x="1226633" y="1328709"/>
                <a:ext cx="1165704"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i="0" u="none" strike="noStrike" cap="none" dirty="0">
                    <a:solidFill>
                      <a:schemeClr val="lt2"/>
                    </a:solidFill>
                    <a:latin typeface="Arial"/>
                    <a:ea typeface="Arial"/>
                    <a:cs typeface="Arial"/>
                    <a:sym typeface="Arial"/>
                  </a:rPr>
                  <a:t>Desired </a:t>
                </a:r>
                <a:endParaRPr lang="en-US" sz="1200" b="1" i="0" u="none" strike="noStrike" cap="none" dirty="0" smtClean="0">
                  <a:solidFill>
                    <a:schemeClr val="lt2"/>
                  </a:solidFill>
                  <a:latin typeface="Arial"/>
                  <a:ea typeface="Arial"/>
                  <a:cs typeface="Arial"/>
                  <a:sym typeface="Arial"/>
                </a:endParaRPr>
              </a:p>
            </p:txBody>
          </p:sp>
        </p:grpSp>
        <p:cxnSp>
          <p:nvCxnSpPr>
            <p:cNvPr id="83" name="Shape 335"/>
            <p:cNvCxnSpPr/>
            <p:nvPr/>
          </p:nvCxnSpPr>
          <p:spPr>
            <a:xfrm rot="10800000" flipV="1">
              <a:off x="6787209" y="1689496"/>
              <a:ext cx="1435719" cy="750080"/>
            </a:xfrm>
            <a:prstGeom prst="bentConnector3">
              <a:avLst>
                <a:gd name="adj1" fmla="val -322"/>
              </a:avLst>
            </a:prstGeom>
            <a:noFill/>
            <a:ln w="19050" cap="flat" cmpd="sng">
              <a:solidFill>
                <a:schemeClr val="lt2"/>
              </a:solidFill>
              <a:prstDash val="solid"/>
              <a:round/>
              <a:headEnd type="stealth" w="lg" len="lg"/>
              <a:tailEnd type="none" w="lg" len="lg"/>
            </a:ln>
          </p:spPr>
        </p:cxnSp>
      </p:grpSp>
      <p:grpSp>
        <p:nvGrpSpPr>
          <p:cNvPr id="37" name="Group 36"/>
          <p:cNvGrpSpPr/>
          <p:nvPr/>
        </p:nvGrpSpPr>
        <p:grpSpPr>
          <a:xfrm>
            <a:off x="7012391" y="1677108"/>
            <a:ext cx="2131812" cy="1445347"/>
            <a:chOff x="6787209" y="1677108"/>
            <a:chExt cx="2131812" cy="1445347"/>
          </a:xfrm>
        </p:grpSpPr>
        <p:grpSp>
          <p:nvGrpSpPr>
            <p:cNvPr id="72" name="Shape 973"/>
            <p:cNvGrpSpPr/>
            <p:nvPr/>
          </p:nvGrpSpPr>
          <p:grpSpPr>
            <a:xfrm>
              <a:off x="7846291" y="2625893"/>
              <a:ext cx="1072730" cy="496562"/>
              <a:chOff x="2260765" y="1094930"/>
              <a:chExt cx="1072730" cy="496562"/>
            </a:xfrm>
          </p:grpSpPr>
          <p:sp>
            <p:nvSpPr>
              <p:cNvPr id="77" name="Shape 974"/>
              <p:cNvSpPr txBox="1"/>
              <p:nvPr/>
            </p:nvSpPr>
            <p:spPr>
              <a:xfrm>
                <a:off x="2260765" y="1314494"/>
                <a:ext cx="1072730"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i="0" u="none" strike="noStrike" cap="none" dirty="0">
                    <a:solidFill>
                      <a:schemeClr val="lt2"/>
                    </a:solidFill>
                    <a:latin typeface="Arial"/>
                    <a:ea typeface="Arial"/>
                    <a:cs typeface="Arial"/>
                    <a:sym typeface="Arial"/>
                  </a:rPr>
                  <a:t>Actual </a:t>
                </a:r>
                <a:endParaRPr lang="en-US" sz="1200" b="1" i="0" u="none" strike="noStrike" cap="none" dirty="0" smtClean="0">
                  <a:solidFill>
                    <a:schemeClr val="lt2"/>
                  </a:solidFill>
                  <a:latin typeface="Arial"/>
                  <a:ea typeface="Arial"/>
                  <a:cs typeface="Arial"/>
                  <a:sym typeface="Arial"/>
                </a:endParaRPr>
              </a:p>
            </p:txBody>
          </p:sp>
          <p:sp>
            <p:nvSpPr>
              <p:cNvPr id="78" name="Shape 975"/>
              <p:cNvSpPr/>
              <p:nvPr/>
            </p:nvSpPr>
            <p:spPr>
              <a:xfrm>
                <a:off x="2671932" y="1094930"/>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cxnSp>
          <p:nvCxnSpPr>
            <p:cNvPr id="90" name="Shape 335"/>
            <p:cNvCxnSpPr/>
            <p:nvPr/>
          </p:nvCxnSpPr>
          <p:spPr>
            <a:xfrm flipV="1">
              <a:off x="6787209" y="1677108"/>
              <a:ext cx="1548609" cy="899236"/>
            </a:xfrm>
            <a:prstGeom prst="bentConnector3">
              <a:avLst>
                <a:gd name="adj1" fmla="val 100084"/>
              </a:avLst>
            </a:prstGeom>
            <a:noFill/>
            <a:ln w="19050" cap="flat" cmpd="sng">
              <a:solidFill>
                <a:schemeClr val="lt2"/>
              </a:solidFill>
              <a:prstDash val="solid"/>
              <a:round/>
              <a:headEnd type="stealth" w="lg" len="lg"/>
              <a:tailEnd type="none" w="lg" len="lg"/>
            </a:ln>
          </p:spPr>
        </p:cxnSp>
      </p:grpSp>
      <p:sp>
        <p:nvSpPr>
          <p:cNvPr id="111" name="TextBox 110"/>
          <p:cNvSpPr txBox="1"/>
          <p:nvPr/>
        </p:nvSpPr>
        <p:spPr>
          <a:xfrm>
            <a:off x="3493548" y="893861"/>
            <a:ext cx="1653882" cy="307777"/>
          </a:xfrm>
          <a:prstGeom prst="rect">
            <a:avLst/>
          </a:prstGeom>
          <a:noFill/>
        </p:spPr>
        <p:txBody>
          <a:bodyPr wrap="square" rtlCol="0">
            <a:spAutoFit/>
          </a:bodyPr>
          <a:lstStyle/>
          <a:p>
            <a:r>
              <a:rPr lang="en-US" dirty="0" smtClean="0">
                <a:solidFill>
                  <a:srgbClr val="4D4D4D"/>
                </a:solidFill>
              </a:rPr>
              <a:t>Scale Request</a:t>
            </a:r>
            <a:endParaRPr lang="en-US" dirty="0">
              <a:solidFill>
                <a:srgbClr val="4D4D4D"/>
              </a:solidFill>
            </a:endParaRPr>
          </a:p>
        </p:txBody>
      </p:sp>
      <p:sp>
        <p:nvSpPr>
          <p:cNvPr id="112" name="TextBox 111"/>
          <p:cNvSpPr txBox="1"/>
          <p:nvPr/>
        </p:nvSpPr>
        <p:spPr>
          <a:xfrm>
            <a:off x="5828005" y="881794"/>
            <a:ext cx="1249562" cy="307777"/>
          </a:xfrm>
          <a:prstGeom prst="rect">
            <a:avLst/>
          </a:prstGeom>
          <a:noFill/>
        </p:spPr>
        <p:txBody>
          <a:bodyPr wrap="square" rtlCol="0">
            <a:spAutoFit/>
          </a:bodyPr>
          <a:lstStyle/>
          <a:p>
            <a:r>
              <a:rPr lang="en-US" dirty="0" smtClean="0">
                <a:solidFill>
                  <a:srgbClr val="4D4D4D"/>
                </a:solidFill>
              </a:rPr>
              <a:t>LRP</a:t>
            </a:r>
            <a:endParaRPr lang="en-US" dirty="0">
              <a:solidFill>
                <a:srgbClr val="4D4D4D"/>
              </a:solidFill>
            </a:endParaRPr>
          </a:p>
        </p:txBody>
      </p:sp>
      <p:sp>
        <p:nvSpPr>
          <p:cNvPr id="113" name="AutoShape 10"/>
          <p:cNvSpPr>
            <a:spLocks noChangeArrowheads="1"/>
          </p:cNvSpPr>
          <p:nvPr/>
        </p:nvSpPr>
        <p:spPr bwMode="auto">
          <a:xfrm>
            <a:off x="3793323" y="3264052"/>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14" name="Shape 368"/>
          <p:cNvSpPr/>
          <p:nvPr/>
        </p:nvSpPr>
        <p:spPr>
          <a:xfrm rot="5400000">
            <a:off x="4462663" y="3200334"/>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15" name="Straight Arrow Connector 114"/>
          <p:cNvCxnSpPr/>
          <p:nvPr/>
        </p:nvCxnSpPr>
        <p:spPr>
          <a:xfrm>
            <a:off x="4153076" y="3562740"/>
            <a:ext cx="0" cy="331033"/>
          </a:xfrm>
          <a:prstGeom prst="straightConnector1">
            <a:avLst/>
          </a:prstGeom>
          <a:ln>
            <a:solidFill>
              <a:schemeClr val="bg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16" name="Freeform 21"/>
          <p:cNvSpPr>
            <a:spLocks noChangeArrowheads="1"/>
          </p:cNvSpPr>
          <p:nvPr/>
        </p:nvSpPr>
        <p:spPr bwMode="auto">
          <a:xfrm>
            <a:off x="5279725"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TextBox 73"/>
          <p:cNvSpPr txBox="1"/>
          <p:nvPr/>
        </p:nvSpPr>
        <p:spPr>
          <a:xfrm>
            <a:off x="3494555" y="891756"/>
            <a:ext cx="1653882" cy="307777"/>
          </a:xfrm>
          <a:prstGeom prst="rect">
            <a:avLst/>
          </a:prstGeom>
          <a:noFill/>
        </p:spPr>
        <p:txBody>
          <a:bodyPr wrap="square" rtlCol="0">
            <a:spAutoFit/>
          </a:bodyPr>
          <a:lstStyle/>
          <a:p>
            <a:r>
              <a:rPr lang="en-US" dirty="0" smtClean="0">
                <a:solidFill>
                  <a:srgbClr val="4D4D4D"/>
                </a:solidFill>
              </a:rPr>
              <a:t>Deploy Request</a:t>
            </a:r>
            <a:endParaRPr lang="en-US" dirty="0">
              <a:solidFill>
                <a:srgbClr val="4D4D4D"/>
              </a:solidFill>
            </a:endParaRPr>
          </a:p>
        </p:txBody>
      </p:sp>
      <p:sp>
        <p:nvSpPr>
          <p:cNvPr id="117" name="Teardrop 116"/>
          <p:cNvSpPr/>
          <p:nvPr/>
        </p:nvSpPr>
        <p:spPr>
          <a:xfrm rot="18900000">
            <a:off x="2801423" y="141835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ardrop 117"/>
          <p:cNvSpPr/>
          <p:nvPr/>
        </p:nvSpPr>
        <p:spPr>
          <a:xfrm rot="18900000">
            <a:off x="2801425" y="141049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a:spLocks noChangeArrowheads="1"/>
          </p:cNvSpPr>
          <p:nvPr/>
        </p:nvSpPr>
        <p:spPr bwMode="auto">
          <a:xfrm>
            <a:off x="5795602" y="2883276"/>
            <a:ext cx="1750370"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22" name="AutoShape 10"/>
          <p:cNvSpPr>
            <a:spLocks noChangeArrowheads="1"/>
          </p:cNvSpPr>
          <p:nvPr/>
        </p:nvSpPr>
        <p:spPr bwMode="auto">
          <a:xfrm>
            <a:off x="6678108" y="3271605"/>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123" name="AutoShape 10"/>
          <p:cNvSpPr>
            <a:spLocks noChangeArrowheads="1"/>
          </p:cNvSpPr>
          <p:nvPr/>
        </p:nvSpPr>
        <p:spPr bwMode="auto">
          <a:xfrm>
            <a:off x="5828024" y="3271605"/>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24" name="Oval 170"/>
          <p:cNvSpPr/>
          <p:nvPr/>
        </p:nvSpPr>
        <p:spPr>
          <a:xfrm>
            <a:off x="5828024" y="2944556"/>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droppedImage.png"/>
          <p:cNvPicPr/>
          <p:nvPr/>
        </p:nvPicPr>
        <p:blipFill>
          <a:blip r:embed="rId3">
            <a:extLst/>
          </a:blip>
          <a:srcRect l="3267" t="13725" r="13071" b="40958"/>
          <a:stretch>
            <a:fillRect/>
          </a:stretch>
        </p:blipFill>
        <p:spPr>
          <a:xfrm>
            <a:off x="7735955" y="3543209"/>
            <a:ext cx="1094173" cy="592677"/>
          </a:xfrm>
          <a:prstGeom prst="rect">
            <a:avLst/>
          </a:prstGeom>
          <a:ln w="3175">
            <a:miter lim="400000"/>
          </a:ln>
          <a:effectLst>
            <a:outerShdw blurRad="127000" dist="76200" dir="2700000" rotWithShape="0">
              <a:srgbClr val="000000">
                <a:alpha val="75000"/>
              </a:srgbClr>
            </a:outerShdw>
          </a:effectLst>
        </p:spPr>
      </p:pic>
      <p:sp>
        <p:nvSpPr>
          <p:cNvPr id="126" name="Shape 356"/>
          <p:cNvSpPr/>
          <p:nvPr/>
        </p:nvSpPr>
        <p:spPr>
          <a:xfrm>
            <a:off x="8013154" y="4117250"/>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cxnSp>
        <p:nvCxnSpPr>
          <p:cNvPr id="39" name="Curved Connector 38"/>
          <p:cNvCxnSpPr>
            <a:endCxn id="151" idx="1"/>
          </p:cNvCxnSpPr>
          <p:nvPr/>
        </p:nvCxnSpPr>
        <p:spPr>
          <a:xfrm rot="16200000" flipH="1">
            <a:off x="162626" y="2256481"/>
            <a:ext cx="1827380" cy="1023745"/>
          </a:xfrm>
          <a:prstGeom prst="curvedConnector2">
            <a:avLst/>
          </a:prstGeom>
          <a:ln>
            <a:solidFill>
              <a:srgbClr val="FFFFFF"/>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0" name="Curved Connector 169"/>
          <p:cNvCxnSpPr/>
          <p:nvPr/>
        </p:nvCxnSpPr>
        <p:spPr>
          <a:xfrm>
            <a:off x="564443" y="1854663"/>
            <a:ext cx="3291812" cy="1838188"/>
          </a:xfrm>
          <a:prstGeom prst="curvedConnector3">
            <a:avLst>
              <a:gd name="adj1" fmla="val 50000"/>
            </a:avLst>
          </a:prstGeom>
          <a:ln>
            <a:solidFill>
              <a:srgbClr val="FFFFFF"/>
            </a:solidFill>
            <a:tailEnd type="stealth" w="lg" len="lg"/>
          </a:ln>
        </p:spPr>
        <p:style>
          <a:lnRef idx="2">
            <a:schemeClr val="accent1"/>
          </a:lnRef>
          <a:fillRef idx="0">
            <a:schemeClr val="accent1"/>
          </a:fillRef>
          <a:effectRef idx="1">
            <a:schemeClr val="accent1"/>
          </a:effectRef>
          <a:fontRef idx="minor">
            <a:schemeClr val="tx1"/>
          </a:fontRef>
        </p:style>
      </p:cxnSp>
      <p:grpSp>
        <p:nvGrpSpPr>
          <p:cNvPr id="307" name="Group 306"/>
          <p:cNvGrpSpPr/>
          <p:nvPr/>
        </p:nvGrpSpPr>
        <p:grpSpPr>
          <a:xfrm>
            <a:off x="56444" y="1550696"/>
            <a:ext cx="1226810" cy="813242"/>
            <a:chOff x="41708" y="1378801"/>
            <a:chExt cx="1226810" cy="813242"/>
          </a:xfrm>
        </p:grpSpPr>
        <p:sp>
          <p:nvSpPr>
            <p:cNvPr id="127" name="Right Arrow 126"/>
            <p:cNvSpPr/>
            <p:nvPr/>
          </p:nvSpPr>
          <p:spPr>
            <a:xfrm>
              <a:off x="229856" y="1378801"/>
              <a:ext cx="1038662"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Access App</a:t>
              </a:r>
              <a:endParaRPr lang="en-US" sz="1400" dirty="0"/>
            </a:p>
          </p:txBody>
        </p:sp>
        <p:pic>
          <p:nvPicPr>
            <p:cNvPr id="128" name="Picture 210" descr="ICON_Person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08" y="1415756"/>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 name="Rectangle 307"/>
          <p:cNvSpPr/>
          <p:nvPr/>
        </p:nvSpPr>
        <p:spPr>
          <a:xfrm>
            <a:off x="5621249" y="2102916"/>
            <a:ext cx="1191882" cy="269081"/>
          </a:xfrm>
          <a:prstGeom prst="rect">
            <a:avLst/>
          </a:prstGeom>
          <a:noFill/>
          <a:ln w="28575"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5606618" y="2441803"/>
            <a:ext cx="1191882" cy="269081"/>
          </a:xfrm>
          <a:prstGeom prst="rect">
            <a:avLst/>
          </a:prstGeom>
          <a:noFill/>
          <a:ln w="28575"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2627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par>
                          <p:cTn id="23" fill="hold">
                            <p:stCondLst>
                              <p:cond delay="4000"/>
                            </p:stCondLst>
                            <p:childTnLst>
                              <p:par>
                                <p:cTn id="24" presetID="0" presetClass="path" presetSubtype="0" accel="50000" decel="50000" fill="hold" grpId="0" nodeType="afterEffect">
                                  <p:stCondLst>
                                    <p:cond delay="0"/>
                                  </p:stCondLst>
                                  <p:childTnLst>
                                    <p:animMotion origin="layout" path="M 0.20469 4.07407E-6 C 0.21823 0.05061 0.23194 0.10185 0.22083 0.14321 C 0.20989 0.18426 0.15295 0.22963 0.13941 0.24722 " pathEditMode="relative" rAng="0" ptsTypes="aaA">
                                      <p:cBhvr>
                                        <p:cTn id="25" dur="1500" fill="hold"/>
                                        <p:tgtEl>
                                          <p:spTgt spid="133">
                                            <p:txEl>
                                              <p:pRg st="0" end="0"/>
                                            </p:txEl>
                                          </p:spTgt>
                                        </p:tgtEl>
                                        <p:attrNameLst>
                                          <p:attrName>ppt_x</p:attrName>
                                          <p:attrName>ppt_y</p:attrName>
                                        </p:attrNameLst>
                                      </p:cBhvr>
                                      <p:rCtr x="-1910" y="12346"/>
                                    </p:animMotion>
                                  </p:childTnLst>
                                </p:cTn>
                              </p:par>
                              <p:par>
                                <p:cTn id="26" presetID="9" presetClass="entr" presetSubtype="0" fill="hold" nodeType="with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dissolve">
                                      <p:cBhvr>
                                        <p:cTn id="28" dur="500"/>
                                        <p:tgtEl>
                                          <p:spTgt spid="99"/>
                                        </p:tgtEl>
                                      </p:cBhvr>
                                    </p:animEffect>
                                  </p:childTnLst>
                                </p:cTn>
                              </p:par>
                            </p:childTnLst>
                          </p:cTn>
                        </p:par>
                        <p:par>
                          <p:cTn id="29" fill="hold">
                            <p:stCondLst>
                              <p:cond delay="5500"/>
                            </p:stCondLst>
                            <p:childTnLst>
                              <p:par>
                                <p:cTn id="30" presetID="9" presetClass="entr" presetSubtype="0"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dissolve">
                                      <p:cBhvr>
                                        <p:cTn id="32" dur="500"/>
                                        <p:tgtEl>
                                          <p:spTgt spid="7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08"/>
                                        </p:tgtEl>
                                        <p:attrNameLst>
                                          <p:attrName>style.visibility</p:attrName>
                                        </p:attrNameLst>
                                      </p:cBhvr>
                                      <p:to>
                                        <p:strVal val="visible"/>
                                      </p:to>
                                    </p:set>
                                    <p:animEffect transition="in" filter="dissolve">
                                      <p:cBhvr>
                                        <p:cTn id="35" dur="500"/>
                                        <p:tgtEl>
                                          <p:spTgt spid="308"/>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499"/>
                                          </p:stCondLst>
                                        </p:cTn>
                                        <p:tgtEl>
                                          <p:spTgt spid="76"/>
                                        </p:tgtEl>
                                        <p:attrNameLst>
                                          <p:attrName>style.visibility</p:attrName>
                                        </p:attrNameLst>
                                      </p:cBhvr>
                                      <p:to>
                                        <p:strVal val="visible"/>
                                      </p:to>
                                    </p:set>
                                  </p:childTnLst>
                                </p:cTn>
                              </p:par>
                            </p:childTnLst>
                          </p:cTn>
                        </p:par>
                        <p:par>
                          <p:cTn id="39" fill="hold">
                            <p:stCondLst>
                              <p:cond delay="6500"/>
                            </p:stCondLst>
                            <p:childTnLst>
                              <p:par>
                                <p:cTn id="40" presetID="1" presetClass="exit" presetSubtype="0" fill="hold" nodeType="afterEffect">
                                  <p:stCondLst>
                                    <p:cond delay="0"/>
                                  </p:stCondLst>
                                  <p:childTnLst>
                                    <p:set>
                                      <p:cBhvr>
                                        <p:cTn id="41" dur="1" fill="hold">
                                          <p:stCondLst>
                                            <p:cond delay="499"/>
                                          </p:stCondLst>
                                        </p:cTn>
                                        <p:tgtEl>
                                          <p:spTgt spid="76"/>
                                        </p:tgtEl>
                                        <p:attrNameLst>
                                          <p:attrName>style.visibility</p:attrName>
                                        </p:attrNameLst>
                                      </p:cBhvr>
                                      <p:to>
                                        <p:strVal val="hidden"/>
                                      </p:to>
                                    </p:set>
                                  </p:childTnLst>
                                </p:cTn>
                              </p:par>
                            </p:childTnLst>
                          </p:cTn>
                        </p:par>
                        <p:par>
                          <p:cTn id="42" fill="hold">
                            <p:stCondLst>
                              <p:cond delay="7000"/>
                            </p:stCondLst>
                            <p:childTnLst>
                              <p:par>
                                <p:cTn id="43" presetID="1" presetClass="entr" presetSubtype="0" fill="hold" nodeType="afterEffect">
                                  <p:stCondLst>
                                    <p:cond delay="0"/>
                                  </p:stCondLst>
                                  <p:childTnLst>
                                    <p:set>
                                      <p:cBhvr>
                                        <p:cTn id="44" dur="1" fill="hold">
                                          <p:stCondLst>
                                            <p:cond delay="499"/>
                                          </p:stCondLst>
                                        </p:cTn>
                                        <p:tgtEl>
                                          <p:spTgt spid="76"/>
                                        </p:tgtEl>
                                        <p:attrNameLst>
                                          <p:attrName>style.visibility</p:attrName>
                                        </p:attrNameLst>
                                      </p:cBhvr>
                                      <p:to>
                                        <p:strVal val="visible"/>
                                      </p:to>
                                    </p:set>
                                  </p:childTnLst>
                                </p:cTn>
                              </p:par>
                            </p:childTnLst>
                          </p:cTn>
                        </p:par>
                        <p:par>
                          <p:cTn id="45" fill="hold">
                            <p:stCondLst>
                              <p:cond delay="7500"/>
                            </p:stCondLst>
                            <p:childTnLst>
                              <p:par>
                                <p:cTn id="46" presetID="1" presetClass="exit" presetSubtype="0" fill="hold" nodeType="afterEffect">
                                  <p:stCondLst>
                                    <p:cond delay="0"/>
                                  </p:stCondLst>
                                  <p:childTnLst>
                                    <p:set>
                                      <p:cBhvr>
                                        <p:cTn id="47" dur="1" fill="hold">
                                          <p:stCondLst>
                                            <p:cond delay="499"/>
                                          </p:stCondLst>
                                        </p:cTn>
                                        <p:tgtEl>
                                          <p:spTgt spid="76"/>
                                        </p:tgtEl>
                                        <p:attrNameLst>
                                          <p:attrName>style.visibility</p:attrName>
                                        </p:attrNameLst>
                                      </p:cBhvr>
                                      <p:to>
                                        <p:strVal val="hidden"/>
                                      </p:to>
                                    </p:set>
                                  </p:childTnLst>
                                </p:cTn>
                              </p:par>
                            </p:childTnLst>
                          </p:cTn>
                        </p:par>
                        <p:par>
                          <p:cTn id="48" fill="hold">
                            <p:stCondLst>
                              <p:cond delay="8000"/>
                            </p:stCondLst>
                            <p:childTnLst>
                              <p:par>
                                <p:cTn id="49" presetID="1" presetClass="entr" presetSubtype="0" fill="hold" nodeType="afterEffect">
                                  <p:stCondLst>
                                    <p:cond delay="0"/>
                                  </p:stCondLst>
                                  <p:childTnLst>
                                    <p:set>
                                      <p:cBhvr>
                                        <p:cTn id="50" dur="1" fill="hold">
                                          <p:stCondLst>
                                            <p:cond delay="499"/>
                                          </p:stCondLst>
                                        </p:cTn>
                                        <p:tgtEl>
                                          <p:spTgt spid="76"/>
                                        </p:tgtEl>
                                        <p:attrNameLst>
                                          <p:attrName>style.visibility</p:attrName>
                                        </p:attrNameLst>
                                      </p:cBhvr>
                                      <p:to>
                                        <p:strVal val="visible"/>
                                      </p:to>
                                    </p:set>
                                  </p:childTnLst>
                                </p:cTn>
                              </p:par>
                            </p:childTnLst>
                          </p:cTn>
                        </p:par>
                        <p:par>
                          <p:cTn id="51" fill="hold">
                            <p:stCondLst>
                              <p:cond delay="8500"/>
                            </p:stCondLst>
                            <p:childTnLst>
                              <p:par>
                                <p:cTn id="52" presetID="0" presetClass="path" presetSubtype="0" accel="50000" decel="50000" fill="hold" grpId="2" nodeType="afterEffect">
                                  <p:stCondLst>
                                    <p:cond delay="0"/>
                                  </p:stCondLst>
                                  <p:childTnLst>
                                    <p:animMotion origin="layout" path="M 0.13941 0.24707 C -0.03299 0.23782 -0.204 0.22887 -0.30643 0.23813 C -0.40851 0.248 -0.44202 0.2773 -0.47431 0.30784 " pathEditMode="relative" rAng="0" ptsTypes="aaA">
                                      <p:cBhvr>
                                        <p:cTn id="53" dur="1500" fill="hold"/>
                                        <p:tgtEl>
                                          <p:spTgt spid="133">
                                            <p:txEl>
                                              <p:pRg st="0" end="0"/>
                                            </p:txEl>
                                          </p:spTgt>
                                        </p:tgtEl>
                                        <p:attrNameLst>
                                          <p:attrName>ppt_x</p:attrName>
                                          <p:attrName>ppt_y</p:attrName>
                                        </p:attrNameLst>
                                      </p:cBhvr>
                                      <p:rCtr x="-30694" y="2128"/>
                                    </p:animMotion>
                                  </p:childTnLst>
                                </p:cTn>
                              </p:par>
                            </p:childTnLst>
                          </p:cTn>
                        </p:par>
                        <p:par>
                          <p:cTn id="54" fill="hold">
                            <p:stCondLst>
                              <p:cond delay="10000"/>
                            </p:stCondLst>
                            <p:childTnLst>
                              <p:par>
                                <p:cTn id="55" presetID="22" presetClass="entr" presetSubtype="1" fill="hold" nodeType="afterEffect">
                                  <p:stCondLst>
                                    <p:cond delay="0"/>
                                  </p:stCondLst>
                                  <p:childTnLst>
                                    <p:set>
                                      <p:cBhvr>
                                        <p:cTn id="56" dur="1" fill="hold">
                                          <p:stCondLst>
                                            <p:cond delay="0"/>
                                          </p:stCondLst>
                                        </p:cTn>
                                        <p:tgtEl>
                                          <p:spTgt spid="179"/>
                                        </p:tgtEl>
                                        <p:attrNameLst>
                                          <p:attrName>style.visibility</p:attrName>
                                        </p:attrNameLst>
                                      </p:cBhvr>
                                      <p:to>
                                        <p:strVal val="visible"/>
                                      </p:to>
                                    </p:set>
                                    <p:animEffect transition="in" filter="wipe(up)">
                                      <p:cBhvr>
                                        <p:cTn id="57" dur="500"/>
                                        <p:tgtEl>
                                          <p:spTgt spid="179"/>
                                        </p:tgtEl>
                                      </p:cBhvr>
                                    </p:animEffect>
                                  </p:childTnLst>
                                </p:cTn>
                              </p:par>
                              <p:par>
                                <p:cTn id="58" presetID="9" presetClass="exit" presetSubtype="0" fill="hold" grpId="1" nodeType="withEffect">
                                  <p:stCondLst>
                                    <p:cond delay="0"/>
                                  </p:stCondLst>
                                  <p:childTnLst>
                                    <p:animEffect transition="out" filter="dissolve">
                                      <p:cBhvr>
                                        <p:cTn id="59" dur="500"/>
                                        <p:tgtEl>
                                          <p:spTgt spid="308"/>
                                        </p:tgtEl>
                                      </p:cBhvr>
                                    </p:animEffect>
                                    <p:set>
                                      <p:cBhvr>
                                        <p:cTn id="60" dur="1" fill="hold">
                                          <p:stCondLst>
                                            <p:cond delay="499"/>
                                          </p:stCondLst>
                                        </p:cTn>
                                        <p:tgtEl>
                                          <p:spTgt spid="308"/>
                                        </p:tgtEl>
                                        <p:attrNameLst>
                                          <p:attrName>style.visibility</p:attrName>
                                        </p:attrNameLst>
                                      </p:cBhvr>
                                      <p:to>
                                        <p:strVal val="hidden"/>
                                      </p:to>
                                    </p:set>
                                  </p:childTnLst>
                                </p:cTn>
                              </p:par>
                            </p:childTnLst>
                          </p:cTn>
                        </p:par>
                        <p:par>
                          <p:cTn id="61" fill="hold">
                            <p:stCondLst>
                              <p:cond delay="10500"/>
                            </p:stCondLst>
                            <p:childTnLst>
                              <p:par>
                                <p:cTn id="62" presetID="9" presetClass="entr" presetSubtype="0" fill="hold" grpId="0" nodeType="afterEffect">
                                  <p:stCondLst>
                                    <p:cond delay="0"/>
                                  </p:stCondLst>
                                  <p:childTnLst>
                                    <p:set>
                                      <p:cBhvr>
                                        <p:cTn id="63" dur="1" fill="hold">
                                          <p:stCondLst>
                                            <p:cond delay="0"/>
                                          </p:stCondLst>
                                        </p:cTn>
                                        <p:tgtEl>
                                          <p:spTgt spid="178"/>
                                        </p:tgtEl>
                                        <p:attrNameLst>
                                          <p:attrName>style.visibility</p:attrName>
                                        </p:attrNameLst>
                                      </p:cBhvr>
                                      <p:to>
                                        <p:strVal val="visible"/>
                                      </p:to>
                                    </p:set>
                                    <p:animEffect transition="in" filter="dissolve">
                                      <p:cBhvr>
                                        <p:cTn id="64" dur="500"/>
                                        <p:tgtEl>
                                          <p:spTgt spid="17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par>
                          <p:cTn id="68" fill="hold">
                            <p:stCondLst>
                              <p:cond delay="11000"/>
                            </p:stCondLst>
                            <p:childTnLst>
                              <p:par>
                                <p:cTn id="69" presetID="0" presetClass="path" presetSubtype="0" accel="50000" decel="50000" fill="hold" grpId="3" nodeType="afterEffect">
                                  <p:stCondLst>
                                    <p:cond delay="0"/>
                                  </p:stCondLst>
                                  <p:childTnLst>
                                    <p:animMotion origin="layout" path="M -0.47431 0.30784 L -0.45712 0.58914 " pathEditMode="relative" rAng="0" ptsTypes="AA">
                                      <p:cBhvr>
                                        <p:cTn id="70" dur="1500" fill="hold"/>
                                        <p:tgtEl>
                                          <p:spTgt spid="133">
                                            <p:txEl>
                                              <p:pRg st="0" end="0"/>
                                            </p:txEl>
                                          </p:spTgt>
                                        </p:tgtEl>
                                        <p:attrNameLst>
                                          <p:attrName>ppt_x</p:attrName>
                                          <p:attrName>ppt_y</p:attrName>
                                        </p:attrNameLst>
                                      </p:cBhvr>
                                      <p:rCtr x="851" y="14065"/>
                                    </p:animMotion>
                                  </p:childTnLst>
                                </p:cTn>
                              </p:par>
                            </p:childTnLst>
                          </p:cTn>
                        </p:par>
                        <p:par>
                          <p:cTn id="71" fill="hold">
                            <p:stCondLst>
                              <p:cond delay="12500"/>
                            </p:stCondLst>
                            <p:childTnLst>
                              <p:par>
                                <p:cTn id="72" presetID="0" presetClass="path" presetSubtype="0" accel="50000" decel="50000" fill="hold" grpId="0" nodeType="afterEffect">
                                  <p:stCondLst>
                                    <p:cond delay="0"/>
                                  </p:stCondLst>
                                  <p:childTnLst>
                                    <p:animMotion origin="layout" path="M 3.05556E-6 0.00031 L -0.01771 0.50154 " pathEditMode="relative" rAng="0" ptsTypes="AA">
                                      <p:cBhvr>
                                        <p:cTn id="73" dur="2000" fill="hold"/>
                                        <p:tgtEl>
                                          <p:spTgt spid="64"/>
                                        </p:tgtEl>
                                        <p:attrNameLst>
                                          <p:attrName>ppt_x</p:attrName>
                                          <p:attrName>ppt_y</p:attrName>
                                        </p:attrNameLst>
                                      </p:cBhvr>
                                      <p:rCtr x="-885" y="25046"/>
                                    </p:animMotion>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2" nodeType="clickEffect">
                                  <p:stCondLst>
                                    <p:cond delay="0"/>
                                  </p:stCondLst>
                                  <p:childTnLst>
                                    <p:set>
                                      <p:cBhvr>
                                        <p:cTn id="77" dur="1" fill="hold">
                                          <p:stCondLst>
                                            <p:cond delay="0"/>
                                          </p:stCondLst>
                                        </p:cTn>
                                        <p:tgtEl>
                                          <p:spTgt spid="111"/>
                                        </p:tgtEl>
                                        <p:attrNameLst>
                                          <p:attrName>style.visibility</p:attrName>
                                        </p:attrNameLst>
                                      </p:cBhvr>
                                      <p:to>
                                        <p:strVal val="visible"/>
                                      </p:to>
                                    </p:set>
                                    <p:animEffect transition="in" filter="dissolve">
                                      <p:cBhvr>
                                        <p:cTn id="78" dur="500"/>
                                        <p:tgtEl>
                                          <p:spTgt spid="111"/>
                                        </p:tgtEl>
                                      </p:cBhvr>
                                    </p:animEffect>
                                  </p:childTnLst>
                                </p:cTn>
                              </p:par>
                            </p:childTnLst>
                          </p:cTn>
                        </p:par>
                        <p:par>
                          <p:cTn id="79" fill="hold">
                            <p:stCondLst>
                              <p:cond delay="500"/>
                            </p:stCondLst>
                            <p:childTnLst>
                              <p:par>
                                <p:cTn id="80" presetID="0" presetClass="path" presetSubtype="0" accel="50000" decel="50000" fill="hold" grpId="0" nodeType="afterEffect">
                                  <p:stCondLst>
                                    <p:cond delay="0"/>
                                  </p:stCondLst>
                                  <p:childTnLst>
                                    <p:animMotion origin="layout" path="M 8.33333E-7 4.07407E-6 L 0.20833 -0.00124 " pathEditMode="relative" rAng="0" ptsTypes="AA">
                                      <p:cBhvr>
                                        <p:cTn id="81" dur="2000" fill="hold"/>
                                        <p:tgtEl>
                                          <p:spTgt spid="111"/>
                                        </p:tgtEl>
                                        <p:attrNameLst>
                                          <p:attrName>ppt_x</p:attrName>
                                          <p:attrName>ppt_y</p:attrName>
                                        </p:attrNameLst>
                                      </p:cBhvr>
                                      <p:rCtr x="10417" y="-62"/>
                                    </p:animMotion>
                                  </p:childTnLst>
                                </p:cTn>
                              </p:par>
                            </p:childTnLst>
                          </p:cTn>
                        </p:par>
                        <p:par>
                          <p:cTn id="82" fill="hold">
                            <p:stCondLst>
                              <p:cond delay="2500"/>
                            </p:stCondLst>
                            <p:childTnLst>
                              <p:par>
                                <p:cTn id="83" presetID="9" presetClass="exit" presetSubtype="0" fill="hold" grpId="1" nodeType="afterEffect">
                                  <p:stCondLst>
                                    <p:cond delay="0"/>
                                  </p:stCondLst>
                                  <p:childTnLst>
                                    <p:animEffect transition="out" filter="dissolve">
                                      <p:cBhvr>
                                        <p:cTn id="84" dur="500"/>
                                        <p:tgtEl>
                                          <p:spTgt spid="111"/>
                                        </p:tgtEl>
                                      </p:cBhvr>
                                    </p:animEffect>
                                    <p:set>
                                      <p:cBhvr>
                                        <p:cTn id="85" dur="1" fill="hold">
                                          <p:stCondLst>
                                            <p:cond delay="499"/>
                                          </p:stCondLst>
                                        </p:cTn>
                                        <p:tgtEl>
                                          <p:spTgt spid="111"/>
                                        </p:tgtEl>
                                        <p:attrNameLst>
                                          <p:attrName>style.visibility</p:attrName>
                                        </p:attrNameLst>
                                      </p:cBhvr>
                                      <p:to>
                                        <p:strVal val="hidden"/>
                                      </p:to>
                                    </p:set>
                                  </p:childTnLst>
                                </p:cTn>
                              </p:par>
                              <p:par>
                                <p:cTn id="86" presetID="9" presetClass="entr" presetSubtype="0" fill="hold" grpId="1" nodeType="withEffect">
                                  <p:stCondLst>
                                    <p:cond delay="0"/>
                                  </p:stCondLst>
                                  <p:childTnLst>
                                    <p:set>
                                      <p:cBhvr>
                                        <p:cTn id="87" dur="1" fill="hold">
                                          <p:stCondLst>
                                            <p:cond delay="0"/>
                                          </p:stCondLst>
                                        </p:cTn>
                                        <p:tgtEl>
                                          <p:spTgt spid="112">
                                            <p:txEl>
                                              <p:pRg st="0" end="0"/>
                                            </p:txEl>
                                          </p:spTgt>
                                        </p:tgtEl>
                                        <p:attrNameLst>
                                          <p:attrName>style.visibility</p:attrName>
                                        </p:attrNameLst>
                                      </p:cBhvr>
                                      <p:to>
                                        <p:strVal val="visible"/>
                                      </p:to>
                                    </p:set>
                                    <p:animEffect transition="in" filter="dissolve">
                                      <p:cBhvr>
                                        <p:cTn id="88" dur="500"/>
                                        <p:tgtEl>
                                          <p:spTgt spid="112">
                                            <p:txEl>
                                              <p:pRg st="0" end="0"/>
                                            </p:txEl>
                                          </p:spTgt>
                                        </p:tgtEl>
                                      </p:cBhvr>
                                    </p:animEffect>
                                  </p:childTnLst>
                                </p:cTn>
                              </p:par>
                            </p:childTnLst>
                          </p:cTn>
                        </p:par>
                        <p:par>
                          <p:cTn id="89" fill="hold">
                            <p:stCondLst>
                              <p:cond delay="3000"/>
                            </p:stCondLst>
                            <p:childTnLst>
                              <p:par>
                                <p:cTn id="90" presetID="0" presetClass="path" presetSubtype="0" accel="50000" decel="50000" fill="hold" nodeType="afterEffect">
                                  <p:stCondLst>
                                    <p:cond delay="0"/>
                                  </p:stCondLst>
                                  <p:childTnLst>
                                    <p:animMotion origin="layout" path="M 3.88889E-6 -4.07407E-6 L 0.20468 -4.07407E-6 " pathEditMode="relative" ptsTypes="AA">
                                      <p:cBhvr>
                                        <p:cTn id="91" dur="1500" fill="hold"/>
                                        <p:tgtEl>
                                          <p:spTgt spid="112">
                                            <p:txEl>
                                              <p:pRg st="0" end="0"/>
                                            </p:txEl>
                                          </p:spTgt>
                                        </p:tgtEl>
                                        <p:attrNameLst>
                                          <p:attrName>ppt_x</p:attrName>
                                          <p:attrName>ppt_y</p:attrName>
                                        </p:attrNameLst>
                                      </p:cBhvr>
                                    </p:animMotion>
                                  </p:childTnLst>
                                </p:cTn>
                              </p:par>
                            </p:childTnLst>
                          </p:cTn>
                        </p:par>
                        <p:par>
                          <p:cTn id="92" fill="hold">
                            <p:stCondLst>
                              <p:cond delay="4500"/>
                            </p:stCondLst>
                            <p:childTnLst>
                              <p:par>
                                <p:cTn id="93" presetID="0" presetClass="path" presetSubtype="0" accel="50000" decel="50000" fill="hold" grpId="0" nodeType="afterEffect">
                                  <p:stCondLst>
                                    <p:cond delay="0"/>
                                  </p:stCondLst>
                                  <p:childTnLst>
                                    <p:animMotion origin="layout" path="M 0.20469 4.07407E-6 C 0.21823 0.05061 0.23194 0.10185 0.22083 0.14321 C 0.20989 0.18426 0.15295 0.22963 0.13941 0.24722 " pathEditMode="relative" rAng="0" ptsTypes="aaA">
                                      <p:cBhvr>
                                        <p:cTn id="94" dur="1500" fill="hold"/>
                                        <p:tgtEl>
                                          <p:spTgt spid="112">
                                            <p:txEl>
                                              <p:pRg st="0" end="0"/>
                                            </p:txEl>
                                          </p:spTgt>
                                        </p:tgtEl>
                                        <p:attrNameLst>
                                          <p:attrName>ppt_x</p:attrName>
                                          <p:attrName>ppt_y</p:attrName>
                                        </p:attrNameLst>
                                      </p:cBhvr>
                                      <p:rCtr x="-1910" y="12346"/>
                                    </p:animMotion>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171"/>
                                        </p:tgtEl>
                                        <p:attrNameLst>
                                          <p:attrName>style.visibility</p:attrName>
                                        </p:attrNameLst>
                                      </p:cBhvr>
                                      <p:to>
                                        <p:strVal val="visible"/>
                                      </p:to>
                                    </p:set>
                                    <p:animEffect transition="in" filter="dissolve">
                                      <p:cBhvr>
                                        <p:cTn id="99" dur="500"/>
                                        <p:tgtEl>
                                          <p:spTgt spid="171"/>
                                        </p:tgtEl>
                                      </p:cBhvr>
                                    </p:animEffect>
                                  </p:childTnLst>
                                </p:cTn>
                              </p:par>
                            </p:childTnLst>
                          </p:cTn>
                        </p:par>
                        <p:par>
                          <p:cTn id="100" fill="hold">
                            <p:stCondLst>
                              <p:cond delay="500"/>
                            </p:stCondLst>
                            <p:childTnLst>
                              <p:par>
                                <p:cTn id="101" presetID="9" presetClass="entr" presetSubtype="0" fill="hold"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1000"/>
                                        <p:tgtEl>
                                          <p:spTgt spid="36"/>
                                        </p:tgtEl>
                                      </p:cBhvr>
                                    </p:animEffect>
                                  </p:childTnLst>
                                </p:cTn>
                              </p:par>
                            </p:childTnLst>
                          </p:cTn>
                        </p:par>
                        <p:par>
                          <p:cTn id="104" fill="hold">
                            <p:stCondLst>
                              <p:cond delay="1500"/>
                            </p:stCondLst>
                            <p:childTnLst>
                              <p:par>
                                <p:cTn id="105" presetID="9" presetClass="entr" presetSubtype="0"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dissolve">
                                      <p:cBhvr>
                                        <p:cTn id="107" dur="10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71"/>
                                        </p:tgtEl>
                                      </p:cBhvr>
                                    </p:animEffect>
                                    <p:set>
                                      <p:cBhvr>
                                        <p:cTn id="112" dur="1" fill="hold">
                                          <p:stCondLst>
                                            <p:cond delay="499"/>
                                          </p:stCondLst>
                                        </p:cTn>
                                        <p:tgtEl>
                                          <p:spTgt spid="171"/>
                                        </p:tgtEl>
                                        <p:attrNameLst>
                                          <p:attrName>style.visibility</p:attrName>
                                        </p:attrNameLst>
                                      </p:cBhvr>
                                      <p:to>
                                        <p:strVal val="hidden"/>
                                      </p:to>
                                    </p:set>
                                  </p:childTnLst>
                                </p:cTn>
                              </p:par>
                              <p:par>
                                <p:cTn id="113" presetID="9" presetClass="entr" presetSubtype="0" fill="hold" grpId="2" nodeType="withEffect">
                                  <p:stCondLst>
                                    <p:cond delay="0"/>
                                  </p:stCondLst>
                                  <p:childTnLst>
                                    <p:set>
                                      <p:cBhvr>
                                        <p:cTn id="114" dur="1" fill="hold">
                                          <p:stCondLst>
                                            <p:cond delay="0"/>
                                          </p:stCondLst>
                                        </p:cTn>
                                        <p:tgtEl>
                                          <p:spTgt spid="308"/>
                                        </p:tgtEl>
                                        <p:attrNameLst>
                                          <p:attrName>style.visibility</p:attrName>
                                        </p:attrNameLst>
                                      </p:cBhvr>
                                      <p:to>
                                        <p:strVal val="visible"/>
                                      </p:to>
                                    </p:set>
                                    <p:animEffect transition="in" filter="dissolve">
                                      <p:cBhvr>
                                        <p:cTn id="115" dur="500"/>
                                        <p:tgtEl>
                                          <p:spTgt spid="308"/>
                                        </p:tgtEl>
                                      </p:cBhvr>
                                    </p:animEffect>
                                  </p:childTnLst>
                                </p:cTn>
                              </p:par>
                            </p:childTnLst>
                          </p:cTn>
                        </p:par>
                        <p:par>
                          <p:cTn id="116" fill="hold">
                            <p:stCondLst>
                              <p:cond delay="500"/>
                            </p:stCondLst>
                            <p:childTnLst>
                              <p:par>
                                <p:cTn id="117" presetID="9" presetClass="exit" presetSubtype="0" fill="hold" nodeType="afterEffect">
                                  <p:stCondLst>
                                    <p:cond delay="0"/>
                                  </p:stCondLst>
                                  <p:childTnLst>
                                    <p:animEffect transition="out" filter="dissolve">
                                      <p:cBhvr>
                                        <p:cTn id="118" dur="500"/>
                                        <p:tgtEl>
                                          <p:spTgt spid="76"/>
                                        </p:tgtEl>
                                      </p:cBhvr>
                                    </p:animEffect>
                                    <p:set>
                                      <p:cBhvr>
                                        <p:cTn id="119" dur="1" fill="hold">
                                          <p:stCondLst>
                                            <p:cond delay="499"/>
                                          </p:stCondLst>
                                        </p:cTn>
                                        <p:tgtEl>
                                          <p:spTgt spid="76"/>
                                        </p:tgtEl>
                                        <p:attrNameLst>
                                          <p:attrName>style.visibility</p:attrName>
                                        </p:attrNameLst>
                                      </p:cBhvr>
                                      <p:to>
                                        <p:strVal val="hidden"/>
                                      </p:to>
                                    </p:set>
                                  </p:childTnLst>
                                </p:cTn>
                              </p:par>
                            </p:childTnLst>
                          </p:cTn>
                        </p:par>
                        <p:par>
                          <p:cTn id="120" fill="hold">
                            <p:stCondLst>
                              <p:cond delay="1000"/>
                            </p:stCondLst>
                            <p:childTnLst>
                              <p:par>
                                <p:cTn id="121" presetID="9" presetClass="entr" presetSubtype="0" fill="hold"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dissolve">
                                      <p:cBhvr>
                                        <p:cTn id="123" dur="500"/>
                                        <p:tgtEl>
                                          <p:spTgt spid="76"/>
                                        </p:tgtEl>
                                      </p:cBhvr>
                                    </p:animEffect>
                                  </p:childTnLst>
                                </p:cTn>
                              </p:par>
                            </p:childTnLst>
                          </p:cTn>
                        </p:par>
                        <p:par>
                          <p:cTn id="124" fill="hold">
                            <p:stCondLst>
                              <p:cond delay="1500"/>
                            </p:stCondLst>
                            <p:childTnLst>
                              <p:par>
                                <p:cTn id="125" presetID="9" presetClass="exit" presetSubtype="0" fill="hold" nodeType="afterEffect">
                                  <p:stCondLst>
                                    <p:cond delay="0"/>
                                  </p:stCondLst>
                                  <p:childTnLst>
                                    <p:animEffect transition="out" filter="dissolve">
                                      <p:cBhvr>
                                        <p:cTn id="126" dur="500"/>
                                        <p:tgtEl>
                                          <p:spTgt spid="76"/>
                                        </p:tgtEl>
                                      </p:cBhvr>
                                    </p:animEffect>
                                    <p:set>
                                      <p:cBhvr>
                                        <p:cTn id="127" dur="1" fill="hold">
                                          <p:stCondLst>
                                            <p:cond delay="499"/>
                                          </p:stCondLst>
                                        </p:cTn>
                                        <p:tgtEl>
                                          <p:spTgt spid="76"/>
                                        </p:tgtEl>
                                        <p:attrNameLst>
                                          <p:attrName>style.visibility</p:attrName>
                                        </p:attrNameLst>
                                      </p:cBhvr>
                                      <p:to>
                                        <p:strVal val="hidden"/>
                                      </p:to>
                                    </p:set>
                                  </p:childTnLst>
                                </p:cTn>
                              </p:par>
                            </p:childTnLst>
                          </p:cTn>
                        </p:par>
                        <p:par>
                          <p:cTn id="128" fill="hold">
                            <p:stCondLst>
                              <p:cond delay="2000"/>
                            </p:stCondLst>
                            <p:childTnLst>
                              <p:par>
                                <p:cTn id="129" presetID="9" presetClass="entr" presetSubtype="0" fill="hold" nodeType="after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dissolve">
                                      <p:cBhvr>
                                        <p:cTn id="131" dur="500"/>
                                        <p:tgtEl>
                                          <p:spTgt spid="76"/>
                                        </p:tgtEl>
                                      </p:cBhvr>
                                    </p:animEffect>
                                  </p:childTnLst>
                                </p:cTn>
                              </p:par>
                            </p:childTnLst>
                          </p:cTn>
                        </p:par>
                        <p:par>
                          <p:cTn id="132" fill="hold">
                            <p:stCondLst>
                              <p:cond delay="2500"/>
                            </p:stCondLst>
                            <p:childTnLst>
                              <p:par>
                                <p:cTn id="133" presetID="0" presetClass="path" presetSubtype="0" accel="50000" decel="50000" fill="hold" grpId="2" nodeType="afterEffect">
                                  <p:stCondLst>
                                    <p:cond delay="0"/>
                                  </p:stCondLst>
                                  <p:childTnLst>
                                    <p:animMotion origin="layout" path="M 0.13941 0.24707 C 0.03194 0.23412 -0.07466 0.22209 -0.13855 0.23473 C -0.20226 0.2483 -0.22309 0.28809 -0.24306 0.32974 " pathEditMode="relative" rAng="0" ptsTypes="aaA">
                                      <p:cBhvr>
                                        <p:cTn id="134" dur="1500" fill="hold"/>
                                        <p:tgtEl>
                                          <p:spTgt spid="112">
                                            <p:txEl>
                                              <p:pRg st="0" end="0"/>
                                            </p:txEl>
                                          </p:spTgt>
                                        </p:tgtEl>
                                        <p:attrNameLst>
                                          <p:attrName>ppt_x</p:attrName>
                                          <p:attrName>ppt_y</p:attrName>
                                        </p:attrNameLst>
                                      </p:cBhvr>
                                      <p:rCtr x="-19132" y="2869"/>
                                    </p:animMotion>
                                  </p:childTnLst>
                                </p:cTn>
                              </p:par>
                            </p:childTnLst>
                          </p:cTn>
                        </p:par>
                        <p:par>
                          <p:cTn id="135" fill="hold">
                            <p:stCondLst>
                              <p:cond delay="4000"/>
                            </p:stCondLst>
                            <p:childTnLst>
                              <p:par>
                                <p:cTn id="136" presetID="22" presetClass="entr" presetSubtype="1" fill="hold" nodeType="afterEffect">
                                  <p:stCondLst>
                                    <p:cond delay="0"/>
                                  </p:stCondLst>
                                  <p:childTnLst>
                                    <p:set>
                                      <p:cBhvr>
                                        <p:cTn id="137" dur="1" fill="hold">
                                          <p:stCondLst>
                                            <p:cond delay="0"/>
                                          </p:stCondLst>
                                        </p:cTn>
                                        <p:tgtEl>
                                          <p:spTgt spid="115"/>
                                        </p:tgtEl>
                                        <p:attrNameLst>
                                          <p:attrName>style.visibility</p:attrName>
                                        </p:attrNameLst>
                                      </p:cBhvr>
                                      <p:to>
                                        <p:strVal val="visible"/>
                                      </p:to>
                                    </p:set>
                                    <p:animEffect transition="in" filter="wipe(up)">
                                      <p:cBhvr>
                                        <p:cTn id="138" dur="500"/>
                                        <p:tgtEl>
                                          <p:spTgt spid="115"/>
                                        </p:tgtEl>
                                      </p:cBhvr>
                                    </p:animEffect>
                                  </p:childTnLst>
                                </p:cTn>
                              </p:par>
                              <p:par>
                                <p:cTn id="139" presetID="9" presetClass="exit" presetSubtype="0" fill="hold" grpId="3" nodeType="withEffect">
                                  <p:stCondLst>
                                    <p:cond delay="0"/>
                                  </p:stCondLst>
                                  <p:childTnLst>
                                    <p:animEffect transition="out" filter="dissolve">
                                      <p:cBhvr>
                                        <p:cTn id="140" dur="500"/>
                                        <p:tgtEl>
                                          <p:spTgt spid="308"/>
                                        </p:tgtEl>
                                      </p:cBhvr>
                                    </p:animEffect>
                                    <p:set>
                                      <p:cBhvr>
                                        <p:cTn id="141" dur="1" fill="hold">
                                          <p:stCondLst>
                                            <p:cond delay="499"/>
                                          </p:stCondLst>
                                        </p:cTn>
                                        <p:tgtEl>
                                          <p:spTgt spid="308"/>
                                        </p:tgtEl>
                                        <p:attrNameLst>
                                          <p:attrName>style.visibility</p:attrName>
                                        </p:attrNameLst>
                                      </p:cBhvr>
                                      <p:to>
                                        <p:strVal val="hidden"/>
                                      </p:to>
                                    </p:set>
                                  </p:childTnLst>
                                </p:cTn>
                              </p:par>
                            </p:childTnLst>
                          </p:cTn>
                        </p:par>
                        <p:par>
                          <p:cTn id="142" fill="hold">
                            <p:stCondLst>
                              <p:cond delay="4500"/>
                            </p:stCondLst>
                            <p:childTnLst>
                              <p:par>
                                <p:cTn id="143" presetID="9" presetClass="entr" presetSubtype="0" fill="hold" grpId="0" nodeType="after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dissolve">
                                      <p:cBhvr>
                                        <p:cTn id="145" dur="500"/>
                                        <p:tgtEl>
                                          <p:spTgt spid="11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6"/>
                                        </p:tgtEl>
                                        <p:attrNameLst>
                                          <p:attrName>style.visibility</p:attrName>
                                        </p:attrNameLst>
                                      </p:cBhvr>
                                      <p:to>
                                        <p:strVal val="visible"/>
                                      </p:to>
                                    </p:set>
                                    <p:animEffect transition="in" filter="fade">
                                      <p:cBhvr>
                                        <p:cTn id="148" dur="500"/>
                                        <p:tgtEl>
                                          <p:spTgt spid="116"/>
                                        </p:tgtEl>
                                      </p:cBhvr>
                                    </p:animEffect>
                                  </p:childTnLst>
                                </p:cTn>
                              </p:par>
                            </p:childTnLst>
                          </p:cTn>
                        </p:par>
                        <p:par>
                          <p:cTn id="149" fill="hold">
                            <p:stCondLst>
                              <p:cond delay="5000"/>
                            </p:stCondLst>
                            <p:childTnLst>
                              <p:par>
                                <p:cTn id="150" presetID="0" presetClass="path" presetSubtype="0" accel="50000" decel="50000" fill="hold" grpId="3" nodeType="afterEffect">
                                  <p:stCondLst>
                                    <p:cond delay="0"/>
                                  </p:stCondLst>
                                  <p:childTnLst>
                                    <p:animMotion origin="layout" path="M -0.24306 0.32974 L -0.22952 0.58853 " pathEditMode="relative" rAng="0" ptsTypes="AA">
                                      <p:cBhvr>
                                        <p:cTn id="151" dur="1500" fill="hold"/>
                                        <p:tgtEl>
                                          <p:spTgt spid="112">
                                            <p:txEl>
                                              <p:pRg st="0" end="0"/>
                                            </p:txEl>
                                          </p:spTgt>
                                        </p:tgtEl>
                                        <p:attrNameLst>
                                          <p:attrName>ppt_x</p:attrName>
                                          <p:attrName>ppt_y</p:attrName>
                                        </p:attrNameLst>
                                      </p:cBhvr>
                                      <p:rCtr x="677" y="12924"/>
                                    </p:animMotion>
                                  </p:childTnLst>
                                </p:cTn>
                              </p:par>
                            </p:childTnLst>
                          </p:cTn>
                        </p:par>
                        <p:par>
                          <p:cTn id="152" fill="hold">
                            <p:stCondLst>
                              <p:cond delay="6500"/>
                            </p:stCondLst>
                            <p:childTnLst>
                              <p:par>
                                <p:cTn id="153" presetID="0" presetClass="path" presetSubtype="0" accel="50000" decel="50000" fill="hold" grpId="0" nodeType="afterEffect">
                                  <p:stCondLst>
                                    <p:cond delay="0"/>
                                  </p:stCondLst>
                                  <p:childTnLst>
                                    <p:animMotion origin="layout" path="M 3.05556E-6 -2.93029E-6 L 0.20989 0.50031 " pathEditMode="relative" rAng="0" ptsTypes="AA">
                                      <p:cBhvr>
                                        <p:cTn id="154" dur="2000" fill="hold"/>
                                        <p:tgtEl>
                                          <p:spTgt spid="117"/>
                                        </p:tgtEl>
                                        <p:attrNameLst>
                                          <p:attrName>ppt_x</p:attrName>
                                          <p:attrName>ppt_y</p:attrName>
                                        </p:attrNameLst>
                                      </p:cBhvr>
                                      <p:rCtr x="10486" y="25015"/>
                                    </p:animMotion>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nodeType="clickEffect">
                                  <p:stCondLst>
                                    <p:cond delay="0"/>
                                  </p:stCondLst>
                                  <p:childTnLst>
                                    <p:set>
                                      <p:cBhvr>
                                        <p:cTn id="158" dur="1" fill="hold">
                                          <p:stCondLst>
                                            <p:cond delay="0"/>
                                          </p:stCondLst>
                                        </p:cTn>
                                        <p:tgtEl>
                                          <p:spTgt spid="307"/>
                                        </p:tgtEl>
                                        <p:attrNameLst>
                                          <p:attrName>style.visibility</p:attrName>
                                        </p:attrNameLst>
                                      </p:cBhvr>
                                      <p:to>
                                        <p:strVal val="visible"/>
                                      </p:to>
                                    </p:set>
                                    <p:animEffect transition="in" filter="dissolve">
                                      <p:cBhvr>
                                        <p:cTn id="159" dur="500"/>
                                        <p:tgtEl>
                                          <p:spTgt spid="307"/>
                                        </p:tgtEl>
                                      </p:cBhvr>
                                    </p:animEffect>
                                  </p:childTnLst>
                                </p:cTn>
                              </p:par>
                            </p:childTnLst>
                          </p:cTn>
                        </p:par>
                        <p:par>
                          <p:cTn id="160" fill="hold">
                            <p:stCondLst>
                              <p:cond delay="500"/>
                            </p:stCondLst>
                            <p:childTnLst>
                              <p:par>
                                <p:cTn id="161" presetID="22" presetClass="entr" presetSubtype="8" fill="hold" nodeType="afterEffect">
                                  <p:stCondLst>
                                    <p:cond delay="0"/>
                                  </p:stCondLst>
                                  <p:childTnLst>
                                    <p:set>
                                      <p:cBhvr>
                                        <p:cTn id="162" dur="1" fill="hold">
                                          <p:stCondLst>
                                            <p:cond delay="0"/>
                                          </p:stCondLst>
                                        </p:cTn>
                                        <p:tgtEl>
                                          <p:spTgt spid="39"/>
                                        </p:tgtEl>
                                        <p:attrNameLst>
                                          <p:attrName>style.visibility</p:attrName>
                                        </p:attrNameLst>
                                      </p:cBhvr>
                                      <p:to>
                                        <p:strVal val="visible"/>
                                      </p:to>
                                    </p:set>
                                    <p:animEffect transition="in" filter="wipe(left)">
                                      <p:cBhvr>
                                        <p:cTn id="163" dur="500"/>
                                        <p:tgtEl>
                                          <p:spTgt spid="39"/>
                                        </p:tgtEl>
                                      </p:cBhvr>
                                    </p:animEffect>
                                  </p:childTnLst>
                                </p:cTn>
                              </p:par>
                            </p:childTnLst>
                          </p:cTn>
                        </p:par>
                        <p:par>
                          <p:cTn id="164" fill="hold">
                            <p:stCondLst>
                              <p:cond delay="1000"/>
                            </p:stCondLst>
                            <p:childTnLst>
                              <p:par>
                                <p:cTn id="165" presetID="22" presetClass="entr" presetSubtype="8" fill="hold" nodeType="afterEffect">
                                  <p:stCondLst>
                                    <p:cond delay="0"/>
                                  </p:stCondLst>
                                  <p:childTnLst>
                                    <p:set>
                                      <p:cBhvr>
                                        <p:cTn id="166" dur="1" fill="hold">
                                          <p:stCondLst>
                                            <p:cond delay="0"/>
                                          </p:stCondLst>
                                        </p:cTn>
                                        <p:tgtEl>
                                          <p:spTgt spid="170"/>
                                        </p:tgtEl>
                                        <p:attrNameLst>
                                          <p:attrName>style.visibility</p:attrName>
                                        </p:attrNameLst>
                                      </p:cBhvr>
                                      <p:to>
                                        <p:strVal val="visible"/>
                                      </p:to>
                                    </p:set>
                                    <p:animEffect transition="in" filter="wipe(left)">
                                      <p:cBhvr>
                                        <p:cTn id="16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P spid="133" grpId="0" build="allAtOnce"/>
      <p:bldP spid="133" grpId="1" build="allAtOnce"/>
      <p:bldP spid="133" grpId="2" build="allAtOnce"/>
      <p:bldP spid="133" grpId="3" build="allAtOnce"/>
      <p:bldP spid="64" grpId="0" animBg="1"/>
      <p:bldP spid="65" grpId="0" animBg="1"/>
      <p:bldP spid="111" grpId="0"/>
      <p:bldP spid="111" grpId="1"/>
      <p:bldP spid="111" grpId="2"/>
      <p:bldP spid="112" grpId="0" build="allAtOnce"/>
      <p:bldP spid="112" grpId="1" build="allAtOnce"/>
      <p:bldP spid="112" grpId="2" build="allAtOnce"/>
      <p:bldP spid="112" grpId="3" build="allAtOnce"/>
      <p:bldP spid="114" grpId="0" animBg="1"/>
      <p:bldP spid="116" grpId="0" animBg="1"/>
      <p:bldP spid="74" grpId="0"/>
      <p:bldP spid="74" grpId="1"/>
      <p:bldP spid="117" grpId="0" animBg="1"/>
      <p:bldP spid="308" grpId="0" animBg="1"/>
      <p:bldP spid="308" grpId="1" animBg="1"/>
      <p:bldP spid="308" grpId="2" animBg="1"/>
      <p:bldP spid="308" grpId="3" animBg="1"/>
      <p:bldP spid="171" grpId="0" animBg="1"/>
      <p:bldP spid="17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ctrTitle"/>
          </p:nvPr>
        </p:nvSpPr>
        <p:spPr>
          <a:xfrm>
            <a:off x="1017587" y="1596571"/>
            <a:ext cx="6048299" cy="764059"/>
          </a:xfrm>
        </p:spPr>
        <p:txBody>
          <a:bodyPr/>
          <a:lstStyle/>
          <a:p>
            <a:r>
              <a:rPr lang="en-US" sz="4000" dirty="0" smtClean="0">
                <a:solidFill>
                  <a:srgbClr val="F27C3A"/>
                </a:solidFill>
              </a:rPr>
              <a:t>Deploying Cloud Foundry</a:t>
            </a:r>
            <a:endParaRPr lang="en-US" sz="4000" dirty="0">
              <a:solidFill>
                <a:srgbClr val="F27C3A"/>
              </a:solidFill>
            </a:endParaRPr>
          </a:p>
        </p:txBody>
      </p:sp>
      <p:sp>
        <p:nvSpPr>
          <p:cNvPr id="7"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Overview</a:t>
            </a:r>
            <a:endParaRPr lang="en-US" sz="2400" dirty="0">
              <a:solidFill>
                <a:srgbClr val="FFFFFF"/>
              </a:solidFill>
            </a:endParaRPr>
          </a:p>
        </p:txBody>
      </p:sp>
    </p:spTree>
    <p:extLst>
      <p:ext uri="{BB962C8B-B14F-4D97-AF65-F5344CB8AC3E}">
        <p14:creationId xmlns:p14="http://schemas.microsoft.com/office/powerpoint/2010/main" val="132206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13121472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1724025" y="1200150"/>
            <a:ext cx="3990975" cy="32003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a:solidFill>
                <a:srgbClr val="008881"/>
              </a:solidFill>
              <a:latin typeface="Arial"/>
              <a:ea typeface="Arial"/>
              <a:cs typeface="Arial"/>
              <a:sym typeface="Arial"/>
            </a:endParaRPr>
          </a:p>
        </p:txBody>
      </p:sp>
      <p:grpSp>
        <p:nvGrpSpPr>
          <p:cNvPr id="406" name="Shape 406"/>
          <p:cNvGrpSpPr/>
          <p:nvPr/>
        </p:nvGrpSpPr>
        <p:grpSpPr>
          <a:xfrm>
            <a:off x="3976503" y="2648851"/>
            <a:ext cx="1533402" cy="443726"/>
            <a:chOff x="4038600" y="2305108"/>
            <a:chExt cx="1533402" cy="443726"/>
          </a:xfrm>
        </p:grpSpPr>
        <p:sp>
          <p:nvSpPr>
            <p:cNvPr id="407" name="Shape 407"/>
            <p:cNvSpPr/>
            <p:nvPr/>
          </p:nvSpPr>
          <p:spPr>
            <a:xfrm>
              <a:off x="4038600" y="2305108"/>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Message Bus</a:t>
              </a:r>
            </a:p>
          </p:txBody>
        </p:sp>
        <p:sp>
          <p:nvSpPr>
            <p:cNvPr id="408" name="Shape 408"/>
            <p:cNvSpPr/>
            <p:nvPr/>
          </p:nvSpPr>
          <p:spPr>
            <a:xfrm rot="-10345447">
              <a:off x="4094828" y="2426119"/>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410" name="Shape 410"/>
          <p:cNvSpPr/>
          <p:nvPr/>
        </p:nvSpPr>
        <p:spPr>
          <a:xfrm>
            <a:off x="5715000" y="1200150"/>
            <a:ext cx="3085552" cy="32003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a:solidFill>
                <a:srgbClr val="008881"/>
              </a:solidFill>
              <a:latin typeface="Arial"/>
              <a:ea typeface="Arial"/>
              <a:cs typeface="Arial"/>
              <a:sym typeface="Arial"/>
            </a:endParaRPr>
          </a:p>
        </p:txBody>
      </p:sp>
      <p:sp>
        <p:nvSpPr>
          <p:cNvPr id="411" name="Shape 411"/>
          <p:cNvSpPr/>
          <p:nvPr/>
        </p:nvSpPr>
        <p:spPr>
          <a:xfrm>
            <a:off x="7010400" y="39550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b="0" i="0" u="none" strike="noStrike" cap="none">
                <a:solidFill>
                  <a:srgbClr val="000000"/>
                </a:solidFill>
                <a:latin typeface="Calibri"/>
                <a:ea typeface="Calibri"/>
                <a:cs typeface="Calibri"/>
                <a:sym typeface="Calibri"/>
              </a:rPr>
              <a:t>IaaS</a:t>
            </a:r>
          </a:p>
        </p:txBody>
      </p:sp>
      <p:sp>
        <p:nvSpPr>
          <p:cNvPr id="412" name="Shape 412"/>
          <p:cNvSpPr/>
          <p:nvPr/>
        </p:nvSpPr>
        <p:spPr>
          <a:xfrm>
            <a:off x="2743200" y="3678019"/>
            <a:ext cx="2878328" cy="64633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b="0" i="0" u="none" strike="noStrike" cap="none" dirty="0">
                <a:solidFill>
                  <a:srgbClr val="000000"/>
                </a:solidFill>
                <a:latin typeface="Calibri"/>
                <a:ea typeface="Calibri"/>
                <a:cs typeface="Calibri"/>
                <a:sym typeface="Calibri"/>
              </a:rPr>
              <a:t>Cloud Foundry       Operations Manager/BOSH</a:t>
            </a:r>
          </a:p>
        </p:txBody>
      </p:sp>
      <p:grpSp>
        <p:nvGrpSpPr>
          <p:cNvPr id="413" name="Shape 413"/>
          <p:cNvGrpSpPr/>
          <p:nvPr/>
        </p:nvGrpSpPr>
        <p:grpSpPr>
          <a:xfrm>
            <a:off x="1943954" y="1384374"/>
            <a:ext cx="1533402" cy="443726"/>
            <a:chOff x="810566" y="1384374"/>
            <a:chExt cx="1533402" cy="443726"/>
          </a:xfrm>
        </p:grpSpPr>
        <p:sp>
          <p:nvSpPr>
            <p:cNvPr id="414" name="Shape 414"/>
            <p:cNvSpPr/>
            <p:nvPr/>
          </p:nvSpPr>
          <p:spPr>
            <a:xfrm>
              <a:off x="810566" y="138437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415" name="Shape 415"/>
            <p:cNvSpPr/>
            <p:nvPr/>
          </p:nvSpPr>
          <p:spPr>
            <a:xfrm>
              <a:off x="874073" y="149837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16" name="Shape 416"/>
          <p:cNvGrpSpPr/>
          <p:nvPr/>
        </p:nvGrpSpPr>
        <p:grpSpPr>
          <a:xfrm>
            <a:off x="3976503" y="1794381"/>
            <a:ext cx="1533402" cy="443726"/>
            <a:chOff x="5181600" y="2326964"/>
            <a:chExt cx="1533402" cy="443726"/>
          </a:xfrm>
        </p:grpSpPr>
        <p:sp>
          <p:nvSpPr>
            <p:cNvPr id="417" name="Shape 417"/>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BOSH Director</a:t>
              </a:r>
            </a:p>
          </p:txBody>
        </p:sp>
        <p:sp>
          <p:nvSpPr>
            <p:cNvPr id="418" name="Shape 418"/>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19" name="Shape 419"/>
          <p:cNvGrpSpPr/>
          <p:nvPr/>
        </p:nvGrpSpPr>
        <p:grpSpPr>
          <a:xfrm>
            <a:off x="1943953" y="2221766"/>
            <a:ext cx="1533402" cy="443726"/>
            <a:chOff x="2155868" y="1384375"/>
            <a:chExt cx="1533402" cy="443726"/>
          </a:xfrm>
        </p:grpSpPr>
        <p:sp>
          <p:nvSpPr>
            <p:cNvPr id="420" name="Shape 420"/>
            <p:cNvSpPr/>
            <p:nvPr/>
          </p:nvSpPr>
          <p:spPr>
            <a:xfrm>
              <a:off x="2155868" y="1384375"/>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err="1" smtClean="0">
                  <a:solidFill>
                    <a:schemeClr val="lt1"/>
                  </a:solidFill>
                  <a:latin typeface="Arial"/>
                  <a:ea typeface="Arial"/>
                  <a:cs typeface="Arial"/>
                  <a:sym typeface="Arial"/>
                </a:rPr>
                <a:t>Blobstore</a:t>
              </a:r>
              <a:endParaRPr lang="en-US" sz="1200" b="1" i="0" u="none" strike="noStrike" cap="none" dirty="0">
                <a:solidFill>
                  <a:schemeClr val="lt1"/>
                </a:solidFill>
                <a:latin typeface="Arial"/>
                <a:ea typeface="Arial"/>
                <a:cs typeface="Arial"/>
                <a:sym typeface="Arial"/>
              </a:endParaRPr>
            </a:p>
          </p:txBody>
        </p:sp>
        <p:sp>
          <p:nvSpPr>
            <p:cNvPr id="421" name="Shape 421"/>
            <p:cNvSpPr/>
            <p:nvPr/>
          </p:nvSpPr>
          <p:spPr>
            <a:xfrm rot="-2700000">
              <a:off x="2241490" y="1547538"/>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22" name="Shape 422"/>
          <p:cNvGrpSpPr/>
          <p:nvPr/>
        </p:nvGrpSpPr>
        <p:grpSpPr>
          <a:xfrm>
            <a:off x="1943954" y="3059158"/>
            <a:ext cx="1533402" cy="443726"/>
            <a:chOff x="3495798" y="1384374"/>
            <a:chExt cx="1533402" cy="443726"/>
          </a:xfrm>
        </p:grpSpPr>
        <p:sp>
          <p:nvSpPr>
            <p:cNvPr id="423" name="Shape 423"/>
            <p:cNvSpPr/>
            <p:nvPr/>
          </p:nvSpPr>
          <p:spPr>
            <a:xfrm>
              <a:off x="3495798" y="138437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Health Monitor</a:t>
              </a:r>
            </a:p>
          </p:txBody>
        </p:sp>
        <p:sp>
          <p:nvSpPr>
            <p:cNvPr id="424" name="Shape 424"/>
            <p:cNvSpPr/>
            <p:nvPr/>
          </p:nvSpPr>
          <p:spPr>
            <a:xfrm>
              <a:off x="3549266" y="1516358"/>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425" name="Shape 425"/>
          <p:cNvSpPr/>
          <p:nvPr/>
        </p:nvSpPr>
        <p:spPr>
          <a:xfrm>
            <a:off x="181591" y="2886075"/>
            <a:ext cx="1390650" cy="1514473"/>
          </a:xfrm>
          <a:prstGeom prst="roundRect">
            <a:avLst>
              <a:gd name="adj" fmla="val 744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25" tIns="45700" rIns="91425" bIns="45700" anchor="t" anchorCtr="0">
            <a:noAutofit/>
          </a:bodyPr>
          <a:lstStyle/>
          <a:p>
            <a:pPr marL="0" marR="0" lvl="0" indent="0" algn="l" rtl="0">
              <a:spcBef>
                <a:spcPts val="0"/>
              </a:spcBef>
              <a:spcAft>
                <a:spcPts val="600"/>
              </a:spcAft>
              <a:buSzPct val="25000"/>
              <a:buNone/>
            </a:pPr>
            <a:r>
              <a:rPr lang="en-US" sz="1400" b="1" i="0" u="none" strike="noStrike" cap="none" dirty="0">
                <a:solidFill>
                  <a:schemeClr val="dk1"/>
                </a:solidFill>
                <a:latin typeface="Arial"/>
                <a:ea typeface="Arial"/>
                <a:cs typeface="Arial"/>
                <a:sym typeface="Arial"/>
              </a:rPr>
              <a:t>Deployment</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Packages</a:t>
            </a:r>
          </a:p>
          <a:p>
            <a:pPr marL="285750" marR="0" lvl="1" indent="-120650"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Blobs</a:t>
            </a:r>
          </a:p>
          <a:p>
            <a:pPr marL="285750" marR="0" lvl="1" indent="-120650"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Source</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Jobs</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Manifest</a:t>
            </a:r>
          </a:p>
        </p:txBody>
      </p:sp>
      <p:sp>
        <p:nvSpPr>
          <p:cNvPr id="426" name="Shape 426"/>
          <p:cNvSpPr/>
          <p:nvPr/>
        </p:nvSpPr>
        <p:spPr>
          <a:xfrm>
            <a:off x="366713" y="1627749"/>
            <a:ext cx="1542433" cy="776286"/>
          </a:xfrm>
          <a:prstGeom prst="rightArrow">
            <a:avLst>
              <a:gd name="adj1" fmla="val 72086"/>
              <a:gd name="adj2" fmla="val 41820"/>
            </a:avLst>
          </a:prstGeom>
          <a:solidFill>
            <a:srgbClr val="7F7F7F"/>
          </a:solidFill>
          <a:ln>
            <a:noFill/>
          </a:ln>
        </p:spPr>
        <p:txBody>
          <a:bodyPr lIns="91425" tIns="45700" rIns="91425" bIns="45700" anchor="ctr" anchorCtr="0">
            <a:noAutofit/>
          </a:bodyPr>
          <a:lstStyle/>
          <a:p>
            <a:pPr marL="0" marR="0" lvl="0" indent="0" algn="ctr" rtl="0">
              <a:spcBef>
                <a:spcPts val="0"/>
              </a:spcBef>
              <a:buSzPct val="25000"/>
              <a:buNone/>
            </a:pPr>
            <a:r>
              <a:rPr lang="en-US" sz="1400" b="0" i="0" u="none" strike="noStrike" cap="none" dirty="0" smtClean="0">
                <a:solidFill>
                  <a:schemeClr val="lt1"/>
                </a:solidFill>
                <a:latin typeface="Arial"/>
                <a:ea typeface="Arial"/>
                <a:cs typeface="Arial"/>
                <a:sym typeface="Arial"/>
              </a:rPr>
              <a:t>Deploy new</a:t>
            </a:r>
          </a:p>
          <a:p>
            <a:pPr marL="0" marR="0" lvl="0" indent="0" algn="ctr" rtl="0">
              <a:spcBef>
                <a:spcPts val="0"/>
              </a:spcBef>
              <a:buSzPct val="25000"/>
              <a:buNone/>
            </a:pPr>
            <a:r>
              <a:rPr lang="en-US" sz="1400" b="0" i="1" u="none" strike="noStrike" cap="none" dirty="0" smtClean="0">
                <a:solidFill>
                  <a:schemeClr val="lt1"/>
                </a:solidFill>
                <a:latin typeface="Arial"/>
                <a:ea typeface="Arial"/>
                <a:cs typeface="Arial"/>
                <a:sym typeface="Arial"/>
              </a:rPr>
              <a:t>CF Instance</a:t>
            </a:r>
            <a:endParaRPr lang="en-US" sz="1400" b="0" i="1" u="none" strike="noStrike" cap="none" dirty="0">
              <a:solidFill>
                <a:schemeClr val="lt1"/>
              </a:solidFill>
              <a:latin typeface="Arial"/>
              <a:ea typeface="Arial"/>
              <a:cs typeface="Arial"/>
              <a:sym typeface="Arial"/>
            </a:endParaRPr>
          </a:p>
        </p:txBody>
      </p:sp>
      <p:pic>
        <p:nvPicPr>
          <p:cNvPr id="427" name="Shape 427"/>
          <p:cNvPicPr preferRelativeResize="0"/>
          <p:nvPr/>
        </p:nvPicPr>
        <p:blipFill rotWithShape="1">
          <a:blip r:embed="rId3">
            <a:alphaModFix/>
          </a:blip>
          <a:srcRect/>
          <a:stretch/>
        </p:blipFill>
        <p:spPr>
          <a:xfrm>
            <a:off x="181591" y="1627749"/>
            <a:ext cx="438150" cy="776286"/>
          </a:xfrm>
          <a:prstGeom prst="rect">
            <a:avLst/>
          </a:prstGeom>
          <a:noFill/>
          <a:ln>
            <a:noFill/>
          </a:ln>
        </p:spPr>
      </p:pic>
      <p:grpSp>
        <p:nvGrpSpPr>
          <p:cNvPr id="428" name="Shape 428"/>
          <p:cNvGrpSpPr/>
          <p:nvPr/>
        </p:nvGrpSpPr>
        <p:grpSpPr>
          <a:xfrm>
            <a:off x="5958598" y="1409866"/>
            <a:ext cx="2602716" cy="1033761"/>
            <a:chOff x="5958598" y="1409866"/>
            <a:chExt cx="2602716" cy="1033761"/>
          </a:xfrm>
        </p:grpSpPr>
        <p:sp>
          <p:nvSpPr>
            <p:cNvPr id="429" name="Shape 429"/>
            <p:cNvSpPr/>
            <p:nvPr/>
          </p:nvSpPr>
          <p:spPr>
            <a:xfrm>
              <a:off x="5958598" y="1409866"/>
              <a:ext cx="2602716" cy="1033761"/>
            </a:xfrm>
            <a:prstGeom prst="roundRect">
              <a:avLst>
                <a:gd name="adj" fmla="val 4579"/>
              </a:avLst>
            </a:prstGeom>
            <a:solidFill>
              <a:srgbClr val="33928A"/>
            </a:solidFill>
            <a:ln>
              <a:noFill/>
            </a:ln>
          </p:spPr>
          <p:txBody>
            <a:bodyPr lIns="914400"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Worker VMs</a:t>
              </a:r>
            </a:p>
          </p:txBody>
        </p:sp>
        <p:grpSp>
          <p:nvGrpSpPr>
            <p:cNvPr id="430" name="Shape 430"/>
            <p:cNvGrpSpPr/>
            <p:nvPr/>
          </p:nvGrpSpPr>
          <p:grpSpPr>
            <a:xfrm>
              <a:off x="6034264" y="1504950"/>
              <a:ext cx="751569" cy="871170"/>
              <a:chOff x="6443676" y="1273494"/>
              <a:chExt cx="993333" cy="1151407"/>
            </a:xfrm>
          </p:grpSpPr>
          <p:pic>
            <p:nvPicPr>
              <p:cNvPr id="431" name="Shape 431"/>
              <p:cNvPicPr preferRelativeResize="0"/>
              <p:nvPr/>
            </p:nvPicPr>
            <p:blipFill rotWithShape="1">
              <a:blip r:embed="rId4">
                <a:alphaModFix/>
              </a:blip>
              <a:srcRect/>
              <a:stretch/>
            </p:blipFill>
            <p:spPr>
              <a:xfrm>
                <a:off x="6443676" y="1556884"/>
                <a:ext cx="478470" cy="560812"/>
              </a:xfrm>
              <a:prstGeom prst="rect">
                <a:avLst/>
              </a:prstGeom>
              <a:noFill/>
              <a:ln>
                <a:noFill/>
              </a:ln>
            </p:spPr>
          </p:pic>
          <p:pic>
            <p:nvPicPr>
              <p:cNvPr id="432" name="Shape 432"/>
              <p:cNvPicPr preferRelativeResize="0"/>
              <p:nvPr/>
            </p:nvPicPr>
            <p:blipFill rotWithShape="1">
              <a:blip r:embed="rId4">
                <a:alphaModFix/>
              </a:blip>
              <a:srcRect/>
              <a:stretch/>
            </p:blipFill>
            <p:spPr>
              <a:xfrm>
                <a:off x="6699395" y="1710486"/>
                <a:ext cx="478470" cy="560812"/>
              </a:xfrm>
              <a:prstGeom prst="rect">
                <a:avLst/>
              </a:prstGeom>
              <a:noFill/>
              <a:ln>
                <a:noFill/>
              </a:ln>
            </p:spPr>
          </p:pic>
          <p:pic>
            <p:nvPicPr>
              <p:cNvPr id="433" name="Shape 433"/>
              <p:cNvPicPr preferRelativeResize="0"/>
              <p:nvPr/>
            </p:nvPicPr>
            <p:blipFill rotWithShape="1">
              <a:blip r:embed="rId4">
                <a:alphaModFix/>
              </a:blip>
              <a:srcRect/>
              <a:stretch/>
            </p:blipFill>
            <p:spPr>
              <a:xfrm>
                <a:off x="6955114" y="1864089"/>
                <a:ext cx="478470" cy="560812"/>
              </a:xfrm>
              <a:prstGeom prst="rect">
                <a:avLst/>
              </a:prstGeom>
              <a:noFill/>
              <a:ln>
                <a:noFill/>
              </a:ln>
            </p:spPr>
          </p:pic>
          <p:pic>
            <p:nvPicPr>
              <p:cNvPr id="434" name="Shape 434"/>
              <p:cNvPicPr preferRelativeResize="0"/>
              <p:nvPr/>
            </p:nvPicPr>
            <p:blipFill rotWithShape="1">
              <a:blip r:embed="rId4">
                <a:alphaModFix/>
              </a:blip>
              <a:srcRect/>
              <a:stretch/>
            </p:blipFill>
            <p:spPr>
              <a:xfrm>
                <a:off x="6447100" y="1273494"/>
                <a:ext cx="478470" cy="560812"/>
              </a:xfrm>
              <a:prstGeom prst="rect">
                <a:avLst/>
              </a:prstGeom>
              <a:noFill/>
              <a:ln>
                <a:noFill/>
              </a:ln>
            </p:spPr>
          </p:pic>
          <p:pic>
            <p:nvPicPr>
              <p:cNvPr id="435" name="Shape 435"/>
              <p:cNvPicPr preferRelativeResize="0"/>
              <p:nvPr/>
            </p:nvPicPr>
            <p:blipFill rotWithShape="1">
              <a:blip r:embed="rId4">
                <a:alphaModFix/>
              </a:blip>
              <a:srcRect/>
              <a:stretch/>
            </p:blipFill>
            <p:spPr>
              <a:xfrm>
                <a:off x="6702818" y="1427095"/>
                <a:ext cx="478470" cy="560812"/>
              </a:xfrm>
              <a:prstGeom prst="rect">
                <a:avLst/>
              </a:prstGeom>
              <a:noFill/>
              <a:ln>
                <a:noFill/>
              </a:ln>
            </p:spPr>
          </p:pic>
          <p:pic>
            <p:nvPicPr>
              <p:cNvPr id="436" name="Shape 436"/>
              <p:cNvPicPr preferRelativeResize="0"/>
              <p:nvPr/>
            </p:nvPicPr>
            <p:blipFill rotWithShape="1">
              <a:blip r:embed="rId4">
                <a:alphaModFix/>
              </a:blip>
              <a:srcRect/>
              <a:stretch/>
            </p:blipFill>
            <p:spPr>
              <a:xfrm>
                <a:off x="6958538" y="1580698"/>
                <a:ext cx="478470" cy="560812"/>
              </a:xfrm>
              <a:prstGeom prst="rect">
                <a:avLst/>
              </a:prstGeom>
              <a:noFill/>
              <a:ln>
                <a:noFill/>
              </a:ln>
            </p:spPr>
          </p:pic>
        </p:grpSp>
      </p:grpSp>
      <p:grpSp>
        <p:nvGrpSpPr>
          <p:cNvPr id="437" name="Shape 437"/>
          <p:cNvGrpSpPr/>
          <p:nvPr/>
        </p:nvGrpSpPr>
        <p:grpSpPr>
          <a:xfrm>
            <a:off x="5958598" y="2542365"/>
            <a:ext cx="2602716" cy="807464"/>
            <a:chOff x="5958598" y="2542365"/>
            <a:chExt cx="2602716" cy="807464"/>
          </a:xfrm>
        </p:grpSpPr>
        <p:sp>
          <p:nvSpPr>
            <p:cNvPr id="438" name="Shape 438"/>
            <p:cNvSpPr/>
            <p:nvPr/>
          </p:nvSpPr>
          <p:spPr>
            <a:xfrm>
              <a:off x="5958598" y="2542365"/>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etcd</a:t>
              </a:r>
            </a:p>
          </p:txBody>
        </p:sp>
        <p:pic>
          <p:nvPicPr>
            <p:cNvPr id="439" name="Shape 439"/>
            <p:cNvPicPr preferRelativeResize="0"/>
            <p:nvPr/>
          </p:nvPicPr>
          <p:blipFill rotWithShape="1">
            <a:blip r:embed="rId5">
              <a:alphaModFix/>
            </a:blip>
            <a:srcRect/>
            <a:stretch/>
          </p:blipFill>
          <p:spPr>
            <a:xfrm>
              <a:off x="7961239" y="2744640"/>
              <a:ext cx="478470" cy="560812"/>
            </a:xfrm>
            <a:prstGeom prst="rect">
              <a:avLst/>
            </a:prstGeom>
            <a:noFill/>
            <a:ln>
              <a:noFill/>
            </a:ln>
          </p:spPr>
        </p:pic>
        <p:sp>
          <p:nvSpPr>
            <p:cNvPr id="440" name="Shape 440"/>
            <p:cNvSpPr txBox="1"/>
            <p:nvPr/>
          </p:nvSpPr>
          <p:spPr>
            <a:xfrm>
              <a:off x="7165514" y="2997403"/>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sp>
          <p:nvSpPr>
            <p:cNvPr id="441" name="Shape 441"/>
            <p:cNvSpPr/>
            <p:nvPr/>
          </p:nvSpPr>
          <p:spPr>
            <a:xfrm rot="-10345447">
              <a:off x="6014828" y="2673762"/>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cxnSp>
        <p:nvCxnSpPr>
          <p:cNvPr id="442" name="Shape 442"/>
          <p:cNvCxnSpPr>
            <a:stCxn id="414" idx="3"/>
          </p:cNvCxnSpPr>
          <p:nvPr/>
        </p:nvCxnSpPr>
        <p:spPr>
          <a:xfrm>
            <a:off x="3477356" y="1606237"/>
            <a:ext cx="499200" cy="188100"/>
          </a:xfrm>
          <a:prstGeom prst="straightConnector1">
            <a:avLst/>
          </a:prstGeom>
          <a:noFill/>
          <a:ln w="19050" cap="flat" cmpd="sng">
            <a:solidFill>
              <a:srgbClr val="7F7F7F"/>
            </a:solidFill>
            <a:prstDash val="solid"/>
            <a:round/>
            <a:headEnd type="none" w="med" len="med"/>
            <a:tailEnd type="none" w="med" len="med"/>
          </a:ln>
        </p:spPr>
      </p:cxnSp>
      <p:cxnSp>
        <p:nvCxnSpPr>
          <p:cNvPr id="443" name="Shape 443"/>
          <p:cNvCxnSpPr>
            <a:stCxn id="420" idx="3"/>
          </p:cNvCxnSpPr>
          <p:nvPr/>
        </p:nvCxnSpPr>
        <p:spPr>
          <a:xfrm rot="10800000" flipH="1">
            <a:off x="3477356" y="2221629"/>
            <a:ext cx="499200" cy="222000"/>
          </a:xfrm>
          <a:prstGeom prst="straightConnector1">
            <a:avLst/>
          </a:prstGeom>
          <a:noFill/>
          <a:ln w="19050" cap="flat" cmpd="sng">
            <a:solidFill>
              <a:srgbClr val="7F7F7F"/>
            </a:solidFill>
            <a:prstDash val="solid"/>
            <a:round/>
            <a:headEnd type="none" w="med" len="med"/>
            <a:tailEnd type="none" w="med" len="med"/>
          </a:ln>
        </p:spPr>
      </p:cxnSp>
      <p:cxnSp>
        <p:nvCxnSpPr>
          <p:cNvPr id="444" name="Shape 444"/>
          <p:cNvCxnSpPr>
            <a:stCxn id="426" idx="3"/>
            <a:endCxn id="417" idx="1"/>
          </p:cNvCxnSpPr>
          <p:nvPr/>
        </p:nvCxnSpPr>
        <p:spPr>
          <a:xfrm>
            <a:off x="1909146" y="2015892"/>
            <a:ext cx="2067357" cy="352"/>
          </a:xfrm>
          <a:prstGeom prst="straightConnector1">
            <a:avLst/>
          </a:prstGeom>
          <a:noFill/>
          <a:ln w="19050" cap="flat" cmpd="sng">
            <a:solidFill>
              <a:srgbClr val="7F7F7F"/>
            </a:solidFill>
            <a:prstDash val="solid"/>
            <a:round/>
            <a:headEnd type="none" w="med" len="med"/>
            <a:tailEnd type="triangle" w="lg" len="lg"/>
          </a:ln>
        </p:spPr>
      </p:cxnSp>
      <p:cxnSp>
        <p:nvCxnSpPr>
          <p:cNvPr id="445" name="Shape 445"/>
          <p:cNvCxnSpPr/>
          <p:nvPr/>
        </p:nvCxnSpPr>
        <p:spPr>
          <a:xfrm rot="10800000" flipH="1">
            <a:off x="5509905" y="1930166"/>
            <a:ext cx="448694" cy="352"/>
          </a:xfrm>
          <a:prstGeom prst="straightConnector1">
            <a:avLst/>
          </a:prstGeom>
          <a:noFill/>
          <a:ln w="19050" cap="flat" cmpd="sng">
            <a:solidFill>
              <a:srgbClr val="7F7F7F"/>
            </a:solidFill>
            <a:prstDash val="solid"/>
            <a:round/>
            <a:headEnd type="none" w="med" len="med"/>
            <a:tailEnd type="triangle" w="lg" len="lg"/>
          </a:ln>
        </p:spPr>
      </p:cxnSp>
      <p:cxnSp>
        <p:nvCxnSpPr>
          <p:cNvPr id="446" name="Shape 446"/>
          <p:cNvCxnSpPr/>
          <p:nvPr/>
        </p:nvCxnSpPr>
        <p:spPr>
          <a:xfrm>
            <a:off x="5509905" y="2221766"/>
            <a:ext cx="448694" cy="347876"/>
          </a:xfrm>
          <a:prstGeom prst="straightConnector1">
            <a:avLst/>
          </a:prstGeom>
          <a:noFill/>
          <a:ln w="19050" cap="flat" cmpd="sng">
            <a:solidFill>
              <a:srgbClr val="7F7F7F"/>
            </a:solidFill>
            <a:prstDash val="solid"/>
            <a:round/>
            <a:headEnd type="none" w="med" len="med"/>
            <a:tailEnd type="triangle" w="lg" len="lg"/>
          </a:ln>
        </p:spPr>
      </p:cxnSp>
      <p:cxnSp>
        <p:nvCxnSpPr>
          <p:cNvPr id="447" name="Shape 447"/>
          <p:cNvCxnSpPr>
            <a:endCxn id="407" idx="2"/>
          </p:cNvCxnSpPr>
          <p:nvPr/>
        </p:nvCxnSpPr>
        <p:spPr>
          <a:xfrm rot="10800000">
            <a:off x="4743204" y="3092577"/>
            <a:ext cx="1215300" cy="458700"/>
          </a:xfrm>
          <a:prstGeom prst="curvedConnector2">
            <a:avLst/>
          </a:prstGeom>
          <a:noFill/>
          <a:ln w="19050" cap="flat" cmpd="sng">
            <a:solidFill>
              <a:srgbClr val="7F7F7F"/>
            </a:solidFill>
            <a:prstDash val="solid"/>
            <a:round/>
            <a:headEnd type="none" w="med" len="med"/>
            <a:tailEnd type="triangle" w="lg" len="lg"/>
          </a:ln>
        </p:spPr>
      </p:cxnSp>
      <p:cxnSp>
        <p:nvCxnSpPr>
          <p:cNvPr id="448" name="Shape 448"/>
          <p:cNvCxnSpPr>
            <a:stCxn id="407" idx="0"/>
            <a:endCxn id="417" idx="2"/>
          </p:cNvCxnSpPr>
          <p:nvPr/>
        </p:nvCxnSpPr>
        <p:spPr>
          <a:xfrm rot="10800000">
            <a:off x="4743204" y="2238151"/>
            <a:ext cx="0" cy="410700"/>
          </a:xfrm>
          <a:prstGeom prst="straightConnector1">
            <a:avLst/>
          </a:prstGeom>
          <a:noFill/>
          <a:ln w="19050" cap="flat" cmpd="sng">
            <a:solidFill>
              <a:srgbClr val="7F7F7F"/>
            </a:solidFill>
            <a:prstDash val="solid"/>
            <a:round/>
            <a:headEnd type="none" w="med" len="med"/>
            <a:tailEnd type="triangle" w="lg" len="lg"/>
          </a:ln>
        </p:spPr>
      </p:cxnSp>
      <p:cxnSp>
        <p:nvCxnSpPr>
          <p:cNvPr id="449" name="Shape 449"/>
          <p:cNvCxnSpPr>
            <a:stCxn id="407" idx="1"/>
            <a:endCxn id="423" idx="3"/>
          </p:cNvCxnSpPr>
          <p:nvPr/>
        </p:nvCxnSpPr>
        <p:spPr>
          <a:xfrm flipH="1">
            <a:off x="3477303" y="2870714"/>
            <a:ext cx="499200" cy="410400"/>
          </a:xfrm>
          <a:prstGeom prst="straightConnector1">
            <a:avLst/>
          </a:prstGeom>
          <a:noFill/>
          <a:ln w="19050" cap="flat" cmpd="sng">
            <a:solidFill>
              <a:srgbClr val="7F7F7F"/>
            </a:solidFill>
            <a:prstDash val="solid"/>
            <a:round/>
            <a:headEnd type="none" w="med" len="med"/>
            <a:tailEnd type="triangle" w="lg" len="lg"/>
          </a:ln>
        </p:spPr>
      </p:cxnSp>
      <p:grpSp>
        <p:nvGrpSpPr>
          <p:cNvPr id="451" name="Shape 451"/>
          <p:cNvGrpSpPr/>
          <p:nvPr/>
        </p:nvGrpSpPr>
        <p:grpSpPr>
          <a:xfrm>
            <a:off x="5958598" y="2844958"/>
            <a:ext cx="2602716" cy="807464"/>
            <a:chOff x="5958598" y="2844958"/>
            <a:chExt cx="2602716" cy="807464"/>
          </a:xfrm>
        </p:grpSpPr>
        <p:grpSp>
          <p:nvGrpSpPr>
            <p:cNvPr id="452" name="Shape 452"/>
            <p:cNvGrpSpPr/>
            <p:nvPr/>
          </p:nvGrpSpPr>
          <p:grpSpPr>
            <a:xfrm>
              <a:off x="5958598" y="2844958"/>
              <a:ext cx="2602716" cy="807464"/>
              <a:chOff x="5958598" y="2844958"/>
              <a:chExt cx="2602716" cy="807464"/>
            </a:xfrm>
          </p:grpSpPr>
          <p:sp>
            <p:nvSpPr>
              <p:cNvPr id="453" name="Shape 453"/>
              <p:cNvSpPr/>
              <p:nvPr/>
            </p:nvSpPr>
            <p:spPr>
              <a:xfrm>
                <a:off x="5958598" y="2844958"/>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CELL</a:t>
                </a:r>
              </a:p>
            </p:txBody>
          </p:sp>
          <p:pic>
            <p:nvPicPr>
              <p:cNvPr id="454" name="Shape 454"/>
              <p:cNvPicPr preferRelativeResize="0"/>
              <p:nvPr/>
            </p:nvPicPr>
            <p:blipFill rotWithShape="1">
              <a:blip r:embed="rId5">
                <a:alphaModFix/>
              </a:blip>
              <a:srcRect/>
              <a:stretch/>
            </p:blipFill>
            <p:spPr>
              <a:xfrm>
                <a:off x="7961239" y="3047233"/>
                <a:ext cx="478470" cy="560812"/>
              </a:xfrm>
              <a:prstGeom prst="rect">
                <a:avLst/>
              </a:prstGeom>
              <a:noFill/>
              <a:ln>
                <a:noFill/>
              </a:ln>
            </p:spPr>
          </p:pic>
          <p:sp>
            <p:nvSpPr>
              <p:cNvPr id="455" name="Shape 455"/>
              <p:cNvSpPr txBox="1"/>
              <p:nvPr/>
            </p:nvSpPr>
            <p:spPr>
              <a:xfrm>
                <a:off x="7165514" y="3299998"/>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grpSp>
        <p:sp>
          <p:nvSpPr>
            <p:cNvPr id="456" name="Shape 456"/>
            <p:cNvSpPr/>
            <p:nvPr/>
          </p:nvSpPr>
          <p:spPr>
            <a:xfrm>
              <a:off x="6002464" y="2936150"/>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57" name="Shape 457"/>
          <p:cNvGrpSpPr/>
          <p:nvPr/>
        </p:nvGrpSpPr>
        <p:grpSpPr>
          <a:xfrm>
            <a:off x="5958598" y="3147553"/>
            <a:ext cx="2602716" cy="807464"/>
            <a:chOff x="5958598" y="2631060"/>
            <a:chExt cx="2602716" cy="807464"/>
          </a:xfrm>
        </p:grpSpPr>
        <p:sp>
          <p:nvSpPr>
            <p:cNvPr id="458" name="Shape 458"/>
            <p:cNvSpPr/>
            <p:nvPr/>
          </p:nvSpPr>
          <p:spPr>
            <a:xfrm>
              <a:off x="5958598" y="2631060"/>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459" name="Shape 459"/>
            <p:cNvSpPr/>
            <p:nvPr/>
          </p:nvSpPr>
          <p:spPr>
            <a:xfrm>
              <a:off x="6034800" y="2735081"/>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pic>
          <p:nvPicPr>
            <p:cNvPr id="460" name="Shape 460"/>
            <p:cNvPicPr preferRelativeResize="0"/>
            <p:nvPr/>
          </p:nvPicPr>
          <p:blipFill rotWithShape="1">
            <a:blip r:embed="rId5">
              <a:alphaModFix/>
            </a:blip>
            <a:srcRect/>
            <a:stretch/>
          </p:blipFill>
          <p:spPr>
            <a:xfrm>
              <a:off x="7961239" y="2833335"/>
              <a:ext cx="478470" cy="560812"/>
            </a:xfrm>
            <a:prstGeom prst="rect">
              <a:avLst/>
            </a:prstGeom>
            <a:noFill/>
            <a:ln>
              <a:noFill/>
            </a:ln>
          </p:spPr>
        </p:pic>
        <p:sp>
          <p:nvSpPr>
            <p:cNvPr id="461" name="Shape 461"/>
            <p:cNvSpPr txBox="1"/>
            <p:nvPr/>
          </p:nvSpPr>
          <p:spPr>
            <a:xfrm>
              <a:off x="7165514" y="3086100"/>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grpSp>
      <p:sp>
        <p:nvSpPr>
          <p:cNvPr id="60" name="Title 1"/>
          <p:cNvSpPr>
            <a:spLocks noGrp="1"/>
          </p:cNvSpPr>
          <p:nvPr>
            <p:ph type="title"/>
          </p:nvPr>
        </p:nvSpPr>
        <p:spPr>
          <a:xfrm>
            <a:off x="150739" y="95250"/>
            <a:ext cx="8410575" cy="460375"/>
          </a:xfrm>
        </p:spPr>
        <p:txBody>
          <a:bodyPr/>
          <a:lstStyle/>
          <a:p>
            <a:r>
              <a:rPr lang="en-US" sz="2800" dirty="0" smtClean="0">
                <a:solidFill>
                  <a:srgbClr val="2C95DD"/>
                </a:solidFill>
              </a:rPr>
              <a:t>Deploying the CF Runtime </a:t>
            </a:r>
            <a:br>
              <a:rPr lang="en-US" sz="2800" dirty="0" smtClean="0">
                <a:solidFill>
                  <a:srgbClr val="2C95DD"/>
                </a:solidFill>
              </a:rPr>
            </a:br>
            <a:r>
              <a:rPr lang="en-US" sz="2800" dirty="0" smtClean="0">
                <a:solidFill>
                  <a:srgbClr val="2C95DD"/>
                </a:solidFill>
              </a:rPr>
              <a:t>with Cloud Foundry BOSH</a:t>
            </a:r>
            <a:endParaRPr lang="en-US" sz="2800" i="1" dirty="0">
              <a:solidFill>
                <a:srgbClr val="2C95DD"/>
              </a:solidFill>
            </a:endParaRPr>
          </a:p>
        </p:txBody>
      </p:sp>
      <p:pic>
        <p:nvPicPr>
          <p:cNvPr id="61" name="droppedImage.png"/>
          <p:cNvPicPr/>
          <p:nvPr/>
        </p:nvPicPr>
        <p:blipFill>
          <a:blip r:embed="rId6">
            <a:extLst/>
          </a:blip>
          <a:srcRect l="3267" t="13725" r="13071" b="40958"/>
          <a:stretch>
            <a:fillRect/>
          </a:stretch>
        </p:blipFill>
        <p:spPr>
          <a:xfrm>
            <a:off x="6955662" y="241284"/>
            <a:ext cx="1023765" cy="554540"/>
          </a:xfrm>
          <a:prstGeom prst="rect">
            <a:avLst/>
          </a:prstGeom>
          <a:ln w="3175">
            <a:miter lim="400000"/>
          </a:ln>
          <a:effectLst>
            <a:outerShdw blurRad="127000" dist="76200" dir="2700000" rotWithShape="0">
              <a:srgbClr val="000000">
                <a:alpha val="75000"/>
              </a:srgbClr>
            </a:outerShdw>
          </a:effectLst>
        </p:spPr>
      </p:pic>
      <p:sp>
        <p:nvSpPr>
          <p:cNvPr id="62" name="Shape 971"/>
          <p:cNvSpPr/>
          <p:nvPr/>
        </p:nvSpPr>
        <p:spPr>
          <a:xfrm>
            <a:off x="7198520" y="733830"/>
            <a:ext cx="567942" cy="2462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rgbClr val="535353"/>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BOSH</a:t>
            </a:r>
          </a:p>
        </p:txBody>
      </p:sp>
    </p:spTree>
    <p:extLst>
      <p:ext uri="{BB962C8B-B14F-4D97-AF65-F5344CB8AC3E}">
        <p14:creationId xmlns:p14="http://schemas.microsoft.com/office/powerpoint/2010/main" val="15005249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fade">
                                      <p:cBhvr>
                                        <p:cTn id="7" dur="500"/>
                                        <p:tgtEl>
                                          <p:spTgt spid="4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4"/>
                                        </p:tgtEl>
                                        <p:attrNameLst>
                                          <p:attrName>style.visibility</p:attrName>
                                        </p:attrNameLst>
                                      </p:cBhvr>
                                      <p:to>
                                        <p:strVal val="visible"/>
                                      </p:to>
                                    </p:set>
                                    <p:animEffect transition="in" filter="fade">
                                      <p:cBhvr>
                                        <p:cTn id="11" dur="500"/>
                                        <p:tgtEl>
                                          <p:spTgt spid="4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45"/>
                                        </p:tgtEl>
                                        <p:attrNameLst>
                                          <p:attrName>style.visibility</p:attrName>
                                        </p:attrNameLst>
                                      </p:cBhvr>
                                      <p:to>
                                        <p:strVal val="visible"/>
                                      </p:to>
                                    </p:set>
                                    <p:animEffect transition="in" filter="fade">
                                      <p:cBhvr>
                                        <p:cTn id="16" dur="500"/>
                                        <p:tgtEl>
                                          <p:spTgt spid="44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8"/>
                                        </p:tgtEl>
                                        <p:attrNameLst>
                                          <p:attrName>style.visibility</p:attrName>
                                        </p:attrNameLst>
                                      </p:cBhvr>
                                      <p:to>
                                        <p:strVal val="visible"/>
                                      </p:to>
                                    </p:set>
                                    <p:animEffect transition="in" filter="fade">
                                      <p:cBhvr>
                                        <p:cTn id="20" dur="500"/>
                                        <p:tgtEl>
                                          <p:spTgt spid="42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46"/>
                                        </p:tgtEl>
                                        <p:attrNameLst>
                                          <p:attrName>style.visibility</p:attrName>
                                        </p:attrNameLst>
                                      </p:cBhvr>
                                      <p:to>
                                        <p:strVal val="visible"/>
                                      </p:to>
                                    </p:set>
                                    <p:animEffect transition="in" filter="fade">
                                      <p:cBhvr>
                                        <p:cTn id="24" dur="500"/>
                                        <p:tgtEl>
                                          <p:spTgt spid="446"/>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37"/>
                                        </p:tgtEl>
                                        <p:attrNameLst>
                                          <p:attrName>style.visibility</p:attrName>
                                        </p:attrNameLst>
                                      </p:cBhvr>
                                      <p:to>
                                        <p:strVal val="visible"/>
                                      </p:to>
                                    </p:set>
                                    <p:animEffect transition="in" filter="fade">
                                      <p:cBhvr>
                                        <p:cTn id="28" dur="500"/>
                                        <p:tgtEl>
                                          <p:spTgt spid="437"/>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51"/>
                                        </p:tgtEl>
                                        <p:attrNameLst>
                                          <p:attrName>style.visibility</p:attrName>
                                        </p:attrNameLst>
                                      </p:cBhvr>
                                      <p:to>
                                        <p:strVal val="visible"/>
                                      </p:to>
                                    </p:set>
                                    <p:animEffect transition="in" filter="fade">
                                      <p:cBhvr>
                                        <p:cTn id="32" dur="500"/>
                                        <p:tgtEl>
                                          <p:spTgt spid="451"/>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457"/>
                                        </p:tgtEl>
                                        <p:attrNameLst>
                                          <p:attrName>style.visibility</p:attrName>
                                        </p:attrNameLst>
                                      </p:cBhvr>
                                      <p:to>
                                        <p:strVal val="visible"/>
                                      </p:to>
                                    </p:set>
                                    <p:animEffect transition="in" filter="fade">
                                      <p:cBhvr>
                                        <p:cTn id="36" dur="500"/>
                                        <p:tgtEl>
                                          <p:spTgt spid="45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428"/>
                                        </p:tgtEl>
                                      </p:cBhvr>
                                    </p:animEffect>
                                    <p:set>
                                      <p:cBhvr>
                                        <p:cTn id="41" dur="1" fill="hold">
                                          <p:stCondLst>
                                            <p:cond delay="500"/>
                                          </p:stCondLst>
                                        </p:cTn>
                                        <p:tgtEl>
                                          <p:spTgt spid="42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45"/>
                                        </p:tgtEl>
                                      </p:cBhvr>
                                    </p:animEffect>
                                    <p:set>
                                      <p:cBhvr>
                                        <p:cTn id="44" dur="1" fill="hold">
                                          <p:stCondLst>
                                            <p:cond delay="500"/>
                                          </p:stCondLst>
                                        </p:cTn>
                                        <p:tgtEl>
                                          <p:spTgt spid="44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47"/>
                                        </p:tgtEl>
                                        <p:attrNameLst>
                                          <p:attrName>style.visibility</p:attrName>
                                        </p:attrNameLst>
                                      </p:cBhvr>
                                      <p:to>
                                        <p:strVal val="visible"/>
                                      </p:to>
                                    </p:set>
                                    <p:animEffect transition="in" filter="fade">
                                      <p:cBhvr>
                                        <p:cTn id="49" dur="500"/>
                                        <p:tgtEl>
                                          <p:spTgt spid="447"/>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448"/>
                                        </p:tgtEl>
                                        <p:attrNameLst>
                                          <p:attrName>style.visibility</p:attrName>
                                        </p:attrNameLst>
                                      </p:cBhvr>
                                      <p:to>
                                        <p:strVal val="visible"/>
                                      </p:to>
                                    </p:set>
                                    <p:animEffect transition="in" filter="fade">
                                      <p:cBhvr>
                                        <p:cTn id="53" dur="500"/>
                                        <p:tgtEl>
                                          <p:spTgt spid="448"/>
                                        </p:tgtEl>
                                      </p:cBhvr>
                                    </p:animEffect>
                                  </p:childTnLst>
                                </p:cTn>
                              </p:par>
                              <p:par>
                                <p:cTn id="54" presetID="10" presetClass="entr" presetSubtype="0" fill="hold" nodeType="withEffect">
                                  <p:stCondLst>
                                    <p:cond delay="0"/>
                                  </p:stCondLst>
                                  <p:childTnLst>
                                    <p:set>
                                      <p:cBhvr>
                                        <p:cTn id="55" dur="1" fill="hold">
                                          <p:stCondLst>
                                            <p:cond delay="0"/>
                                          </p:stCondLst>
                                        </p:cTn>
                                        <p:tgtEl>
                                          <p:spTgt spid="449"/>
                                        </p:tgtEl>
                                        <p:attrNameLst>
                                          <p:attrName>style.visibility</p:attrName>
                                        </p:attrNameLst>
                                      </p:cBhvr>
                                      <p:to>
                                        <p:strVal val="visible"/>
                                      </p:to>
                                    </p:set>
                                    <p:animEffect transition="in" filter="fade">
                                      <p:cBhvr>
                                        <p:cTn id="56" dur="5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 Cloud Foundry Services</a:t>
            </a:r>
          </a:p>
        </p:txBody>
      </p:sp>
      <p:sp>
        <p:nvSpPr>
          <p:cNvPr id="3" name="Rectangle 2"/>
          <p:cNvSpPr/>
          <p:nvPr/>
        </p:nvSpPr>
        <p:spPr>
          <a:xfrm>
            <a:off x="142240" y="894080"/>
            <a:ext cx="1869440" cy="2191083"/>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App Distribution</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6105" y="3129726"/>
            <a:ext cx="636325"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i="1" dirty="0" smtClean="0">
                <a:solidFill>
                  <a:schemeClr val="bg2"/>
                </a:solidFill>
                <a:latin typeface="FreightSans Pro Medium"/>
                <a:cs typeface="FreightSans Pro Medium"/>
              </a:rPr>
              <a:t>Powered by</a:t>
            </a:r>
          </a:p>
        </p:txBody>
      </p:sp>
    </p:spTree>
    <p:extLst>
      <p:ext uri="{BB962C8B-B14F-4D97-AF65-F5344CB8AC3E}">
        <p14:creationId xmlns:p14="http://schemas.microsoft.com/office/powerpoint/2010/main" val="38903744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17588" y="1739930"/>
            <a:ext cx="6048376" cy="620683"/>
          </a:xfrm>
        </p:spPr>
        <p:txBody>
          <a:bodyPr/>
          <a:lstStyle/>
          <a:p>
            <a:r>
              <a:rPr lang="en-US" sz="4000" dirty="0" smtClean="0">
                <a:solidFill>
                  <a:schemeClr val="accent3"/>
                </a:solidFill>
              </a:rPr>
              <a:t>The Whole Stack</a:t>
            </a:r>
            <a:endParaRPr lang="en-US" sz="4000" dirty="0">
              <a:solidFill>
                <a:schemeClr val="accent3"/>
              </a:solidFill>
            </a:endParaRPr>
          </a:p>
        </p:txBody>
      </p:sp>
    </p:spTree>
    <p:extLst>
      <p:ext uri="{BB962C8B-B14F-4D97-AF65-F5344CB8AC3E}">
        <p14:creationId xmlns:p14="http://schemas.microsoft.com/office/powerpoint/2010/main" val="3724675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176802"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18" name="Picture 17"/>
          <p:cNvPicPr>
            <a:picLocks noChangeAspect="1"/>
          </p:cNvPicPr>
          <p:nvPr/>
        </p:nvPicPr>
        <p:blipFill>
          <a:blip r:embed="rId3"/>
          <a:stretch>
            <a:fillRect/>
          </a:stretch>
        </p:blipFill>
        <p:spPr>
          <a:xfrm>
            <a:off x="4434193" y="1681129"/>
            <a:ext cx="4709807" cy="2615259"/>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91229" y="146030"/>
            <a:ext cx="985982" cy="985982"/>
          </a:xfrm>
          <a:prstGeom prst="rect">
            <a:avLst/>
          </a:prstGeom>
        </p:spPr>
      </p:pic>
    </p:spTree>
    <p:extLst>
      <p:ext uri="{BB962C8B-B14F-4D97-AF65-F5344CB8AC3E}">
        <p14:creationId xmlns:p14="http://schemas.microsoft.com/office/powerpoint/2010/main" val="16126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ctrTitle"/>
          </p:nvPr>
        </p:nvSpPr>
        <p:spPr>
          <a:xfrm>
            <a:off x="1017587" y="1739930"/>
            <a:ext cx="6048299" cy="620700"/>
          </a:xfrm>
        </p:spPr>
        <p:txBody>
          <a:bodyPr/>
          <a:lstStyle/>
          <a:p>
            <a:r>
              <a:rPr lang="en-US" sz="4000" dirty="0" smtClean="0">
                <a:solidFill>
                  <a:srgbClr val="F27C3A"/>
                </a:solidFill>
              </a:rPr>
              <a:t>Four Levels of HA</a:t>
            </a:r>
            <a:endParaRPr lang="en-US" sz="4000" dirty="0">
              <a:solidFill>
                <a:srgbClr val="F27C3A"/>
              </a:solidFill>
            </a:endParaRPr>
          </a:p>
        </p:txBody>
      </p:sp>
      <p:sp>
        <p:nvSpPr>
          <p:cNvPr id="7"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Built In!</a:t>
            </a:r>
            <a:endParaRPr lang="en-US" sz="2400" dirty="0">
              <a:solidFill>
                <a:srgbClr val="FFFFFF"/>
              </a:solidFill>
            </a:endParaRPr>
          </a:p>
        </p:txBody>
      </p:sp>
    </p:spTree>
    <p:extLst>
      <p:ext uri="{BB962C8B-B14F-4D97-AF65-F5344CB8AC3E}">
        <p14:creationId xmlns:p14="http://schemas.microsoft.com/office/powerpoint/2010/main" val="2918282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31420912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183813" y="123976"/>
            <a:ext cx="8410574" cy="460374"/>
          </a:xfrm>
          <a:prstGeom prst="rect">
            <a:avLst/>
          </a:prstGeom>
          <a:noFill/>
          <a:ln>
            <a:noFill/>
          </a:ln>
        </p:spPr>
        <p:txBody>
          <a:bodyPr lIns="0" tIns="0" rIns="0" bIns="0" anchor="t" anchorCtr="0">
            <a:noAutofit/>
          </a:bodyPr>
          <a:lstStyle/>
          <a:p>
            <a:pPr lvl="0">
              <a:buClr>
                <a:srgbClr val="00685D"/>
              </a:buClr>
              <a:buSzPct val="25000"/>
            </a:pPr>
            <a:r>
              <a:rPr lang="en-US" sz="2800" dirty="0" smtClean="0">
                <a:solidFill>
                  <a:srgbClr val="2C95DD"/>
                </a:solidFill>
              </a:rPr>
              <a:t>Application Instance HA</a:t>
            </a:r>
            <a:endParaRPr lang="en-US" sz="2800" b="0" i="0" u="none" strike="noStrike" cap="none" dirty="0">
              <a:solidFill>
                <a:srgbClr val="00685D"/>
              </a:solidFill>
              <a:latin typeface="Arial"/>
              <a:ea typeface="Arial"/>
              <a:cs typeface="Arial"/>
              <a:sym typeface="Arial"/>
            </a:endParaRPr>
          </a:p>
        </p:txBody>
      </p:sp>
      <p:sp>
        <p:nvSpPr>
          <p:cNvPr id="522" name="Shape 522"/>
          <p:cNvSpPr/>
          <p:nvPr/>
        </p:nvSpPr>
        <p:spPr>
          <a:xfrm>
            <a:off x="990400" y="762000"/>
            <a:ext cx="7269846" cy="3790135"/>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buNone/>
            </a:pPr>
            <a:endParaRPr sz="1600" b="0" i="0" u="none" strike="noStrike" cap="none">
              <a:solidFill>
                <a:srgbClr val="008881"/>
              </a:solidFill>
              <a:latin typeface="Arial"/>
              <a:ea typeface="Arial"/>
              <a:cs typeface="Arial"/>
              <a:sym typeface="Arial"/>
            </a:endParaRPr>
          </a:p>
        </p:txBody>
      </p:sp>
      <p:sp>
        <p:nvSpPr>
          <p:cNvPr id="524" name="Shape 524"/>
          <p:cNvSpPr/>
          <p:nvPr/>
        </p:nvSpPr>
        <p:spPr>
          <a:xfrm rot="-5400000">
            <a:off x="-302943" y="2499035"/>
            <a:ext cx="3581398" cy="374030"/>
          </a:xfrm>
          <a:prstGeom prst="roundRect">
            <a:avLst>
              <a:gd name="adj" fmla="val 8685"/>
            </a:avLst>
          </a:prstGeom>
          <a:solidFill>
            <a:srgbClr val="369188"/>
          </a:solidFill>
          <a:ln>
            <a:noFill/>
          </a:ln>
        </p:spPr>
        <p:txBody>
          <a:bodyPr lIns="182875" tIns="0" rIns="0" bIns="0" anchor="ctr" anchorCtr="0">
            <a:noAutofit/>
          </a:bodyPr>
          <a:lstStyle/>
          <a:p>
            <a:pPr marL="0" marR="0" lvl="0" indent="0" algn="l" rtl="0">
              <a:spcBef>
                <a:spcPts val="0"/>
              </a:spcBef>
              <a:buSzPct val="25000"/>
              <a:buNone/>
            </a:pPr>
            <a:r>
              <a:rPr lang="en-US" sz="1600" b="0" i="0" u="none" strike="noStrike" cap="none">
                <a:solidFill>
                  <a:srgbClr val="F2F2F2"/>
                </a:solidFill>
                <a:latin typeface="Calibri"/>
                <a:ea typeface="Calibri"/>
                <a:cs typeface="Calibri"/>
                <a:sym typeface="Calibri"/>
              </a:rPr>
              <a:t>Router</a:t>
            </a:r>
          </a:p>
        </p:txBody>
      </p:sp>
      <p:sp>
        <p:nvSpPr>
          <p:cNvPr id="525" name="Shape 525"/>
          <p:cNvSpPr/>
          <p:nvPr/>
        </p:nvSpPr>
        <p:spPr>
          <a:xfrm>
            <a:off x="1768960" y="1200150"/>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Blobstore</a:t>
            </a:r>
          </a:p>
        </p:txBody>
      </p:sp>
      <p:sp>
        <p:nvSpPr>
          <p:cNvPr id="526" name="Shape 526"/>
          <p:cNvSpPr/>
          <p:nvPr/>
        </p:nvSpPr>
        <p:spPr>
          <a:xfrm>
            <a:off x="1832465" y="13141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nvGrpSpPr>
          <p:cNvPr id="527" name="Shape 527"/>
          <p:cNvGrpSpPr/>
          <p:nvPr/>
        </p:nvGrpSpPr>
        <p:grpSpPr>
          <a:xfrm>
            <a:off x="3484928" y="1189969"/>
            <a:ext cx="1533402" cy="443726"/>
            <a:chOff x="5181600" y="2326964"/>
            <a:chExt cx="1533402" cy="443726"/>
          </a:xfrm>
        </p:grpSpPr>
        <p:sp>
          <p:nvSpPr>
            <p:cNvPr id="528" name="Shape 528"/>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Cloud Controller</a:t>
              </a:r>
            </a:p>
          </p:txBody>
        </p:sp>
        <p:sp>
          <p:nvSpPr>
            <p:cNvPr id="529" name="Shape 529"/>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530" name="Shape 530"/>
          <p:cNvSpPr/>
          <p:nvPr/>
        </p:nvSpPr>
        <p:spPr>
          <a:xfrm>
            <a:off x="3536200" y="2448554"/>
            <a:ext cx="1482130"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 BBS</a:t>
            </a:r>
          </a:p>
        </p:txBody>
      </p:sp>
      <p:cxnSp>
        <p:nvCxnSpPr>
          <p:cNvPr id="541" name="Shape 541"/>
          <p:cNvCxnSpPr>
            <a:stCxn id="525" idx="3"/>
            <a:endCxn id="528" idx="1"/>
          </p:cNvCxnSpPr>
          <p:nvPr/>
        </p:nvCxnSpPr>
        <p:spPr>
          <a:xfrm flipV="1">
            <a:off x="3302362" y="1411832"/>
            <a:ext cx="182566" cy="10181"/>
          </a:xfrm>
          <a:prstGeom prst="straightConnector1">
            <a:avLst/>
          </a:prstGeom>
          <a:noFill/>
          <a:ln w="19050" cap="flat" cmpd="sng">
            <a:solidFill>
              <a:schemeClr val="lt2"/>
            </a:solidFill>
            <a:prstDash val="solid"/>
            <a:round/>
            <a:headEnd type="none" w="med" len="med"/>
            <a:tailEnd type="none" w="med" len="med"/>
          </a:ln>
        </p:spPr>
      </p:cxnSp>
      <p:sp>
        <p:nvSpPr>
          <p:cNvPr id="542" name="Shape 542"/>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544" name="Shape 544"/>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546" name="Shape 546"/>
          <p:cNvSpPr/>
          <p:nvPr/>
        </p:nvSpPr>
        <p:spPr>
          <a:xfrm>
            <a:off x="1372465" y="3621800"/>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nvGrpSpPr>
          <p:cNvPr id="556" name="Shape 556"/>
          <p:cNvGrpSpPr/>
          <p:nvPr/>
        </p:nvGrpSpPr>
        <p:grpSpPr>
          <a:xfrm>
            <a:off x="5502760" y="1200150"/>
            <a:ext cx="1904999" cy="443726"/>
            <a:chOff x="3448048" y="1498378"/>
            <a:chExt cx="2590798" cy="443726"/>
          </a:xfrm>
        </p:grpSpPr>
        <p:sp>
          <p:nvSpPr>
            <p:cNvPr id="557" name="Shape 557"/>
            <p:cNvSpPr/>
            <p:nvPr/>
          </p:nvSpPr>
          <p:spPr>
            <a:xfrm>
              <a:off x="3448048" y="1498378"/>
              <a:ext cx="2590798"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DB</a:t>
              </a:r>
            </a:p>
          </p:txBody>
        </p:sp>
        <p:sp>
          <p:nvSpPr>
            <p:cNvPr id="558" name="Shape 558"/>
            <p:cNvSpPr/>
            <p:nvPr/>
          </p:nvSpPr>
          <p:spPr>
            <a:xfrm>
              <a:off x="3511555" y="161238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559" name="Shape 559"/>
          <p:cNvSpPr txBox="1"/>
          <p:nvPr/>
        </p:nvSpPr>
        <p:spPr>
          <a:xfrm>
            <a:off x="6340960" y="1200150"/>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Service</a:t>
            </a:r>
          </a:p>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credentials</a:t>
            </a:r>
          </a:p>
        </p:txBody>
      </p:sp>
      <p:sp>
        <p:nvSpPr>
          <p:cNvPr id="560" name="Shape 560"/>
          <p:cNvSpPr txBox="1"/>
          <p:nvPr/>
        </p:nvSpPr>
        <p:spPr>
          <a:xfrm>
            <a:off x="6340960" y="1374087"/>
            <a:ext cx="56097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creds</a:t>
            </a:r>
          </a:p>
        </p:txBody>
      </p:sp>
      <p:cxnSp>
        <p:nvCxnSpPr>
          <p:cNvPr id="561" name="Shape 561"/>
          <p:cNvCxnSpPr>
            <a:stCxn id="528" idx="3"/>
            <a:endCxn id="557" idx="1"/>
          </p:cNvCxnSpPr>
          <p:nvPr/>
        </p:nvCxnSpPr>
        <p:spPr>
          <a:xfrm>
            <a:off x="5018330" y="1411832"/>
            <a:ext cx="484430" cy="10181"/>
          </a:xfrm>
          <a:prstGeom prst="straightConnector1">
            <a:avLst/>
          </a:prstGeom>
          <a:noFill/>
          <a:ln w="19050" cap="flat" cmpd="sng">
            <a:solidFill>
              <a:schemeClr val="lt2"/>
            </a:solidFill>
            <a:prstDash val="solid"/>
            <a:round/>
            <a:headEnd type="none" w="med" len="med"/>
            <a:tailEnd type="none" w="med" len="med"/>
          </a:ln>
        </p:spPr>
      </p:cxnSp>
      <p:sp>
        <p:nvSpPr>
          <p:cNvPr id="562" name="Shape 562"/>
          <p:cNvSpPr/>
          <p:nvPr/>
        </p:nvSpPr>
        <p:spPr>
          <a:xfrm>
            <a:off x="5681923" y="2445189"/>
            <a:ext cx="2328333"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Converger &amp; Auctioneer</a:t>
            </a:r>
          </a:p>
        </p:txBody>
      </p:sp>
      <p:grpSp>
        <p:nvGrpSpPr>
          <p:cNvPr id="568" name="Shape 568"/>
          <p:cNvGrpSpPr/>
          <p:nvPr/>
        </p:nvGrpSpPr>
        <p:grpSpPr>
          <a:xfrm>
            <a:off x="5648689" y="1986081"/>
            <a:ext cx="1047082" cy="416991"/>
            <a:chOff x="5638800" y="1121740"/>
            <a:chExt cx="1047082" cy="416991"/>
          </a:xfrm>
        </p:grpSpPr>
        <p:sp>
          <p:nvSpPr>
            <p:cNvPr id="569" name="Shape 569"/>
            <p:cNvSpPr/>
            <p:nvPr/>
          </p:nvSpPr>
          <p:spPr>
            <a:xfrm>
              <a:off x="5966682" y="1121740"/>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sp>
          <p:nvSpPr>
            <p:cNvPr id="570" name="Shape 570"/>
            <p:cNvSpPr txBox="1"/>
            <p:nvPr/>
          </p:nvSpPr>
          <p:spPr>
            <a:xfrm>
              <a:off x="5638800" y="1284816"/>
              <a:ext cx="1047082"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a:solidFill>
                    <a:srgbClr val="4D4D4D"/>
                  </a:solidFill>
                  <a:latin typeface="Arial"/>
                  <a:ea typeface="Arial"/>
                  <a:cs typeface="Arial"/>
                  <a:sym typeface="Arial"/>
                </a:rPr>
                <a:t>Desired State</a:t>
              </a:r>
            </a:p>
          </p:txBody>
        </p:sp>
      </p:grpSp>
      <p:grpSp>
        <p:nvGrpSpPr>
          <p:cNvPr id="517" name="Group 516"/>
          <p:cNvGrpSpPr/>
          <p:nvPr/>
        </p:nvGrpSpPr>
        <p:grpSpPr>
          <a:xfrm>
            <a:off x="6695771" y="1940868"/>
            <a:ext cx="963725" cy="451269"/>
            <a:chOff x="7212811" y="1788728"/>
            <a:chExt cx="963725" cy="451269"/>
          </a:xfrm>
        </p:grpSpPr>
        <p:sp>
          <p:nvSpPr>
            <p:cNvPr id="581" name="Shape 581"/>
            <p:cNvSpPr txBox="1"/>
            <p:nvPr/>
          </p:nvSpPr>
          <p:spPr>
            <a:xfrm>
              <a:off x="7212811" y="1986081"/>
              <a:ext cx="963725"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dirty="0">
                  <a:solidFill>
                    <a:srgbClr val="4D4D4D"/>
                  </a:solidFill>
                  <a:latin typeface="Arial"/>
                  <a:ea typeface="Arial"/>
                  <a:cs typeface="Arial"/>
                  <a:sym typeface="Arial"/>
                </a:rPr>
                <a:t>Actual State</a:t>
              </a:r>
            </a:p>
          </p:txBody>
        </p:sp>
        <p:sp>
          <p:nvSpPr>
            <p:cNvPr id="582" name="Shape 582"/>
            <p:cNvSpPr/>
            <p:nvPr/>
          </p:nvSpPr>
          <p:spPr>
            <a:xfrm>
              <a:off x="7512033" y="1788728"/>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grpSp>
      <p:grpSp>
        <p:nvGrpSpPr>
          <p:cNvPr id="585" name="Shape 585"/>
          <p:cNvGrpSpPr/>
          <p:nvPr/>
        </p:nvGrpSpPr>
        <p:grpSpPr>
          <a:xfrm>
            <a:off x="3484928" y="1833380"/>
            <a:ext cx="1565494" cy="443726"/>
            <a:chOff x="4156726" y="1255954"/>
            <a:chExt cx="1565494" cy="443726"/>
          </a:xfrm>
        </p:grpSpPr>
        <p:sp>
          <p:nvSpPr>
            <p:cNvPr id="586" name="Shape 586"/>
            <p:cNvSpPr/>
            <p:nvPr/>
          </p:nvSpPr>
          <p:spPr>
            <a:xfrm>
              <a:off x="4156726"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87" name="Shape 587"/>
            <p:cNvSpPr/>
            <p:nvPr/>
          </p:nvSpPr>
          <p:spPr>
            <a:xfrm>
              <a:off x="4203930" y="140865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sp>
        <p:nvSpPr>
          <p:cNvPr id="589" name="Shape 589"/>
          <p:cNvSpPr/>
          <p:nvPr/>
        </p:nvSpPr>
        <p:spPr>
          <a:xfrm>
            <a:off x="3555548" y="256805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2" name="Rounded Rectangle 71"/>
          <p:cNvSpPr>
            <a:spLocks noChangeArrowheads="1"/>
          </p:cNvSpPr>
          <p:nvPr/>
        </p:nvSpPr>
        <p:spPr bwMode="auto">
          <a:xfrm>
            <a:off x="2015158" y="3242319"/>
            <a:ext cx="1452177" cy="1191784"/>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3" name="AutoShape 10"/>
          <p:cNvSpPr>
            <a:spLocks noChangeArrowheads="1"/>
          </p:cNvSpPr>
          <p:nvPr/>
        </p:nvSpPr>
        <p:spPr bwMode="auto">
          <a:xfrm>
            <a:off x="2758463" y="3623769"/>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74" name="Oval 170"/>
          <p:cNvSpPr/>
          <p:nvPr/>
        </p:nvSpPr>
        <p:spPr>
          <a:xfrm>
            <a:off x="2051099" y="3292448"/>
            <a:ext cx="160847" cy="16352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utoShape 10"/>
          <p:cNvSpPr>
            <a:spLocks noChangeArrowheads="1"/>
          </p:cNvSpPr>
          <p:nvPr/>
        </p:nvSpPr>
        <p:spPr bwMode="auto">
          <a:xfrm>
            <a:off x="2076361" y="3623769"/>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grpSp>
        <p:nvGrpSpPr>
          <p:cNvPr id="93" name="Group 92"/>
          <p:cNvGrpSpPr/>
          <p:nvPr/>
        </p:nvGrpSpPr>
        <p:grpSpPr>
          <a:xfrm>
            <a:off x="2068091" y="3986102"/>
            <a:ext cx="1332201" cy="352558"/>
            <a:chOff x="2585131" y="3986102"/>
            <a:chExt cx="1332201" cy="352558"/>
          </a:xfrm>
        </p:grpSpPr>
        <p:sp>
          <p:nvSpPr>
            <p:cNvPr id="76" name="Shape 368"/>
            <p:cNvSpPr/>
            <p:nvPr/>
          </p:nvSpPr>
          <p:spPr>
            <a:xfrm rot="5400000">
              <a:off x="3074953" y="3496280"/>
              <a:ext cx="352558" cy="133220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7" name="Freeform 21"/>
            <p:cNvSpPr>
              <a:spLocks noChangeArrowheads="1"/>
            </p:cNvSpPr>
            <p:nvPr/>
          </p:nvSpPr>
          <p:spPr bwMode="auto">
            <a:xfrm>
              <a:off x="3663610" y="4026403"/>
              <a:ext cx="182310" cy="17657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0" name="Rounded Rectangle 79"/>
          <p:cNvSpPr>
            <a:spLocks noChangeArrowheads="1"/>
          </p:cNvSpPr>
          <p:nvPr/>
        </p:nvSpPr>
        <p:spPr bwMode="auto">
          <a:xfrm>
            <a:off x="3561128" y="3242470"/>
            <a:ext cx="1452177" cy="1191784"/>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1" name="AutoShape 10"/>
          <p:cNvSpPr>
            <a:spLocks noChangeArrowheads="1"/>
          </p:cNvSpPr>
          <p:nvPr/>
        </p:nvSpPr>
        <p:spPr bwMode="auto">
          <a:xfrm>
            <a:off x="4304433" y="3623920"/>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2" name="Oval 170"/>
          <p:cNvSpPr/>
          <p:nvPr/>
        </p:nvSpPr>
        <p:spPr>
          <a:xfrm>
            <a:off x="3597069" y="3292599"/>
            <a:ext cx="160847" cy="16352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utoShape 10"/>
          <p:cNvSpPr>
            <a:spLocks noChangeArrowheads="1"/>
          </p:cNvSpPr>
          <p:nvPr/>
        </p:nvSpPr>
        <p:spPr bwMode="auto">
          <a:xfrm>
            <a:off x="3622331" y="3623920"/>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grpSp>
        <p:nvGrpSpPr>
          <p:cNvPr id="86" name="Group 85"/>
          <p:cNvGrpSpPr/>
          <p:nvPr/>
        </p:nvGrpSpPr>
        <p:grpSpPr>
          <a:xfrm>
            <a:off x="5091046" y="3242470"/>
            <a:ext cx="1452177" cy="1191784"/>
            <a:chOff x="3695085" y="2883276"/>
            <a:chExt cx="2033899" cy="1619150"/>
          </a:xfrm>
        </p:grpSpPr>
        <p:sp>
          <p:nvSpPr>
            <p:cNvPr id="87" name="Rounded Rectangle 86"/>
            <p:cNvSpPr>
              <a:spLocks noChangeArrowheads="1"/>
            </p:cNvSpPr>
            <p:nvPr/>
          </p:nvSpPr>
          <p:spPr bwMode="auto">
            <a:xfrm>
              <a:off x="3695085" y="2883276"/>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8" name="AutoShape 10"/>
            <p:cNvSpPr>
              <a:spLocks noChangeArrowheads="1"/>
            </p:cNvSpPr>
            <p:nvPr/>
          </p:nvSpPr>
          <p:spPr bwMode="auto">
            <a:xfrm>
              <a:off x="4736148" y="3401511"/>
              <a:ext cx="798918" cy="291134"/>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9" name="Oval 170"/>
            <p:cNvSpPr/>
            <p:nvPr/>
          </p:nvSpPr>
          <p:spPr>
            <a:xfrm>
              <a:off x="3745424" y="295138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utoShape 10"/>
            <p:cNvSpPr>
              <a:spLocks noChangeArrowheads="1"/>
            </p:cNvSpPr>
            <p:nvPr/>
          </p:nvSpPr>
          <p:spPr bwMode="auto">
            <a:xfrm>
              <a:off x="3780805" y="3401511"/>
              <a:ext cx="798918" cy="291134"/>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91" name="Shape 368"/>
            <p:cNvSpPr/>
            <p:nvPr/>
          </p:nvSpPr>
          <p:spPr>
            <a:xfrm rot="5400000">
              <a:off x="4462663" y="3200334"/>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92" name="Freeform 21"/>
            <p:cNvSpPr>
              <a:spLocks noChangeArrowheads="1"/>
            </p:cNvSpPr>
            <p:nvPr/>
          </p:nvSpPr>
          <p:spPr bwMode="auto">
            <a:xfrm>
              <a:off x="5279725"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4" name="Straight Arrow Connector 3"/>
          <p:cNvCxnSpPr>
            <a:stCxn id="72" idx="0"/>
          </p:cNvCxnSpPr>
          <p:nvPr/>
        </p:nvCxnSpPr>
        <p:spPr>
          <a:xfrm flipV="1">
            <a:off x="2741247" y="2877956"/>
            <a:ext cx="1053301" cy="364363"/>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80" idx="0"/>
            <a:endCxn id="530" idx="2"/>
          </p:cNvCxnSpPr>
          <p:nvPr/>
        </p:nvCxnSpPr>
        <p:spPr>
          <a:xfrm flipH="1" flipV="1">
            <a:off x="4277265" y="2892280"/>
            <a:ext cx="9952" cy="350190"/>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7" idx="0"/>
          </p:cNvCxnSpPr>
          <p:nvPr/>
        </p:nvCxnSpPr>
        <p:spPr>
          <a:xfrm flipH="1" flipV="1">
            <a:off x="4662130" y="2905856"/>
            <a:ext cx="1155005" cy="336614"/>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518" name="Group 517"/>
          <p:cNvGrpSpPr/>
          <p:nvPr/>
        </p:nvGrpSpPr>
        <p:grpSpPr>
          <a:xfrm>
            <a:off x="3614061" y="3986253"/>
            <a:ext cx="1332201" cy="352558"/>
            <a:chOff x="4131101" y="3986253"/>
            <a:chExt cx="1332201" cy="352558"/>
          </a:xfrm>
        </p:grpSpPr>
        <p:sp>
          <p:nvSpPr>
            <p:cNvPr id="84" name="Shape 368"/>
            <p:cNvSpPr/>
            <p:nvPr/>
          </p:nvSpPr>
          <p:spPr>
            <a:xfrm rot="5400000">
              <a:off x="4620923" y="3496431"/>
              <a:ext cx="352558" cy="133220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5" name="Freeform 21"/>
            <p:cNvSpPr>
              <a:spLocks noChangeArrowheads="1"/>
            </p:cNvSpPr>
            <p:nvPr/>
          </p:nvSpPr>
          <p:spPr bwMode="auto">
            <a:xfrm>
              <a:off x="5209580" y="4026554"/>
              <a:ext cx="182310" cy="17657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8" name="Shape 553"/>
            <p:cNvSpPr/>
            <p:nvPr/>
          </p:nvSpPr>
          <p:spPr>
            <a:xfrm rot="18900000">
              <a:off x="4636759" y="4072418"/>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119" name="Shape 553"/>
          <p:cNvSpPr/>
          <p:nvPr/>
        </p:nvSpPr>
        <p:spPr>
          <a:xfrm rot="18900000">
            <a:off x="5574205" y="4126620"/>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cxnSp>
        <p:nvCxnSpPr>
          <p:cNvPr id="28" name="Straight Arrow Connector 27"/>
          <p:cNvCxnSpPr/>
          <p:nvPr/>
        </p:nvCxnSpPr>
        <p:spPr>
          <a:xfrm flipV="1">
            <a:off x="5013305" y="2780405"/>
            <a:ext cx="663593" cy="3365"/>
          </a:xfrm>
          <a:prstGeom prst="straightConnector1">
            <a:avLst/>
          </a:prstGeom>
          <a:ln>
            <a:solidFill>
              <a:schemeClr val="tx1">
                <a:lumMod val="50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H="1">
            <a:off x="4990121" y="2561780"/>
            <a:ext cx="658568" cy="0"/>
          </a:xfrm>
          <a:prstGeom prst="straightConnector1">
            <a:avLst/>
          </a:prstGeom>
          <a:ln>
            <a:solidFill>
              <a:schemeClr val="tx1">
                <a:lumMod val="50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135" name="Shape 988"/>
          <p:cNvGrpSpPr/>
          <p:nvPr/>
        </p:nvGrpSpPr>
        <p:grpSpPr>
          <a:xfrm>
            <a:off x="7659496" y="1940868"/>
            <a:ext cx="416578" cy="416578"/>
            <a:chOff x="3169175" y="1107626"/>
            <a:chExt cx="416578" cy="416578"/>
          </a:xfrm>
        </p:grpSpPr>
        <p:sp>
          <p:nvSpPr>
            <p:cNvPr id="136" name="Shape 989"/>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7" name="Shape 990"/>
            <p:cNvGrpSpPr/>
            <p:nvPr/>
          </p:nvGrpSpPr>
          <p:grpSpPr>
            <a:xfrm>
              <a:off x="3196489" y="1134940"/>
              <a:ext cx="361950" cy="361950"/>
              <a:chOff x="4876800" y="325437"/>
              <a:chExt cx="483965" cy="483965"/>
            </a:xfrm>
          </p:grpSpPr>
          <p:sp>
            <p:nvSpPr>
              <p:cNvPr id="138" name="Shape 991"/>
              <p:cNvSpPr/>
              <p:nvPr/>
            </p:nvSpPr>
            <p:spPr>
              <a:xfrm rot="5400000">
                <a:off x="4995305" y="444248"/>
                <a:ext cx="246950" cy="269056"/>
              </a:xfrm>
              <a:custGeom>
                <a:avLst/>
                <a:gdLst/>
                <a:ahLst/>
                <a:cxnLst/>
                <a:rect l="0" t="0" r="0" b="0"/>
                <a:pathLst>
                  <a:path w="120000" h="120000" extrusionOk="0">
                    <a:moveTo>
                      <a:pt x="0" y="20047"/>
                    </a:moveTo>
                    <a:lnTo>
                      <a:pt x="19842" y="0"/>
                    </a:lnTo>
                    <a:lnTo>
                      <a:pt x="120000" y="81533"/>
                    </a:lnTo>
                    <a:lnTo>
                      <a:pt x="70808" y="120000"/>
                    </a:lnTo>
                    <a:lnTo>
                      <a:pt x="50157" y="102921"/>
                    </a:lnTo>
                    <a:lnTo>
                      <a:pt x="75077" y="81533"/>
                    </a:lnTo>
                    <a:lnTo>
                      <a:pt x="0" y="20047"/>
                    </a:ln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9" name="Shape 992"/>
              <p:cNvSpPr/>
              <p:nvPr/>
            </p:nvSpPr>
            <p:spPr>
              <a:xfrm>
                <a:off x="4876800" y="325437"/>
                <a:ext cx="483965" cy="483965"/>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grpSp>
        <p:nvGrpSpPr>
          <p:cNvPr id="64" name="Group 63"/>
          <p:cNvGrpSpPr/>
          <p:nvPr/>
        </p:nvGrpSpPr>
        <p:grpSpPr>
          <a:xfrm>
            <a:off x="6693912" y="1940577"/>
            <a:ext cx="963725" cy="448281"/>
            <a:chOff x="7240125" y="3189812"/>
            <a:chExt cx="963725" cy="448281"/>
          </a:xfrm>
        </p:grpSpPr>
        <p:sp>
          <p:nvSpPr>
            <p:cNvPr id="143" name="Shape 581"/>
            <p:cNvSpPr txBox="1"/>
            <p:nvPr/>
          </p:nvSpPr>
          <p:spPr>
            <a:xfrm>
              <a:off x="7240125" y="3384177"/>
              <a:ext cx="963725"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dirty="0">
                  <a:solidFill>
                    <a:srgbClr val="4D4D4D"/>
                  </a:solidFill>
                  <a:latin typeface="Arial"/>
                  <a:ea typeface="Arial"/>
                  <a:cs typeface="Arial"/>
                  <a:sym typeface="Arial"/>
                </a:rPr>
                <a:t>Actual State</a:t>
              </a:r>
            </a:p>
          </p:txBody>
        </p:sp>
        <p:sp>
          <p:nvSpPr>
            <p:cNvPr id="148" name="Shape 567"/>
            <p:cNvSpPr/>
            <p:nvPr/>
          </p:nvSpPr>
          <p:spPr>
            <a:xfrm>
              <a:off x="7591086" y="3189812"/>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grpSp>
        <p:nvGrpSpPr>
          <p:cNvPr id="150" name="Shape 918"/>
          <p:cNvGrpSpPr/>
          <p:nvPr/>
        </p:nvGrpSpPr>
        <p:grpSpPr>
          <a:xfrm>
            <a:off x="7659709" y="1923773"/>
            <a:ext cx="416578" cy="416578"/>
            <a:chOff x="3169175" y="1107626"/>
            <a:chExt cx="416578" cy="416578"/>
          </a:xfrm>
        </p:grpSpPr>
        <p:sp>
          <p:nvSpPr>
            <p:cNvPr id="151" name="Shape 919"/>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52" name="Shape 920"/>
            <p:cNvSpPr/>
            <p:nvPr/>
          </p:nvSpPr>
          <p:spPr>
            <a:xfrm>
              <a:off x="3196489" y="1134941"/>
              <a:ext cx="361950" cy="361950"/>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53" name="Shape 921"/>
            <p:cNvSpPr/>
            <p:nvPr/>
          </p:nvSpPr>
          <p:spPr>
            <a:xfrm rot="2700000">
              <a:off x="3284593" y="1223046"/>
              <a:ext cx="185737" cy="185737"/>
            </a:xfrm>
            <a:custGeom>
              <a:avLst/>
              <a:gdLst/>
              <a:ahLst/>
              <a:cxnLst/>
              <a:rect l="0" t="0" r="0" b="0"/>
              <a:pathLst>
                <a:path w="120000" h="120000" extrusionOk="0">
                  <a:moveTo>
                    <a:pt x="120000" y="45231"/>
                  </a:moveTo>
                  <a:lnTo>
                    <a:pt x="120000" y="74769"/>
                  </a:lnTo>
                  <a:lnTo>
                    <a:pt x="74768" y="74769"/>
                  </a:lnTo>
                  <a:lnTo>
                    <a:pt x="74768" y="120000"/>
                  </a:lnTo>
                  <a:lnTo>
                    <a:pt x="45231" y="120000"/>
                  </a:lnTo>
                  <a:lnTo>
                    <a:pt x="45231" y="74769"/>
                  </a:lnTo>
                  <a:lnTo>
                    <a:pt x="0" y="74769"/>
                  </a:lnTo>
                  <a:lnTo>
                    <a:pt x="0" y="45231"/>
                  </a:lnTo>
                  <a:lnTo>
                    <a:pt x="45231" y="45231"/>
                  </a:lnTo>
                  <a:lnTo>
                    <a:pt x="45231" y="0"/>
                  </a:lnTo>
                  <a:lnTo>
                    <a:pt x="74768" y="0"/>
                  </a:lnTo>
                  <a:lnTo>
                    <a:pt x="74768" y="45231"/>
                  </a:ln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68" name="TextBox 67"/>
          <p:cNvSpPr txBox="1"/>
          <p:nvPr/>
        </p:nvSpPr>
        <p:spPr>
          <a:xfrm>
            <a:off x="1753074" y="2476497"/>
            <a:ext cx="1393496" cy="307777"/>
          </a:xfrm>
          <a:prstGeom prst="rect">
            <a:avLst/>
          </a:prstGeom>
          <a:noFill/>
        </p:spPr>
        <p:txBody>
          <a:bodyPr wrap="square" rtlCol="0">
            <a:spAutoFit/>
          </a:bodyPr>
          <a:lstStyle/>
          <a:p>
            <a:r>
              <a:rPr lang="en-US" dirty="0" smtClean="0"/>
              <a:t>Re-deploy App</a:t>
            </a:r>
            <a:endParaRPr lang="en-US" dirty="0"/>
          </a:p>
        </p:txBody>
      </p:sp>
      <p:cxnSp>
        <p:nvCxnSpPr>
          <p:cNvPr id="161" name="Straight Arrow Connector 160"/>
          <p:cNvCxnSpPr/>
          <p:nvPr/>
        </p:nvCxnSpPr>
        <p:spPr>
          <a:xfrm flipV="1">
            <a:off x="4270546" y="1633695"/>
            <a:ext cx="0" cy="185825"/>
          </a:xfrm>
          <a:prstGeom prst="straightConnector1">
            <a:avLst/>
          </a:prstGeom>
          <a:ln>
            <a:solidFill>
              <a:srgbClr val="262626"/>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270546" y="2277106"/>
            <a:ext cx="0" cy="185825"/>
          </a:xfrm>
          <a:prstGeom prst="straightConnector1">
            <a:avLst/>
          </a:prstGeom>
          <a:ln>
            <a:solidFill>
              <a:srgbClr val="262626"/>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75" idx="2"/>
          </p:cNvCxnSpPr>
          <p:nvPr/>
        </p:nvCxnSpPr>
        <p:spPr>
          <a:xfrm>
            <a:off x="2361570" y="3838060"/>
            <a:ext cx="0" cy="188342"/>
          </a:xfrm>
          <a:prstGeom prst="straightConnector1">
            <a:avLst/>
          </a:prstGeom>
          <a:ln>
            <a:solidFill>
              <a:srgbClr val="FFFFFF"/>
            </a:solidFill>
            <a:tailEnd type="triangle" w="lg" len="med"/>
          </a:ln>
        </p:spPr>
        <p:style>
          <a:lnRef idx="2">
            <a:schemeClr val="accent1"/>
          </a:lnRef>
          <a:fillRef idx="0">
            <a:schemeClr val="accent1"/>
          </a:fillRef>
          <a:effectRef idx="1">
            <a:schemeClr val="accent1"/>
          </a:effectRef>
          <a:fontRef idx="minor">
            <a:schemeClr val="tx1"/>
          </a:fontRef>
        </p:style>
      </p:cxnSp>
      <p:sp>
        <p:nvSpPr>
          <p:cNvPr id="553" name="Shape 553"/>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pic>
        <p:nvPicPr>
          <p:cNvPr id="167" name="droppedImage.png"/>
          <p:cNvPicPr/>
          <p:nvPr/>
        </p:nvPicPr>
        <p:blipFill>
          <a:blip r:embed="rId3">
            <a:extLst/>
          </a:blip>
          <a:srcRect l="3267" t="13725" r="13071" b="40958"/>
          <a:stretch>
            <a:fillRect/>
          </a:stretch>
        </p:blipFill>
        <p:spPr>
          <a:xfrm>
            <a:off x="6945609" y="3507251"/>
            <a:ext cx="1094173" cy="592677"/>
          </a:xfrm>
          <a:prstGeom prst="rect">
            <a:avLst/>
          </a:prstGeom>
          <a:ln w="3175">
            <a:miter lim="400000"/>
          </a:ln>
          <a:effectLst>
            <a:outerShdw blurRad="127000" dist="76200" dir="2700000" rotWithShape="0">
              <a:srgbClr val="000000">
                <a:alpha val="75000"/>
              </a:srgbClr>
            </a:outerShdw>
          </a:effectLst>
        </p:spPr>
      </p:pic>
      <p:sp>
        <p:nvSpPr>
          <p:cNvPr id="168" name="Shape 356"/>
          <p:cNvSpPr/>
          <p:nvPr/>
        </p:nvSpPr>
        <p:spPr>
          <a:xfrm>
            <a:off x="7222808" y="4081292"/>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Tree>
    <p:extLst>
      <p:ext uri="{BB962C8B-B14F-4D97-AF65-F5344CB8AC3E}">
        <p14:creationId xmlns:p14="http://schemas.microsoft.com/office/powerpoint/2010/main" val="39193246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fade">
                                      <p:cBhvr>
                                        <p:cTn id="13" dur="500"/>
                                        <p:tgtEl>
                                          <p:spTgt spid="9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68"/>
                                        </p:tgtEl>
                                        <p:attrNameLst>
                                          <p:attrName>style.visibility</p:attrName>
                                        </p:attrNameLst>
                                      </p:cBhvr>
                                      <p:to>
                                        <p:strVal val="visible"/>
                                      </p:to>
                                    </p:set>
                                    <p:animEffect transition="in" filter="fade">
                                      <p:cBhvr>
                                        <p:cTn id="21" dur="500"/>
                                        <p:tgtEl>
                                          <p:spTgt spid="568"/>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17"/>
                                        </p:tgtEl>
                                        <p:attrNameLst>
                                          <p:attrName>style.visibility</p:attrName>
                                        </p:attrNameLst>
                                      </p:cBhvr>
                                      <p:to>
                                        <p:strVal val="visible"/>
                                      </p:to>
                                    </p:set>
                                    <p:animEffect transition="in" filter="fade">
                                      <p:cBhvr>
                                        <p:cTn id="25" dur="500"/>
                                        <p:tgtEl>
                                          <p:spTgt spid="51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fade">
                                      <p:cBhvr>
                                        <p:cTn id="29" dur="500"/>
                                        <p:tgtEl>
                                          <p:spTgt spid="130"/>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500"/>
                                        <p:tgtEl>
                                          <p:spTgt spid="135"/>
                                        </p:tgtEl>
                                      </p:cBhvr>
                                    </p:animEffect>
                                  </p:childTnLst>
                                </p:cTn>
                              </p:par>
                              <p:par>
                                <p:cTn id="34" presetID="10" presetClass="entr" presetSubtype="0" fill="hold" nodeType="withEffect">
                                  <p:stCondLst>
                                    <p:cond delay="0"/>
                                  </p:stCondLst>
                                  <p:childTnLst>
                                    <p:set>
                                      <p:cBhvr>
                                        <p:cTn id="35" dur="1" fill="hold">
                                          <p:stCondLst>
                                            <p:cond delay="0"/>
                                          </p:stCondLst>
                                        </p:cTn>
                                        <p:tgtEl>
                                          <p:spTgt spid="135"/>
                                        </p:tgtEl>
                                        <p:attrNameLst>
                                          <p:attrName>style.visibility</p:attrName>
                                        </p:attrNameLst>
                                      </p:cBhvr>
                                      <p:to>
                                        <p:strVal val="visible"/>
                                      </p:to>
                                    </p:set>
                                    <p:animEffect transition="in" filter="fade">
                                      <p:cBhvr>
                                        <p:cTn id="36" dur="500"/>
                                        <p:tgtEl>
                                          <p:spTgt spid="13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xit" presetSubtype="0" fill="hold" nodeType="clickEffect">
                                  <p:stCondLst>
                                    <p:cond delay="0"/>
                                  </p:stCondLst>
                                  <p:childTnLst>
                                    <p:anim calcmode="lin" valueType="num">
                                      <p:cBhvr>
                                        <p:cTn id="40" dur="1000"/>
                                        <p:tgtEl>
                                          <p:spTgt spid="518"/>
                                        </p:tgtEl>
                                        <p:attrNameLst>
                                          <p:attrName>ppt_w</p:attrName>
                                        </p:attrNameLst>
                                      </p:cBhvr>
                                      <p:tavLst>
                                        <p:tav tm="0">
                                          <p:val>
                                            <p:strVal val="ppt_w"/>
                                          </p:val>
                                        </p:tav>
                                        <p:tav tm="100000">
                                          <p:val>
                                            <p:fltVal val="0"/>
                                          </p:val>
                                        </p:tav>
                                      </p:tavLst>
                                    </p:anim>
                                    <p:anim calcmode="lin" valueType="num">
                                      <p:cBhvr>
                                        <p:cTn id="41" dur="1000"/>
                                        <p:tgtEl>
                                          <p:spTgt spid="518"/>
                                        </p:tgtEl>
                                        <p:attrNameLst>
                                          <p:attrName>ppt_h</p:attrName>
                                        </p:attrNameLst>
                                      </p:cBhvr>
                                      <p:tavLst>
                                        <p:tav tm="0">
                                          <p:val>
                                            <p:strVal val="ppt_h"/>
                                          </p:val>
                                        </p:tav>
                                        <p:tav tm="100000">
                                          <p:val>
                                            <p:fltVal val="0"/>
                                          </p:val>
                                        </p:tav>
                                      </p:tavLst>
                                    </p:anim>
                                    <p:anim calcmode="lin" valueType="num">
                                      <p:cBhvr>
                                        <p:cTn id="42" dur="1000"/>
                                        <p:tgtEl>
                                          <p:spTgt spid="518"/>
                                        </p:tgtEl>
                                        <p:attrNameLst>
                                          <p:attrName>style.rotation</p:attrName>
                                        </p:attrNameLst>
                                      </p:cBhvr>
                                      <p:tavLst>
                                        <p:tav tm="0">
                                          <p:val>
                                            <p:fltVal val="0"/>
                                          </p:val>
                                        </p:tav>
                                        <p:tav tm="100000">
                                          <p:val>
                                            <p:fltVal val="90"/>
                                          </p:val>
                                        </p:tav>
                                      </p:tavLst>
                                    </p:anim>
                                    <p:animEffect transition="out" filter="fade">
                                      <p:cBhvr>
                                        <p:cTn id="43" dur="1000"/>
                                        <p:tgtEl>
                                          <p:spTgt spid="518"/>
                                        </p:tgtEl>
                                      </p:cBhvr>
                                    </p:animEffect>
                                    <p:set>
                                      <p:cBhvr>
                                        <p:cTn id="44" dur="1" fill="hold">
                                          <p:stCondLst>
                                            <p:cond delay="999"/>
                                          </p:stCondLst>
                                        </p:cTn>
                                        <p:tgtEl>
                                          <p:spTgt spid="518"/>
                                        </p:tgtEl>
                                        <p:attrNameLst>
                                          <p:attrName>style.visibility</p:attrName>
                                        </p:attrNameLst>
                                      </p:cBhvr>
                                      <p:to>
                                        <p:strVal val="hidden"/>
                                      </p:to>
                                    </p:set>
                                  </p:childTnLst>
                                </p:cTn>
                              </p:par>
                            </p:childTnLst>
                          </p:cTn>
                        </p:par>
                        <p:par>
                          <p:cTn id="45" fill="hold">
                            <p:stCondLst>
                              <p:cond delay="1000"/>
                            </p:stCondLst>
                            <p:childTnLst>
                              <p:par>
                                <p:cTn id="46" presetID="10" presetClass="exit" presetSubtype="0" fill="hold" nodeType="afterEffect">
                                  <p:stCondLst>
                                    <p:cond delay="0"/>
                                  </p:stCondLst>
                                  <p:childTnLst>
                                    <p:animEffect transition="out" filter="fade">
                                      <p:cBhvr>
                                        <p:cTn id="47" dur="500"/>
                                        <p:tgtEl>
                                          <p:spTgt spid="517"/>
                                        </p:tgtEl>
                                      </p:cBhvr>
                                    </p:animEffect>
                                    <p:set>
                                      <p:cBhvr>
                                        <p:cTn id="48" dur="1" fill="hold">
                                          <p:stCondLst>
                                            <p:cond delay="499"/>
                                          </p:stCondLst>
                                        </p:cTn>
                                        <p:tgtEl>
                                          <p:spTgt spid="517"/>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35"/>
                                        </p:tgtEl>
                                      </p:cBhvr>
                                    </p:animEffect>
                                    <p:set>
                                      <p:cBhvr>
                                        <p:cTn id="51" dur="1" fill="hold">
                                          <p:stCondLst>
                                            <p:cond delay="499"/>
                                          </p:stCondLst>
                                        </p:cTn>
                                        <p:tgtEl>
                                          <p:spTgt spid="135"/>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150"/>
                                        </p:tgtEl>
                                        <p:attrNameLst>
                                          <p:attrName>style.visibility</p:attrName>
                                        </p:attrNameLst>
                                      </p:cBhvr>
                                      <p:to>
                                        <p:strVal val="visible"/>
                                      </p:to>
                                    </p:set>
                                    <p:animEffect transition="in" filter="fade">
                                      <p:cBhvr>
                                        <p:cTn id="58" dur="500"/>
                                        <p:tgtEl>
                                          <p:spTgt spid="15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95"/>
                                        </p:tgtEl>
                                      </p:cBhvr>
                                    </p:animEffect>
                                    <p:set>
                                      <p:cBhvr>
                                        <p:cTn id="63" dur="1" fill="hold">
                                          <p:stCondLst>
                                            <p:cond delay="499"/>
                                          </p:stCondLst>
                                        </p:cTn>
                                        <p:tgtEl>
                                          <p:spTgt spid="9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8"/>
                                        </p:tgtEl>
                                      </p:cBhvr>
                                    </p:animEffect>
                                    <p:set>
                                      <p:cBhvr>
                                        <p:cTn id="66" dur="1" fill="hold">
                                          <p:stCondLst>
                                            <p:cond delay="499"/>
                                          </p:stCondLst>
                                        </p:cTn>
                                        <p:tgtEl>
                                          <p:spTgt spid="98"/>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8"/>
                                        </p:tgtEl>
                                      </p:cBhvr>
                                    </p:animEffect>
                                    <p:set>
                                      <p:cBhvr>
                                        <p:cTn id="69" dur="1" fill="hold">
                                          <p:stCondLst>
                                            <p:cond delay="499"/>
                                          </p:stCondLst>
                                        </p:cTn>
                                        <p:tgtEl>
                                          <p:spTgt spid="2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30"/>
                                        </p:tgtEl>
                                      </p:cBhvr>
                                    </p:animEffect>
                                    <p:set>
                                      <p:cBhvr>
                                        <p:cTn id="72" dur="1" fill="hold">
                                          <p:stCondLst>
                                            <p:cond delay="499"/>
                                          </p:stCondLst>
                                        </p:cTn>
                                        <p:tgtEl>
                                          <p:spTgt spid="1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64"/>
                                        </p:tgtEl>
                                      </p:cBhvr>
                                    </p:animEffect>
                                    <p:set>
                                      <p:cBhvr>
                                        <p:cTn id="75" dur="1" fill="hold">
                                          <p:stCondLst>
                                            <p:cond delay="499"/>
                                          </p:stCondLst>
                                        </p:cTn>
                                        <p:tgtEl>
                                          <p:spTgt spid="6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50"/>
                                        </p:tgtEl>
                                      </p:cBhvr>
                                    </p:animEffect>
                                    <p:set>
                                      <p:cBhvr>
                                        <p:cTn id="78" dur="1" fill="hold">
                                          <p:stCondLst>
                                            <p:cond delay="499"/>
                                          </p:stCondLst>
                                        </p:cTn>
                                        <p:tgtEl>
                                          <p:spTgt spid="150"/>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childTnLst>
                          </p:cTn>
                        </p:par>
                        <p:par>
                          <p:cTn id="83" fill="hold">
                            <p:stCondLst>
                              <p:cond delay="1000"/>
                            </p:stCondLst>
                            <p:childTnLst>
                              <p:par>
                                <p:cTn id="84" presetID="10" presetClass="entr" presetSubtype="0" fill="hold"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par>
                          <p:cTn id="87" fill="hold">
                            <p:stCondLst>
                              <p:cond delay="1500"/>
                            </p:stCondLst>
                            <p:childTnLst>
                              <p:par>
                                <p:cTn id="88" presetID="10" presetClass="entr" presetSubtype="0" fill="hold" nodeType="after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childTnLst>
                          </p:cTn>
                        </p:par>
                        <p:par>
                          <p:cTn id="91" fill="hold">
                            <p:stCondLst>
                              <p:cond delay="2000"/>
                            </p:stCondLst>
                            <p:childTnLst>
                              <p:par>
                                <p:cTn id="92" presetID="10" presetClass="entr" presetSubtype="0" fill="hold" nodeType="after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500"/>
                                        <p:tgtEl>
                                          <p:spTgt spid="93"/>
                                        </p:tgtEl>
                                      </p:cBhvr>
                                    </p:animEffect>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0" nodeType="clickEffect">
                                  <p:stCondLst>
                                    <p:cond delay="0"/>
                                  </p:stCondLst>
                                  <p:childTnLst>
                                    <p:animMotion origin="layout" path="M 0.00018 0.00031 L -0.0394 0.52547 " pathEditMode="relative" ptsTypes="AA">
                                      <p:cBhvr>
                                        <p:cTn id="98" dur="2000" fill="hold"/>
                                        <p:tgtEl>
                                          <p:spTgt spid="553"/>
                                        </p:tgtEl>
                                        <p:attrNameLst>
                                          <p:attrName>ppt_x</p:attrName>
                                          <p:attrName>ppt_y</p:attrName>
                                        </p:attrNameLst>
                                      </p:cBhvr>
                                    </p:animMotion>
                                  </p:childTnLst>
                                </p:cTn>
                              </p:par>
                            </p:childTnLst>
                          </p:cTn>
                        </p:par>
                        <p:par>
                          <p:cTn id="99" fill="hold">
                            <p:stCondLst>
                              <p:cond delay="2000"/>
                            </p:stCondLst>
                            <p:childTnLst>
                              <p:par>
                                <p:cTn id="100" presetID="10" presetClass="entr" presetSubtype="0" fill="hold" nodeType="after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500"/>
                                        <p:tgtEl>
                                          <p:spTgt spid="4"/>
                                        </p:tgtEl>
                                      </p:cBhvr>
                                    </p:animEffect>
                                  </p:childTnLst>
                                </p:cTn>
                              </p:par>
                            </p:childTnLst>
                          </p:cTn>
                        </p:par>
                        <p:par>
                          <p:cTn id="103" fill="hold">
                            <p:stCondLst>
                              <p:cond delay="2500"/>
                            </p:stCondLst>
                            <p:childTnLst>
                              <p:par>
                                <p:cTn id="104" presetID="10" presetClass="entr" presetSubtype="0" fill="hold" nodeType="afterEffect">
                                  <p:stCondLst>
                                    <p:cond delay="0"/>
                                  </p:stCondLst>
                                  <p:childTnLst>
                                    <p:set>
                                      <p:cBhvr>
                                        <p:cTn id="105" dur="1" fill="hold">
                                          <p:stCondLst>
                                            <p:cond delay="0"/>
                                          </p:stCondLst>
                                        </p:cTn>
                                        <p:tgtEl>
                                          <p:spTgt spid="98"/>
                                        </p:tgtEl>
                                        <p:attrNameLst>
                                          <p:attrName>style.visibility</p:attrName>
                                        </p:attrNameLst>
                                      </p:cBhvr>
                                      <p:to>
                                        <p:strVal val="visible"/>
                                      </p:to>
                                    </p:set>
                                    <p:animEffect transition="in" filter="fade">
                                      <p:cBhvr>
                                        <p:cTn id="106" dur="500"/>
                                        <p:tgtEl>
                                          <p:spTgt spid="98"/>
                                        </p:tgtEl>
                                      </p:cBhvr>
                                    </p:animEffect>
                                  </p:childTnLst>
                                </p:cTn>
                              </p:par>
                            </p:childTnLst>
                          </p:cTn>
                        </p:par>
                        <p:par>
                          <p:cTn id="107" fill="hold">
                            <p:stCondLst>
                              <p:cond delay="3000"/>
                            </p:stCondLst>
                            <p:childTnLst>
                              <p:par>
                                <p:cTn id="108" presetID="10" presetClass="entr" presetSubtype="0" fill="hold" nodeType="after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par>
                          <p:cTn id="111" fill="hold">
                            <p:stCondLst>
                              <p:cond delay="3500"/>
                            </p:stCondLst>
                            <p:childTnLst>
                              <p:par>
                                <p:cTn id="112" presetID="10" presetClass="entr" presetSubtype="0" fill="hold" nodeType="afterEffect">
                                  <p:stCondLst>
                                    <p:cond delay="0"/>
                                  </p:stCondLst>
                                  <p:childTnLst>
                                    <p:set>
                                      <p:cBhvr>
                                        <p:cTn id="113" dur="1" fill="hold">
                                          <p:stCondLst>
                                            <p:cond delay="0"/>
                                          </p:stCondLst>
                                        </p:cTn>
                                        <p:tgtEl>
                                          <p:spTgt spid="517"/>
                                        </p:tgtEl>
                                        <p:attrNameLst>
                                          <p:attrName>style.visibility</p:attrName>
                                        </p:attrNameLst>
                                      </p:cBhvr>
                                      <p:to>
                                        <p:strVal val="visible"/>
                                      </p:to>
                                    </p:set>
                                    <p:animEffect transition="in" filter="fade">
                                      <p:cBhvr>
                                        <p:cTn id="114" dur="500"/>
                                        <p:tgtEl>
                                          <p:spTgt spid="517"/>
                                        </p:tgtEl>
                                      </p:cBhvr>
                                    </p:animEffect>
                                  </p:childTnLst>
                                </p:cTn>
                              </p:par>
                            </p:childTnLst>
                          </p:cTn>
                        </p:par>
                        <p:par>
                          <p:cTn id="115" fill="hold">
                            <p:stCondLst>
                              <p:cond delay="4000"/>
                            </p:stCondLst>
                            <p:childTnLst>
                              <p:par>
                                <p:cTn id="116" presetID="10" presetClass="entr" presetSubtype="0" fill="hold" nodeType="afterEffect">
                                  <p:stCondLst>
                                    <p:cond delay="0"/>
                                  </p:stCondLst>
                                  <p:childTnLst>
                                    <p:set>
                                      <p:cBhvr>
                                        <p:cTn id="117" dur="1" fill="hold">
                                          <p:stCondLst>
                                            <p:cond delay="0"/>
                                          </p:stCondLst>
                                        </p:cTn>
                                        <p:tgtEl>
                                          <p:spTgt spid="130"/>
                                        </p:tgtEl>
                                        <p:attrNameLst>
                                          <p:attrName>style.visibility</p:attrName>
                                        </p:attrNameLst>
                                      </p:cBhvr>
                                      <p:to>
                                        <p:strVal val="visible"/>
                                      </p:to>
                                    </p:set>
                                    <p:animEffect transition="in" filter="fade">
                                      <p:cBhvr>
                                        <p:cTn id="118" dur="500"/>
                                        <p:tgtEl>
                                          <p:spTgt spid="130"/>
                                        </p:tgtEl>
                                      </p:cBhvr>
                                    </p:animEffect>
                                  </p:childTnLst>
                                </p:cTn>
                              </p:par>
                            </p:childTnLst>
                          </p:cTn>
                        </p:par>
                        <p:par>
                          <p:cTn id="119" fill="hold">
                            <p:stCondLst>
                              <p:cond delay="4500"/>
                            </p:stCondLst>
                            <p:childTnLst>
                              <p:par>
                                <p:cTn id="120" presetID="10" presetClass="entr" presetSubtype="0" fill="hold" nodeType="afterEffect">
                                  <p:stCondLst>
                                    <p:cond delay="0"/>
                                  </p:stCondLst>
                                  <p:childTnLst>
                                    <p:set>
                                      <p:cBhvr>
                                        <p:cTn id="121" dur="1" fill="hold">
                                          <p:stCondLst>
                                            <p:cond delay="0"/>
                                          </p:stCondLst>
                                        </p:cTn>
                                        <p:tgtEl>
                                          <p:spTgt spid="135"/>
                                        </p:tgtEl>
                                        <p:attrNameLst>
                                          <p:attrName>style.visibility</p:attrName>
                                        </p:attrNameLst>
                                      </p:cBhvr>
                                      <p:to>
                                        <p:strVal val="visible"/>
                                      </p:to>
                                    </p:set>
                                    <p:animEffect transition="in" filter="fade">
                                      <p:cBhvr>
                                        <p:cTn id="12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5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2C95DD"/>
                </a:solidFill>
              </a:rPr>
              <a:t>Platform Process HA</a:t>
            </a:r>
            <a:endParaRPr lang="en-US" sz="2800" dirty="0"/>
          </a:p>
        </p:txBody>
      </p:sp>
      <p:sp>
        <p:nvSpPr>
          <p:cNvPr id="3" name="Rounded Rectangle 2"/>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ectangle 4"/>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6" name="Rectangle 5"/>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grpSp>
        <p:nvGrpSpPr>
          <p:cNvPr id="27" name="Group 26"/>
          <p:cNvGrpSpPr/>
          <p:nvPr/>
        </p:nvGrpSpPr>
        <p:grpSpPr>
          <a:xfrm>
            <a:off x="6165595" y="1212594"/>
            <a:ext cx="2406385" cy="807464"/>
            <a:chOff x="6168884" y="1428750"/>
            <a:chExt cx="2406385" cy="807464"/>
          </a:xfrm>
        </p:grpSpPr>
        <p:sp>
          <p:nvSpPr>
            <p:cNvPr id="8" name="Rounded Rectangle 7"/>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7" name="Rounded Rectangle 6"/>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sp>
          <p:nvSpPr>
            <p:cNvPr id="13" name="Heart 12"/>
            <p:cNvSpPr/>
            <p:nvPr/>
          </p:nvSpPr>
          <p:spPr>
            <a:xfrm>
              <a:off x="6900449" y="1939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8176597" y="1504950"/>
              <a:ext cx="333374" cy="228600"/>
              <a:chOff x="7558089" y="1504950"/>
              <a:chExt cx="333374" cy="228600"/>
            </a:xfrm>
          </p:grpSpPr>
          <p:sp>
            <p:nvSpPr>
              <p:cNvPr id="18" name="Rounded Rectangle 1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9" name="Freeform 1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6168884" y="2198434"/>
            <a:ext cx="2406385" cy="807464"/>
            <a:chOff x="6168884" y="2297686"/>
            <a:chExt cx="2406385" cy="807464"/>
          </a:xfrm>
        </p:grpSpPr>
        <p:sp>
          <p:nvSpPr>
            <p:cNvPr id="9" name="Rounded Rectangle 8"/>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Cell</a:t>
              </a:r>
              <a:endParaRPr lang="en-US" sz="1200" b="1" dirty="0">
                <a:solidFill>
                  <a:schemeClr val="bg1"/>
                </a:solidFill>
                <a:latin typeface="+mn-lt"/>
                <a:ea typeface="+mn-ea"/>
              </a:endParaRPr>
            </a:p>
          </p:txBody>
        </p:sp>
        <p:sp>
          <p:nvSpPr>
            <p:cNvPr id="12"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1" name="Group 20"/>
            <p:cNvGrpSpPr/>
            <p:nvPr/>
          </p:nvGrpSpPr>
          <p:grpSpPr>
            <a:xfrm>
              <a:off x="8176597" y="2373886"/>
              <a:ext cx="333374" cy="228600"/>
              <a:chOff x="7558089" y="1504950"/>
              <a:chExt cx="333374" cy="228600"/>
            </a:xfrm>
          </p:grpSpPr>
          <p:sp>
            <p:nvSpPr>
              <p:cNvPr id="22" name="Rounded Rectangle 21"/>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3" name="Freeform 22"/>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6168884" y="3181350"/>
            <a:ext cx="2406385" cy="807464"/>
            <a:chOff x="6168884" y="3181350"/>
            <a:chExt cx="2406385" cy="807464"/>
          </a:xfrm>
        </p:grpSpPr>
        <p:sp>
          <p:nvSpPr>
            <p:cNvPr id="10" name="Rounded Rectangle 9"/>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11"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4" name="Group 23"/>
            <p:cNvGrpSpPr/>
            <p:nvPr/>
          </p:nvGrpSpPr>
          <p:grpSpPr>
            <a:xfrm>
              <a:off x="8177852" y="3257550"/>
              <a:ext cx="333374" cy="228600"/>
              <a:chOff x="7558089" y="1504950"/>
              <a:chExt cx="333374" cy="228600"/>
            </a:xfrm>
          </p:grpSpPr>
          <p:sp>
            <p:nvSpPr>
              <p:cNvPr id="25" name="Rounded Rectangle 24"/>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6" name="Freeform 25"/>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51" name="TextBox 5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52" name="TextBox 5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54" name="TextBox 53"/>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sp>
        <p:nvSpPr>
          <p:cNvPr id="57" name="Arc 56"/>
          <p:cNvSpPr/>
          <p:nvPr/>
        </p:nvSpPr>
        <p:spPr>
          <a:xfrm rot="10800000">
            <a:off x="7956727" y="1376544"/>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10800000">
            <a:off x="8022503" y="1399318"/>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10800000">
            <a:off x="8085089" y="1421397"/>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0800000">
            <a:off x="8138493" y="1426313"/>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p:cNvSpPr/>
          <p:nvPr/>
        </p:nvSpPr>
        <p:spPr>
          <a:xfrm rot="10800000">
            <a:off x="7955076" y="235766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rot="10800000">
            <a:off x="8020852" y="2380435"/>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rot="10800000">
            <a:off x="8083438" y="2402514"/>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rot="10800000">
            <a:off x="8136842" y="2407430"/>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rot="10800000">
            <a:off x="7962248" y="3333750"/>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a:off x="8028024" y="3356524"/>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a:off x="8090610" y="337860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rot="10800000">
            <a:off x="8144014" y="338351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7839361" y="1500685"/>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7859487" y="1563813"/>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7880500" y="162533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Arc 108"/>
          <p:cNvSpPr/>
          <p:nvPr/>
        </p:nvSpPr>
        <p:spPr>
          <a:xfrm>
            <a:off x="7887875" y="1681196"/>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a:off x="7837110" y="2477228"/>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a:off x="7857236" y="2540356"/>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a:off x="7878249" y="2601876"/>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p:cNvSpPr/>
          <p:nvPr/>
        </p:nvSpPr>
        <p:spPr>
          <a:xfrm>
            <a:off x="7885624" y="265773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a:off x="7843131" y="345789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a:off x="7863257" y="3521019"/>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p:cNvSpPr/>
          <p:nvPr/>
        </p:nvSpPr>
        <p:spPr>
          <a:xfrm>
            <a:off x="7884270" y="3582539"/>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a:off x="7891645" y="3638402"/>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8" name="Group 67"/>
          <p:cNvGrpSpPr/>
          <p:nvPr/>
        </p:nvGrpSpPr>
        <p:grpSpPr>
          <a:xfrm>
            <a:off x="6850626" y="773207"/>
            <a:ext cx="1310314" cy="1234441"/>
            <a:chOff x="6739147" y="943772"/>
            <a:chExt cx="1200016" cy="403959"/>
          </a:xfrm>
          <a:blipFill rotWithShape="1">
            <a:blip r:embed="rId3"/>
            <a:stretch>
              <a:fillRect/>
            </a:stretch>
          </a:blipFill>
        </p:grpSpPr>
        <p:sp>
          <p:nvSpPr>
            <p:cNvPr id="69" name="Oval 69"/>
            <p:cNvSpPr/>
            <p:nvPr/>
          </p:nvSpPr>
          <p:spPr>
            <a:xfrm>
              <a:off x="7673439" y="950814"/>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2"/>
            <p:cNvSpPr/>
            <p:nvPr/>
          </p:nvSpPr>
          <p:spPr>
            <a:xfrm>
              <a:off x="6739147" y="943772"/>
              <a:ext cx="1200016" cy="403959"/>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TextBox 78"/>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80" name="TextBox 79"/>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81" name="TextBox 80"/>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82" name="TextBox 81"/>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cxnSp>
        <p:nvCxnSpPr>
          <p:cNvPr id="83" name="Curved Connector 82"/>
          <p:cNvCxnSpPr/>
          <p:nvPr/>
        </p:nvCxnSpPr>
        <p:spPr>
          <a:xfrm rot="10800000" flipV="1">
            <a:off x="4681476" y="1411354"/>
            <a:ext cx="1490724" cy="1052831"/>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Curved Connector 83"/>
          <p:cNvCxnSpPr/>
          <p:nvPr/>
        </p:nvCxnSpPr>
        <p:spPr>
          <a:xfrm rot="16200000" flipV="1">
            <a:off x="3460043" y="1426109"/>
            <a:ext cx="626035" cy="1450120"/>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Isosceles Triangle 84"/>
          <p:cNvSpPr/>
          <p:nvPr/>
        </p:nvSpPr>
        <p:spPr>
          <a:xfrm rot="10800000">
            <a:off x="2724075" y="2041468"/>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p:nvPr/>
        </p:nvCxnSpPr>
        <p:spPr>
          <a:xfrm flipH="1">
            <a:off x="6858000" y="1411355"/>
            <a:ext cx="1318598" cy="0"/>
          </a:xfrm>
          <a:prstGeom prst="straightConnector1">
            <a:avLst/>
          </a:prstGeom>
          <a:ln w="19050">
            <a:solidFill>
              <a:schemeClr val="tx2">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032763" y="1514158"/>
            <a:ext cx="1735371" cy="584776"/>
          </a:xfrm>
          <a:prstGeom prst="rect">
            <a:avLst/>
          </a:prstGeom>
          <a:noFill/>
        </p:spPr>
        <p:txBody>
          <a:bodyPr wrap="none" lIns="91440" tIns="45720" rIns="91440" bIns="45720">
            <a:spAutoFit/>
          </a:bodyPr>
          <a:lstStyle/>
          <a:p>
            <a:pPr algn="ctr"/>
            <a:r>
              <a:rPr lang="en-US" sz="3200" b="1" cap="none" spc="0" dirty="0" smtClean="0">
                <a:ln w="12700">
                  <a:solidFill>
                    <a:schemeClr val="tx2"/>
                  </a:solidFill>
                  <a:prstDash val="solid"/>
                </a:ln>
                <a:solidFill>
                  <a:srgbClr val="FFFF00"/>
                </a:solidFill>
                <a:effectLst>
                  <a:outerShdw blurRad="50800" dist="38100" dir="2940000" sx="101000" sy="101000" algn="tl" rotWithShape="0">
                    <a:srgbClr val="000000"/>
                  </a:outerShdw>
                </a:effectLst>
              </a:rPr>
              <a:t>Restart!</a:t>
            </a:r>
            <a:endParaRPr lang="en-US" sz="3200" b="1" cap="none" spc="0" dirty="0">
              <a:ln w="12700">
                <a:solidFill>
                  <a:schemeClr val="tx2"/>
                </a:solidFill>
                <a:prstDash val="solid"/>
              </a:ln>
              <a:solidFill>
                <a:srgbClr val="FFFF00"/>
              </a:solidFill>
              <a:effectLst>
                <a:outerShdw blurRad="50800" dist="38100" dir="2940000" sx="101000" sy="101000" algn="tl" rotWithShape="0">
                  <a:srgbClr val="000000"/>
                </a:outerShdw>
              </a:effectLst>
            </a:endParaRPr>
          </a:p>
        </p:txBody>
      </p:sp>
      <p:sp>
        <p:nvSpPr>
          <p:cNvPr id="78" name="Rectangle 77"/>
          <p:cNvSpPr/>
          <p:nvPr/>
        </p:nvSpPr>
        <p:spPr>
          <a:xfrm>
            <a:off x="2787081" y="2042952"/>
            <a:ext cx="102588" cy="12336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8774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fade">
                                      <p:cBhvr>
                                        <p:cTn id="13" dur="100"/>
                                        <p:tgtEl>
                                          <p:spTgt spid="105"/>
                                        </p:tgtEl>
                                      </p:cBhvr>
                                    </p:animEffect>
                                  </p:childTnLst>
                                </p:cTn>
                              </p:par>
                            </p:childTnLst>
                          </p:cTn>
                        </p:par>
                        <p:par>
                          <p:cTn id="14" fill="hold">
                            <p:stCondLst>
                              <p:cond delay="100"/>
                            </p:stCondLst>
                            <p:childTnLst>
                              <p:par>
                                <p:cTn id="15" presetID="10" presetClass="entr" presetSubtype="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
                                        <p:tgtEl>
                                          <p:spTgt spid="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
                                        <p:tgtEl>
                                          <p:spTgt spid="10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100"/>
                                        <p:tgtEl>
                                          <p:spTgt spid="104"/>
                                        </p:tgtEl>
                                      </p:cBhvr>
                                    </p:animEffect>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
                                        <p:tgtEl>
                                          <p:spTgt spid="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
                                        <p:tgtEl>
                                          <p:spTgt spid="103"/>
                                        </p:tgtEl>
                                      </p:cBhvr>
                                    </p:animEffect>
                                  </p:childTnLst>
                                </p:cTn>
                              </p:par>
                            </p:childTnLst>
                          </p:cTn>
                        </p:par>
                        <p:par>
                          <p:cTn id="34" fill="hold">
                            <p:stCondLst>
                              <p:cond delay="3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
                                        <p:tgtEl>
                                          <p:spTgt spid="5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1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100"/>
                                        <p:tgtEl>
                                          <p:spTgt spid="102"/>
                                        </p:tgtEl>
                                      </p:cBhvr>
                                    </p:animEffect>
                                  </p:childTnLst>
                                </p:cTn>
                              </p:par>
                              <p:par>
                                <p:cTn id="44" presetID="10" presetClass="exit" presetSubtype="0" fill="hold" grpId="1" nodeType="withEffect">
                                  <p:stCondLst>
                                    <p:cond delay="0"/>
                                  </p:stCondLst>
                                  <p:childTnLst>
                                    <p:animEffect transition="out" filter="fade">
                                      <p:cBhvr>
                                        <p:cTn id="45" dur="100"/>
                                        <p:tgtEl>
                                          <p:spTgt spid="60"/>
                                        </p:tgtEl>
                                      </p:cBhvr>
                                    </p:animEffect>
                                    <p:set>
                                      <p:cBhvr>
                                        <p:cTn id="46" dur="1" fill="hold">
                                          <p:stCondLst>
                                            <p:cond delay="99"/>
                                          </p:stCondLst>
                                        </p:cTn>
                                        <p:tgtEl>
                                          <p:spTgt spid="6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100"/>
                                        <p:tgtEl>
                                          <p:spTgt spid="101"/>
                                        </p:tgtEl>
                                      </p:cBhvr>
                                    </p:animEffect>
                                    <p:set>
                                      <p:cBhvr>
                                        <p:cTn id="49" dur="1" fill="hold">
                                          <p:stCondLst>
                                            <p:cond delay="99"/>
                                          </p:stCondLst>
                                        </p:cTn>
                                        <p:tgtEl>
                                          <p:spTgt spid="10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
                                        <p:tgtEl>
                                          <p:spTgt spid="105"/>
                                        </p:tgtEl>
                                      </p:cBhvr>
                                    </p:animEffect>
                                    <p:set>
                                      <p:cBhvr>
                                        <p:cTn id="52" dur="1" fill="hold">
                                          <p:stCondLst>
                                            <p:cond delay="99"/>
                                          </p:stCondLst>
                                        </p:cTn>
                                        <p:tgtEl>
                                          <p:spTgt spid="105"/>
                                        </p:tgtEl>
                                        <p:attrNameLst>
                                          <p:attrName>style.visibility</p:attrName>
                                        </p:attrNameLst>
                                      </p:cBhvr>
                                      <p:to>
                                        <p:strVal val="hidden"/>
                                      </p:to>
                                    </p:set>
                                  </p:childTnLst>
                                </p:cTn>
                              </p:par>
                            </p:childTnLst>
                          </p:cTn>
                        </p:par>
                        <p:par>
                          <p:cTn id="53" fill="hold">
                            <p:stCondLst>
                              <p:cond delay="400"/>
                            </p:stCondLst>
                            <p:childTnLst>
                              <p:par>
                                <p:cTn id="54" presetID="10" presetClass="exit" presetSubtype="0" fill="hold" grpId="1" nodeType="afterEffect">
                                  <p:stCondLst>
                                    <p:cond delay="0"/>
                                  </p:stCondLst>
                                  <p:childTnLst>
                                    <p:animEffect transition="out" filter="fade">
                                      <p:cBhvr>
                                        <p:cTn id="55" dur="100"/>
                                        <p:tgtEl>
                                          <p:spTgt spid="59"/>
                                        </p:tgtEl>
                                      </p:cBhvr>
                                    </p:animEffect>
                                    <p:set>
                                      <p:cBhvr>
                                        <p:cTn id="56" dur="1" fill="hold">
                                          <p:stCondLst>
                                            <p:cond delay="99"/>
                                          </p:stCondLst>
                                        </p:cTn>
                                        <p:tgtEl>
                                          <p:spTgt spid="5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100"/>
                                        <p:tgtEl>
                                          <p:spTgt spid="100"/>
                                        </p:tgtEl>
                                      </p:cBhvr>
                                    </p:animEffect>
                                    <p:set>
                                      <p:cBhvr>
                                        <p:cTn id="59" dur="1" fill="hold">
                                          <p:stCondLst>
                                            <p:cond delay="99"/>
                                          </p:stCondLst>
                                        </p:cTn>
                                        <p:tgtEl>
                                          <p:spTgt spid="10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100"/>
                                        <p:tgtEl>
                                          <p:spTgt spid="104"/>
                                        </p:tgtEl>
                                      </p:cBhvr>
                                    </p:animEffect>
                                    <p:set>
                                      <p:cBhvr>
                                        <p:cTn id="62" dur="1" fill="hold">
                                          <p:stCondLst>
                                            <p:cond delay="99"/>
                                          </p:stCondLst>
                                        </p:cTn>
                                        <p:tgtEl>
                                          <p:spTgt spid="104"/>
                                        </p:tgtEl>
                                        <p:attrNameLst>
                                          <p:attrName>style.visibility</p:attrName>
                                        </p:attrNameLst>
                                      </p:cBhvr>
                                      <p:to>
                                        <p:strVal val="hidden"/>
                                      </p:to>
                                    </p:set>
                                  </p:childTnLst>
                                </p:cTn>
                              </p:par>
                            </p:childTnLst>
                          </p:cTn>
                        </p:par>
                        <p:par>
                          <p:cTn id="63" fill="hold">
                            <p:stCondLst>
                              <p:cond delay="500"/>
                            </p:stCondLst>
                            <p:childTnLst>
                              <p:par>
                                <p:cTn id="64" presetID="10" presetClass="exit" presetSubtype="0" fill="hold" grpId="1" nodeType="afterEffect">
                                  <p:stCondLst>
                                    <p:cond delay="0"/>
                                  </p:stCondLst>
                                  <p:childTnLst>
                                    <p:animEffect transition="out" filter="fade">
                                      <p:cBhvr>
                                        <p:cTn id="65" dur="100"/>
                                        <p:tgtEl>
                                          <p:spTgt spid="58"/>
                                        </p:tgtEl>
                                      </p:cBhvr>
                                    </p:animEffect>
                                    <p:set>
                                      <p:cBhvr>
                                        <p:cTn id="66" dur="1" fill="hold">
                                          <p:stCondLst>
                                            <p:cond delay="99"/>
                                          </p:stCondLst>
                                        </p:cTn>
                                        <p:tgtEl>
                                          <p:spTgt spid="5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100"/>
                                        <p:tgtEl>
                                          <p:spTgt spid="99"/>
                                        </p:tgtEl>
                                      </p:cBhvr>
                                    </p:animEffect>
                                    <p:set>
                                      <p:cBhvr>
                                        <p:cTn id="69" dur="1" fill="hold">
                                          <p:stCondLst>
                                            <p:cond delay="99"/>
                                          </p:stCondLst>
                                        </p:cTn>
                                        <p:tgtEl>
                                          <p:spTgt spid="9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100"/>
                                        <p:tgtEl>
                                          <p:spTgt spid="103"/>
                                        </p:tgtEl>
                                      </p:cBhvr>
                                    </p:animEffect>
                                    <p:set>
                                      <p:cBhvr>
                                        <p:cTn id="72" dur="1" fill="hold">
                                          <p:stCondLst>
                                            <p:cond delay="99"/>
                                          </p:stCondLst>
                                        </p:cTn>
                                        <p:tgtEl>
                                          <p:spTgt spid="103"/>
                                        </p:tgtEl>
                                        <p:attrNameLst>
                                          <p:attrName>style.visibility</p:attrName>
                                        </p:attrNameLst>
                                      </p:cBhvr>
                                      <p:to>
                                        <p:strVal val="hidden"/>
                                      </p:to>
                                    </p:set>
                                  </p:childTnLst>
                                </p:cTn>
                              </p:par>
                            </p:childTnLst>
                          </p:cTn>
                        </p:par>
                        <p:par>
                          <p:cTn id="73" fill="hold">
                            <p:stCondLst>
                              <p:cond delay="600"/>
                            </p:stCondLst>
                            <p:childTnLst>
                              <p:par>
                                <p:cTn id="74" presetID="10" presetClass="exit" presetSubtype="0" fill="hold" grpId="1" nodeType="afterEffect">
                                  <p:stCondLst>
                                    <p:cond delay="0"/>
                                  </p:stCondLst>
                                  <p:childTnLst>
                                    <p:animEffect transition="out" filter="fade">
                                      <p:cBhvr>
                                        <p:cTn id="75" dur="100"/>
                                        <p:tgtEl>
                                          <p:spTgt spid="57"/>
                                        </p:tgtEl>
                                      </p:cBhvr>
                                    </p:animEffect>
                                    <p:set>
                                      <p:cBhvr>
                                        <p:cTn id="76" dur="1" fill="hold">
                                          <p:stCondLst>
                                            <p:cond delay="99"/>
                                          </p:stCondLst>
                                        </p:cTn>
                                        <p:tgtEl>
                                          <p:spTgt spid="57"/>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100"/>
                                        <p:tgtEl>
                                          <p:spTgt spid="98"/>
                                        </p:tgtEl>
                                      </p:cBhvr>
                                    </p:animEffect>
                                    <p:set>
                                      <p:cBhvr>
                                        <p:cTn id="79" dur="1" fill="hold">
                                          <p:stCondLst>
                                            <p:cond delay="99"/>
                                          </p:stCondLst>
                                        </p:cTn>
                                        <p:tgtEl>
                                          <p:spTgt spid="98"/>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100"/>
                                        <p:tgtEl>
                                          <p:spTgt spid="102"/>
                                        </p:tgtEl>
                                      </p:cBhvr>
                                    </p:animEffect>
                                    <p:set>
                                      <p:cBhvr>
                                        <p:cTn id="82" dur="1" fill="hold">
                                          <p:stCondLst>
                                            <p:cond delay="99"/>
                                          </p:stCondLst>
                                        </p:cTn>
                                        <p:tgtEl>
                                          <p:spTgt spid="102"/>
                                        </p:tgtEl>
                                        <p:attrNameLst>
                                          <p:attrName>style.visibility</p:attrName>
                                        </p:attrNameLst>
                                      </p:cBhvr>
                                      <p:to>
                                        <p:strVal val="hidden"/>
                                      </p:to>
                                    </p:set>
                                  </p:childTnLst>
                                </p:cTn>
                              </p:par>
                            </p:childTnLst>
                          </p:cTn>
                        </p:par>
                        <p:par>
                          <p:cTn id="83" fill="hold">
                            <p:stCondLst>
                              <p:cond delay="700"/>
                            </p:stCondLst>
                            <p:childTnLst>
                              <p:par>
                                <p:cTn id="84" presetID="10" presetClass="entr" presetSubtype="0"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fade">
                                      <p:cBhvr>
                                        <p:cTn id="86" dur="100"/>
                                        <p:tgtEl>
                                          <p:spTgt spid="10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fade">
                                      <p:cBhvr>
                                        <p:cTn id="89" dur="100"/>
                                        <p:tgtEl>
                                          <p:spTgt spid="11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8"/>
                                        </p:tgtEl>
                                        <p:attrNameLst>
                                          <p:attrName>style.visibility</p:attrName>
                                        </p:attrNameLst>
                                      </p:cBhvr>
                                      <p:to>
                                        <p:strVal val="visible"/>
                                      </p:to>
                                    </p:set>
                                    <p:animEffect transition="in" filter="fade">
                                      <p:cBhvr>
                                        <p:cTn id="92" dur="100"/>
                                        <p:tgtEl>
                                          <p:spTgt spid="118"/>
                                        </p:tgtEl>
                                      </p:cBhvr>
                                    </p:animEffect>
                                  </p:childTnLst>
                                </p:cTn>
                              </p:par>
                            </p:childTnLst>
                          </p:cTn>
                        </p:par>
                        <p:par>
                          <p:cTn id="93" fill="hold">
                            <p:stCondLst>
                              <p:cond delay="800"/>
                            </p:stCondLst>
                            <p:childTnLst>
                              <p:par>
                                <p:cTn id="94" presetID="10" presetClass="entr" presetSubtype="0" fill="hold" grpId="0"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100"/>
                                        <p:tgtEl>
                                          <p:spTgt spid="10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100"/>
                                        <p:tgtEl>
                                          <p:spTgt spid="1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7"/>
                                        </p:tgtEl>
                                        <p:attrNameLst>
                                          <p:attrName>style.visibility</p:attrName>
                                        </p:attrNameLst>
                                      </p:cBhvr>
                                      <p:to>
                                        <p:strVal val="visible"/>
                                      </p:to>
                                    </p:set>
                                    <p:animEffect transition="in" filter="fade">
                                      <p:cBhvr>
                                        <p:cTn id="102" dur="100"/>
                                        <p:tgtEl>
                                          <p:spTgt spid="117"/>
                                        </p:tgtEl>
                                      </p:cBhvr>
                                    </p:animEffect>
                                  </p:childTnLst>
                                </p:cTn>
                              </p:par>
                            </p:childTnLst>
                          </p:cTn>
                        </p:par>
                        <p:par>
                          <p:cTn id="103" fill="hold">
                            <p:stCondLst>
                              <p:cond delay="900"/>
                            </p:stCondLst>
                            <p:childTnLst>
                              <p:par>
                                <p:cTn id="104" presetID="10" presetClass="entr" presetSubtype="0" fill="hold" grpId="0" nodeType="afterEffect">
                                  <p:stCondLst>
                                    <p:cond delay="0"/>
                                  </p:stCondLst>
                                  <p:childTnLst>
                                    <p:set>
                                      <p:cBhvr>
                                        <p:cTn id="105" dur="1" fill="hold">
                                          <p:stCondLst>
                                            <p:cond delay="0"/>
                                          </p:stCondLst>
                                        </p:cTn>
                                        <p:tgtEl>
                                          <p:spTgt spid="107"/>
                                        </p:tgtEl>
                                        <p:attrNameLst>
                                          <p:attrName>style.visibility</p:attrName>
                                        </p:attrNameLst>
                                      </p:cBhvr>
                                      <p:to>
                                        <p:strVal val="visible"/>
                                      </p:to>
                                    </p:set>
                                    <p:animEffect transition="in" filter="fade">
                                      <p:cBhvr>
                                        <p:cTn id="106" dur="100"/>
                                        <p:tgtEl>
                                          <p:spTgt spid="10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2"/>
                                        </p:tgtEl>
                                        <p:attrNameLst>
                                          <p:attrName>style.visibility</p:attrName>
                                        </p:attrNameLst>
                                      </p:cBhvr>
                                      <p:to>
                                        <p:strVal val="visible"/>
                                      </p:to>
                                    </p:set>
                                    <p:animEffect transition="in" filter="fade">
                                      <p:cBhvr>
                                        <p:cTn id="109" dur="100"/>
                                        <p:tgtEl>
                                          <p:spTgt spid="11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fade">
                                      <p:cBhvr>
                                        <p:cTn id="112" dur="100"/>
                                        <p:tgtEl>
                                          <p:spTgt spid="116"/>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fade">
                                      <p:cBhvr>
                                        <p:cTn id="116" dur="100"/>
                                        <p:tgtEl>
                                          <p:spTgt spid="10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animEffect transition="in" filter="fade">
                                      <p:cBhvr>
                                        <p:cTn id="119" dur="100"/>
                                        <p:tgtEl>
                                          <p:spTgt spid="11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fade">
                                      <p:cBhvr>
                                        <p:cTn id="122" dur="100"/>
                                        <p:tgtEl>
                                          <p:spTgt spid="115"/>
                                        </p:tgtEl>
                                      </p:cBhvr>
                                    </p:animEffect>
                                  </p:childTnLst>
                                </p:cTn>
                              </p:par>
                              <p:par>
                                <p:cTn id="123" presetID="10" presetClass="exit" presetSubtype="0" fill="hold" grpId="1" nodeType="withEffect">
                                  <p:stCondLst>
                                    <p:cond delay="0"/>
                                  </p:stCondLst>
                                  <p:childTnLst>
                                    <p:animEffect transition="out" filter="fade">
                                      <p:cBhvr>
                                        <p:cTn id="124" dur="100"/>
                                        <p:tgtEl>
                                          <p:spTgt spid="109"/>
                                        </p:tgtEl>
                                      </p:cBhvr>
                                    </p:animEffect>
                                    <p:set>
                                      <p:cBhvr>
                                        <p:cTn id="125" dur="1" fill="hold">
                                          <p:stCondLst>
                                            <p:cond delay="99"/>
                                          </p:stCondLst>
                                        </p:cTn>
                                        <p:tgtEl>
                                          <p:spTgt spid="109"/>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100"/>
                                        <p:tgtEl>
                                          <p:spTgt spid="114"/>
                                        </p:tgtEl>
                                      </p:cBhvr>
                                    </p:animEffect>
                                    <p:set>
                                      <p:cBhvr>
                                        <p:cTn id="128" dur="1" fill="hold">
                                          <p:stCondLst>
                                            <p:cond delay="99"/>
                                          </p:stCondLst>
                                        </p:cTn>
                                        <p:tgtEl>
                                          <p:spTgt spid="11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100"/>
                                        <p:tgtEl>
                                          <p:spTgt spid="118"/>
                                        </p:tgtEl>
                                      </p:cBhvr>
                                    </p:animEffect>
                                    <p:set>
                                      <p:cBhvr>
                                        <p:cTn id="131" dur="1" fill="hold">
                                          <p:stCondLst>
                                            <p:cond delay="99"/>
                                          </p:stCondLst>
                                        </p:cTn>
                                        <p:tgtEl>
                                          <p:spTgt spid="118"/>
                                        </p:tgtEl>
                                        <p:attrNameLst>
                                          <p:attrName>style.visibility</p:attrName>
                                        </p:attrNameLst>
                                      </p:cBhvr>
                                      <p:to>
                                        <p:strVal val="hidden"/>
                                      </p:to>
                                    </p:set>
                                  </p:childTnLst>
                                </p:cTn>
                              </p:par>
                            </p:childTnLst>
                          </p:cTn>
                        </p:par>
                        <p:par>
                          <p:cTn id="132" fill="hold">
                            <p:stCondLst>
                              <p:cond delay="1100"/>
                            </p:stCondLst>
                            <p:childTnLst>
                              <p:par>
                                <p:cTn id="133" presetID="10" presetClass="exit" presetSubtype="0" fill="hold" grpId="1" nodeType="afterEffect">
                                  <p:stCondLst>
                                    <p:cond delay="0"/>
                                  </p:stCondLst>
                                  <p:childTnLst>
                                    <p:animEffect transition="out" filter="fade">
                                      <p:cBhvr>
                                        <p:cTn id="134" dur="100"/>
                                        <p:tgtEl>
                                          <p:spTgt spid="108"/>
                                        </p:tgtEl>
                                      </p:cBhvr>
                                    </p:animEffect>
                                    <p:set>
                                      <p:cBhvr>
                                        <p:cTn id="135" dur="1" fill="hold">
                                          <p:stCondLst>
                                            <p:cond delay="99"/>
                                          </p:stCondLst>
                                        </p:cTn>
                                        <p:tgtEl>
                                          <p:spTgt spid="108"/>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100"/>
                                        <p:tgtEl>
                                          <p:spTgt spid="113"/>
                                        </p:tgtEl>
                                      </p:cBhvr>
                                    </p:animEffect>
                                    <p:set>
                                      <p:cBhvr>
                                        <p:cTn id="138" dur="1" fill="hold">
                                          <p:stCondLst>
                                            <p:cond delay="99"/>
                                          </p:stCondLst>
                                        </p:cTn>
                                        <p:tgtEl>
                                          <p:spTgt spid="113"/>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100"/>
                                        <p:tgtEl>
                                          <p:spTgt spid="117"/>
                                        </p:tgtEl>
                                      </p:cBhvr>
                                    </p:animEffect>
                                    <p:set>
                                      <p:cBhvr>
                                        <p:cTn id="141" dur="1" fill="hold">
                                          <p:stCondLst>
                                            <p:cond delay="99"/>
                                          </p:stCondLst>
                                        </p:cTn>
                                        <p:tgtEl>
                                          <p:spTgt spid="117"/>
                                        </p:tgtEl>
                                        <p:attrNameLst>
                                          <p:attrName>style.visibility</p:attrName>
                                        </p:attrNameLst>
                                      </p:cBhvr>
                                      <p:to>
                                        <p:strVal val="hidden"/>
                                      </p:to>
                                    </p:set>
                                  </p:childTnLst>
                                </p:cTn>
                              </p:par>
                            </p:childTnLst>
                          </p:cTn>
                        </p:par>
                        <p:par>
                          <p:cTn id="142" fill="hold">
                            <p:stCondLst>
                              <p:cond delay="1200"/>
                            </p:stCondLst>
                            <p:childTnLst>
                              <p:par>
                                <p:cTn id="143" presetID="10" presetClass="exit" presetSubtype="0" fill="hold" grpId="1" nodeType="afterEffect">
                                  <p:stCondLst>
                                    <p:cond delay="0"/>
                                  </p:stCondLst>
                                  <p:childTnLst>
                                    <p:animEffect transition="out" filter="fade">
                                      <p:cBhvr>
                                        <p:cTn id="144" dur="100"/>
                                        <p:tgtEl>
                                          <p:spTgt spid="107"/>
                                        </p:tgtEl>
                                      </p:cBhvr>
                                    </p:animEffect>
                                    <p:set>
                                      <p:cBhvr>
                                        <p:cTn id="145" dur="1" fill="hold">
                                          <p:stCondLst>
                                            <p:cond delay="99"/>
                                          </p:stCondLst>
                                        </p:cTn>
                                        <p:tgtEl>
                                          <p:spTgt spid="107"/>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
                                        <p:tgtEl>
                                          <p:spTgt spid="112"/>
                                        </p:tgtEl>
                                      </p:cBhvr>
                                    </p:animEffect>
                                    <p:set>
                                      <p:cBhvr>
                                        <p:cTn id="148" dur="1" fill="hold">
                                          <p:stCondLst>
                                            <p:cond delay="99"/>
                                          </p:stCondLst>
                                        </p:cTn>
                                        <p:tgtEl>
                                          <p:spTgt spid="112"/>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100"/>
                                        <p:tgtEl>
                                          <p:spTgt spid="116"/>
                                        </p:tgtEl>
                                      </p:cBhvr>
                                    </p:animEffect>
                                    <p:set>
                                      <p:cBhvr>
                                        <p:cTn id="151" dur="1" fill="hold">
                                          <p:stCondLst>
                                            <p:cond delay="99"/>
                                          </p:stCondLst>
                                        </p:cTn>
                                        <p:tgtEl>
                                          <p:spTgt spid="116"/>
                                        </p:tgtEl>
                                        <p:attrNameLst>
                                          <p:attrName>style.visibility</p:attrName>
                                        </p:attrNameLst>
                                      </p:cBhvr>
                                      <p:to>
                                        <p:strVal val="hidden"/>
                                      </p:to>
                                    </p:set>
                                  </p:childTnLst>
                                </p:cTn>
                              </p:par>
                            </p:childTnLst>
                          </p:cTn>
                        </p:par>
                        <p:par>
                          <p:cTn id="152" fill="hold">
                            <p:stCondLst>
                              <p:cond delay="1300"/>
                            </p:stCondLst>
                            <p:childTnLst>
                              <p:par>
                                <p:cTn id="153" presetID="10" presetClass="exit" presetSubtype="0" fill="hold" grpId="1" nodeType="afterEffect">
                                  <p:stCondLst>
                                    <p:cond delay="0"/>
                                  </p:stCondLst>
                                  <p:childTnLst>
                                    <p:animEffect transition="out" filter="fade">
                                      <p:cBhvr>
                                        <p:cTn id="154" dur="100"/>
                                        <p:tgtEl>
                                          <p:spTgt spid="106"/>
                                        </p:tgtEl>
                                      </p:cBhvr>
                                    </p:animEffect>
                                    <p:set>
                                      <p:cBhvr>
                                        <p:cTn id="155" dur="1" fill="hold">
                                          <p:stCondLst>
                                            <p:cond delay="99"/>
                                          </p:stCondLst>
                                        </p:cTn>
                                        <p:tgtEl>
                                          <p:spTgt spid="106"/>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100"/>
                                        <p:tgtEl>
                                          <p:spTgt spid="111"/>
                                        </p:tgtEl>
                                      </p:cBhvr>
                                    </p:animEffect>
                                    <p:set>
                                      <p:cBhvr>
                                        <p:cTn id="158" dur="1" fill="hold">
                                          <p:stCondLst>
                                            <p:cond delay="99"/>
                                          </p:stCondLst>
                                        </p:cTn>
                                        <p:tgtEl>
                                          <p:spTgt spid="111"/>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100"/>
                                        <p:tgtEl>
                                          <p:spTgt spid="115"/>
                                        </p:tgtEl>
                                      </p:cBhvr>
                                    </p:animEffect>
                                    <p:set>
                                      <p:cBhvr>
                                        <p:cTn id="161" dur="1" fill="hold">
                                          <p:stCondLst>
                                            <p:cond delay="99"/>
                                          </p:stCondLst>
                                        </p:cTn>
                                        <p:tgtEl>
                                          <p:spTgt spid="115"/>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53" presetClass="entr" presetSubtype="16" fill="hold" nodeType="clickEffect">
                                  <p:stCondLst>
                                    <p:cond delay="0"/>
                                  </p:stCondLst>
                                  <p:childTnLst>
                                    <p:set>
                                      <p:cBhvr>
                                        <p:cTn id="165" dur="1" fill="hold">
                                          <p:stCondLst>
                                            <p:cond delay="0"/>
                                          </p:stCondLst>
                                        </p:cTn>
                                        <p:tgtEl>
                                          <p:spTgt spid="68"/>
                                        </p:tgtEl>
                                        <p:attrNameLst>
                                          <p:attrName>style.visibility</p:attrName>
                                        </p:attrNameLst>
                                      </p:cBhvr>
                                      <p:to>
                                        <p:strVal val="visible"/>
                                      </p:to>
                                    </p:set>
                                    <p:anim calcmode="lin" valueType="num">
                                      <p:cBhvr>
                                        <p:cTn id="166" dur="500" fill="hold"/>
                                        <p:tgtEl>
                                          <p:spTgt spid="68"/>
                                        </p:tgtEl>
                                        <p:attrNameLst>
                                          <p:attrName>ppt_w</p:attrName>
                                        </p:attrNameLst>
                                      </p:cBhvr>
                                      <p:tavLst>
                                        <p:tav tm="0">
                                          <p:val>
                                            <p:fltVal val="0"/>
                                          </p:val>
                                        </p:tav>
                                        <p:tav tm="100000">
                                          <p:val>
                                            <p:strVal val="#ppt_w"/>
                                          </p:val>
                                        </p:tav>
                                      </p:tavLst>
                                    </p:anim>
                                    <p:anim calcmode="lin" valueType="num">
                                      <p:cBhvr>
                                        <p:cTn id="167" dur="500" fill="hold"/>
                                        <p:tgtEl>
                                          <p:spTgt spid="68"/>
                                        </p:tgtEl>
                                        <p:attrNameLst>
                                          <p:attrName>ppt_h</p:attrName>
                                        </p:attrNameLst>
                                      </p:cBhvr>
                                      <p:tavLst>
                                        <p:tav tm="0">
                                          <p:val>
                                            <p:fltVal val="0"/>
                                          </p:val>
                                        </p:tav>
                                        <p:tav tm="100000">
                                          <p:val>
                                            <p:strVal val="#ppt_h"/>
                                          </p:val>
                                        </p:tav>
                                      </p:tavLst>
                                    </p:anim>
                                    <p:animEffect transition="in" filter="fade">
                                      <p:cBhvr>
                                        <p:cTn id="168" dur="500"/>
                                        <p:tgtEl>
                                          <p:spTgt spid="68"/>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7"/>
                                        </p:tgtEl>
                                        <p:attrNameLst>
                                          <p:attrName>style.visibility</p:attrName>
                                        </p:attrNameLst>
                                      </p:cBhvr>
                                      <p:to>
                                        <p:strVal val="visible"/>
                                      </p:to>
                                    </p:set>
                                  </p:childTnLst>
                                </p:cTn>
                              </p:par>
                              <p:par>
                                <p:cTn id="173" presetID="10" presetClass="exit" presetSubtype="0" fill="hold" nodeType="withEffect">
                                  <p:stCondLst>
                                    <p:cond delay="0"/>
                                  </p:stCondLst>
                                  <p:childTnLst>
                                    <p:animEffect transition="out" filter="fade">
                                      <p:cBhvr>
                                        <p:cTn id="174" dur="500"/>
                                        <p:tgtEl>
                                          <p:spTgt spid="68"/>
                                        </p:tgtEl>
                                      </p:cBhvr>
                                    </p:animEffect>
                                    <p:set>
                                      <p:cBhvr>
                                        <p:cTn id="175" dur="1" fill="hold">
                                          <p:stCondLst>
                                            <p:cond delay="499"/>
                                          </p:stCondLst>
                                        </p:cTn>
                                        <p:tgtEl>
                                          <p:spTgt spid="68"/>
                                        </p:tgtEl>
                                        <p:attrNameLst>
                                          <p:attrName>style.visibility</p:attrName>
                                        </p:attrNameLst>
                                      </p:cBhvr>
                                      <p:to>
                                        <p:strVal val="hidden"/>
                                      </p:to>
                                    </p:set>
                                  </p:childTnLst>
                                </p:cTn>
                              </p:par>
                            </p:childTnLst>
                          </p:cTn>
                        </p:par>
                        <p:par>
                          <p:cTn id="176" fill="hold">
                            <p:stCondLst>
                              <p:cond delay="500"/>
                            </p:stCondLst>
                            <p:childTnLst>
                              <p:par>
                                <p:cTn id="177" presetID="10" presetClass="emph" presetSubtype="0" repeatCount="3000" fill="hold" grpId="1" nodeType="afterEffect">
                                  <p:stCondLst>
                                    <p:cond delay="0"/>
                                  </p:stCondLst>
                                  <p:childTnLst>
                                    <p:anim calcmode="discrete" valueType="str">
                                      <p:cBhvr override="childStyle">
                                        <p:cTn id="178" dur="2100" fill="hold"/>
                                        <p:tgtEl>
                                          <p:spTgt spid="8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79" fill="hold">
                            <p:stCondLst>
                              <p:cond delay="6800"/>
                            </p:stCondLst>
                            <p:childTnLst>
                              <p:par>
                                <p:cTn id="180" presetID="10" presetClass="exit" presetSubtype="0" fill="hold" grpId="2" nodeType="afterEffect">
                                  <p:stCondLst>
                                    <p:cond delay="0"/>
                                  </p:stCondLst>
                                  <p:childTnLst>
                                    <p:animEffect transition="out" filter="fade">
                                      <p:cBhvr>
                                        <p:cTn id="181" dur="1000"/>
                                        <p:tgtEl>
                                          <p:spTgt spid="87"/>
                                        </p:tgtEl>
                                      </p:cBhvr>
                                    </p:animEffect>
                                    <p:set>
                                      <p:cBhvr>
                                        <p:cTn id="182" dur="1" fill="hold">
                                          <p:stCondLst>
                                            <p:cond delay="999"/>
                                          </p:stCondLst>
                                        </p:cTn>
                                        <p:tgtEl>
                                          <p:spTgt spid="87"/>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2" fill="hold" nodeType="clickEffect">
                                  <p:stCondLst>
                                    <p:cond delay="0"/>
                                  </p:stCondLst>
                                  <p:childTnLst>
                                    <p:set>
                                      <p:cBhvr>
                                        <p:cTn id="186" dur="1" fill="hold">
                                          <p:stCondLst>
                                            <p:cond delay="0"/>
                                          </p:stCondLst>
                                        </p:cTn>
                                        <p:tgtEl>
                                          <p:spTgt spid="86"/>
                                        </p:tgtEl>
                                        <p:attrNameLst>
                                          <p:attrName>style.visibility</p:attrName>
                                        </p:attrNameLst>
                                      </p:cBhvr>
                                      <p:to>
                                        <p:strVal val="visible"/>
                                      </p:to>
                                    </p:set>
                                    <p:animEffect transition="in" filter="wipe(right)">
                                      <p:cBhvr>
                                        <p:cTn id="187" dur="500"/>
                                        <p:tgtEl>
                                          <p:spTgt spid="86"/>
                                        </p:tgtEl>
                                      </p:cBhvr>
                                    </p:animEffect>
                                  </p:childTnLst>
                                </p:cTn>
                              </p:par>
                            </p:childTnLst>
                          </p:cTn>
                        </p:par>
                        <p:par>
                          <p:cTn id="188" fill="hold">
                            <p:stCondLst>
                              <p:cond delay="500"/>
                            </p:stCondLst>
                            <p:childTnLst>
                              <p:par>
                                <p:cTn id="189" presetID="22" presetClass="entr" presetSubtype="2" fill="hold" nodeType="afterEffect">
                                  <p:stCondLst>
                                    <p:cond delay="0"/>
                                  </p:stCondLst>
                                  <p:childTnLst>
                                    <p:set>
                                      <p:cBhvr>
                                        <p:cTn id="190" dur="1" fill="hold">
                                          <p:stCondLst>
                                            <p:cond delay="0"/>
                                          </p:stCondLst>
                                        </p:cTn>
                                        <p:tgtEl>
                                          <p:spTgt spid="83"/>
                                        </p:tgtEl>
                                        <p:attrNameLst>
                                          <p:attrName>style.visibility</p:attrName>
                                        </p:attrNameLst>
                                      </p:cBhvr>
                                      <p:to>
                                        <p:strVal val="visible"/>
                                      </p:to>
                                    </p:set>
                                    <p:animEffect transition="in" filter="wipe(right)">
                                      <p:cBhvr>
                                        <p:cTn id="191" dur="500"/>
                                        <p:tgtEl>
                                          <p:spTgt spid="83"/>
                                        </p:tgtEl>
                                      </p:cBhvr>
                                    </p:animEffect>
                                  </p:childTnLst>
                                </p:cTn>
                              </p:par>
                            </p:childTnLst>
                          </p:cTn>
                        </p:par>
                        <p:par>
                          <p:cTn id="192" fill="hold">
                            <p:stCondLst>
                              <p:cond delay="1000"/>
                            </p:stCondLst>
                            <p:childTnLst>
                              <p:par>
                                <p:cTn id="193" presetID="22" presetClass="entr" presetSubtype="2" fill="hold" nodeType="after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wipe(right)">
                                      <p:cBhvr>
                                        <p:cTn id="195" dur="500"/>
                                        <p:tgtEl>
                                          <p:spTgt spid="84"/>
                                        </p:tgtEl>
                                      </p:cBhvr>
                                    </p:animEffect>
                                  </p:childTnLst>
                                </p:cTn>
                              </p:par>
                            </p:childTnLst>
                          </p:cTn>
                        </p:par>
                        <p:par>
                          <p:cTn id="196" fill="hold">
                            <p:stCondLst>
                              <p:cond delay="1500"/>
                            </p:stCondLst>
                            <p:childTnLst>
                              <p:par>
                                <p:cTn id="197" presetID="22" presetClass="entr" presetSubtype="1" fill="hold" grpId="0" nodeType="afterEffect">
                                  <p:stCondLst>
                                    <p:cond delay="0"/>
                                  </p:stCondLst>
                                  <p:childTnLst>
                                    <p:set>
                                      <p:cBhvr>
                                        <p:cTn id="198" dur="1" fill="hold">
                                          <p:stCondLst>
                                            <p:cond delay="0"/>
                                          </p:stCondLst>
                                        </p:cTn>
                                        <p:tgtEl>
                                          <p:spTgt spid="85"/>
                                        </p:tgtEl>
                                        <p:attrNameLst>
                                          <p:attrName>style.visibility</p:attrName>
                                        </p:attrNameLst>
                                      </p:cBhvr>
                                      <p:to>
                                        <p:strVal val="visible"/>
                                      </p:to>
                                    </p:set>
                                    <p:animEffect transition="in" filter="wipe(up)">
                                      <p:cBhvr>
                                        <p:cTn id="199" dur="500"/>
                                        <p:tgtEl>
                                          <p:spTgt spid="85"/>
                                        </p:tgtEl>
                                      </p:cBhvr>
                                    </p:animEffect>
                                  </p:childTnLst>
                                </p:cTn>
                              </p:par>
                            </p:childTnLst>
                          </p:cTn>
                        </p:par>
                        <p:par>
                          <p:cTn id="200" fill="hold">
                            <p:stCondLst>
                              <p:cond delay="2000"/>
                            </p:stCondLst>
                            <p:childTnLst>
                              <p:par>
                                <p:cTn id="201" presetID="42" presetClass="path" presetSubtype="0" accel="50000" decel="50000" fill="hold" grpId="1" nodeType="afterEffect">
                                  <p:stCondLst>
                                    <p:cond delay="0"/>
                                  </p:stCondLst>
                                  <p:childTnLst>
                                    <p:animMotion origin="layout" path="M 3.33333E-6 -1.01203E-6 L 3.33333E-6 0.22863 " pathEditMode="relative" rAng="0" ptsTypes="AA">
                                      <p:cBhvr>
                                        <p:cTn id="202" dur="2500" fill="hold"/>
                                        <p:tgtEl>
                                          <p:spTgt spid="85"/>
                                        </p:tgtEl>
                                        <p:attrNameLst>
                                          <p:attrName>ppt_x</p:attrName>
                                          <p:attrName>ppt_y</p:attrName>
                                        </p:attrNameLst>
                                      </p:cBhvr>
                                      <p:rCtr x="0" y="11416"/>
                                    </p:animMotion>
                                  </p:childTnLst>
                                </p:cTn>
                              </p:par>
                              <p:par>
                                <p:cTn id="203" presetID="3" presetClass="emph" presetSubtype="2" fill="hold" grpId="0" nodeType="withEffect">
                                  <p:stCondLst>
                                    <p:cond delay="250"/>
                                  </p:stCondLst>
                                  <p:childTnLst>
                                    <p:animClr clrSpc="rgb" dir="cw">
                                      <p:cBhvr override="childStyle">
                                        <p:cTn id="204" dur="500" fill="hold"/>
                                        <p:tgtEl>
                                          <p:spTgt spid="79"/>
                                        </p:tgtEl>
                                        <p:attrNameLst>
                                          <p:attrName>style.color</p:attrName>
                                        </p:attrNameLst>
                                      </p:cBhvr>
                                      <p:to>
                                        <a:srgbClr val="FFFFFF"/>
                                      </p:to>
                                    </p:animClr>
                                  </p:childTnLst>
                                </p:cTn>
                              </p:par>
                              <p:par>
                                <p:cTn id="205" presetID="3" presetClass="emph" presetSubtype="2" fill="hold" grpId="0" nodeType="withEffect">
                                  <p:stCondLst>
                                    <p:cond delay="750"/>
                                  </p:stCondLst>
                                  <p:childTnLst>
                                    <p:animClr clrSpc="rgb" dir="cw">
                                      <p:cBhvr override="childStyle">
                                        <p:cTn id="206" dur="500" fill="hold"/>
                                        <p:tgtEl>
                                          <p:spTgt spid="80"/>
                                        </p:tgtEl>
                                        <p:attrNameLst>
                                          <p:attrName>style.color</p:attrName>
                                        </p:attrNameLst>
                                      </p:cBhvr>
                                      <p:to>
                                        <a:srgbClr val="FFFFFF"/>
                                      </p:to>
                                    </p:animClr>
                                  </p:childTnLst>
                                </p:cTn>
                              </p:par>
                              <p:par>
                                <p:cTn id="207" presetID="3" presetClass="emph" presetSubtype="2" fill="hold" grpId="0" nodeType="withEffect">
                                  <p:stCondLst>
                                    <p:cond delay="1250"/>
                                  </p:stCondLst>
                                  <p:childTnLst>
                                    <p:animClr clrSpc="rgb" dir="cw">
                                      <p:cBhvr override="childStyle">
                                        <p:cTn id="208" dur="500" fill="hold"/>
                                        <p:tgtEl>
                                          <p:spTgt spid="81"/>
                                        </p:tgtEl>
                                        <p:attrNameLst>
                                          <p:attrName>style.color</p:attrName>
                                        </p:attrNameLst>
                                      </p:cBhvr>
                                      <p:to>
                                        <a:srgbClr val="FFFFFF"/>
                                      </p:to>
                                    </p:animClr>
                                  </p:childTnLst>
                                </p:cTn>
                              </p:par>
                              <p:par>
                                <p:cTn id="209" presetID="3" presetClass="emph" presetSubtype="2" fill="hold" grpId="0" nodeType="withEffect">
                                  <p:stCondLst>
                                    <p:cond delay="1750"/>
                                  </p:stCondLst>
                                  <p:childTnLst>
                                    <p:animClr clrSpc="rgb" dir="cw">
                                      <p:cBhvr override="childStyle">
                                        <p:cTn id="210" dur="500" fill="hold"/>
                                        <p:tgtEl>
                                          <p:spTgt spid="82"/>
                                        </p:tgtEl>
                                        <p:attrNameLst>
                                          <p:attrName>style.color</p:attrName>
                                        </p:attrNameLst>
                                      </p:cBhvr>
                                      <p:to>
                                        <a:srgbClr val="FFFFFF"/>
                                      </p:to>
                                    </p:animClr>
                                  </p:childTnLst>
                                </p:cTn>
                              </p:par>
                              <p:par>
                                <p:cTn id="211" presetID="22" presetClass="entr" presetSubtype="1" fill="hold" grpId="0" nodeType="withEffect">
                                  <p:stCondLst>
                                    <p:cond delay="250"/>
                                  </p:stCondLst>
                                  <p:childTnLst>
                                    <p:set>
                                      <p:cBhvr>
                                        <p:cTn id="212" dur="1" fill="hold">
                                          <p:stCondLst>
                                            <p:cond delay="0"/>
                                          </p:stCondLst>
                                        </p:cTn>
                                        <p:tgtEl>
                                          <p:spTgt spid="78"/>
                                        </p:tgtEl>
                                        <p:attrNameLst>
                                          <p:attrName>style.visibility</p:attrName>
                                        </p:attrNameLst>
                                      </p:cBhvr>
                                      <p:to>
                                        <p:strVal val="visible"/>
                                      </p:to>
                                    </p:set>
                                    <p:animEffect transition="in" filter="wipe(up)">
                                      <p:cBhvr>
                                        <p:cTn id="213"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P spid="59" grpId="1" animBg="1"/>
      <p:bldP spid="60" grpId="0" animBg="1"/>
      <p:bldP spid="60"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79" grpId="0"/>
      <p:bldP spid="80" grpId="0"/>
      <p:bldP spid="81" grpId="0"/>
      <p:bldP spid="82" grpId="0"/>
      <p:bldP spid="85" grpId="0" animBg="1"/>
      <p:bldP spid="85" grpId="1" animBg="1"/>
      <p:bldP spid="87" grpId="0"/>
      <p:bldP spid="87" grpId="1"/>
      <p:bldP spid="87" grpId="2"/>
      <p:bldP spid="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973327" y="1023932"/>
            <a:ext cx="2490079" cy="3484880"/>
            <a:chOff x="5943600" y="971550"/>
            <a:chExt cx="2856952" cy="3429000"/>
          </a:xfrm>
        </p:grpSpPr>
        <p:sp>
          <p:nvSpPr>
            <p:cNvPr id="71" name="Rounded Rectangle 70"/>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2" name="Rectangle 71"/>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grpSp>
      <p:grpSp>
        <p:nvGrpSpPr>
          <p:cNvPr id="2" name="Group 1"/>
          <p:cNvGrpSpPr/>
          <p:nvPr/>
        </p:nvGrpSpPr>
        <p:grpSpPr>
          <a:xfrm>
            <a:off x="696530" y="1024938"/>
            <a:ext cx="5276797" cy="3483873"/>
            <a:chOff x="357460" y="958565"/>
            <a:chExt cx="5576887" cy="3441985"/>
          </a:xfrm>
        </p:grpSpPr>
        <p:sp>
          <p:nvSpPr>
            <p:cNvPr id="64" name="Rounded Rectangle 63"/>
            <p:cNvSpPr/>
            <p:nvPr/>
          </p:nvSpPr>
          <p:spPr>
            <a:xfrm>
              <a:off x="357460" y="958565"/>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5" name="Rectangle 64"/>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grpSp>
      <p:sp>
        <p:nvSpPr>
          <p:cNvPr id="1356" name="Shape 1356"/>
          <p:cNvSpPr>
            <a:spLocks noGrp="1"/>
          </p:cNvSpPr>
          <p:nvPr>
            <p:ph type="title" idx="4294967295"/>
          </p:nvPr>
        </p:nvSpPr>
        <p:spPr>
          <a:xfrm>
            <a:off x="108963" y="97514"/>
            <a:ext cx="8410576" cy="533401"/>
          </a:xfrm>
          <a:prstGeom prst="rect">
            <a:avLst/>
          </a:prstGeom>
        </p:spPr>
        <p:txBody>
          <a:bodyPr/>
          <a:lstStyle>
            <a:lvl1pPr>
              <a:lnSpc>
                <a:spcPct val="100000"/>
              </a:lnSpc>
              <a:defRPr sz="29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lang="en-US" sz="3200" dirty="0">
                <a:solidFill>
                  <a:srgbClr val="2C95DD"/>
                </a:solidFill>
              </a:rPr>
              <a:t>Platform </a:t>
            </a:r>
            <a:r>
              <a:rPr lang="en-US" sz="3200" dirty="0" smtClean="0">
                <a:solidFill>
                  <a:srgbClr val="2C95DD"/>
                </a:solidFill>
              </a:rPr>
              <a:t>Virtual Machine HA</a:t>
            </a:r>
            <a:endParaRPr sz="2900" dirty="0">
              <a:solidFill>
                <a:srgbClr val="29756E"/>
              </a:solidFill>
              <a:uFill>
                <a:solidFill>
                  <a:srgbClr val="2C95DD"/>
                </a:solidFill>
              </a:uFill>
            </a:endParaRPr>
          </a:p>
        </p:txBody>
      </p:sp>
      <p:sp>
        <p:nvSpPr>
          <p:cNvPr id="1358" name="Shape 1358"/>
          <p:cNvSpPr/>
          <p:nvPr/>
        </p:nvSpPr>
        <p:spPr>
          <a:xfrm flipV="1">
            <a:off x="2321891" y="2266533"/>
            <a:ext cx="202249" cy="202249"/>
          </a:xfrm>
          <a:prstGeom prst="line">
            <a:avLst/>
          </a:prstGeom>
          <a:ln w="19050">
            <a:solidFill>
              <a:srgbClr val="535353"/>
            </a:solidFill>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1359" name="Shape 1359"/>
          <p:cNvSpPr/>
          <p:nvPr/>
        </p:nvSpPr>
        <p:spPr>
          <a:xfrm>
            <a:off x="2317602" y="1711072"/>
            <a:ext cx="193359" cy="193360"/>
          </a:xfrm>
          <a:prstGeom prst="line">
            <a:avLst/>
          </a:prstGeom>
          <a:ln w="19050">
            <a:solidFill>
              <a:srgbClr val="535353"/>
            </a:solidFill>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1360" name="Shape 1360"/>
          <p:cNvSpPr/>
          <p:nvPr/>
        </p:nvSpPr>
        <p:spPr>
          <a:xfrm>
            <a:off x="994379" y="2359937"/>
            <a:ext cx="1451971" cy="387175"/>
          </a:xfrm>
          <a:prstGeom prst="roundRect">
            <a:avLst>
              <a:gd name="adj" fmla="val 13038"/>
            </a:avLst>
          </a:prstGeom>
          <a:solidFill>
            <a:srgbClr val="33928A"/>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        </a:t>
            </a:r>
            <a:r>
              <a:rPr sz="1200" b="1" dirty="0">
                <a:solidFill>
                  <a:srgbClr val="FFFFFF"/>
                </a:solidFill>
                <a:uFill>
                  <a:solidFill>
                    <a:srgbClr val="4D4D4D"/>
                  </a:solidFill>
                </a:uFill>
                <a:latin typeface="+mn-lt"/>
                <a:cs typeface="Arial"/>
              </a:rPr>
              <a:t>Blobstore</a:t>
            </a:r>
          </a:p>
        </p:txBody>
      </p:sp>
      <p:sp>
        <p:nvSpPr>
          <p:cNvPr id="1361" name="Shape 1361"/>
          <p:cNvSpPr/>
          <p:nvPr/>
        </p:nvSpPr>
        <p:spPr>
          <a:xfrm>
            <a:off x="1044010" y="2445665"/>
            <a:ext cx="206830" cy="215719"/>
          </a:xfrm>
          <a:custGeom>
            <a:avLst/>
            <a:gdLst/>
            <a:ahLst/>
            <a:cxnLst>
              <a:cxn ang="0">
                <a:pos x="wd2" y="hd2"/>
              </a:cxn>
              <a:cxn ang="5400000">
                <a:pos x="wd2" y="hd2"/>
              </a:cxn>
              <a:cxn ang="10800000">
                <a:pos x="wd2" y="hd2"/>
              </a:cxn>
              <a:cxn ang="16200000">
                <a:pos x="wd2" y="hd2"/>
              </a:cxn>
            </a:cxnLst>
            <a:rect l="0" t="0" r="r" b="b"/>
            <a:pathLst>
              <a:path w="21600" h="21600" extrusionOk="0">
                <a:moveTo>
                  <a:pt x="0" y="12228"/>
                </a:moveTo>
                <a:cubicBezTo>
                  <a:pt x="0" y="13862"/>
                  <a:pt x="4835" y="15186"/>
                  <a:pt x="10800" y="15186"/>
                </a:cubicBezTo>
                <a:cubicBezTo>
                  <a:pt x="16765" y="15186"/>
                  <a:pt x="21600" y="13862"/>
                  <a:pt x="21600" y="12228"/>
                </a:cubicBezTo>
                <a:lnTo>
                  <a:pt x="21600" y="18660"/>
                </a:lnTo>
                <a:lnTo>
                  <a:pt x="21593" y="18660"/>
                </a:lnTo>
                <a:cubicBezTo>
                  <a:pt x="21563" y="20285"/>
                  <a:pt x="16742" y="21600"/>
                  <a:pt x="10800" y="21600"/>
                </a:cubicBezTo>
                <a:cubicBezTo>
                  <a:pt x="4858" y="21600"/>
                  <a:pt x="37" y="20285"/>
                  <a:pt x="7" y="18660"/>
                </a:cubicBezTo>
                <a:lnTo>
                  <a:pt x="0" y="18660"/>
                </a:lnTo>
                <a:lnTo>
                  <a:pt x="0" y="18641"/>
                </a:lnTo>
                <a:close/>
                <a:moveTo>
                  <a:pt x="0" y="4106"/>
                </a:moveTo>
                <a:cubicBezTo>
                  <a:pt x="0" y="5740"/>
                  <a:pt x="4835" y="7065"/>
                  <a:pt x="10800" y="7065"/>
                </a:cubicBezTo>
                <a:cubicBezTo>
                  <a:pt x="16765" y="7065"/>
                  <a:pt x="21600" y="5740"/>
                  <a:pt x="21600" y="4106"/>
                </a:cubicBezTo>
                <a:lnTo>
                  <a:pt x="21600" y="10538"/>
                </a:lnTo>
                <a:lnTo>
                  <a:pt x="21593" y="10538"/>
                </a:lnTo>
                <a:cubicBezTo>
                  <a:pt x="21563" y="12164"/>
                  <a:pt x="16742" y="13478"/>
                  <a:pt x="10800" y="13478"/>
                </a:cubicBezTo>
                <a:cubicBezTo>
                  <a:pt x="4858" y="13478"/>
                  <a:pt x="37" y="12164"/>
                  <a:pt x="7" y="10538"/>
                </a:cubicBezTo>
                <a:lnTo>
                  <a:pt x="0" y="10538"/>
                </a:lnTo>
                <a:lnTo>
                  <a:pt x="0" y="10520"/>
                </a:lnTo>
                <a:close/>
                <a:moveTo>
                  <a:pt x="10800" y="0"/>
                </a:moveTo>
                <a:cubicBezTo>
                  <a:pt x="16437" y="0"/>
                  <a:pt x="21006" y="1252"/>
                  <a:pt x="21006" y="2796"/>
                </a:cubicBezTo>
                <a:cubicBezTo>
                  <a:pt x="21006" y="4340"/>
                  <a:pt x="16437" y="5592"/>
                  <a:pt x="10800" y="5592"/>
                </a:cubicBezTo>
                <a:cubicBezTo>
                  <a:pt x="5163" y="5592"/>
                  <a:pt x="594" y="4340"/>
                  <a:pt x="594" y="2796"/>
                </a:cubicBezTo>
                <a:cubicBezTo>
                  <a:pt x="594" y="1252"/>
                  <a:pt x="5163" y="0"/>
                  <a:pt x="10800" y="0"/>
                </a:cubicBezTo>
                <a:close/>
              </a:path>
            </a:pathLst>
          </a:custGeom>
          <a:solidFill>
            <a:srgbClr val="FFFFFF"/>
          </a:solidFill>
          <a:ln w="12700">
            <a:miter lim="400000"/>
            <a:tailEnd type="triangle"/>
          </a:ln>
        </p:spPr>
        <p:txBody>
          <a:bodyPr lIns="0" tIns="0" rIns="0" bIns="0" anchor="ctr"/>
          <a:lstStyle/>
          <a:p>
            <a:pPr lvl="0" algn="ctr">
              <a:defRPr>
                <a:solidFill>
                  <a:srgbClr val="FFFFFF"/>
                </a:solidFill>
                <a:uFillTx/>
              </a:defRPr>
            </a:pPr>
            <a:endParaRPr/>
          </a:p>
        </p:txBody>
      </p:sp>
      <p:sp>
        <p:nvSpPr>
          <p:cNvPr id="1363" name="Shape 1363"/>
          <p:cNvSpPr/>
          <p:nvPr/>
        </p:nvSpPr>
        <p:spPr>
          <a:xfrm>
            <a:off x="1068541" y="3540169"/>
            <a:ext cx="1303646" cy="631429"/>
          </a:xfrm>
          <a:prstGeom prst="roundRect">
            <a:avLst>
              <a:gd name="adj" fmla="val 7994"/>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p>
            <a:pPr lvl="0">
              <a:defRPr>
                <a:solidFill>
                  <a:srgbClr val="000000"/>
                </a:solidFill>
                <a:uFillTx/>
              </a:defRPr>
            </a:pPr>
            <a:r>
              <a:rPr sz="1600" dirty="0">
                <a:solidFill>
                  <a:srgbClr val="FFFFFF"/>
                </a:solidFill>
                <a:uFill>
                  <a:solidFill>
                    <a:srgbClr val="4D4D4D"/>
                  </a:solidFill>
                </a:uFill>
                <a:ea typeface="Avenir Next"/>
                <a:sym typeface="Avenir Next"/>
              </a:rPr>
              <a:t>        </a:t>
            </a:r>
            <a:r>
              <a:rPr sz="1200" b="1" dirty="0">
                <a:solidFill>
                  <a:srgbClr val="FFFFFF"/>
                </a:solidFill>
                <a:uFill>
                  <a:solidFill>
                    <a:srgbClr val="4D4D4D"/>
                  </a:solidFill>
                </a:uFill>
                <a:latin typeface="+mn-lt"/>
                <a:ea typeface="Avenir Next"/>
                <a:sym typeface="Avenir Next"/>
              </a:rPr>
              <a:t>Health </a:t>
            </a:r>
          </a:p>
          <a:p>
            <a:pPr lvl="0">
              <a:defRPr>
                <a:solidFill>
                  <a:srgbClr val="000000"/>
                </a:solidFill>
                <a:uFillTx/>
              </a:defRPr>
            </a:pPr>
            <a:r>
              <a:rPr sz="1200" b="1" dirty="0">
                <a:solidFill>
                  <a:srgbClr val="FFFFFF"/>
                </a:solidFill>
                <a:uFill>
                  <a:solidFill>
                    <a:srgbClr val="4D4D4D"/>
                  </a:solidFill>
                </a:uFill>
                <a:latin typeface="+mn-lt"/>
                <a:ea typeface="Avenir Next"/>
                <a:sym typeface="Avenir Next"/>
              </a:rPr>
              <a:t>        Monitor</a:t>
            </a:r>
          </a:p>
        </p:txBody>
      </p:sp>
      <p:pic>
        <p:nvPicPr>
          <p:cNvPr id="1364" name="pasted-image.pdf"/>
          <p:cNvPicPr/>
          <p:nvPr/>
        </p:nvPicPr>
        <p:blipFill>
          <a:blip r:embed="rId2">
            <a:extLst/>
          </a:blip>
          <a:stretch>
            <a:fillRect/>
          </a:stretch>
        </p:blipFill>
        <p:spPr>
          <a:xfrm>
            <a:off x="1145308" y="3719346"/>
            <a:ext cx="241301" cy="227106"/>
          </a:xfrm>
          <a:prstGeom prst="rect">
            <a:avLst/>
          </a:prstGeom>
          <a:ln w="3175">
            <a:miter lim="400000"/>
          </a:ln>
        </p:spPr>
      </p:pic>
      <p:sp>
        <p:nvSpPr>
          <p:cNvPr id="1365" name="Shape 1365"/>
          <p:cNvSpPr/>
          <p:nvPr/>
        </p:nvSpPr>
        <p:spPr>
          <a:xfrm>
            <a:off x="994379" y="1469318"/>
            <a:ext cx="1451971" cy="387175"/>
          </a:xfrm>
          <a:prstGeom prst="roundRect">
            <a:avLst>
              <a:gd name="adj" fmla="val 13038"/>
            </a:avLst>
          </a:prstGeom>
          <a:solidFill>
            <a:srgbClr val="33928A"/>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        </a:t>
            </a:r>
            <a:r>
              <a:rPr sz="1200" b="1" dirty="0">
                <a:solidFill>
                  <a:srgbClr val="FFFFFF"/>
                </a:solidFill>
                <a:uFill>
                  <a:solidFill>
                    <a:srgbClr val="4D4D4D"/>
                  </a:solidFill>
                </a:uFill>
                <a:latin typeface="+mn-lt"/>
              </a:rPr>
              <a:t>DB</a:t>
            </a:r>
            <a:endParaRPr sz="1600" b="1" dirty="0">
              <a:solidFill>
                <a:srgbClr val="FFFFFF"/>
              </a:solidFill>
              <a:uFill>
                <a:solidFill>
                  <a:srgbClr val="4D4D4D"/>
                </a:solidFill>
              </a:uFill>
              <a:latin typeface="+mn-lt"/>
            </a:endParaRPr>
          </a:p>
        </p:txBody>
      </p:sp>
      <p:sp>
        <p:nvSpPr>
          <p:cNvPr id="1366" name="Shape 1366"/>
          <p:cNvSpPr/>
          <p:nvPr/>
        </p:nvSpPr>
        <p:spPr>
          <a:xfrm>
            <a:off x="1044010" y="1529434"/>
            <a:ext cx="206830" cy="215719"/>
          </a:xfrm>
          <a:custGeom>
            <a:avLst/>
            <a:gdLst/>
            <a:ahLst/>
            <a:cxnLst>
              <a:cxn ang="0">
                <a:pos x="wd2" y="hd2"/>
              </a:cxn>
              <a:cxn ang="5400000">
                <a:pos x="wd2" y="hd2"/>
              </a:cxn>
              <a:cxn ang="10800000">
                <a:pos x="wd2" y="hd2"/>
              </a:cxn>
              <a:cxn ang="16200000">
                <a:pos x="wd2" y="hd2"/>
              </a:cxn>
            </a:cxnLst>
            <a:rect l="0" t="0" r="r" b="b"/>
            <a:pathLst>
              <a:path w="21600" h="21600" extrusionOk="0">
                <a:moveTo>
                  <a:pt x="0" y="12228"/>
                </a:moveTo>
                <a:cubicBezTo>
                  <a:pt x="0" y="13862"/>
                  <a:pt x="4835" y="15186"/>
                  <a:pt x="10800" y="15186"/>
                </a:cubicBezTo>
                <a:cubicBezTo>
                  <a:pt x="16765" y="15186"/>
                  <a:pt x="21600" y="13862"/>
                  <a:pt x="21600" y="12228"/>
                </a:cubicBezTo>
                <a:lnTo>
                  <a:pt x="21600" y="18660"/>
                </a:lnTo>
                <a:lnTo>
                  <a:pt x="21593" y="18660"/>
                </a:lnTo>
                <a:cubicBezTo>
                  <a:pt x="21563" y="20285"/>
                  <a:pt x="16742" y="21600"/>
                  <a:pt x="10800" y="21600"/>
                </a:cubicBezTo>
                <a:cubicBezTo>
                  <a:pt x="4858" y="21600"/>
                  <a:pt x="37" y="20285"/>
                  <a:pt x="7" y="18660"/>
                </a:cubicBezTo>
                <a:lnTo>
                  <a:pt x="0" y="18660"/>
                </a:lnTo>
                <a:lnTo>
                  <a:pt x="0" y="18641"/>
                </a:lnTo>
                <a:close/>
                <a:moveTo>
                  <a:pt x="0" y="4106"/>
                </a:moveTo>
                <a:cubicBezTo>
                  <a:pt x="0" y="5740"/>
                  <a:pt x="4835" y="7065"/>
                  <a:pt x="10800" y="7065"/>
                </a:cubicBezTo>
                <a:cubicBezTo>
                  <a:pt x="16765" y="7065"/>
                  <a:pt x="21600" y="5740"/>
                  <a:pt x="21600" y="4106"/>
                </a:cubicBezTo>
                <a:lnTo>
                  <a:pt x="21600" y="10538"/>
                </a:lnTo>
                <a:lnTo>
                  <a:pt x="21593" y="10538"/>
                </a:lnTo>
                <a:cubicBezTo>
                  <a:pt x="21563" y="12164"/>
                  <a:pt x="16742" y="13478"/>
                  <a:pt x="10800" y="13478"/>
                </a:cubicBezTo>
                <a:cubicBezTo>
                  <a:pt x="4858" y="13478"/>
                  <a:pt x="37" y="12164"/>
                  <a:pt x="7" y="10538"/>
                </a:cubicBezTo>
                <a:lnTo>
                  <a:pt x="0" y="10538"/>
                </a:lnTo>
                <a:lnTo>
                  <a:pt x="0" y="10520"/>
                </a:lnTo>
                <a:close/>
                <a:moveTo>
                  <a:pt x="10800" y="0"/>
                </a:moveTo>
                <a:cubicBezTo>
                  <a:pt x="16437" y="0"/>
                  <a:pt x="21006" y="1252"/>
                  <a:pt x="21006" y="2796"/>
                </a:cubicBezTo>
                <a:cubicBezTo>
                  <a:pt x="21006" y="4340"/>
                  <a:pt x="16437" y="5592"/>
                  <a:pt x="10800" y="5592"/>
                </a:cubicBezTo>
                <a:cubicBezTo>
                  <a:pt x="5163" y="5592"/>
                  <a:pt x="594" y="4340"/>
                  <a:pt x="594" y="2796"/>
                </a:cubicBezTo>
                <a:cubicBezTo>
                  <a:pt x="594" y="1252"/>
                  <a:pt x="5163" y="0"/>
                  <a:pt x="10800" y="0"/>
                </a:cubicBezTo>
                <a:close/>
              </a:path>
            </a:pathLst>
          </a:custGeom>
          <a:solidFill>
            <a:srgbClr val="FFFFFF"/>
          </a:solidFill>
          <a:ln w="12700">
            <a:miter lim="400000"/>
            <a:tailEnd type="triangle"/>
          </a:ln>
        </p:spPr>
        <p:txBody>
          <a:bodyPr lIns="0" tIns="0" rIns="0" bIns="0" anchor="ctr"/>
          <a:lstStyle/>
          <a:p>
            <a:pPr lvl="0">
              <a:defRPr>
                <a:solidFill>
                  <a:srgbClr val="FFFFFF"/>
                </a:solidFill>
                <a:uFillTx/>
              </a:defRPr>
            </a:pPr>
            <a:endParaRPr/>
          </a:p>
        </p:txBody>
      </p:sp>
      <p:sp>
        <p:nvSpPr>
          <p:cNvPr id="1367" name="Shape 1367"/>
          <p:cNvSpPr/>
          <p:nvPr/>
        </p:nvSpPr>
        <p:spPr>
          <a:xfrm>
            <a:off x="6129960" y="2708907"/>
            <a:ext cx="2199589" cy="682399"/>
          </a:xfrm>
          <a:prstGeom prst="roundRect">
            <a:avLst>
              <a:gd name="adj" fmla="val 4579"/>
            </a:avLst>
          </a:prstGeom>
          <a:solidFill>
            <a:srgbClr val="008881"/>
          </a:solidFill>
          <a:ln w="12700">
            <a:miter lim="400000"/>
          </a:ln>
          <a:effectLst>
            <a:outerShdw blurRad="38100" dist="23000" dir="5400000" rotWithShape="0">
              <a:srgbClr val="808080">
                <a:alpha val="34999"/>
              </a:srgbClr>
            </a:outerShdw>
          </a:effectLst>
        </p:spPr>
        <p:txBody>
          <a:bodyPr lIns="0" tIns="0" rIns="0" bIns="0"/>
          <a:lstStyle/>
          <a:p>
            <a:pPr lvl="0">
              <a:defRPr sz="1200" b="1">
                <a:solidFill>
                  <a:srgbClr val="FFFFFF"/>
                </a:solidFill>
                <a:uFillTx/>
              </a:defRPr>
            </a:pPr>
            <a:endParaRPr/>
          </a:p>
        </p:txBody>
      </p:sp>
      <p:pic>
        <p:nvPicPr>
          <p:cNvPr id="1369" name="image10.png" descr="ICON_VM_basic_label_Q308"/>
          <p:cNvPicPr/>
          <p:nvPr/>
        </p:nvPicPr>
        <p:blipFill>
          <a:blip r:embed="rId3">
            <a:extLst/>
          </a:blip>
          <a:stretch>
            <a:fillRect/>
          </a:stretch>
        </p:blipFill>
        <p:spPr>
          <a:xfrm>
            <a:off x="7844756" y="2849055"/>
            <a:ext cx="404363" cy="473951"/>
          </a:xfrm>
          <a:prstGeom prst="rect">
            <a:avLst/>
          </a:prstGeom>
          <a:ln w="12700">
            <a:miter lim="400000"/>
          </a:ln>
        </p:spPr>
      </p:pic>
      <p:sp>
        <p:nvSpPr>
          <p:cNvPr id="1371" name="Shape 1371"/>
          <p:cNvSpPr/>
          <p:nvPr/>
        </p:nvSpPr>
        <p:spPr>
          <a:xfrm>
            <a:off x="6129961" y="1948250"/>
            <a:ext cx="2199588" cy="682399"/>
          </a:xfrm>
          <a:prstGeom prst="roundRect">
            <a:avLst>
              <a:gd name="adj" fmla="val 4579"/>
            </a:avLst>
          </a:prstGeom>
          <a:solidFill>
            <a:srgbClr val="008881"/>
          </a:solidFill>
          <a:ln w="12700">
            <a:miter lim="400000"/>
          </a:ln>
          <a:effectLst>
            <a:outerShdw blurRad="38100" dist="23000" dir="5400000" rotWithShape="0">
              <a:srgbClr val="808080">
                <a:alpha val="34999"/>
              </a:srgbClr>
            </a:outerShdw>
          </a:effectLst>
        </p:spPr>
        <p:txBody>
          <a:bodyPr lIns="0" tIns="0" rIns="0" bIns="0"/>
          <a:lstStyle/>
          <a:p>
            <a:pPr lvl="0">
              <a:defRPr sz="1200" b="1">
                <a:solidFill>
                  <a:srgbClr val="FFFFFF"/>
                </a:solidFill>
                <a:uFillTx/>
              </a:defRPr>
            </a:pPr>
            <a:endParaRPr/>
          </a:p>
        </p:txBody>
      </p:sp>
      <p:sp>
        <p:nvSpPr>
          <p:cNvPr id="1372" name="Shape 1372"/>
          <p:cNvSpPr/>
          <p:nvPr/>
        </p:nvSpPr>
        <p:spPr>
          <a:xfrm>
            <a:off x="6210285" y="2009159"/>
            <a:ext cx="1852673" cy="1717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Health Manager</a:t>
            </a:r>
          </a:p>
        </p:txBody>
      </p:sp>
      <p:pic>
        <p:nvPicPr>
          <p:cNvPr id="1373" name="image10.png" descr="ICON_VM_basic_label_Q308"/>
          <p:cNvPicPr/>
          <p:nvPr/>
        </p:nvPicPr>
        <p:blipFill>
          <a:blip r:embed="rId3">
            <a:extLst/>
          </a:blip>
          <a:stretch>
            <a:fillRect/>
          </a:stretch>
        </p:blipFill>
        <p:spPr>
          <a:xfrm>
            <a:off x="7844756" y="2052474"/>
            <a:ext cx="404363" cy="473951"/>
          </a:xfrm>
          <a:prstGeom prst="rect">
            <a:avLst/>
          </a:prstGeom>
          <a:ln w="12700">
            <a:miter lim="400000"/>
          </a:ln>
        </p:spPr>
      </p:pic>
      <p:sp>
        <p:nvSpPr>
          <p:cNvPr id="1376" name="Shape 1376"/>
          <p:cNvSpPr/>
          <p:nvPr/>
        </p:nvSpPr>
        <p:spPr>
          <a:xfrm>
            <a:off x="2499763" y="1913617"/>
            <a:ext cx="1886821" cy="363583"/>
          </a:xfrm>
          <a:prstGeom prst="roundRect">
            <a:avLst>
              <a:gd name="adj" fmla="val 13884"/>
            </a:avLst>
          </a:prstGeom>
          <a:solidFill>
            <a:schemeClr val="bg2"/>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200" b="1" dirty="0">
                <a:solidFill>
                  <a:srgbClr val="FFFFFF"/>
                </a:solidFill>
                <a:uFill>
                  <a:solidFill>
                    <a:srgbClr val="4D4D4D"/>
                  </a:solidFill>
                </a:uFill>
                <a:latin typeface="+mn-lt"/>
                <a:cs typeface="Arial"/>
              </a:rPr>
              <a:t>        BOSH Director</a:t>
            </a:r>
          </a:p>
        </p:txBody>
      </p:sp>
      <p:pic>
        <p:nvPicPr>
          <p:cNvPr id="1377" name="pasted-image.pdf"/>
          <p:cNvPicPr/>
          <p:nvPr/>
        </p:nvPicPr>
        <p:blipFill>
          <a:blip r:embed="rId4">
            <a:extLst/>
          </a:blip>
          <a:stretch>
            <a:fillRect/>
          </a:stretch>
        </p:blipFill>
        <p:spPr>
          <a:xfrm>
            <a:off x="2572039" y="1950914"/>
            <a:ext cx="213188" cy="274100"/>
          </a:xfrm>
          <a:prstGeom prst="rect">
            <a:avLst/>
          </a:prstGeom>
          <a:ln w="3175">
            <a:miter lim="400000"/>
          </a:ln>
        </p:spPr>
      </p:pic>
      <p:sp>
        <p:nvSpPr>
          <p:cNvPr id="1419" name="Shape 1419"/>
          <p:cNvSpPr/>
          <p:nvPr/>
        </p:nvSpPr>
        <p:spPr>
          <a:xfrm>
            <a:off x="3641623" y="3611578"/>
            <a:ext cx="2483606" cy="231167"/>
          </a:xfrm>
          <a:custGeom>
            <a:avLst/>
            <a:gdLst/>
            <a:ahLst/>
            <a:cxnLst>
              <a:cxn ang="0">
                <a:pos x="wd2" y="hd2"/>
              </a:cxn>
              <a:cxn ang="5400000">
                <a:pos x="wd2" y="hd2"/>
              </a:cxn>
              <a:cxn ang="10800000">
                <a:pos x="wd2" y="hd2"/>
              </a:cxn>
              <a:cxn ang="16200000">
                <a:pos x="wd2" y="hd2"/>
              </a:cxn>
            </a:cxnLst>
            <a:rect l="0" t="0" r="r" b="b"/>
            <a:pathLst>
              <a:path w="21600" h="20199" extrusionOk="0">
                <a:moveTo>
                  <a:pt x="21600" y="19954"/>
                </a:moveTo>
                <a:cubicBezTo>
                  <a:pt x="10113" y="21600"/>
                  <a:pt x="2913" y="14949"/>
                  <a:pt x="0" y="0"/>
                </a:cubicBezTo>
              </a:path>
            </a:pathLst>
          </a:custGeom>
          <a:ln w="19050">
            <a:solidFill>
              <a:srgbClr val="535353"/>
            </a:solidFill>
            <a:tailEnd type="triangle"/>
          </a:ln>
        </p:spPr>
        <p:txBody>
          <a:bodyPr/>
          <a:lstStyle/>
          <a:p>
            <a:pPr lvl="0"/>
            <a:endParaRPr/>
          </a:p>
        </p:txBody>
      </p:sp>
      <p:cxnSp>
        <p:nvCxnSpPr>
          <p:cNvPr id="1379" name="Connector 1379"/>
          <p:cNvCxnSpPr>
            <a:stCxn id="1380" idx="1"/>
          </p:cNvCxnSpPr>
          <p:nvPr/>
        </p:nvCxnSpPr>
        <p:spPr>
          <a:xfrm flipH="1">
            <a:off x="2372189" y="3417239"/>
            <a:ext cx="494348" cy="425506"/>
          </a:xfrm>
          <a:prstGeom prst="straightConnector1">
            <a:avLst/>
          </a:prstGeom>
          <a:ln w="19050">
            <a:solidFill>
              <a:srgbClr val="535353"/>
            </a:solidFill>
            <a:tailEnd type="triangle"/>
          </a:ln>
        </p:spPr>
      </p:cxnSp>
      <p:sp>
        <p:nvSpPr>
          <p:cNvPr id="1380" name="Shape 1380"/>
          <p:cNvSpPr/>
          <p:nvPr/>
        </p:nvSpPr>
        <p:spPr>
          <a:xfrm>
            <a:off x="2866537" y="3223036"/>
            <a:ext cx="1595113" cy="388405"/>
          </a:xfrm>
          <a:prstGeom prst="roundRect">
            <a:avLst>
              <a:gd name="adj" fmla="val 13079"/>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200" b="1" dirty="0" smtClean="0">
                <a:solidFill>
                  <a:srgbClr val="FFFFFF"/>
                </a:solidFill>
                <a:uFill>
                  <a:solidFill>
                    <a:srgbClr val="4D4D4D"/>
                  </a:solidFill>
                </a:uFill>
                <a:latin typeface="Arial"/>
                <a:cs typeface="Arial"/>
              </a:rPr>
              <a:t>        </a:t>
            </a:r>
            <a:r>
              <a:rPr lang="en-US" sz="1200" b="1" dirty="0" smtClean="0">
                <a:solidFill>
                  <a:srgbClr val="FFFFFF"/>
                </a:solidFill>
                <a:uFill>
                  <a:solidFill>
                    <a:srgbClr val="4D4D4D"/>
                  </a:solidFill>
                </a:uFill>
                <a:latin typeface="Arial"/>
                <a:cs typeface="Arial"/>
              </a:rPr>
              <a:t>Message Bus</a:t>
            </a:r>
            <a:endParaRPr sz="1200" b="1" dirty="0">
              <a:solidFill>
                <a:srgbClr val="FFFFFF"/>
              </a:solidFill>
              <a:uFill>
                <a:solidFill>
                  <a:srgbClr val="4D4D4D"/>
                </a:solidFill>
              </a:uFill>
              <a:latin typeface="Arial"/>
              <a:cs typeface="Arial"/>
            </a:endParaRPr>
          </a:p>
        </p:txBody>
      </p:sp>
      <p:pic>
        <p:nvPicPr>
          <p:cNvPr id="1381" name="pasted-image.pdf"/>
          <p:cNvPicPr/>
          <p:nvPr/>
        </p:nvPicPr>
        <p:blipFill>
          <a:blip r:embed="rId5">
            <a:extLst/>
          </a:blip>
          <a:stretch>
            <a:fillRect/>
          </a:stretch>
        </p:blipFill>
        <p:spPr>
          <a:xfrm>
            <a:off x="2941523" y="3308092"/>
            <a:ext cx="266701" cy="215901"/>
          </a:xfrm>
          <a:prstGeom prst="rect">
            <a:avLst/>
          </a:prstGeom>
          <a:ln w="3175">
            <a:miter lim="400000"/>
          </a:ln>
        </p:spPr>
      </p:pic>
      <p:sp>
        <p:nvSpPr>
          <p:cNvPr id="1420" name="Shape 1420"/>
          <p:cNvSpPr/>
          <p:nvPr/>
        </p:nvSpPr>
        <p:spPr>
          <a:xfrm>
            <a:off x="1981350" y="2296004"/>
            <a:ext cx="1028496" cy="12441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19050">
            <a:solidFill>
              <a:srgbClr val="535353"/>
            </a:solidFill>
            <a:tailEnd type="triangle"/>
          </a:ln>
        </p:spPr>
        <p:txBody>
          <a:bodyPr/>
          <a:lstStyle/>
          <a:p>
            <a:pPr lvl="0"/>
            <a:endParaRPr/>
          </a:p>
        </p:txBody>
      </p:sp>
      <p:pic>
        <p:nvPicPr>
          <p:cNvPr id="1383" name="Picture 1382"/>
          <p:cNvPicPr/>
          <p:nvPr/>
        </p:nvPicPr>
        <p:blipFill>
          <a:blip r:embed="rId6">
            <a:extLst/>
          </a:blip>
          <a:stretch>
            <a:fillRect/>
          </a:stretch>
        </p:blipFill>
        <p:spPr>
          <a:xfrm>
            <a:off x="6800273" y="3004771"/>
            <a:ext cx="899523" cy="343576"/>
          </a:xfrm>
          <a:prstGeom prst="rect">
            <a:avLst/>
          </a:prstGeom>
        </p:spPr>
      </p:pic>
      <p:pic>
        <p:nvPicPr>
          <p:cNvPr id="1385" name="Picture 1384"/>
          <p:cNvPicPr/>
          <p:nvPr/>
        </p:nvPicPr>
        <p:blipFill>
          <a:blip r:embed="rId6">
            <a:extLst/>
          </a:blip>
          <a:stretch>
            <a:fillRect/>
          </a:stretch>
        </p:blipFill>
        <p:spPr>
          <a:xfrm>
            <a:off x="6800273" y="2240029"/>
            <a:ext cx="843579" cy="343575"/>
          </a:xfrm>
          <a:prstGeom prst="rect">
            <a:avLst/>
          </a:prstGeom>
        </p:spPr>
      </p:pic>
      <p:sp>
        <p:nvSpPr>
          <p:cNvPr id="1387" name="Shape 1387"/>
          <p:cNvSpPr/>
          <p:nvPr/>
        </p:nvSpPr>
        <p:spPr>
          <a:xfrm>
            <a:off x="6141144" y="3066275"/>
            <a:ext cx="525984" cy="25252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sp>
        <p:nvSpPr>
          <p:cNvPr id="1388" name="Shape 1388"/>
          <p:cNvSpPr/>
          <p:nvPr/>
        </p:nvSpPr>
        <p:spPr>
          <a:xfrm>
            <a:off x="6120902" y="2295777"/>
            <a:ext cx="525985" cy="25252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grpSp>
        <p:nvGrpSpPr>
          <p:cNvPr id="1398" name="Group 1398"/>
          <p:cNvGrpSpPr/>
          <p:nvPr/>
        </p:nvGrpSpPr>
        <p:grpSpPr>
          <a:xfrm>
            <a:off x="5982082" y="3465803"/>
            <a:ext cx="2342737" cy="682399"/>
            <a:chOff x="0" y="0"/>
            <a:chExt cx="2342735" cy="682398"/>
          </a:xfrm>
        </p:grpSpPr>
        <p:grpSp>
          <p:nvGrpSpPr>
            <p:cNvPr id="1392" name="Group 1392"/>
            <p:cNvGrpSpPr/>
            <p:nvPr/>
          </p:nvGrpSpPr>
          <p:grpSpPr>
            <a:xfrm>
              <a:off x="143147" y="0"/>
              <a:ext cx="2199588" cy="682398"/>
              <a:chOff x="0" y="0"/>
              <a:chExt cx="2199587" cy="682397"/>
            </a:xfrm>
          </p:grpSpPr>
          <p:sp>
            <p:nvSpPr>
              <p:cNvPr id="1389" name="Shape 1389"/>
              <p:cNvSpPr/>
              <p:nvPr/>
            </p:nvSpPr>
            <p:spPr>
              <a:xfrm>
                <a:off x="0" y="0"/>
                <a:ext cx="2199588" cy="682398"/>
              </a:xfrm>
              <a:prstGeom prst="roundRect">
                <a:avLst>
                  <a:gd name="adj" fmla="val 4579"/>
                </a:avLst>
              </a:prstGeom>
              <a:solidFill>
                <a:srgbClr val="008881"/>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defRPr sz="1200" b="1">
                    <a:solidFill>
                      <a:srgbClr val="FFFFFF"/>
                    </a:solidFill>
                    <a:uFillTx/>
                  </a:defRPr>
                </a:pPr>
                <a:endParaRPr/>
              </a:p>
            </p:txBody>
          </p:sp>
          <p:sp>
            <p:nvSpPr>
              <p:cNvPr id="1390" name="Shape 1390"/>
              <p:cNvSpPr/>
              <p:nvPr/>
            </p:nvSpPr>
            <p:spPr>
              <a:xfrm>
                <a:off x="41350" y="30617"/>
                <a:ext cx="2071300" cy="1717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Cloud Controller</a:t>
                </a:r>
              </a:p>
            </p:txBody>
          </p:sp>
          <p:pic>
            <p:nvPicPr>
              <p:cNvPr id="1391" name="image10.png" descr="ICON_VM_basic_label_Q308"/>
              <p:cNvPicPr/>
              <p:nvPr/>
            </p:nvPicPr>
            <p:blipFill>
              <a:blip r:embed="rId3">
                <a:extLst/>
              </a:blip>
              <a:stretch>
                <a:fillRect/>
              </a:stretch>
            </p:blipFill>
            <p:spPr>
              <a:xfrm>
                <a:off x="1692456" y="170944"/>
                <a:ext cx="404363" cy="473951"/>
              </a:xfrm>
              <a:prstGeom prst="rect">
                <a:avLst/>
              </a:prstGeom>
              <a:ln w="12700" cap="flat">
                <a:noFill/>
                <a:miter lim="400000"/>
              </a:ln>
              <a:effectLst/>
            </p:spPr>
          </p:pic>
        </p:grpSp>
        <p:sp>
          <p:nvSpPr>
            <p:cNvPr id="1393" name="Shape 1393"/>
            <p:cNvSpPr/>
            <p:nvPr/>
          </p:nvSpPr>
          <p:spPr>
            <a:xfrm>
              <a:off x="0" y="310036"/>
              <a:ext cx="631981" cy="274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grpSp>
          <p:nvGrpSpPr>
            <p:cNvPr id="1397" name="Group 1397"/>
            <p:cNvGrpSpPr/>
            <p:nvPr/>
          </p:nvGrpSpPr>
          <p:grpSpPr>
            <a:xfrm>
              <a:off x="689418" y="283519"/>
              <a:ext cx="1023566" cy="343577"/>
              <a:chOff x="0" y="-34503"/>
              <a:chExt cx="1023565" cy="343576"/>
            </a:xfrm>
          </p:grpSpPr>
          <p:pic>
            <p:nvPicPr>
              <p:cNvPr id="1394" name="Picture 1393"/>
              <p:cNvPicPr/>
              <p:nvPr/>
            </p:nvPicPr>
            <p:blipFill>
              <a:blip r:embed="rId6">
                <a:extLst/>
              </a:blip>
              <a:stretch>
                <a:fillRect/>
              </a:stretch>
            </p:blipFill>
            <p:spPr>
              <a:xfrm>
                <a:off x="128772" y="-34503"/>
                <a:ext cx="894793" cy="343576"/>
              </a:xfrm>
              <a:prstGeom prst="rect">
                <a:avLst/>
              </a:prstGeom>
              <a:effectLst/>
            </p:spPr>
          </p:pic>
          <p:sp>
            <p:nvSpPr>
              <p:cNvPr id="1396" name="Shape 1396"/>
              <p:cNvSpPr/>
              <p:nvPr/>
            </p:nvSpPr>
            <p:spPr>
              <a:xfrm>
                <a:off x="0" y="0"/>
                <a:ext cx="779463" cy="27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grpSp>
      </p:grpSp>
      <p:sp>
        <p:nvSpPr>
          <p:cNvPr id="1399" name="Shape 1399"/>
          <p:cNvSpPr/>
          <p:nvPr/>
        </p:nvSpPr>
        <p:spPr>
          <a:xfrm>
            <a:off x="6676231" y="3041118"/>
            <a:ext cx="779463" cy="2745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sp>
        <p:nvSpPr>
          <p:cNvPr id="1400" name="Shape 1400"/>
          <p:cNvSpPr/>
          <p:nvPr/>
        </p:nvSpPr>
        <p:spPr>
          <a:xfrm>
            <a:off x="6676231" y="2283028"/>
            <a:ext cx="779463" cy="2745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grpSp>
        <p:nvGrpSpPr>
          <p:cNvPr id="1410" name="Group 1410"/>
          <p:cNvGrpSpPr/>
          <p:nvPr/>
        </p:nvGrpSpPr>
        <p:grpSpPr>
          <a:xfrm>
            <a:off x="5986813" y="1186798"/>
            <a:ext cx="2318247" cy="682400"/>
            <a:chOff x="0" y="0"/>
            <a:chExt cx="2318246" cy="682398"/>
          </a:xfrm>
        </p:grpSpPr>
        <p:grpSp>
          <p:nvGrpSpPr>
            <p:cNvPr id="1405" name="Group 1405"/>
            <p:cNvGrpSpPr/>
            <p:nvPr/>
          </p:nvGrpSpPr>
          <p:grpSpPr>
            <a:xfrm>
              <a:off x="118658" y="0"/>
              <a:ext cx="2199588" cy="682398"/>
              <a:chOff x="0" y="0"/>
              <a:chExt cx="2199587" cy="682397"/>
            </a:xfrm>
          </p:grpSpPr>
          <p:sp>
            <p:nvSpPr>
              <p:cNvPr id="1402" name="Shape 1402"/>
              <p:cNvSpPr/>
              <p:nvPr/>
            </p:nvSpPr>
            <p:spPr>
              <a:xfrm>
                <a:off x="0" y="0"/>
                <a:ext cx="2199588" cy="682398"/>
              </a:xfrm>
              <a:prstGeom prst="roundRect">
                <a:avLst>
                  <a:gd name="adj" fmla="val 4579"/>
                </a:avLst>
              </a:prstGeom>
              <a:solidFill>
                <a:srgbClr val="008881"/>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defRPr sz="1200" b="1">
                    <a:solidFill>
                      <a:srgbClr val="FFFFFF"/>
                    </a:solidFill>
                    <a:uFillTx/>
                  </a:defRPr>
                </a:pPr>
                <a:endParaRPr/>
              </a:p>
            </p:txBody>
          </p:sp>
          <p:sp>
            <p:nvSpPr>
              <p:cNvPr id="1403" name="Shape 1403"/>
              <p:cNvSpPr/>
              <p:nvPr/>
            </p:nvSpPr>
            <p:spPr>
              <a:xfrm>
                <a:off x="54050" y="30617"/>
                <a:ext cx="2071300" cy="1717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Cloud Controller</a:t>
                </a:r>
              </a:p>
            </p:txBody>
          </p:sp>
          <p:pic>
            <p:nvPicPr>
              <p:cNvPr id="1404" name="image10.png" descr="ICON_VM_basic_label_Q308"/>
              <p:cNvPicPr/>
              <p:nvPr/>
            </p:nvPicPr>
            <p:blipFill>
              <a:blip r:embed="rId3">
                <a:extLst/>
              </a:blip>
              <a:stretch>
                <a:fillRect/>
              </a:stretch>
            </p:blipFill>
            <p:spPr>
              <a:xfrm>
                <a:off x="1692456" y="170944"/>
                <a:ext cx="404363" cy="473951"/>
              </a:xfrm>
              <a:prstGeom prst="rect">
                <a:avLst/>
              </a:prstGeom>
              <a:ln w="12700" cap="flat">
                <a:noFill/>
                <a:miter lim="400000"/>
              </a:ln>
              <a:effectLst/>
            </p:spPr>
          </p:pic>
        </p:grpSp>
        <p:sp>
          <p:nvSpPr>
            <p:cNvPr id="1406" name="Shape 1406"/>
            <p:cNvSpPr/>
            <p:nvPr/>
          </p:nvSpPr>
          <p:spPr>
            <a:xfrm>
              <a:off x="0" y="311014"/>
              <a:ext cx="631981" cy="274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sp>
          <p:nvSpPr>
            <p:cNvPr id="1407" name="Shape 1407"/>
            <p:cNvSpPr/>
            <p:nvPr/>
          </p:nvSpPr>
          <p:spPr>
            <a:xfrm>
              <a:off x="689418" y="321857"/>
              <a:ext cx="779463" cy="27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pic>
          <p:nvPicPr>
            <p:cNvPr id="1408" name="Picture 1407"/>
            <p:cNvPicPr/>
            <p:nvPr/>
          </p:nvPicPr>
          <p:blipFill>
            <a:blip r:embed="rId6">
              <a:extLst/>
            </a:blip>
            <a:stretch>
              <a:fillRect/>
            </a:stretch>
          </p:blipFill>
          <p:spPr>
            <a:xfrm>
              <a:off x="813460" y="291538"/>
              <a:ext cx="843578" cy="343575"/>
            </a:xfrm>
            <a:prstGeom prst="rect">
              <a:avLst/>
            </a:prstGeom>
            <a:effectLst/>
          </p:spPr>
        </p:pic>
      </p:grpSp>
      <p:sp>
        <p:nvSpPr>
          <p:cNvPr id="1412" name="Shape 1412"/>
          <p:cNvSpPr/>
          <p:nvPr/>
        </p:nvSpPr>
        <p:spPr>
          <a:xfrm>
            <a:off x="3839176" y="2644777"/>
            <a:ext cx="1136915" cy="396341"/>
          </a:xfrm>
          <a:prstGeom prst="roundRect">
            <a:avLst>
              <a:gd name="adj" fmla="val 15878"/>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lvl1pPr>
              <a:defRPr sz="1200">
                <a:solidFill>
                  <a:srgbClr val="FFFFFF"/>
                </a:solidFill>
                <a:latin typeface="Avenir Next"/>
                <a:ea typeface="Avenir Next"/>
                <a:cs typeface="Avenir Next"/>
                <a:sym typeface="Avenir Next"/>
              </a:defRPr>
            </a:lvl1pPr>
          </a:lstStyle>
          <a:p>
            <a:pPr lvl="0">
              <a:defRPr sz="1800">
                <a:solidFill>
                  <a:srgbClr val="000000"/>
                </a:solidFill>
                <a:uFillTx/>
              </a:defRPr>
            </a:pPr>
            <a:r>
              <a:rPr sz="1200" dirty="0">
                <a:solidFill>
                  <a:srgbClr val="FFFFFF"/>
                </a:solidFill>
                <a:uFill>
                  <a:solidFill>
                    <a:srgbClr val="4D4D4D"/>
                  </a:solidFill>
                </a:uFill>
                <a:latin typeface="+mn-lt"/>
              </a:rPr>
              <a:t>  </a:t>
            </a:r>
            <a:r>
              <a:rPr lang="en-US" sz="1200" dirty="0" smtClean="0">
                <a:solidFill>
                  <a:srgbClr val="FFFFFF"/>
                </a:solidFill>
                <a:uFill>
                  <a:solidFill>
                    <a:srgbClr val="4D4D4D"/>
                  </a:solidFill>
                </a:uFill>
                <a:latin typeface="+mn-lt"/>
              </a:rPr>
              <a:t>Ressurector</a:t>
            </a:r>
            <a:endParaRPr b="1" dirty="0">
              <a:solidFill>
                <a:srgbClr val="FFFFFF"/>
              </a:solidFill>
              <a:uFill>
                <a:solidFill>
                  <a:srgbClr val="4D4D4D"/>
                </a:solidFill>
              </a:uFill>
              <a:latin typeface="+mn-lt"/>
              <a:cs typeface="Arial"/>
            </a:endParaRPr>
          </a:p>
        </p:txBody>
      </p:sp>
      <p:cxnSp>
        <p:nvCxnSpPr>
          <p:cNvPr id="1413" name="Connector 1413"/>
          <p:cNvCxnSpPr>
            <a:stCxn id="1376" idx="2"/>
            <a:endCxn id="1412" idx="0"/>
          </p:cNvCxnSpPr>
          <p:nvPr/>
        </p:nvCxnSpPr>
        <p:spPr>
          <a:xfrm>
            <a:off x="3443174" y="2277200"/>
            <a:ext cx="964460" cy="367577"/>
          </a:xfrm>
          <a:prstGeom prst="straightConnector1">
            <a:avLst/>
          </a:prstGeom>
          <a:ln w="19050">
            <a:solidFill>
              <a:srgbClr val="535353"/>
            </a:solidFill>
            <a:tailEnd type="triangle"/>
          </a:ln>
        </p:spPr>
      </p:cxnSp>
      <p:sp>
        <p:nvSpPr>
          <p:cNvPr id="1421" name="Shape 1421"/>
          <p:cNvSpPr/>
          <p:nvPr/>
        </p:nvSpPr>
        <p:spPr>
          <a:xfrm>
            <a:off x="4461650" y="1636965"/>
            <a:ext cx="1600117" cy="10078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568" y="11970"/>
                  <a:pt x="11768" y="4770"/>
                  <a:pt x="21600" y="0"/>
                </a:cubicBezTo>
              </a:path>
            </a:pathLst>
          </a:custGeom>
          <a:ln w="19050">
            <a:solidFill>
              <a:srgbClr val="535353"/>
            </a:solidFill>
            <a:tailEnd type="triangle"/>
          </a:ln>
        </p:spPr>
        <p:txBody>
          <a:bodyPr/>
          <a:lstStyle/>
          <a:p>
            <a:pPr lvl="0"/>
            <a:endParaRPr/>
          </a:p>
        </p:txBody>
      </p:sp>
      <p:sp>
        <p:nvSpPr>
          <p:cNvPr id="1415" name="Shape 1415"/>
          <p:cNvSpPr/>
          <p:nvPr/>
        </p:nvSpPr>
        <p:spPr>
          <a:xfrm>
            <a:off x="4682335" y="2379284"/>
            <a:ext cx="1211306" cy="29428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000">
                <a:solidFill>
                  <a:srgbClr val="535353"/>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400" dirty="0">
                <a:solidFill>
                  <a:srgbClr val="535353"/>
                </a:solidFill>
              </a:rPr>
              <a:t>Re-create VM</a:t>
            </a:r>
          </a:p>
        </p:txBody>
      </p:sp>
      <p:sp>
        <p:nvSpPr>
          <p:cNvPr id="1416" name="Shape 1416"/>
          <p:cNvSpPr/>
          <p:nvPr/>
        </p:nvSpPr>
        <p:spPr>
          <a:xfrm>
            <a:off x="1067864" y="2987363"/>
            <a:ext cx="1303646" cy="5169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a:solidFill>
                  <a:srgbClr val="000000"/>
                </a:solidFill>
                <a:uFillTx/>
              </a:defRPr>
            </a:pPr>
            <a:r>
              <a:rPr dirty="0">
                <a:solidFill>
                  <a:srgbClr val="535353"/>
                </a:solidFill>
                <a:latin typeface="Avenir Next Demi Bold"/>
                <a:ea typeface="Avenir Next Demi Bold"/>
                <a:cs typeface="Avenir Next Demi Bold"/>
                <a:sym typeface="Avenir Next Demi Bold"/>
              </a:rPr>
              <a:t>VM is </a:t>
            </a:r>
          </a:p>
          <a:p>
            <a:pPr lvl="0">
              <a:defRPr>
                <a:solidFill>
                  <a:srgbClr val="000000"/>
                </a:solidFill>
                <a:uFillTx/>
              </a:defRPr>
            </a:pPr>
            <a:r>
              <a:rPr dirty="0">
                <a:solidFill>
                  <a:srgbClr val="535353"/>
                </a:solidFill>
                <a:latin typeface="Avenir Next Demi Bold"/>
                <a:ea typeface="Avenir Next Demi Bold"/>
                <a:cs typeface="Avenir Next Demi Bold"/>
                <a:sym typeface="Avenir Next Demi Bold"/>
              </a:rPr>
              <a:t>missing…</a:t>
            </a:r>
          </a:p>
        </p:txBody>
      </p:sp>
      <p:grpSp>
        <p:nvGrpSpPr>
          <p:cNvPr id="76" name="Group 75"/>
          <p:cNvGrpSpPr/>
          <p:nvPr/>
        </p:nvGrpSpPr>
        <p:grpSpPr>
          <a:xfrm>
            <a:off x="6700213" y="3391306"/>
            <a:ext cx="999583" cy="960651"/>
            <a:chOff x="6739149" y="943772"/>
            <a:chExt cx="1200016" cy="403959"/>
          </a:xfrm>
          <a:blipFill rotWithShape="1">
            <a:blip r:embed="rId7"/>
            <a:stretch>
              <a:fillRect/>
            </a:stretch>
          </a:blipFill>
        </p:grpSpPr>
        <p:sp>
          <p:nvSpPr>
            <p:cNvPr id="77" name="Oval 69"/>
            <p:cNvSpPr/>
            <p:nvPr/>
          </p:nvSpPr>
          <p:spPr>
            <a:xfrm>
              <a:off x="7673439" y="950814"/>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
            <p:cNvSpPr/>
            <p:nvPr/>
          </p:nvSpPr>
          <p:spPr>
            <a:xfrm>
              <a:off x="6739149" y="943772"/>
              <a:ext cx="1200016" cy="403959"/>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Shape 1372"/>
          <p:cNvSpPr/>
          <p:nvPr/>
        </p:nvSpPr>
        <p:spPr>
          <a:xfrm>
            <a:off x="6210285" y="2763191"/>
            <a:ext cx="1852673" cy="1717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lang="en-US" sz="1200" b="1" dirty="0" smtClean="0">
                <a:solidFill>
                  <a:srgbClr val="FFFFFF"/>
                </a:solidFill>
                <a:latin typeface="+mn-lt"/>
              </a:rPr>
              <a:t>BBS</a:t>
            </a:r>
            <a:endParaRPr sz="1200" b="1" dirty="0">
              <a:solidFill>
                <a:srgbClr val="FFFFFF"/>
              </a:solidFill>
              <a:latin typeface="+mn-lt"/>
            </a:endParaRPr>
          </a:p>
        </p:txBody>
      </p:sp>
    </p:spTree>
    <p:extLst>
      <p:ext uri="{BB962C8B-B14F-4D97-AF65-F5344CB8AC3E}">
        <p14:creationId xmlns:p14="http://schemas.microsoft.com/office/powerpoint/2010/main" val="15755674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76"/>
                                        </p:tgtEl>
                                      </p:cBhvr>
                                    </p:animEffect>
                                    <p:set>
                                      <p:cBhvr>
                                        <p:cTn id="14" dur="1" fill="hold">
                                          <p:stCondLst>
                                            <p:cond delay="499"/>
                                          </p:stCondLst>
                                        </p:cTn>
                                        <p:tgtEl>
                                          <p:spTgt spid="76"/>
                                        </p:tgtEl>
                                        <p:attrNameLst>
                                          <p:attrName>style.visibility</p:attrName>
                                        </p:attrNameLst>
                                      </p:cBhvr>
                                      <p:to>
                                        <p:strVal val="hidden"/>
                                      </p:to>
                                    </p:set>
                                  </p:childTnLst>
                                </p:cTn>
                              </p:par>
                              <p:par>
                                <p:cTn id="15" presetID="10" presetClass="exit" presetSubtype="0" fill="hold" grpId="0" nodeType="withEffect">
                                  <p:stCondLst>
                                    <p:cond delay="0"/>
                                  </p:stCondLst>
                                  <p:iterate>
                                    <p:tmAbs val="0"/>
                                  </p:iterate>
                                  <p:childTnLst>
                                    <p:animEffect transition="out" filter="fade">
                                      <p:cBhvr>
                                        <p:cTn id="16" dur="1000" fill="hold"/>
                                        <p:tgtEl>
                                          <p:spTgt spid="1398"/>
                                        </p:tgtEl>
                                      </p:cBhvr>
                                    </p:animEffect>
                                    <p:set>
                                      <p:cBhvr>
                                        <p:cTn id="17" fill="hold">
                                          <p:stCondLst>
                                            <p:cond delay="999"/>
                                          </p:stCondLst>
                                        </p:cTn>
                                        <p:tgtEl>
                                          <p:spTgt spid="1398"/>
                                        </p:tgtEl>
                                        <p:attrNameLst>
                                          <p:attrName>style.visibility</p:attrName>
                                        </p:attrNameLst>
                                      </p:cBhvr>
                                      <p:to>
                                        <p:strVal val="hidden"/>
                                      </p:to>
                                    </p:set>
                                  </p:childTnLst>
                                </p:cTn>
                              </p:par>
                            </p:childTnLst>
                          </p:cTn>
                        </p:par>
                        <p:par>
                          <p:cTn id="18" fill="hold">
                            <p:stCondLst>
                              <p:cond delay="1000"/>
                            </p:stCondLst>
                            <p:childTnLst>
                              <p:par>
                                <p:cTn id="19" presetID="3" presetClass="exit" presetSubtype="5" fill="hold" grpId="0" nodeType="afterEffect">
                                  <p:stCondLst>
                                    <p:cond delay="0"/>
                                  </p:stCondLst>
                                  <p:iterate>
                                    <p:tmAbs val="0"/>
                                  </p:iterate>
                                  <p:childTnLst>
                                    <p:animEffect transition="out" filter="blinds(vertical)">
                                      <p:cBhvr>
                                        <p:cTn id="20" dur="1500" fill="hold"/>
                                        <p:tgtEl>
                                          <p:spTgt spid="1419"/>
                                        </p:tgtEl>
                                      </p:cBhvr>
                                    </p:animEffect>
                                    <p:set>
                                      <p:cBhvr>
                                        <p:cTn id="21" fill="hold">
                                          <p:stCondLst>
                                            <p:cond delay="1499"/>
                                          </p:stCondLst>
                                        </p:cTn>
                                        <p:tgtEl>
                                          <p:spTgt spid="1419"/>
                                        </p:tgtEl>
                                        <p:attrNameLst>
                                          <p:attrName>style.visibility</p:attrName>
                                        </p:attrNameLst>
                                      </p:cBhvr>
                                      <p:to>
                                        <p:strVal val="hidden"/>
                                      </p:to>
                                    </p:set>
                                  </p:childTnLst>
                                </p:cTn>
                              </p:par>
                            </p:childTnLst>
                          </p:cTn>
                        </p:par>
                        <p:par>
                          <p:cTn id="22" fill="hold">
                            <p:stCondLst>
                              <p:cond delay="2500"/>
                            </p:stCondLst>
                            <p:childTnLst>
                              <p:par>
                                <p:cTn id="23" presetID="23" presetClass="entr" presetSubtype="16" fill="hold" grpId="0" nodeType="afterEffect">
                                  <p:stCondLst>
                                    <p:cond delay="0"/>
                                  </p:stCondLst>
                                  <p:iterate>
                                    <p:tmAbs val="0"/>
                                  </p:iterate>
                                  <p:childTnLst>
                                    <p:set>
                                      <p:cBhvr>
                                        <p:cTn id="24" fill="hold"/>
                                        <p:tgtEl>
                                          <p:spTgt spid="1416"/>
                                        </p:tgtEl>
                                        <p:attrNameLst>
                                          <p:attrName>style.visibility</p:attrName>
                                        </p:attrNameLst>
                                      </p:cBhvr>
                                      <p:to>
                                        <p:strVal val="visible"/>
                                      </p:to>
                                    </p:set>
                                    <p:anim calcmode="lin" valueType="num">
                                      <p:cBhvr>
                                        <p:cTn id="25" dur="750" fill="hold"/>
                                        <p:tgtEl>
                                          <p:spTgt spid="1416"/>
                                        </p:tgtEl>
                                        <p:attrNameLst>
                                          <p:attrName>ppt_w</p:attrName>
                                        </p:attrNameLst>
                                      </p:cBhvr>
                                      <p:tavLst>
                                        <p:tav tm="0">
                                          <p:val>
                                            <p:fltVal val="0"/>
                                          </p:val>
                                        </p:tav>
                                        <p:tav tm="100000">
                                          <p:val>
                                            <p:strVal val="#ppt_w"/>
                                          </p:val>
                                        </p:tav>
                                      </p:tavLst>
                                    </p:anim>
                                    <p:anim calcmode="lin" valueType="num">
                                      <p:cBhvr>
                                        <p:cTn id="26" dur="750" fill="hold"/>
                                        <p:tgtEl>
                                          <p:spTgt spid="141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p:tmAbs val="0"/>
                                  </p:iterate>
                                  <p:childTnLst>
                                    <p:set>
                                      <p:cBhvr>
                                        <p:cTn id="30" fill="hold"/>
                                        <p:tgtEl>
                                          <p:spTgt spid="1420"/>
                                        </p:tgtEl>
                                        <p:attrNameLst>
                                          <p:attrName>style.visibility</p:attrName>
                                        </p:attrNameLst>
                                      </p:cBhvr>
                                      <p:to>
                                        <p:strVal val="visible"/>
                                      </p:to>
                                    </p:set>
                                    <p:animEffect transition="in" filter="wipe(left)">
                                      <p:cBhvr>
                                        <p:cTn id="31" dur="1000"/>
                                        <p:tgtEl>
                                          <p:spTgt spid="1420"/>
                                        </p:tgtEl>
                                      </p:cBhvr>
                                    </p:animEffect>
                                  </p:childTnLst>
                                </p:cTn>
                              </p:par>
                            </p:childTnLst>
                          </p:cTn>
                        </p:par>
                        <p:par>
                          <p:cTn id="32" fill="hold">
                            <p:stCondLst>
                              <p:cond delay="1000"/>
                            </p:stCondLst>
                            <p:childTnLst>
                              <p:par>
                                <p:cTn id="33" presetID="22" presetClass="entr" presetSubtype="8" fill="hold" grpId="0" nodeType="afterEffect">
                                  <p:stCondLst>
                                    <p:cond delay="0"/>
                                  </p:stCondLst>
                                  <p:iterate>
                                    <p:tmAbs val="0"/>
                                  </p:iterate>
                                  <p:childTnLst>
                                    <p:set>
                                      <p:cBhvr>
                                        <p:cTn id="34" fill="hold"/>
                                        <p:tgtEl>
                                          <p:spTgt spid="1413"/>
                                        </p:tgtEl>
                                        <p:attrNameLst>
                                          <p:attrName>style.visibility</p:attrName>
                                        </p:attrNameLst>
                                      </p:cBhvr>
                                      <p:to>
                                        <p:strVal val="visible"/>
                                      </p:to>
                                    </p:set>
                                    <p:animEffect transition="in" filter="wipe(left)">
                                      <p:cBhvr>
                                        <p:cTn id="35" dur="1000"/>
                                        <p:tgtEl>
                                          <p:spTgt spid="1413"/>
                                        </p:tgtEl>
                                      </p:cBhvr>
                                    </p:animEffect>
                                  </p:childTnLst>
                                </p:cTn>
                              </p:par>
                            </p:childTnLst>
                          </p:cTn>
                        </p:par>
                        <p:par>
                          <p:cTn id="36" fill="hold">
                            <p:stCondLst>
                              <p:cond delay="2000"/>
                            </p:stCondLst>
                            <p:childTnLst>
                              <p:par>
                                <p:cTn id="37" presetID="23" presetClass="entr" presetSubtype="16" fill="hold" grpId="0" nodeType="afterEffect">
                                  <p:stCondLst>
                                    <p:cond delay="0"/>
                                  </p:stCondLst>
                                  <p:iterate>
                                    <p:tmAbs val="0"/>
                                  </p:iterate>
                                  <p:childTnLst>
                                    <p:set>
                                      <p:cBhvr>
                                        <p:cTn id="38" fill="hold"/>
                                        <p:tgtEl>
                                          <p:spTgt spid="1415"/>
                                        </p:tgtEl>
                                        <p:attrNameLst>
                                          <p:attrName>style.visibility</p:attrName>
                                        </p:attrNameLst>
                                      </p:cBhvr>
                                      <p:to>
                                        <p:strVal val="visible"/>
                                      </p:to>
                                    </p:set>
                                    <p:anim calcmode="lin" valueType="num">
                                      <p:cBhvr>
                                        <p:cTn id="39" dur="750" fill="hold"/>
                                        <p:tgtEl>
                                          <p:spTgt spid="1415"/>
                                        </p:tgtEl>
                                        <p:attrNameLst>
                                          <p:attrName>ppt_w</p:attrName>
                                        </p:attrNameLst>
                                      </p:cBhvr>
                                      <p:tavLst>
                                        <p:tav tm="0">
                                          <p:val>
                                            <p:fltVal val="0"/>
                                          </p:val>
                                        </p:tav>
                                        <p:tav tm="100000">
                                          <p:val>
                                            <p:strVal val="#ppt_w"/>
                                          </p:val>
                                        </p:tav>
                                      </p:tavLst>
                                    </p:anim>
                                    <p:anim calcmode="lin" valueType="num">
                                      <p:cBhvr>
                                        <p:cTn id="40" dur="750" fill="hold"/>
                                        <p:tgtEl>
                                          <p:spTgt spid="1415"/>
                                        </p:tgtEl>
                                        <p:attrNameLst>
                                          <p:attrName>ppt_h</p:attrName>
                                        </p:attrNameLst>
                                      </p:cBhvr>
                                      <p:tavLst>
                                        <p:tav tm="0">
                                          <p:val>
                                            <p:fltVal val="0"/>
                                          </p:val>
                                        </p:tav>
                                        <p:tav tm="100000">
                                          <p:val>
                                            <p:strVal val="#ppt_h"/>
                                          </p:val>
                                        </p:tav>
                                      </p:tavLst>
                                    </p:anim>
                                  </p:childTnLst>
                                </p:cTn>
                              </p:par>
                            </p:childTnLst>
                          </p:cTn>
                        </p:par>
                        <p:par>
                          <p:cTn id="41" fill="hold">
                            <p:stCondLst>
                              <p:cond delay="2750"/>
                            </p:stCondLst>
                            <p:childTnLst>
                              <p:par>
                                <p:cTn id="42" presetID="22" presetClass="entr" presetSubtype="8" fill="hold" grpId="0" nodeType="afterEffect">
                                  <p:stCondLst>
                                    <p:cond delay="0"/>
                                  </p:stCondLst>
                                  <p:iterate>
                                    <p:tmAbs val="0"/>
                                  </p:iterate>
                                  <p:childTnLst>
                                    <p:set>
                                      <p:cBhvr>
                                        <p:cTn id="43" fill="hold"/>
                                        <p:tgtEl>
                                          <p:spTgt spid="1421"/>
                                        </p:tgtEl>
                                        <p:attrNameLst>
                                          <p:attrName>style.visibility</p:attrName>
                                        </p:attrNameLst>
                                      </p:cBhvr>
                                      <p:to>
                                        <p:strVal val="visible"/>
                                      </p:to>
                                    </p:set>
                                    <p:animEffect transition="in" filter="wipe(left)">
                                      <p:cBhvr>
                                        <p:cTn id="44" dur="1000"/>
                                        <p:tgtEl>
                                          <p:spTgt spid="1421"/>
                                        </p:tgtEl>
                                      </p:cBhvr>
                                    </p:animEffect>
                                  </p:childTnLst>
                                </p:cTn>
                              </p:par>
                            </p:childTnLst>
                          </p:cTn>
                        </p:par>
                        <p:par>
                          <p:cTn id="45" fill="hold">
                            <p:stCondLst>
                              <p:cond delay="3750"/>
                            </p:stCondLst>
                            <p:childTnLst>
                              <p:par>
                                <p:cTn id="46" presetID="23" presetClass="entr" presetSubtype="32" fill="hold" grpId="0" nodeType="afterEffect">
                                  <p:stCondLst>
                                    <p:cond delay="0"/>
                                  </p:stCondLst>
                                  <p:iterate>
                                    <p:tmAbs val="0"/>
                                  </p:iterate>
                                  <p:childTnLst>
                                    <p:set>
                                      <p:cBhvr>
                                        <p:cTn id="47" fill="hold"/>
                                        <p:tgtEl>
                                          <p:spTgt spid="1410"/>
                                        </p:tgtEl>
                                        <p:attrNameLst>
                                          <p:attrName>style.visibility</p:attrName>
                                        </p:attrNameLst>
                                      </p:cBhvr>
                                      <p:to>
                                        <p:strVal val="visible"/>
                                      </p:to>
                                    </p:set>
                                    <p:anim calcmode="lin" valueType="num">
                                      <p:cBhvr>
                                        <p:cTn id="48" dur="2500" fill="hold"/>
                                        <p:tgtEl>
                                          <p:spTgt spid="1410"/>
                                        </p:tgtEl>
                                        <p:attrNameLst>
                                          <p:attrName>ppt_w</p:attrName>
                                        </p:attrNameLst>
                                      </p:cBhvr>
                                      <p:tavLst>
                                        <p:tav tm="0">
                                          <p:val>
                                            <p:fltVal val="0"/>
                                          </p:val>
                                        </p:tav>
                                        <p:tav tm="100000">
                                          <p:val>
                                            <p:strVal val="#ppt_w"/>
                                          </p:val>
                                        </p:tav>
                                      </p:tavLst>
                                    </p:anim>
                                    <p:anim calcmode="lin" valueType="num">
                                      <p:cBhvr>
                                        <p:cTn id="49" dur="2500" fill="hold"/>
                                        <p:tgtEl>
                                          <p:spTgt spid="14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9" grpId="0" animBg="1" advAuto="0"/>
      <p:bldP spid="1420" grpId="0" animBg="1" advAuto="0"/>
      <p:bldP spid="1398" grpId="0" animBg="1" advAuto="0"/>
      <p:bldP spid="1410" grpId="0" animBg="1" advAuto="0"/>
      <p:bldP spid="1413" grpId="0" animBg="1" advAuto="0"/>
      <p:bldP spid="1421" grpId="0" animBg="1" advAuto="0"/>
      <p:bldP spid="1415" grpId="0" animBg="1" advAuto="0"/>
      <p:bldP spid="1416"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12" y="95250"/>
            <a:ext cx="8410575" cy="460375"/>
          </a:xfrm>
        </p:spPr>
        <p:txBody>
          <a:bodyPr/>
          <a:lstStyle/>
          <a:p>
            <a:r>
              <a:rPr lang="en-US" dirty="0" smtClean="0">
                <a:solidFill>
                  <a:srgbClr val="2C95DD"/>
                </a:solidFill>
              </a:rPr>
              <a:t>Availability Zone HA</a:t>
            </a:r>
            <a:endParaRPr lang="en-US" dirty="0"/>
          </a:p>
        </p:txBody>
      </p:sp>
      <p:sp>
        <p:nvSpPr>
          <p:cNvPr id="3" name="Rounded Rectangle 2"/>
          <p:cNvSpPr/>
          <p:nvPr/>
        </p:nvSpPr>
        <p:spPr>
          <a:xfrm>
            <a:off x="1637752" y="971548"/>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bwMode="auto">
          <a:xfrm rot="16200000">
            <a:off x="214097" y="2499035"/>
            <a:ext cx="3581399" cy="374030"/>
          </a:xfrm>
          <a:prstGeom prst="roundRect">
            <a:avLst>
              <a:gd name="adj" fmla="val 8685"/>
            </a:avLst>
          </a:prstGeom>
          <a:solidFill>
            <a:srgbClr val="369188"/>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grpSp>
        <p:nvGrpSpPr>
          <p:cNvPr id="20" name="Group 19"/>
          <p:cNvGrpSpPr/>
          <p:nvPr/>
        </p:nvGrpSpPr>
        <p:grpSpPr>
          <a:xfrm>
            <a:off x="3048000" y="158115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048000" y="2495550"/>
            <a:ext cx="1099435" cy="781049"/>
            <a:chOff x="5412945" y="3105151"/>
            <a:chExt cx="1099435" cy="781049"/>
          </a:xfrm>
        </p:grpSpPr>
        <p:sp>
          <p:nvSpPr>
            <p:cNvPr id="24" name="Rounded Rectangle 23"/>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048000" y="3409950"/>
            <a:ext cx="1099435" cy="781049"/>
            <a:chOff x="5412945" y="3105151"/>
            <a:chExt cx="1099435" cy="781049"/>
          </a:xfrm>
        </p:grpSpPr>
        <p:sp>
          <p:nvSpPr>
            <p:cNvPr id="27" name="Rounded Rectangle 26"/>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8"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3119845" y="1948852"/>
            <a:ext cx="1000038" cy="382603"/>
            <a:chOff x="3119845" y="1948852"/>
            <a:chExt cx="1000038" cy="382603"/>
          </a:xfrm>
        </p:grpSpPr>
        <p:sp>
          <p:nvSpPr>
            <p:cNvPr id="32" name="Teardrop 31"/>
            <p:cNvSpPr/>
            <p:nvPr/>
          </p:nvSpPr>
          <p:spPr>
            <a:xfrm rot="18900000">
              <a:off x="35329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41"/>
            <p:cNvSpPr/>
            <p:nvPr/>
          </p:nvSpPr>
          <p:spPr>
            <a:xfrm rot="5400000">
              <a:off x="34178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Rounded Rectangle 9"/>
            <p:cNvSpPr/>
            <p:nvPr/>
          </p:nvSpPr>
          <p:spPr>
            <a:xfrm>
              <a:off x="39424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21931" y="3789347"/>
            <a:ext cx="1000038" cy="382603"/>
            <a:chOff x="3551645" y="4735637"/>
            <a:chExt cx="1000038" cy="382603"/>
          </a:xfrm>
        </p:grpSpPr>
        <p:sp>
          <p:nvSpPr>
            <p:cNvPr id="36" name="Teardrop 35"/>
            <p:cNvSpPr/>
            <p:nvPr/>
          </p:nvSpPr>
          <p:spPr>
            <a:xfrm rot="18900000">
              <a:off x="3964793" y="48757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p:cNvSpPr/>
            <p:nvPr/>
          </p:nvSpPr>
          <p:spPr>
            <a:xfrm rot="5400000">
              <a:off x="3849679" y="4437603"/>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Rounded Rectangle 9"/>
            <p:cNvSpPr/>
            <p:nvPr/>
          </p:nvSpPr>
          <p:spPr>
            <a:xfrm>
              <a:off x="4374235" y="47949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Oval 42"/>
          <p:cNvSpPr/>
          <p:nvPr/>
        </p:nvSpPr>
        <p:spPr>
          <a:xfrm>
            <a:off x="1889505" y="340995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5181600" y="1581150"/>
            <a:ext cx="1099435" cy="781049"/>
            <a:chOff x="5412945" y="3105151"/>
            <a:chExt cx="1099435" cy="781049"/>
          </a:xfrm>
        </p:grpSpPr>
        <p:sp>
          <p:nvSpPr>
            <p:cNvPr id="56" name="Rounded Rectangle 5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5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181600" y="2495550"/>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6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5181600" y="3409950"/>
            <a:ext cx="1099435" cy="781049"/>
            <a:chOff x="5412945" y="3105151"/>
            <a:chExt cx="1099435" cy="781049"/>
          </a:xfrm>
        </p:grpSpPr>
        <p:sp>
          <p:nvSpPr>
            <p:cNvPr id="62" name="Rounded Rectangle 61"/>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63"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5253445" y="1948852"/>
            <a:ext cx="1000038" cy="382603"/>
            <a:chOff x="5253445" y="1948852"/>
            <a:chExt cx="1000038" cy="382603"/>
          </a:xfrm>
        </p:grpSpPr>
        <p:sp>
          <p:nvSpPr>
            <p:cNvPr id="64" name="Teardrop 63"/>
            <p:cNvSpPr/>
            <p:nvPr/>
          </p:nvSpPr>
          <p:spPr>
            <a:xfrm rot="18900000">
              <a:off x="56665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41"/>
            <p:cNvSpPr/>
            <p:nvPr/>
          </p:nvSpPr>
          <p:spPr>
            <a:xfrm rot="5400000">
              <a:off x="55514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ounded Rectangle 9"/>
            <p:cNvSpPr/>
            <p:nvPr/>
          </p:nvSpPr>
          <p:spPr>
            <a:xfrm>
              <a:off x="60760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255531" y="2863251"/>
            <a:ext cx="1000038" cy="382603"/>
            <a:chOff x="3551645" y="3809541"/>
            <a:chExt cx="1000038" cy="382603"/>
          </a:xfrm>
        </p:grpSpPr>
        <p:sp>
          <p:nvSpPr>
            <p:cNvPr id="68" name="Teardrop 67"/>
            <p:cNvSpPr/>
            <p:nvPr/>
          </p:nvSpPr>
          <p:spPr>
            <a:xfrm rot="18900000">
              <a:off x="3964793" y="39613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41"/>
            <p:cNvSpPr/>
            <p:nvPr/>
          </p:nvSpPr>
          <p:spPr>
            <a:xfrm rot="5400000">
              <a:off x="3849679" y="3511507"/>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0" name="Rounded Rectangle 9"/>
            <p:cNvSpPr/>
            <p:nvPr/>
          </p:nvSpPr>
          <p:spPr>
            <a:xfrm>
              <a:off x="4374235" y="38805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p:cNvSpPr/>
          <p:nvPr/>
        </p:nvSpPr>
        <p:spPr>
          <a:xfrm>
            <a:off x="28956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0000"/>
                </a:solidFill>
              </a:rPr>
              <a:t>Zone 1</a:t>
            </a:r>
            <a:endParaRPr lang="en-US" dirty="0">
              <a:solidFill>
                <a:srgbClr val="000000"/>
              </a:solidFill>
            </a:endParaRPr>
          </a:p>
        </p:txBody>
      </p:sp>
      <p:sp>
        <p:nvSpPr>
          <p:cNvPr id="74" name="Rectangle 73"/>
          <p:cNvSpPr/>
          <p:nvPr/>
        </p:nvSpPr>
        <p:spPr>
          <a:xfrm>
            <a:off x="50292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0000"/>
                </a:solidFill>
              </a:rPr>
              <a:t>Zone 2</a:t>
            </a:r>
          </a:p>
          <a:p>
            <a:pPr algn="ctr"/>
            <a:endParaRPr lang="en-US" dirty="0">
              <a:solidFill>
                <a:schemeClr val="accent5">
                  <a:lumMod val="50000"/>
                  <a:lumOff val="50000"/>
                </a:schemeClr>
              </a:solidFill>
            </a:endParaRPr>
          </a:p>
        </p:txBody>
      </p:sp>
      <p:sp>
        <p:nvSpPr>
          <p:cNvPr id="75" name="Rectangle 74"/>
          <p:cNvSpPr/>
          <p:nvPr/>
        </p:nvSpPr>
        <p:spPr>
          <a:xfrm>
            <a:off x="2895600" y="1123950"/>
            <a:ext cx="1447800" cy="3200400"/>
          </a:xfrm>
          <a:prstGeom prst="rect">
            <a:avLst/>
          </a:prstGeom>
          <a:solidFill>
            <a:srgbClr val="FF0000">
              <a:alpha val="47000"/>
            </a:srgbClr>
          </a:solidFill>
          <a:ln w="127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accent5">
                  <a:lumMod val="50000"/>
                  <a:lumOff val="50000"/>
                </a:schemeClr>
              </a:solidFill>
            </a:endParaRPr>
          </a:p>
        </p:txBody>
      </p:sp>
      <p:sp>
        <p:nvSpPr>
          <p:cNvPr id="78" name="TextBox 77"/>
          <p:cNvSpPr txBox="1"/>
          <p:nvPr/>
        </p:nvSpPr>
        <p:spPr>
          <a:xfrm>
            <a:off x="6705600" y="2082600"/>
            <a:ext cx="1981200" cy="1169551"/>
          </a:xfrm>
          <a:prstGeom prst="rect">
            <a:avLst/>
          </a:prstGeom>
          <a:noFill/>
        </p:spPr>
        <p:txBody>
          <a:bodyPr wrap="square" rtlCol="0">
            <a:spAutoFit/>
          </a:bodyPr>
          <a:lstStyle/>
          <a:p>
            <a:r>
              <a:rPr lang="en-US" sz="1400" dirty="0" smtClean="0">
                <a:solidFill>
                  <a:schemeClr val="bg2"/>
                </a:solidFill>
              </a:rPr>
              <a:t>System components and Application instances are evenly distributed over two availability zones.</a:t>
            </a:r>
          </a:p>
        </p:txBody>
      </p:sp>
      <p:sp>
        <p:nvSpPr>
          <p:cNvPr id="45" name="TextBox 44"/>
          <p:cNvSpPr txBox="1"/>
          <p:nvPr/>
        </p:nvSpPr>
        <p:spPr>
          <a:xfrm>
            <a:off x="6705600" y="3409950"/>
            <a:ext cx="1981200" cy="738664"/>
          </a:xfrm>
          <a:prstGeom prst="rect">
            <a:avLst/>
          </a:prstGeom>
          <a:noFill/>
        </p:spPr>
        <p:txBody>
          <a:bodyPr wrap="square" rtlCol="0">
            <a:spAutoFit/>
          </a:bodyPr>
          <a:lstStyle/>
          <a:p>
            <a:r>
              <a:rPr lang="en-US" sz="1400" dirty="0" smtClean="0">
                <a:solidFill>
                  <a:schemeClr val="bg2"/>
                </a:solidFill>
              </a:rPr>
              <a:t>Loosing an AZ keeps instances running and available.</a:t>
            </a:r>
          </a:p>
        </p:txBody>
      </p:sp>
      <p:sp>
        <p:nvSpPr>
          <p:cNvPr id="5" name="TextBox 4"/>
          <p:cNvSpPr txBox="1"/>
          <p:nvPr/>
        </p:nvSpPr>
        <p:spPr>
          <a:xfrm>
            <a:off x="6705600" y="1261438"/>
            <a:ext cx="1948513" cy="738664"/>
          </a:xfrm>
          <a:prstGeom prst="rect">
            <a:avLst/>
          </a:prstGeom>
          <a:noFill/>
        </p:spPr>
        <p:txBody>
          <a:bodyPr wrap="square" rtlCol="0">
            <a:spAutoFit/>
          </a:bodyPr>
          <a:lstStyle/>
          <a:p>
            <a:r>
              <a:rPr lang="en-US" dirty="0" smtClean="0">
                <a:solidFill>
                  <a:schemeClr val="bg2"/>
                </a:solidFill>
              </a:rPr>
              <a:t>Availability Zones are </a:t>
            </a:r>
            <a:r>
              <a:rPr lang="en-US" dirty="0" err="1" smtClean="0">
                <a:solidFill>
                  <a:schemeClr val="bg2"/>
                </a:solidFill>
              </a:rPr>
              <a:t>vCenter</a:t>
            </a:r>
            <a:r>
              <a:rPr lang="en-US" dirty="0" smtClean="0">
                <a:solidFill>
                  <a:schemeClr val="bg2"/>
                </a:solidFill>
              </a:rPr>
              <a:t> Resource Pools</a:t>
            </a:r>
            <a:endParaRPr lang="en-US" dirty="0">
              <a:solidFill>
                <a:schemeClr val="bg2"/>
              </a:solidFill>
            </a:endParaRPr>
          </a:p>
        </p:txBody>
      </p:sp>
    </p:spTree>
    <p:extLst>
      <p:ext uri="{BB962C8B-B14F-4D97-AF65-F5344CB8AC3E}">
        <p14:creationId xmlns:p14="http://schemas.microsoft.com/office/powerpoint/2010/main" val="3359800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fill="hold"/>
                                        <p:tgtEl>
                                          <p:spTgt spid="76"/>
                                        </p:tgtEl>
                                        <p:attrNameLst>
                                          <p:attrName>ppt_x</p:attrName>
                                        </p:attrNameLst>
                                      </p:cBhvr>
                                      <p:tavLst>
                                        <p:tav tm="0">
                                          <p:val>
                                            <p:strVal val="0-#ppt_w/2"/>
                                          </p:val>
                                        </p:tav>
                                        <p:tav tm="100000">
                                          <p:val>
                                            <p:strVal val="#ppt_x"/>
                                          </p:val>
                                        </p:tav>
                                      </p:tavLst>
                                    </p:anim>
                                    <p:anim calcmode="lin" valueType="num">
                                      <p:cBhvr additive="base">
                                        <p:cTn id="13" dur="500" fill="hold"/>
                                        <p:tgtEl>
                                          <p:spTgt spid="7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9"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9"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fill="hold"/>
                                        <p:tgtEl>
                                          <p:spTgt spid="77"/>
                                        </p:tgtEl>
                                        <p:attrNameLst>
                                          <p:attrName>ppt_x</p:attrName>
                                        </p:attrNameLst>
                                      </p:cBhvr>
                                      <p:tavLst>
                                        <p:tav tm="0">
                                          <p:val>
                                            <p:strVal val="0-#ppt_w/2"/>
                                          </p:val>
                                        </p:tav>
                                        <p:tav tm="100000">
                                          <p:val>
                                            <p:strVal val="#ppt_x"/>
                                          </p:val>
                                        </p:tav>
                                      </p:tavLst>
                                    </p:anim>
                                    <p:anim calcmode="lin" valueType="num">
                                      <p:cBhvr additive="base">
                                        <p:cTn id="28" dur="5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par>
                          <p:cTn id="33" fill="hold">
                            <p:stCondLst>
                              <p:cond delay="0"/>
                            </p:stCondLst>
                            <p:childTnLst>
                              <p:par>
                                <p:cTn id="34" presetID="2" presetClass="entr" presetSubtype="4"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1000" fill="hold"/>
                                        <p:tgtEl>
                                          <p:spTgt spid="45"/>
                                        </p:tgtEl>
                                        <p:attrNameLst>
                                          <p:attrName>ppt_x</p:attrName>
                                        </p:attrNameLst>
                                      </p:cBhvr>
                                      <p:tavLst>
                                        <p:tav tm="0">
                                          <p:val>
                                            <p:strVal val="#ppt_x"/>
                                          </p:val>
                                        </p:tav>
                                        <p:tav tm="100000">
                                          <p:val>
                                            <p:strVal val="#ppt_x"/>
                                          </p:val>
                                        </p:tav>
                                      </p:tavLst>
                                    </p:anim>
                                    <p:anim calcmode="lin" valueType="num">
                                      <p:cBhvr additive="base">
                                        <p:cTn id="37"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8"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97956" y="751840"/>
            <a:ext cx="8148089" cy="3444240"/>
            <a:chOff x="509384" y="808644"/>
            <a:chExt cx="8197274" cy="3137879"/>
          </a:xfrm>
        </p:grpSpPr>
        <p:grpSp>
          <p:nvGrpSpPr>
            <p:cNvPr id="2" name="Group 1"/>
            <p:cNvGrpSpPr/>
            <p:nvPr/>
          </p:nvGrpSpPr>
          <p:grpSpPr>
            <a:xfrm>
              <a:off x="515360" y="808644"/>
              <a:ext cx="8191298" cy="2774291"/>
              <a:chOff x="446088" y="1009650"/>
              <a:chExt cx="8258175" cy="3534463"/>
            </a:xfrm>
          </p:grpSpPr>
          <p:sp>
            <p:nvSpPr>
              <p:cNvPr id="55" name="Rounded Rectangle 54"/>
              <p:cNvSpPr/>
              <p:nvPr/>
            </p:nvSpPr>
            <p:spPr>
              <a:xfrm>
                <a:off x="450850" y="2170113"/>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1" name="Rounded Rectangle 50"/>
              <p:cNvSpPr/>
              <p:nvPr/>
            </p:nvSpPr>
            <p:spPr>
              <a:xfrm>
                <a:off x="450850"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3" name="Rounded Rectangle 52"/>
              <p:cNvSpPr/>
              <p:nvPr/>
            </p:nvSpPr>
            <p:spPr>
              <a:xfrm>
                <a:off x="3197225"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4" name="Rounded Rectangle 53"/>
              <p:cNvSpPr/>
              <p:nvPr/>
            </p:nvSpPr>
            <p:spPr>
              <a:xfrm>
                <a:off x="5927725" y="215900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6" name="Rounded Rectangle 45"/>
              <p:cNvSpPr/>
              <p:nvPr/>
            </p:nvSpPr>
            <p:spPr>
              <a:xfrm>
                <a:off x="3192463" y="2155825"/>
                <a:ext cx="2743200" cy="1150938"/>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4" name="Rounded Rectangle 43"/>
              <p:cNvSpPr/>
              <p:nvPr/>
            </p:nvSpPr>
            <p:spPr>
              <a:xfrm>
                <a:off x="3187700" y="100965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5" name="Rounded Rectangle 44"/>
              <p:cNvSpPr/>
              <p:nvPr/>
            </p:nvSpPr>
            <p:spPr>
              <a:xfrm>
                <a:off x="592613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3" name="Rounded Rectangle 42"/>
              <p:cNvSpPr/>
              <p:nvPr/>
            </p:nvSpPr>
            <p:spPr>
              <a:xfrm>
                <a:off x="44608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24586" name="TextBox 5"/>
              <p:cNvSpPr txBox="1">
                <a:spLocks noChangeArrowheads="1"/>
              </p:cNvSpPr>
              <p:nvPr/>
            </p:nvSpPr>
            <p:spPr bwMode="auto">
              <a:xfrm>
                <a:off x="3316798" y="1146175"/>
                <a:ext cx="1752600" cy="82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smtClean="0"/>
                  <a:t>Application </a:t>
                </a:r>
                <a:endParaRPr lang="en-US" sz="1200" dirty="0"/>
              </a:p>
              <a:p>
                <a:pPr eaLnBrk="1" hangingPunct="1"/>
                <a:r>
                  <a:rPr lang="en-US" sz="1200" dirty="0"/>
                  <a:t>Containerization &amp; Cluster Scheduling</a:t>
                </a:r>
              </a:p>
            </p:txBody>
          </p:sp>
          <p:sp>
            <p:nvSpPr>
              <p:cNvPr id="24587" name="TextBox 6"/>
              <p:cNvSpPr txBox="1">
                <a:spLocks noChangeArrowheads="1"/>
              </p:cNvSpPr>
              <p:nvPr/>
            </p:nvSpPr>
            <p:spPr bwMode="auto">
              <a:xfrm>
                <a:off x="501650" y="3546477"/>
                <a:ext cx="1498600"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dirty="0"/>
                  <a:t>Native </a:t>
                </a:r>
                <a:r>
                  <a:rPr lang="en-US" sz="1200" dirty="0" smtClean="0"/>
                  <a:t>&amp; Extended Data, Mobile and Platform Services</a:t>
                </a:r>
                <a:endParaRPr lang="en-US" sz="1200" dirty="0"/>
              </a:p>
            </p:txBody>
          </p:sp>
          <p:sp>
            <p:nvSpPr>
              <p:cNvPr id="24588" name="TextBox 7"/>
              <p:cNvSpPr txBox="1">
                <a:spLocks noChangeArrowheads="1"/>
              </p:cNvSpPr>
              <p:nvPr/>
            </p:nvSpPr>
            <p:spPr bwMode="auto">
              <a:xfrm>
                <a:off x="603021" y="1095600"/>
                <a:ext cx="2166472" cy="10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Automatic </a:t>
                </a:r>
                <a:r>
                  <a:rPr lang="en-US" sz="1200" dirty="0" smtClean="0"/>
                  <a:t>App </a:t>
                </a:r>
                <a:r>
                  <a:rPr lang="en-US" sz="1200" dirty="0"/>
                  <a:t>Server </a:t>
                </a:r>
                <a:r>
                  <a:rPr lang="en-US" sz="1200" dirty="0" smtClean="0"/>
                  <a:t>&amp; </a:t>
                </a:r>
                <a:br>
                  <a:rPr lang="en-US" sz="1200" dirty="0" smtClean="0"/>
                </a:br>
                <a:r>
                  <a:rPr lang="en-US" sz="1200" dirty="0" smtClean="0"/>
                  <a:t>OS Configuration </a:t>
                </a:r>
                <a:br>
                  <a:rPr lang="en-US" sz="1200" dirty="0" smtClean="0"/>
                </a:br>
                <a:r>
                  <a:rPr lang="en-US" sz="1200" dirty="0" smtClean="0"/>
                  <a:t>with </a:t>
                </a:r>
                <a:r>
                  <a:rPr lang="en-US" sz="1200" dirty="0" err="1" smtClean="0"/>
                  <a:t>Buildpacks</a:t>
                </a:r>
                <a:r>
                  <a:rPr lang="en-US" sz="1200" dirty="0" smtClean="0"/>
                  <a:t> </a:t>
                </a:r>
                <a:br>
                  <a:rPr lang="en-US" sz="1200" dirty="0" smtClean="0"/>
                </a:br>
                <a:r>
                  <a:rPr lang="en-US" sz="1200" i="1" dirty="0" smtClean="0"/>
                  <a:t>(“just push your app”)</a:t>
                </a:r>
                <a:endParaRPr lang="en-US" sz="1200" i="1" dirty="0"/>
              </a:p>
            </p:txBody>
          </p:sp>
          <p:sp>
            <p:nvSpPr>
              <p:cNvPr id="24589" name="TextBox 8"/>
              <p:cNvSpPr txBox="1">
                <a:spLocks noChangeArrowheads="1"/>
              </p:cNvSpPr>
              <p:nvPr/>
            </p:nvSpPr>
            <p:spPr bwMode="auto">
              <a:xfrm>
                <a:off x="6954839" y="2465389"/>
                <a:ext cx="1555751" cy="63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Policy, Identity and Roles Management</a:t>
                </a:r>
              </a:p>
            </p:txBody>
          </p:sp>
          <p:sp>
            <p:nvSpPr>
              <p:cNvPr id="24590" name="TextBox 9"/>
              <p:cNvSpPr txBox="1">
                <a:spLocks noChangeArrowheads="1"/>
              </p:cNvSpPr>
              <p:nvPr/>
            </p:nvSpPr>
            <p:spPr bwMode="auto">
              <a:xfrm>
                <a:off x="4543425" y="2203450"/>
                <a:ext cx="1397000" cy="10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App </a:t>
                </a:r>
                <a:r>
                  <a:rPr lang="en-US" sz="1200" dirty="0" smtClean="0"/>
                  <a:t>Health, </a:t>
                </a:r>
              </a:p>
              <a:p>
                <a:pPr eaLnBrk="1" hangingPunct="1"/>
                <a:r>
                  <a:rPr lang="en-US" sz="1200" dirty="0" smtClean="0"/>
                  <a:t>Load </a:t>
                </a:r>
                <a:r>
                  <a:rPr lang="en-US" sz="1200" dirty="0"/>
                  <a:t>Balancing, </a:t>
                </a:r>
              </a:p>
              <a:p>
                <a:pPr eaLnBrk="1" hangingPunct="1"/>
                <a:r>
                  <a:rPr lang="en-US" sz="1200" dirty="0"/>
                  <a:t>Rapid Scaling,  Availability Zones</a:t>
                </a:r>
              </a:p>
            </p:txBody>
          </p:sp>
          <p:sp>
            <p:nvSpPr>
              <p:cNvPr id="24591" name="TextBox 10"/>
              <p:cNvSpPr txBox="1">
                <a:spLocks noChangeArrowheads="1"/>
              </p:cNvSpPr>
              <p:nvPr/>
            </p:nvSpPr>
            <p:spPr bwMode="auto">
              <a:xfrm>
                <a:off x="3895725" y="3554414"/>
                <a:ext cx="1874838" cy="63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err="1"/>
                  <a:t>IaaS</a:t>
                </a:r>
                <a:r>
                  <a:rPr lang="en-US" sz="1200" dirty="0"/>
                  <a:t> Provisioning, Scaling &amp; Configuration</a:t>
                </a:r>
              </a:p>
            </p:txBody>
          </p:sp>
          <p:pic>
            <p:nvPicPr>
              <p:cNvPr id="24592" name="Picture 2" descr="http://www.dreamstime.com/organization-chart-icon-thumb18564571.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65825" y="2424113"/>
                <a:ext cx="1119188"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3" name="Group 120"/>
              <p:cNvGrpSpPr>
                <a:grpSpLocks/>
              </p:cNvGrpSpPr>
              <p:nvPr/>
            </p:nvGrpSpPr>
            <p:grpSpPr bwMode="auto">
              <a:xfrm>
                <a:off x="2352675" y="1266825"/>
                <a:ext cx="579438" cy="496888"/>
                <a:chOff x="6338898" y="2735697"/>
                <a:chExt cx="578737" cy="495995"/>
              </a:xfrm>
            </p:grpSpPr>
            <p:pic>
              <p:nvPicPr>
                <p:cNvPr id="24625"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426" y="2901349"/>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6"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898" y="2735697"/>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4" name="Group 81"/>
              <p:cNvGrpSpPr>
                <a:grpSpLocks/>
              </p:cNvGrpSpPr>
              <p:nvPr/>
            </p:nvGrpSpPr>
            <p:grpSpPr bwMode="auto">
              <a:xfrm>
                <a:off x="3206750" y="2351088"/>
                <a:ext cx="1311275" cy="774700"/>
                <a:chOff x="5832822" y="3461918"/>
                <a:chExt cx="1310751" cy="774057"/>
              </a:xfrm>
            </p:grpSpPr>
            <p:grpSp>
              <p:nvGrpSpPr>
                <p:cNvPr id="24614" name="Group 39"/>
                <p:cNvGrpSpPr>
                  <a:grpSpLocks/>
                </p:cNvGrpSpPr>
                <p:nvPr/>
              </p:nvGrpSpPr>
              <p:grpSpPr bwMode="auto">
                <a:xfrm>
                  <a:off x="5902266" y="3461918"/>
                  <a:ext cx="1241307" cy="639279"/>
                  <a:chOff x="5266161" y="2945083"/>
                  <a:chExt cx="1241307" cy="639279"/>
                </a:xfrm>
              </p:grpSpPr>
              <p:pic>
                <p:nvPicPr>
                  <p:cNvPr id="24618" name="Picture 8" descr="load_balancer_pic"/>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6161" y="3028210"/>
                    <a:ext cx="442026" cy="4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9430" y="294508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0"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3080" y="316873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1"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9330" y="3418108"/>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Elbow Connector 24"/>
                  <p:cNvCxnSpPr>
                    <a:stCxn id="24618" idx="3"/>
                    <a:endCxn id="24619" idx="1"/>
                  </p:cNvCxnSpPr>
                  <p:nvPr/>
                </p:nvCxnSpPr>
                <p:spPr>
                  <a:xfrm flipV="1">
                    <a:off x="5707688" y="3027564"/>
                    <a:ext cx="231682" cy="237927"/>
                  </a:xfrm>
                  <a:prstGeom prst="bentConnector3">
                    <a:avLst>
                      <a:gd name="adj1" fmla="val 17048"/>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618" idx="3"/>
                    <a:endCxn id="24620" idx="1"/>
                  </p:cNvCxnSpPr>
                  <p:nvPr/>
                </p:nvCxnSpPr>
                <p:spPr>
                  <a:xfrm flipV="1">
                    <a:off x="5707688" y="3251216"/>
                    <a:ext cx="265007" cy="14276"/>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618" idx="3"/>
                    <a:endCxn id="24621" idx="1"/>
                  </p:cNvCxnSpPr>
                  <p:nvPr/>
                </p:nvCxnSpPr>
                <p:spPr>
                  <a:xfrm>
                    <a:off x="5707688" y="3265492"/>
                    <a:ext cx="241204" cy="236341"/>
                  </a:xfrm>
                  <a:prstGeom prst="bentConnector3">
                    <a:avLst>
                      <a:gd name="adj1" fmla="val 1489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4615" name="Group 51"/>
                <p:cNvGrpSpPr>
                  <a:grpSpLocks/>
                </p:cNvGrpSpPr>
                <p:nvPr/>
              </p:nvGrpSpPr>
              <p:grpSpPr bwMode="auto">
                <a:xfrm>
                  <a:off x="5832822" y="3898286"/>
                  <a:ext cx="389417" cy="337689"/>
                  <a:chOff x="3185954" y="2674574"/>
                  <a:chExt cx="451261" cy="427512"/>
                </a:xfrm>
              </p:grpSpPr>
              <p:sp>
                <p:nvSpPr>
                  <p:cNvPr id="19" name="Oval 18"/>
                  <p:cNvSpPr/>
                  <p:nvPr/>
                </p:nvSpPr>
                <p:spPr>
                  <a:xfrm>
                    <a:off x="3185954" y="2674574"/>
                    <a:ext cx="451261" cy="427512"/>
                  </a:xfrm>
                  <a:prstGeom prst="ellipse">
                    <a:avLst/>
                  </a:prstGeom>
                  <a:ln/>
                  <a:scene3d>
                    <a:camera prst="isometricOffAxis2Left"/>
                    <a:lightRig rig="threePt" dir="t"/>
                  </a:scene3d>
                  <a:sp3d>
                    <a:bevelT/>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sz="1100"/>
                  </a:p>
                </p:txBody>
              </p:sp>
              <p:sp>
                <p:nvSpPr>
                  <p:cNvPr id="20" name="Cross 19"/>
                  <p:cNvSpPr/>
                  <p:nvPr/>
                </p:nvSpPr>
                <p:spPr>
                  <a:xfrm>
                    <a:off x="3238024" y="2725300"/>
                    <a:ext cx="329768" cy="301774"/>
                  </a:xfrm>
                  <a:prstGeom prst="plus">
                    <a:avLst>
                      <a:gd name="adj" fmla="val 33333"/>
                    </a:avLst>
                  </a:prstGeom>
                  <a:solidFill>
                    <a:srgbClr val="C00000"/>
                  </a:solidFill>
                  <a:ln w="12700">
                    <a:solidFill>
                      <a:schemeClr val="bg2"/>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p>
                </p:txBody>
              </p:sp>
            </p:grpSp>
          </p:grpSp>
          <p:grpSp>
            <p:nvGrpSpPr>
              <p:cNvPr id="24595" name="Group 99"/>
              <p:cNvGrpSpPr>
                <a:grpSpLocks/>
              </p:cNvGrpSpPr>
              <p:nvPr/>
            </p:nvGrpSpPr>
            <p:grpSpPr bwMode="auto">
              <a:xfrm>
                <a:off x="3221038" y="3387725"/>
                <a:ext cx="714375" cy="712788"/>
                <a:chOff x="1197845" y="2932424"/>
                <a:chExt cx="934973" cy="934973"/>
              </a:xfrm>
            </p:grpSpPr>
            <p:pic>
              <p:nvPicPr>
                <p:cNvPr id="24611"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197845" y="29324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2"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350245" y="30848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502645" y="32372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6" name="Group 61"/>
              <p:cNvGrpSpPr>
                <a:grpSpLocks/>
              </p:cNvGrpSpPr>
              <p:nvPr/>
            </p:nvGrpSpPr>
            <p:grpSpPr bwMode="auto">
              <a:xfrm>
                <a:off x="2290978" y="3934510"/>
                <a:ext cx="592668" cy="398432"/>
                <a:chOff x="5146257" y="1759500"/>
                <a:chExt cx="834506" cy="674188"/>
              </a:xfrm>
            </p:grpSpPr>
            <p:pic>
              <p:nvPicPr>
                <p:cNvPr id="24608"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6257" y="1999147"/>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9"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510" y="2048848"/>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0"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4883" y="1759500"/>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7" name="Group 97"/>
              <p:cNvGrpSpPr>
                <a:grpSpLocks/>
              </p:cNvGrpSpPr>
              <p:nvPr/>
            </p:nvGrpSpPr>
            <p:grpSpPr bwMode="auto">
              <a:xfrm>
                <a:off x="4822825" y="1076325"/>
                <a:ext cx="933450" cy="835025"/>
                <a:chOff x="2493819" y="1718023"/>
                <a:chExt cx="1111930" cy="968765"/>
              </a:xfrm>
            </p:grpSpPr>
            <p:pic>
              <p:nvPicPr>
                <p:cNvPr id="24605"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3014355" y="1718023"/>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6"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753097" y="1955529"/>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7"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493819" y="2206890"/>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598" name="Picture 3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550150" y="1352550"/>
                <a:ext cx="603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9" name="TextBox 41"/>
              <p:cNvSpPr txBox="1">
                <a:spLocks noChangeArrowheads="1"/>
              </p:cNvSpPr>
              <p:nvPr/>
            </p:nvSpPr>
            <p:spPr bwMode="auto">
              <a:xfrm>
                <a:off x="6181719" y="1196232"/>
                <a:ext cx="1389063" cy="82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Application Network Security Groups</a:t>
                </a:r>
              </a:p>
            </p:txBody>
          </p:sp>
          <p:sp>
            <p:nvSpPr>
              <p:cNvPr id="24600" name="TextBox 46"/>
              <p:cNvSpPr txBox="1">
                <a:spLocks noChangeArrowheads="1"/>
              </p:cNvSpPr>
              <p:nvPr/>
            </p:nvSpPr>
            <p:spPr bwMode="auto">
              <a:xfrm>
                <a:off x="638185" y="2246441"/>
                <a:ext cx="1085849" cy="11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Application to Services Binding and Access</a:t>
                </a:r>
              </a:p>
            </p:txBody>
          </p:sp>
          <p:pic>
            <p:nvPicPr>
              <p:cNvPr id="24601" name="Picture 5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781175" y="2373313"/>
                <a:ext cx="10620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ounded Rectangle 48"/>
              <p:cNvSpPr/>
              <p:nvPr/>
            </p:nvSpPr>
            <p:spPr>
              <a:xfrm>
                <a:off x="5935663" y="3303588"/>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pic>
            <p:nvPicPr>
              <p:cNvPr id="24603"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54713" y="3540125"/>
                <a:ext cx="9112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4" name="TextBox 49"/>
              <p:cNvSpPr txBox="1">
                <a:spLocks noChangeArrowheads="1"/>
              </p:cNvSpPr>
              <p:nvPr/>
            </p:nvSpPr>
            <p:spPr bwMode="auto">
              <a:xfrm>
                <a:off x="6875463" y="3402013"/>
                <a:ext cx="1828800" cy="11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Logging as a service,</a:t>
                </a:r>
              </a:p>
              <a:p>
                <a:pPr eaLnBrk="1" hangingPunct="1"/>
                <a:r>
                  <a:rPr lang="en-US" sz="1200" dirty="0"/>
                  <a:t>Application metrics &amp; performance,</a:t>
                </a:r>
              </a:p>
              <a:p>
                <a:pPr eaLnBrk="1" hangingPunct="1"/>
                <a:r>
                  <a:rPr lang="en-US" sz="1200" dirty="0"/>
                  <a:t>Metric based scaling</a:t>
                </a:r>
              </a:p>
            </p:txBody>
          </p:sp>
          <p:pic>
            <p:nvPicPr>
              <p:cNvPr id="52" name="Picture 51"/>
              <p:cNvPicPr>
                <a:picLocks noChangeAspect="1"/>
              </p:cNvPicPr>
              <p:nvPr/>
            </p:nvPicPr>
            <p:blipFill>
              <a:blip r:embed="rId13"/>
              <a:stretch>
                <a:fillRect/>
              </a:stretch>
            </p:blipFill>
            <p:spPr>
              <a:xfrm>
                <a:off x="2649568" y="3447769"/>
                <a:ext cx="409560" cy="413031"/>
              </a:xfrm>
              <a:prstGeom prst="rect">
                <a:avLst/>
              </a:prstGeom>
            </p:spPr>
          </p:pic>
          <p:pic>
            <p:nvPicPr>
              <p:cNvPr id="56" name="Picture 55"/>
              <p:cNvPicPr>
                <a:picLocks noChangeAspect="1"/>
              </p:cNvPicPr>
              <p:nvPr/>
            </p:nvPicPr>
            <p:blipFill>
              <a:blip r:embed="rId14"/>
              <a:stretch>
                <a:fillRect/>
              </a:stretch>
            </p:blipFill>
            <p:spPr>
              <a:xfrm>
                <a:off x="2177911" y="3452867"/>
                <a:ext cx="469410" cy="469410"/>
              </a:xfrm>
              <a:prstGeom prst="rect">
                <a:avLst/>
              </a:prstGeom>
            </p:spPr>
          </p:pic>
        </p:grpSp>
        <p:grpSp>
          <p:nvGrpSpPr>
            <p:cNvPr id="6" name="Group 5"/>
            <p:cNvGrpSpPr/>
            <p:nvPr/>
          </p:nvGrpSpPr>
          <p:grpSpPr>
            <a:xfrm>
              <a:off x="509384" y="3558053"/>
              <a:ext cx="8128001" cy="388470"/>
              <a:chOff x="531089" y="3546045"/>
              <a:chExt cx="8162637" cy="388470"/>
            </a:xfrm>
          </p:grpSpPr>
          <p:sp>
            <p:nvSpPr>
              <p:cNvPr id="57" name="Rounded Rectangle 56"/>
              <p:cNvSpPr/>
              <p:nvPr/>
            </p:nvSpPr>
            <p:spPr>
              <a:xfrm>
                <a:off x="531089" y="3546045"/>
                <a:ext cx="8162637" cy="38847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3" name="Rectangle 2"/>
              <p:cNvSpPr/>
              <p:nvPr/>
            </p:nvSpPr>
            <p:spPr>
              <a:xfrm>
                <a:off x="742078" y="3583335"/>
                <a:ext cx="7794314" cy="338554"/>
              </a:xfrm>
              <a:prstGeom prst="rect">
                <a:avLst/>
              </a:prstGeom>
            </p:spPr>
            <p:txBody>
              <a:bodyPr wrap="square">
                <a:spAutoFit/>
              </a:bodyPr>
              <a:lstStyle/>
              <a:p>
                <a:pPr algn="ctr">
                  <a:defRPr/>
                </a:pPr>
                <a:r>
                  <a:rPr lang="en-US" sz="1600" dirty="0">
                    <a:cs typeface="Arial"/>
                  </a:rPr>
                  <a:t>Deploy, Operate, Update &amp; Scale with minimal downtime on </a:t>
                </a:r>
                <a:r>
                  <a:rPr lang="en-US" sz="1600" dirty="0" smtClean="0">
                    <a:cs typeface="Arial"/>
                  </a:rPr>
                  <a:t>choice of </a:t>
                </a:r>
                <a:r>
                  <a:rPr lang="en-US" sz="1600" dirty="0" err="1" smtClean="0">
                    <a:cs typeface="Arial"/>
                  </a:rPr>
                  <a:t>IaaS</a:t>
                </a:r>
                <a:endParaRPr lang="en-US" sz="1600" dirty="0">
                  <a:cs typeface="Arial"/>
                </a:endParaRPr>
              </a:p>
            </p:txBody>
          </p:sp>
        </p:grpSp>
      </p:grpSp>
      <p:sp>
        <p:nvSpPr>
          <p:cNvPr id="96" name="Title 3"/>
          <p:cNvSpPr>
            <a:spLocks noGrp="1"/>
          </p:cNvSpPr>
          <p:nvPr>
            <p:ph type="title"/>
          </p:nvPr>
        </p:nvSpPr>
        <p:spPr>
          <a:xfrm>
            <a:off x="113722" y="149918"/>
            <a:ext cx="8796928" cy="474445"/>
          </a:xfrm>
        </p:spPr>
        <p:txBody>
          <a:bodyPr/>
          <a:lstStyle/>
          <a:p>
            <a:pPr lvl="0"/>
            <a:r>
              <a:rPr lang="en-US" sz="2800" dirty="0">
                <a:solidFill>
                  <a:srgbClr val="2C95DD"/>
                </a:solidFill>
              </a:rPr>
              <a:t>C</a:t>
            </a:r>
            <a:r>
              <a:rPr lang="en-US" sz="2800" dirty="0" smtClean="0">
                <a:solidFill>
                  <a:srgbClr val="2C95DD"/>
                </a:solidFill>
              </a:rPr>
              <a:t>apabilities of Pivotal Cloud Foundry</a:t>
            </a:r>
            <a:endParaRPr lang="en-US" sz="2800" b="1" dirty="0">
              <a:solidFill>
                <a:srgbClr val="1C7B70"/>
              </a:solidFill>
            </a:endParaRPr>
          </a:p>
        </p:txBody>
      </p:sp>
      <p:grpSp>
        <p:nvGrpSpPr>
          <p:cNvPr id="97" name="Group 96"/>
          <p:cNvGrpSpPr/>
          <p:nvPr/>
        </p:nvGrpSpPr>
        <p:grpSpPr>
          <a:xfrm>
            <a:off x="2006139" y="4220095"/>
            <a:ext cx="5183908" cy="729872"/>
            <a:chOff x="184080" y="4377802"/>
            <a:chExt cx="4336746" cy="531523"/>
          </a:xfrm>
        </p:grpSpPr>
        <p:grpSp>
          <p:nvGrpSpPr>
            <p:cNvPr id="98" name="Group 97"/>
            <p:cNvGrpSpPr/>
            <p:nvPr/>
          </p:nvGrpSpPr>
          <p:grpSpPr>
            <a:xfrm>
              <a:off x="184080" y="4377802"/>
              <a:ext cx="1010802" cy="527416"/>
              <a:chOff x="184080" y="4448922"/>
              <a:chExt cx="1010802" cy="527416"/>
            </a:xfrm>
          </p:grpSpPr>
          <p:pic>
            <p:nvPicPr>
              <p:cNvPr id="109" name="Picture 108"/>
              <p:cNvPicPr>
                <a:picLocks noChangeAspect="1"/>
              </p:cNvPicPr>
              <p:nvPr/>
            </p:nvPicPr>
            <p:blipFill>
              <a:blip r:embed="rId15" cstate="print"/>
              <a:srcRect b="-4013"/>
              <a:stretch>
                <a:fillRect/>
              </a:stretch>
            </p:blipFill>
            <p:spPr bwMode="auto">
              <a:xfrm>
                <a:off x="184080" y="4448922"/>
                <a:ext cx="1010802" cy="527416"/>
              </a:xfrm>
              <a:prstGeom prst="rect">
                <a:avLst/>
              </a:prstGeom>
              <a:noFill/>
              <a:ln w="9525">
                <a:noFill/>
                <a:miter lim="800000"/>
                <a:headEnd/>
                <a:tailEnd/>
              </a:ln>
            </p:spPr>
          </p:pic>
          <p:pic>
            <p:nvPicPr>
              <p:cNvPr id="110" name="Picture 109"/>
              <p:cNvPicPr>
                <a:picLocks noChangeAspect="1"/>
              </p:cNvPicPr>
              <p:nvPr/>
            </p:nvPicPr>
            <p:blipFill>
              <a:blip r:embed="rId16"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99" name="Group 98"/>
            <p:cNvGrpSpPr/>
            <p:nvPr/>
          </p:nvGrpSpPr>
          <p:grpSpPr>
            <a:xfrm>
              <a:off x="2400043" y="4380286"/>
              <a:ext cx="1010802" cy="527416"/>
              <a:chOff x="2400043" y="4451406"/>
              <a:chExt cx="1010802" cy="527416"/>
            </a:xfrm>
          </p:grpSpPr>
          <p:pic>
            <p:nvPicPr>
              <p:cNvPr id="107" name="Picture 106"/>
              <p:cNvPicPr>
                <a:picLocks noChangeAspect="1"/>
              </p:cNvPicPr>
              <p:nvPr/>
            </p:nvPicPr>
            <p:blipFill>
              <a:blip r:embed="rId15" cstate="print"/>
              <a:srcRect b="-4013"/>
              <a:stretch>
                <a:fillRect/>
              </a:stretch>
            </p:blipFill>
            <p:spPr bwMode="auto">
              <a:xfrm>
                <a:off x="2400043" y="4451406"/>
                <a:ext cx="1010802" cy="527416"/>
              </a:xfrm>
              <a:prstGeom prst="rect">
                <a:avLst/>
              </a:prstGeom>
              <a:noFill/>
              <a:ln w="9525">
                <a:noFill/>
                <a:miter lim="800000"/>
                <a:headEnd/>
                <a:tailEnd/>
              </a:ln>
            </p:spPr>
          </p:pic>
          <p:pic>
            <p:nvPicPr>
              <p:cNvPr id="108" name="Picture 2" descr="https://encrypted-tbn0.gstatic.com/images?q=tbn:ANd9GcRgWtweeNVNot_dJ1JZ4fATg5X0qxTniN17Zry9UylCHUwXFy8KJQ"/>
              <p:cNvPicPr>
                <a:picLocks noChangeAspect="1" noChangeArrowheads="1"/>
              </p:cNvPicPr>
              <p:nvPr/>
            </p:nvPicPr>
            <p:blipFill>
              <a:blip r:embed="rId17" cstate="print"/>
              <a:srcRect/>
              <a:stretch>
                <a:fillRect/>
              </a:stretch>
            </p:blipFill>
            <p:spPr bwMode="auto">
              <a:xfrm>
                <a:off x="2576400" y="4585912"/>
                <a:ext cx="542437" cy="219842"/>
              </a:xfrm>
              <a:prstGeom prst="rect">
                <a:avLst/>
              </a:prstGeom>
              <a:noFill/>
            </p:spPr>
          </p:pic>
        </p:grpSp>
        <p:grpSp>
          <p:nvGrpSpPr>
            <p:cNvPr id="100" name="Group 99"/>
            <p:cNvGrpSpPr/>
            <p:nvPr/>
          </p:nvGrpSpPr>
          <p:grpSpPr>
            <a:xfrm>
              <a:off x="1286160" y="4378688"/>
              <a:ext cx="1010802" cy="527416"/>
              <a:chOff x="1286160" y="4449808"/>
              <a:chExt cx="1010802" cy="527416"/>
            </a:xfrm>
          </p:grpSpPr>
          <p:pic>
            <p:nvPicPr>
              <p:cNvPr id="105" name="Picture 104"/>
              <p:cNvPicPr>
                <a:picLocks noChangeAspect="1"/>
              </p:cNvPicPr>
              <p:nvPr/>
            </p:nvPicPr>
            <p:blipFill>
              <a:blip r:embed="rId15" cstate="print"/>
              <a:srcRect b="-4013"/>
              <a:stretch>
                <a:fillRect/>
              </a:stretch>
            </p:blipFill>
            <p:spPr bwMode="auto">
              <a:xfrm>
                <a:off x="1286160" y="4449808"/>
                <a:ext cx="1010802" cy="527416"/>
              </a:xfrm>
              <a:prstGeom prst="rect">
                <a:avLst/>
              </a:prstGeom>
              <a:noFill/>
              <a:ln w="9525">
                <a:noFill/>
                <a:miter lim="800000"/>
                <a:headEnd/>
                <a:tailEnd/>
              </a:ln>
            </p:spPr>
          </p:pic>
          <p:pic>
            <p:nvPicPr>
              <p:cNvPr id="106" name="Picture 105" descr="openstack_logo.jpg"/>
              <p:cNvPicPr>
                <a:picLocks noChangeAspect="1"/>
              </p:cNvPicPr>
              <p:nvPr/>
            </p:nvPicPr>
            <p:blipFill rotWithShape="1">
              <a:blip r:embed="rId18"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101" name="Group 100"/>
            <p:cNvGrpSpPr/>
            <p:nvPr/>
          </p:nvGrpSpPr>
          <p:grpSpPr>
            <a:xfrm>
              <a:off x="3510024" y="4381909"/>
              <a:ext cx="1010802" cy="527416"/>
              <a:chOff x="3510024" y="4453029"/>
              <a:chExt cx="1010802" cy="527416"/>
            </a:xfrm>
          </p:grpSpPr>
          <p:pic>
            <p:nvPicPr>
              <p:cNvPr id="102" name="Picture 101"/>
              <p:cNvPicPr>
                <a:picLocks noChangeAspect="1"/>
              </p:cNvPicPr>
              <p:nvPr/>
            </p:nvPicPr>
            <p:blipFill>
              <a:blip r:embed="rId15" cstate="print"/>
              <a:srcRect b="-4013"/>
              <a:stretch>
                <a:fillRect/>
              </a:stretch>
            </p:blipFill>
            <p:spPr bwMode="auto">
              <a:xfrm>
                <a:off x="3510024" y="4453029"/>
                <a:ext cx="1010802" cy="527416"/>
              </a:xfrm>
              <a:prstGeom prst="rect">
                <a:avLst/>
              </a:prstGeom>
              <a:noFill/>
              <a:ln w="9525">
                <a:noFill/>
                <a:miter lim="800000"/>
                <a:headEnd/>
                <a:tailEnd/>
              </a:ln>
            </p:spPr>
          </p:pic>
          <p:pic>
            <p:nvPicPr>
              <p:cNvPr id="103" name="Picture 102"/>
              <p:cNvPicPr>
                <a:picLocks noChangeAspect="1"/>
              </p:cNvPicPr>
              <p:nvPr/>
            </p:nvPicPr>
            <p:blipFill>
              <a:blip r:embed="rId19"/>
              <a:stretch>
                <a:fillRect/>
              </a:stretch>
            </p:blipFill>
            <p:spPr>
              <a:xfrm>
                <a:off x="3650837" y="4531964"/>
                <a:ext cx="327845" cy="327845"/>
              </a:xfrm>
              <a:prstGeom prst="rect">
                <a:avLst/>
              </a:prstGeom>
            </p:spPr>
          </p:pic>
          <p:sp>
            <p:nvSpPr>
              <p:cNvPr id="104" name="TextBox 103"/>
              <p:cNvSpPr txBox="1"/>
              <p:nvPr/>
            </p:nvSpPr>
            <p:spPr>
              <a:xfrm>
                <a:off x="3891577" y="4629329"/>
                <a:ext cx="438955" cy="163037"/>
              </a:xfrm>
              <a:prstGeom prst="rect">
                <a:avLst/>
              </a:prstGeom>
              <a:noFill/>
            </p:spPr>
            <p:txBody>
              <a:bodyPr wrap="none" rtlCol="0">
                <a:spAutoFit/>
              </a:bodyPr>
              <a:lstStyle/>
              <a:p>
                <a:pPr algn="ctr"/>
                <a:r>
                  <a:rPr lang="en-US" sz="1200" dirty="0" smtClean="0">
                    <a:solidFill>
                      <a:schemeClr val="bg2"/>
                    </a:solidFill>
                  </a:rPr>
                  <a:t>Azure</a:t>
                </a:r>
              </a:p>
            </p:txBody>
          </p:sp>
        </p:grpSp>
      </p:grpSp>
    </p:spTree>
    <p:extLst>
      <p:ext uri="{BB962C8B-B14F-4D97-AF65-F5344CB8AC3E}">
        <p14:creationId xmlns:p14="http://schemas.microsoft.com/office/powerpoint/2010/main" val="3516519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15755691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7912" y="95250"/>
            <a:ext cx="8347075"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2800" dirty="0" smtClean="0">
                <a:solidFill>
                  <a:srgbClr val="3EA7BC"/>
                </a:solidFill>
              </a:rPr>
              <a:t>A Multi-Cloud Platform: Cloud Foundry</a:t>
            </a:r>
            <a:endParaRPr lang="en-US" sz="2800" dirty="0">
              <a:solidFill>
                <a:srgbClr val="3EA7BC"/>
              </a:solidFill>
              <a:latin typeface="Arial" charset="0"/>
              <a:cs typeface="Arial" charset="0"/>
            </a:endParaRPr>
          </a:p>
        </p:txBody>
      </p:sp>
      <p:sp>
        <p:nvSpPr>
          <p:cNvPr id="19" name="Rounded Rectangle 18"/>
          <p:cNvSpPr/>
          <p:nvPr/>
        </p:nvSpPr>
        <p:spPr>
          <a:xfrm>
            <a:off x="162734" y="1155417"/>
            <a:ext cx="6764810" cy="2558748"/>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9" name="Rounded Rectangle 8"/>
          <p:cNvSpPr/>
          <p:nvPr/>
        </p:nvSpPr>
        <p:spPr>
          <a:xfrm>
            <a:off x="382282" y="2992155"/>
            <a:ext cx="6426200" cy="438150"/>
          </a:xfrm>
          <a:prstGeom prst="roundRect">
            <a:avLst>
              <a:gd name="adj" fmla="val 8938"/>
            </a:avLst>
          </a:prstGeom>
          <a:solidFill>
            <a:schemeClr val="accent3"/>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800" dirty="0" smtClean="0">
                <a:solidFill>
                  <a:srgbClr val="FFFFFF"/>
                </a:solidFill>
              </a:rPr>
              <a:t>Cloud Foundry BOSH</a:t>
            </a:r>
            <a:endParaRPr lang="en-US" altLang="en-US" sz="1200" dirty="0" smtClean="0">
              <a:solidFill>
                <a:srgbClr val="FFFFFF"/>
              </a:solidFill>
            </a:endParaRPr>
          </a:p>
        </p:txBody>
      </p:sp>
      <p:sp>
        <p:nvSpPr>
          <p:cNvPr id="24589" name="TextBox 14"/>
          <p:cNvSpPr txBox="1">
            <a:spLocks noChangeArrowheads="1"/>
          </p:cNvSpPr>
          <p:nvPr/>
        </p:nvSpPr>
        <p:spPr bwMode="auto">
          <a:xfrm>
            <a:off x="6952944" y="3063592"/>
            <a:ext cx="20494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Multi-Cloud Declarative Service Deployment, Operations</a:t>
            </a:r>
          </a:p>
        </p:txBody>
      </p:sp>
      <p:sp>
        <p:nvSpPr>
          <p:cNvPr id="24590" name="TextBox 15"/>
          <p:cNvSpPr txBox="1">
            <a:spLocks noChangeArrowheads="1"/>
          </p:cNvSpPr>
          <p:nvPr/>
        </p:nvSpPr>
        <p:spPr bwMode="auto">
          <a:xfrm>
            <a:off x="6927544" y="1549117"/>
            <a:ext cx="2184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Elastic managed runtime service integrated into leading data services; all scaled and managed by CF BOSH </a:t>
            </a:r>
          </a:p>
        </p:txBody>
      </p:sp>
      <p:grpSp>
        <p:nvGrpSpPr>
          <p:cNvPr id="17" name="Group 16"/>
          <p:cNvGrpSpPr/>
          <p:nvPr/>
        </p:nvGrpSpPr>
        <p:grpSpPr>
          <a:xfrm>
            <a:off x="763207" y="3498496"/>
            <a:ext cx="5875345" cy="971903"/>
            <a:chOff x="184080" y="4377802"/>
            <a:chExt cx="4336746" cy="531523"/>
          </a:xfrm>
        </p:grpSpPr>
        <p:grpSp>
          <p:nvGrpSpPr>
            <p:cNvPr id="20" name="Group 19"/>
            <p:cNvGrpSpPr/>
            <p:nvPr/>
          </p:nvGrpSpPr>
          <p:grpSpPr>
            <a:xfrm>
              <a:off x="184080" y="4377802"/>
              <a:ext cx="1010802" cy="527416"/>
              <a:chOff x="184080" y="4448922"/>
              <a:chExt cx="1010802" cy="527416"/>
            </a:xfrm>
          </p:grpSpPr>
          <p:pic>
            <p:nvPicPr>
              <p:cNvPr id="31" name="Picture 30"/>
              <p:cNvPicPr>
                <a:picLocks noChangeAspect="1"/>
              </p:cNvPicPr>
              <p:nvPr/>
            </p:nvPicPr>
            <p:blipFill>
              <a:blip r:embed="rId3" cstate="print"/>
              <a:srcRect b="-4013"/>
              <a:stretch>
                <a:fillRect/>
              </a:stretch>
            </p:blipFill>
            <p:spPr bwMode="auto">
              <a:xfrm>
                <a:off x="184080" y="4448922"/>
                <a:ext cx="1010802" cy="527416"/>
              </a:xfrm>
              <a:prstGeom prst="rect">
                <a:avLst/>
              </a:prstGeom>
              <a:noFill/>
              <a:ln w="9525">
                <a:noFill/>
                <a:miter lim="800000"/>
                <a:headEnd/>
                <a:tailEnd/>
              </a:ln>
            </p:spPr>
          </p:pic>
          <p:pic>
            <p:nvPicPr>
              <p:cNvPr id="32" name="Picture 31"/>
              <p:cNvPicPr>
                <a:picLocks noChangeAspect="1"/>
              </p:cNvPicPr>
              <p:nvPr/>
            </p:nvPicPr>
            <p:blipFill>
              <a:blip r:embed="rId4"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1" name="Group 20"/>
            <p:cNvGrpSpPr/>
            <p:nvPr/>
          </p:nvGrpSpPr>
          <p:grpSpPr>
            <a:xfrm>
              <a:off x="2400043" y="4380286"/>
              <a:ext cx="1010802" cy="527416"/>
              <a:chOff x="2400043" y="4451406"/>
              <a:chExt cx="1010802" cy="527416"/>
            </a:xfrm>
          </p:grpSpPr>
          <p:pic>
            <p:nvPicPr>
              <p:cNvPr id="29" name="Picture 28"/>
              <p:cNvPicPr>
                <a:picLocks noChangeAspect="1"/>
              </p:cNvPicPr>
              <p:nvPr/>
            </p:nvPicPr>
            <p:blipFill>
              <a:blip r:embed="rId3" cstate="print"/>
              <a:srcRect b="-4013"/>
              <a:stretch>
                <a:fillRect/>
              </a:stretch>
            </p:blipFill>
            <p:spPr bwMode="auto">
              <a:xfrm>
                <a:off x="2400043" y="4451406"/>
                <a:ext cx="1010802" cy="527416"/>
              </a:xfrm>
              <a:prstGeom prst="rect">
                <a:avLst/>
              </a:prstGeom>
              <a:noFill/>
              <a:ln w="9525">
                <a:noFill/>
                <a:miter lim="800000"/>
                <a:headEnd/>
                <a:tailEnd/>
              </a:ln>
            </p:spPr>
          </p:pic>
          <p:pic>
            <p:nvPicPr>
              <p:cNvPr id="30" name="Picture 2" descr="https://encrypted-tbn0.gstatic.com/images?q=tbn:ANd9GcRgWtweeNVNot_dJ1JZ4fATg5X0qxTniN17Zry9UylCHUwXFy8KJQ"/>
              <p:cNvPicPr>
                <a:picLocks noChangeAspect="1" noChangeArrowheads="1"/>
              </p:cNvPicPr>
              <p:nvPr/>
            </p:nvPicPr>
            <p:blipFill>
              <a:blip r:embed="rId5" cstate="print"/>
              <a:srcRect/>
              <a:stretch>
                <a:fillRect/>
              </a:stretch>
            </p:blipFill>
            <p:spPr bwMode="auto">
              <a:xfrm>
                <a:off x="2576400" y="4585912"/>
                <a:ext cx="542437" cy="219842"/>
              </a:xfrm>
              <a:prstGeom prst="rect">
                <a:avLst/>
              </a:prstGeom>
              <a:noFill/>
            </p:spPr>
          </p:pic>
        </p:grpSp>
        <p:grpSp>
          <p:nvGrpSpPr>
            <p:cNvPr id="22" name="Group 21"/>
            <p:cNvGrpSpPr/>
            <p:nvPr/>
          </p:nvGrpSpPr>
          <p:grpSpPr>
            <a:xfrm>
              <a:off x="1286160" y="4378688"/>
              <a:ext cx="1010802" cy="527416"/>
              <a:chOff x="1286160" y="4449808"/>
              <a:chExt cx="1010802" cy="527416"/>
            </a:xfrm>
          </p:grpSpPr>
          <p:pic>
            <p:nvPicPr>
              <p:cNvPr id="27" name="Picture 26"/>
              <p:cNvPicPr>
                <a:picLocks noChangeAspect="1"/>
              </p:cNvPicPr>
              <p:nvPr/>
            </p:nvPicPr>
            <p:blipFill>
              <a:blip r:embed="rId3" cstate="print"/>
              <a:srcRect b="-4013"/>
              <a:stretch>
                <a:fillRect/>
              </a:stretch>
            </p:blipFill>
            <p:spPr bwMode="auto">
              <a:xfrm>
                <a:off x="1286160" y="4449808"/>
                <a:ext cx="1010802" cy="527416"/>
              </a:xfrm>
              <a:prstGeom prst="rect">
                <a:avLst/>
              </a:prstGeom>
              <a:noFill/>
              <a:ln w="9525">
                <a:noFill/>
                <a:miter lim="800000"/>
                <a:headEnd/>
                <a:tailEnd/>
              </a:ln>
            </p:spPr>
          </p:pic>
          <p:pic>
            <p:nvPicPr>
              <p:cNvPr id="28" name="Picture 27" descr="openstack_logo.jpg"/>
              <p:cNvPicPr>
                <a:picLocks noChangeAspect="1"/>
              </p:cNvPicPr>
              <p:nvPr/>
            </p:nvPicPr>
            <p:blipFill rotWithShape="1">
              <a:blip r:embed="rId6"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3" name="Group 22"/>
            <p:cNvGrpSpPr/>
            <p:nvPr/>
          </p:nvGrpSpPr>
          <p:grpSpPr>
            <a:xfrm>
              <a:off x="3510024" y="4381909"/>
              <a:ext cx="1010802" cy="527416"/>
              <a:chOff x="3510024" y="4453029"/>
              <a:chExt cx="1010802" cy="527416"/>
            </a:xfrm>
          </p:grpSpPr>
          <p:pic>
            <p:nvPicPr>
              <p:cNvPr id="24" name="Picture 23"/>
              <p:cNvPicPr>
                <a:picLocks noChangeAspect="1"/>
              </p:cNvPicPr>
              <p:nvPr/>
            </p:nvPicPr>
            <p:blipFill>
              <a:blip r:embed="rId3" cstate="print"/>
              <a:srcRect b="-4013"/>
              <a:stretch>
                <a:fillRect/>
              </a:stretch>
            </p:blipFill>
            <p:spPr bwMode="auto">
              <a:xfrm>
                <a:off x="3510024" y="4453029"/>
                <a:ext cx="1010802" cy="527416"/>
              </a:xfrm>
              <a:prstGeom prst="rect">
                <a:avLst/>
              </a:prstGeom>
              <a:noFill/>
              <a:ln w="9525">
                <a:noFill/>
                <a:miter lim="800000"/>
                <a:headEnd/>
                <a:tailEnd/>
              </a:ln>
            </p:spPr>
          </p:pic>
          <p:pic>
            <p:nvPicPr>
              <p:cNvPr id="25" name="Picture 24"/>
              <p:cNvPicPr>
                <a:picLocks noChangeAspect="1"/>
              </p:cNvPicPr>
              <p:nvPr/>
            </p:nvPicPr>
            <p:blipFill>
              <a:blip r:embed="rId7"/>
              <a:stretch>
                <a:fillRect/>
              </a:stretch>
            </p:blipFill>
            <p:spPr>
              <a:xfrm>
                <a:off x="3650837" y="4531964"/>
                <a:ext cx="327845" cy="327845"/>
              </a:xfrm>
              <a:prstGeom prst="rect">
                <a:avLst/>
              </a:prstGeom>
            </p:spPr>
          </p:pic>
          <p:sp>
            <p:nvSpPr>
              <p:cNvPr id="26" name="TextBox 25"/>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6" name="Group 5"/>
          <p:cNvGrpSpPr/>
          <p:nvPr/>
        </p:nvGrpSpPr>
        <p:grpSpPr>
          <a:xfrm>
            <a:off x="372757" y="1336392"/>
            <a:ext cx="6362700" cy="1603375"/>
            <a:chOff x="372757" y="1336392"/>
            <a:chExt cx="6362700" cy="1603375"/>
          </a:xfrm>
        </p:grpSpPr>
        <p:sp>
          <p:nvSpPr>
            <p:cNvPr id="3" name="Rounded Rectangle 2"/>
            <p:cNvSpPr/>
            <p:nvPr/>
          </p:nvSpPr>
          <p:spPr>
            <a:xfrm>
              <a:off x="1525282" y="1341155"/>
              <a:ext cx="1165225" cy="1590675"/>
            </a:xfrm>
            <a:prstGeom prst="roundRect">
              <a:avLst>
                <a:gd name="adj" fmla="val 5730"/>
              </a:avLst>
            </a:prstGeom>
            <a:solidFill>
              <a:schemeClr val="accent1"/>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dirty="0">
                  <a:solidFill>
                    <a:srgbClr val="FFFFFF"/>
                  </a:solidFill>
                  <a:latin typeface="Arial"/>
                </a:rPr>
                <a:t>Elastic </a:t>
              </a:r>
              <a:endParaRPr lang="en-US" dirty="0" smtClean="0">
                <a:solidFill>
                  <a:srgbClr val="FFFFFF"/>
                </a:solidFill>
                <a:latin typeface="Arial"/>
              </a:endParaRPr>
            </a:p>
            <a:p>
              <a:pPr algn="ctr">
                <a:defRPr/>
              </a:pPr>
              <a:r>
                <a:rPr lang="en-US" dirty="0" smtClean="0">
                  <a:solidFill>
                    <a:srgbClr val="FFFFFF"/>
                  </a:solidFill>
                  <a:latin typeface="Arial"/>
                </a:rPr>
                <a:t>Container</a:t>
              </a:r>
              <a:endParaRPr lang="en-US" dirty="0">
                <a:solidFill>
                  <a:srgbClr val="FFFFFF"/>
                </a:solidFill>
                <a:latin typeface="Arial"/>
              </a:endParaRPr>
            </a:p>
            <a:p>
              <a:pPr algn="ctr">
                <a:defRPr/>
              </a:pPr>
              <a:r>
                <a:rPr lang="en-US" dirty="0" smtClean="0">
                  <a:solidFill>
                    <a:srgbClr val="FFFFFF"/>
                  </a:solidFill>
                  <a:latin typeface="Arial"/>
                </a:rPr>
                <a:t>Runtime</a:t>
              </a:r>
              <a:endParaRPr lang="en-US" dirty="0">
                <a:solidFill>
                  <a:srgbClr val="FFFFFF"/>
                </a:solidFill>
                <a:latin typeface="Arial"/>
              </a:endParaRPr>
            </a:p>
            <a:p>
              <a:pPr algn="ctr">
                <a:defRPr/>
              </a:pPr>
              <a:r>
                <a:rPr lang="en-US" sz="1200" dirty="0">
                  <a:solidFill>
                    <a:srgbClr val="FFFFFF"/>
                  </a:solidFill>
                  <a:latin typeface="Arial"/>
                </a:rPr>
                <a:t>Agile  </a:t>
              </a:r>
              <a:r>
                <a:rPr lang="en-US" sz="1200" dirty="0" err="1">
                  <a:solidFill>
                    <a:srgbClr val="FFFFFF"/>
                  </a:solidFill>
                  <a:latin typeface="Arial"/>
                </a:rPr>
                <a:t>Microservices</a:t>
              </a:r>
              <a:endParaRPr lang="en-US" sz="1200" dirty="0">
                <a:solidFill>
                  <a:srgbClr val="FFFFFF"/>
                </a:solidFill>
                <a:latin typeface="Arial"/>
              </a:endParaRPr>
            </a:p>
          </p:txBody>
        </p:sp>
        <p:sp>
          <p:nvSpPr>
            <p:cNvPr id="4" name="Rounded Rectangle 3"/>
            <p:cNvSpPr/>
            <p:nvPr/>
          </p:nvSpPr>
          <p:spPr>
            <a:xfrm>
              <a:off x="5768669" y="1341155"/>
              <a:ext cx="966788" cy="15906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err="1" smtClean="0">
                  <a:solidFill>
                    <a:srgbClr val="FFFFFF"/>
                  </a:solidFill>
                  <a:latin typeface="Arial"/>
                </a:rPr>
                <a:t>DataStax</a:t>
              </a:r>
              <a:endParaRPr lang="en-US" sz="1400" dirty="0" smtClean="0">
                <a:solidFill>
                  <a:srgbClr val="FFFFFF"/>
                </a:solidFill>
                <a:latin typeface="Arial"/>
              </a:endParaRPr>
            </a:p>
            <a:p>
              <a:pPr algn="ctr">
                <a:defRPr/>
              </a:pPr>
              <a:r>
                <a:rPr lang="en-US" sz="1200" dirty="0" smtClean="0">
                  <a:solidFill>
                    <a:srgbClr val="FFFFFF"/>
                  </a:solidFill>
                  <a:latin typeface="Arial"/>
                </a:rPr>
                <a:t>Cassandra</a:t>
              </a:r>
              <a:endParaRPr lang="en-US" sz="1200" dirty="0">
                <a:solidFill>
                  <a:srgbClr val="FFFFFF"/>
                </a:solidFill>
                <a:latin typeface="Arial"/>
              </a:endParaRPr>
            </a:p>
          </p:txBody>
        </p:sp>
        <p:sp>
          <p:nvSpPr>
            <p:cNvPr id="5" name="Rounded Rectangle 4"/>
            <p:cNvSpPr/>
            <p:nvPr/>
          </p:nvSpPr>
          <p:spPr>
            <a:xfrm>
              <a:off x="372757" y="1341155"/>
              <a:ext cx="1095375" cy="1590675"/>
            </a:xfrm>
            <a:prstGeom prst="roundRect">
              <a:avLst>
                <a:gd name="adj" fmla="val 4825"/>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lnSpc>
                  <a:spcPts val="1475"/>
                </a:lnSpc>
                <a:defRPr/>
              </a:pPr>
              <a:r>
                <a:rPr lang="en-US" altLang="en-US" sz="1600" dirty="0" smtClean="0">
                  <a:solidFill>
                    <a:srgbClr val="FFFFFF"/>
                  </a:solidFill>
                </a:rPr>
                <a:t>Jenkins Service</a:t>
              </a:r>
            </a:p>
            <a:p>
              <a:pPr algn="ctr" eaLnBrk="1" hangingPunct="1">
                <a:lnSpc>
                  <a:spcPts val="1475"/>
                </a:lnSpc>
                <a:defRPr/>
              </a:pPr>
              <a:r>
                <a:rPr lang="en-US" altLang="en-US" sz="1600" dirty="0" smtClean="0">
                  <a:solidFill>
                    <a:srgbClr val="FFFFFF"/>
                  </a:solidFill>
                </a:rPr>
                <a:t>(CI)</a:t>
              </a:r>
            </a:p>
            <a:p>
              <a:pPr algn="ctr" eaLnBrk="1" hangingPunct="1">
                <a:defRPr/>
              </a:pPr>
              <a:endParaRPr lang="en-US" altLang="en-US" sz="1600" dirty="0" smtClean="0">
                <a:solidFill>
                  <a:srgbClr val="FFFFFF"/>
                </a:solidFill>
              </a:endParaRPr>
            </a:p>
          </p:txBody>
        </p:sp>
        <p:sp>
          <p:nvSpPr>
            <p:cNvPr id="7" name="Rounded Rectangle 6"/>
            <p:cNvSpPr/>
            <p:nvPr/>
          </p:nvSpPr>
          <p:spPr>
            <a:xfrm>
              <a:off x="3774769" y="1341155"/>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smtClean="0">
                  <a:solidFill>
                    <a:srgbClr val="FFFFFF"/>
                  </a:solidFill>
                </a:rPr>
                <a:t>MySQL</a:t>
              </a:r>
            </a:p>
            <a:p>
              <a:pPr algn="ctr" eaLnBrk="1" hangingPunct="1">
                <a:defRPr/>
              </a:pPr>
              <a:endParaRPr lang="en-US" altLang="en-US" sz="1600" dirty="0" smtClean="0">
                <a:solidFill>
                  <a:srgbClr val="FFFFFF"/>
                </a:solidFill>
              </a:endParaRPr>
            </a:p>
          </p:txBody>
        </p:sp>
        <p:sp>
          <p:nvSpPr>
            <p:cNvPr id="18" name="Rounded Rectangle 17"/>
            <p:cNvSpPr/>
            <p:nvPr/>
          </p:nvSpPr>
          <p:spPr>
            <a:xfrm>
              <a:off x="4786007" y="1336392"/>
              <a:ext cx="966787" cy="16033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a:solidFill>
                    <a:srgbClr val="FFFFFF"/>
                  </a:solidFill>
                  <a:latin typeface="Arial"/>
                </a:rPr>
                <a:t>Rabbit MQ</a:t>
              </a:r>
            </a:p>
          </p:txBody>
        </p:sp>
        <p:sp>
          <p:nvSpPr>
            <p:cNvPr id="33" name="Rounded Rectangle 32"/>
            <p:cNvSpPr/>
            <p:nvPr/>
          </p:nvSpPr>
          <p:spPr>
            <a:xfrm>
              <a:off x="2730917" y="1349092"/>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err="1" smtClean="0">
                  <a:solidFill>
                    <a:srgbClr val="FFFFFF"/>
                  </a:solidFill>
                </a:rPr>
                <a:t>Redis</a:t>
              </a:r>
              <a:endParaRPr lang="en-US" altLang="en-US" sz="1600" dirty="0" smtClean="0">
                <a:solidFill>
                  <a:srgbClr val="FFFFFF"/>
                </a:solidFill>
              </a:endParaRPr>
            </a:p>
            <a:p>
              <a:pPr algn="ctr" eaLnBrk="1" hangingPunct="1">
                <a:defRPr/>
              </a:pPr>
              <a:endParaRPr lang="en-US" altLang="en-US" sz="1600" dirty="0" smtClean="0">
                <a:solidFill>
                  <a:srgbClr val="FFFFFF"/>
                </a:solidFill>
              </a:endParaRPr>
            </a:p>
          </p:txBody>
        </p:sp>
      </p:grpSp>
    </p:spTree>
    <p:extLst>
      <p:ext uri="{BB962C8B-B14F-4D97-AF65-F5344CB8AC3E}">
        <p14:creationId xmlns:p14="http://schemas.microsoft.com/office/powerpoint/2010/main" val="27678389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1"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521094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1017587" y="1739930"/>
            <a:ext cx="7473270" cy="620700"/>
          </a:xfrm>
        </p:spPr>
        <p:txBody>
          <a:bodyPr/>
          <a:lstStyle/>
          <a:p>
            <a:r>
              <a:rPr lang="en-US" sz="4000" dirty="0" smtClean="0">
                <a:solidFill>
                  <a:schemeClr val="accent3"/>
                </a:solidFill>
              </a:rPr>
              <a:t>Elastic Container Runtime</a:t>
            </a:r>
            <a:endParaRPr lang="en-US" sz="4000" dirty="0">
              <a:solidFill>
                <a:schemeClr val="accent3"/>
              </a:solidFill>
            </a:endParaRPr>
          </a:p>
        </p:txBody>
      </p:sp>
      <p:sp>
        <p:nvSpPr>
          <p:cNvPr id="5"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Technical Drill Down</a:t>
            </a:r>
            <a:endParaRPr lang="en-US" sz="2400" dirty="0">
              <a:solidFill>
                <a:srgbClr val="FFFFFF"/>
              </a:solidFill>
            </a:endParaRPr>
          </a:p>
        </p:txBody>
      </p:sp>
    </p:spTree>
    <p:extLst>
      <p:ext uri="{BB962C8B-B14F-4D97-AF65-F5344CB8AC3E}">
        <p14:creationId xmlns:p14="http://schemas.microsoft.com/office/powerpoint/2010/main" val="810443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0580" y="3791256"/>
            <a:ext cx="8509144" cy="459683"/>
          </a:xfrm>
          <a:prstGeom prst="roundRect">
            <a:avLst/>
          </a:prstGeom>
          <a:solidFill>
            <a:schemeClr val="bg1">
              <a:lumMod val="8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4D4D4D"/>
                </a:solidFill>
              </a:rPr>
              <a:t>BOSH - Automation Layer</a:t>
            </a:r>
            <a:endParaRPr lang="en-US" sz="1200" b="1" dirty="0">
              <a:solidFill>
                <a:srgbClr val="4D4D4D"/>
              </a:solidFill>
            </a:endParaRPr>
          </a:p>
        </p:txBody>
      </p:sp>
      <p:grpSp>
        <p:nvGrpSpPr>
          <p:cNvPr id="271" name="Group 270"/>
          <p:cNvGrpSpPr/>
          <p:nvPr/>
        </p:nvGrpSpPr>
        <p:grpSpPr>
          <a:xfrm>
            <a:off x="330580" y="289781"/>
            <a:ext cx="8509144" cy="3406318"/>
            <a:chOff x="1267575" y="676309"/>
            <a:chExt cx="7253110" cy="3524412"/>
          </a:xfrm>
        </p:grpSpPr>
        <p:sp>
          <p:nvSpPr>
            <p:cNvPr id="6" name="AutoShape 1"/>
            <p:cNvSpPr>
              <a:spLocks noChangeArrowheads="1"/>
            </p:cNvSpPr>
            <p:nvPr/>
          </p:nvSpPr>
          <p:spPr bwMode="auto">
            <a:xfrm>
              <a:off x="1267575" y="676309"/>
              <a:ext cx="7253110" cy="3524412"/>
            </a:xfrm>
            <a:prstGeom prst="roundRect">
              <a:avLst>
                <a:gd name="adj" fmla="val 7589"/>
              </a:avLst>
            </a:prstGeom>
            <a:solidFill>
              <a:schemeClr val="bg1">
                <a:lumMod val="85000"/>
              </a:schemeClr>
            </a:solidFill>
            <a:ln w="9525" cap="flat">
              <a:solidFill>
                <a:srgbClr val="FFFFFF"/>
              </a:solidFill>
              <a:round/>
              <a:headEnd/>
              <a:tailEnd/>
            </a:ln>
            <a:effectLst/>
            <a:extLst/>
          </p:spPr>
          <p:txBody>
            <a:bodyPr wrap="none" anchor="t"/>
            <a:lstStyle/>
            <a:p>
              <a:r>
                <a:rPr lang="en-US" sz="1800" b="1" dirty="0" smtClean="0"/>
                <a:t>Pivotal Cloud Foundry</a:t>
              </a:r>
              <a:endParaRPr lang="en-US" sz="1800" b="1" dirty="0"/>
            </a:p>
          </p:txBody>
        </p:sp>
        <p:sp>
          <p:nvSpPr>
            <p:cNvPr id="166" name="AutoShape 5"/>
            <p:cNvSpPr>
              <a:spLocks noChangeArrowheads="1"/>
            </p:cNvSpPr>
            <p:nvPr/>
          </p:nvSpPr>
          <p:spPr bwMode="auto">
            <a:xfrm>
              <a:off x="5086495" y="2955615"/>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smtClean="0">
                  <a:solidFill>
                    <a:srgbClr val="FFFFFF"/>
                  </a:solidFill>
                </a:rPr>
                <a:t>etcd</a:t>
              </a:r>
              <a:endParaRPr lang="en-US" sz="1800" b="1" dirty="0">
                <a:solidFill>
                  <a:srgbClr val="FFFFFF"/>
                </a:solidFill>
              </a:endParaRPr>
            </a:p>
          </p:txBody>
        </p:sp>
        <p:sp>
          <p:nvSpPr>
            <p:cNvPr id="177" name="AutoShape 4"/>
            <p:cNvSpPr>
              <a:spLocks noChangeArrowheads="1"/>
            </p:cNvSpPr>
            <p:nvPr/>
          </p:nvSpPr>
          <p:spPr bwMode="auto">
            <a:xfrm>
              <a:off x="5066308" y="777038"/>
              <a:ext cx="1402134" cy="403140"/>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40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err="1" smtClean="0">
                  <a:solidFill>
                    <a:srgbClr val="FFFFFF"/>
                  </a:solidFill>
                </a:rPr>
                <a:t>OAuth</a:t>
              </a:r>
              <a:r>
                <a:rPr lang="en-US" sz="1200" b="1" dirty="0" smtClean="0">
                  <a:solidFill>
                    <a:srgbClr val="FFFFFF"/>
                  </a:solidFill>
                </a:rPr>
                <a:t> 2.0 Server (UAA)</a:t>
              </a:r>
              <a:endParaRPr lang="en-US" sz="1200" b="1" dirty="0">
                <a:solidFill>
                  <a:srgbClr val="FFFFFF"/>
                </a:solidFill>
              </a:endParaRPr>
            </a:p>
          </p:txBody>
        </p:sp>
        <p:grpSp>
          <p:nvGrpSpPr>
            <p:cNvPr id="63" name="Group 62"/>
            <p:cNvGrpSpPr/>
            <p:nvPr/>
          </p:nvGrpSpPr>
          <p:grpSpPr>
            <a:xfrm>
              <a:off x="3581065" y="777037"/>
              <a:ext cx="1406266" cy="401241"/>
              <a:chOff x="3345294" y="905666"/>
              <a:chExt cx="1406266" cy="401241"/>
            </a:xfrm>
          </p:grpSpPr>
          <p:sp>
            <p:nvSpPr>
              <p:cNvPr id="175" name="AutoShape 3"/>
              <p:cNvSpPr>
                <a:spLocks noChangeArrowheads="1"/>
              </p:cNvSpPr>
              <p:nvPr/>
            </p:nvSpPr>
            <p:spPr bwMode="auto">
              <a:xfrm>
                <a:off x="3345294" y="905666"/>
                <a:ext cx="1406266" cy="40124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Login Server</a:t>
                </a:r>
                <a:endParaRPr lang="en-US" sz="1200" b="1" dirty="0">
                  <a:solidFill>
                    <a:srgbClr val="FFFFFF"/>
                  </a:solidFill>
                </a:endParaRPr>
              </a:p>
            </p:txBody>
          </p:sp>
          <p:sp>
            <p:nvSpPr>
              <p:cNvPr id="179" name="Oval 84"/>
              <p:cNvSpPr/>
              <p:nvPr/>
            </p:nvSpPr>
            <p:spPr>
              <a:xfrm rot="16200000">
                <a:off x="3384162" y="1059848"/>
                <a:ext cx="224216" cy="173297"/>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900" dirty="0">
                  <a:solidFill>
                    <a:srgbClr val="FFFFFF"/>
                  </a:solidFill>
                  <a:latin typeface="Arial"/>
                </a:endParaRPr>
              </a:p>
            </p:txBody>
          </p:sp>
        </p:grpSp>
        <p:sp>
          <p:nvSpPr>
            <p:cNvPr id="190" name="Oval 194"/>
            <p:cNvSpPr/>
            <p:nvPr/>
          </p:nvSpPr>
          <p:spPr>
            <a:xfrm>
              <a:off x="5165283" y="3076033"/>
              <a:ext cx="206829" cy="169547"/>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5109058" y="3437648"/>
              <a:ext cx="1417638" cy="725338"/>
              <a:chOff x="5151274" y="2328822"/>
              <a:chExt cx="1417638" cy="725338"/>
            </a:xfrm>
          </p:grpSpPr>
          <p:sp>
            <p:nvSpPr>
              <p:cNvPr id="196" name="AutoShape 5"/>
              <p:cNvSpPr>
                <a:spLocks noChangeArrowheads="1"/>
              </p:cNvSpPr>
              <p:nvPr/>
            </p:nvSpPr>
            <p:spPr bwMode="auto">
              <a:xfrm>
                <a:off x="5151274" y="2328822"/>
                <a:ext cx="1417638" cy="725338"/>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Container Access</a:t>
                </a:r>
                <a:endParaRPr lang="en-US" sz="1600" b="1" dirty="0">
                  <a:solidFill>
                    <a:srgbClr val="FFFFFF"/>
                  </a:solidFill>
                </a:endParaRPr>
              </a:p>
            </p:txBody>
          </p:sp>
          <p:sp>
            <p:nvSpPr>
              <p:cNvPr id="198" name="AutoShape 11"/>
              <p:cNvSpPr>
                <a:spLocks noChangeArrowheads="1"/>
              </p:cNvSpPr>
              <p:nvPr/>
            </p:nvSpPr>
            <p:spPr bwMode="auto">
              <a:xfrm>
                <a:off x="5226244" y="2714362"/>
                <a:ext cx="1279525" cy="257175"/>
              </a:xfrm>
              <a:prstGeom prst="roundRect">
                <a:avLst>
                  <a:gd name="adj" fmla="val 347"/>
                </a:avLst>
              </a:prstGeom>
              <a:solidFill>
                <a:schemeClr val="accent6"/>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SSH Proxy</a:t>
                </a:r>
                <a:endParaRPr lang="en-US" sz="1400" dirty="0">
                  <a:solidFill>
                    <a:srgbClr val="FFFFFF"/>
                  </a:solidFill>
                </a:endParaRPr>
              </a:p>
            </p:txBody>
          </p:sp>
        </p:grpSp>
        <p:grpSp>
          <p:nvGrpSpPr>
            <p:cNvPr id="71" name="Group 70"/>
            <p:cNvGrpSpPr/>
            <p:nvPr/>
          </p:nvGrpSpPr>
          <p:grpSpPr>
            <a:xfrm>
              <a:off x="2135447" y="1287868"/>
              <a:ext cx="1406266" cy="401241"/>
              <a:chOff x="2135447" y="1287868"/>
              <a:chExt cx="1406266" cy="401241"/>
            </a:xfrm>
          </p:grpSpPr>
          <p:sp>
            <p:nvSpPr>
              <p:cNvPr id="7" name="AutoShape 3"/>
              <p:cNvSpPr>
                <a:spLocks noChangeArrowheads="1"/>
              </p:cNvSpPr>
              <p:nvPr/>
            </p:nvSpPr>
            <p:spPr bwMode="auto">
              <a:xfrm>
                <a:off x="2135447" y="1287868"/>
                <a:ext cx="1406266" cy="401241"/>
              </a:xfrm>
              <a:prstGeom prst="roundRect">
                <a:avLst>
                  <a:gd name="adj" fmla="val 4579"/>
                </a:avLst>
              </a:prstGeom>
              <a:solidFill>
                <a:schemeClr val="accent1"/>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Cloud Controller</a:t>
                </a:r>
                <a:endParaRPr lang="en-US" sz="1200" b="1" dirty="0">
                  <a:solidFill>
                    <a:srgbClr val="FFFFFF"/>
                  </a:solidFill>
                </a:endParaRPr>
              </a:p>
            </p:txBody>
          </p:sp>
          <p:sp>
            <p:nvSpPr>
              <p:cNvPr id="200" name="Shape 289"/>
              <p:cNvSpPr/>
              <p:nvPr/>
            </p:nvSpPr>
            <p:spPr>
              <a:xfrm>
                <a:off x="2179173" y="1328484"/>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65" name="Group 64"/>
            <p:cNvGrpSpPr/>
            <p:nvPr/>
          </p:nvGrpSpPr>
          <p:grpSpPr>
            <a:xfrm>
              <a:off x="5086495" y="1287869"/>
              <a:ext cx="1417638" cy="1104540"/>
              <a:chOff x="5128711" y="1312493"/>
              <a:chExt cx="1417638" cy="1000856"/>
            </a:xfrm>
          </p:grpSpPr>
          <p:sp>
            <p:nvSpPr>
              <p:cNvPr id="162" name="AutoShape 5"/>
              <p:cNvSpPr>
                <a:spLocks noChangeArrowheads="1"/>
              </p:cNvSpPr>
              <p:nvPr/>
            </p:nvSpPr>
            <p:spPr bwMode="auto">
              <a:xfrm>
                <a:off x="5128711" y="1312493"/>
                <a:ext cx="1417638" cy="1000856"/>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164" name="AutoShape 11"/>
              <p:cNvSpPr>
                <a:spLocks noChangeArrowheads="1"/>
              </p:cNvSpPr>
              <p:nvPr/>
            </p:nvSpPr>
            <p:spPr bwMode="auto">
              <a:xfrm>
                <a:off x="5212170" y="2010085"/>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192" name="AutoShape 11"/>
              <p:cNvSpPr>
                <a:spLocks noChangeArrowheads="1"/>
              </p:cNvSpPr>
              <p:nvPr/>
            </p:nvSpPr>
            <p:spPr bwMode="auto">
              <a:xfrm>
                <a:off x="5207499" y="1649953"/>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grpSp>
        <p:grpSp>
          <p:nvGrpSpPr>
            <p:cNvPr id="70" name="Group 69"/>
            <p:cNvGrpSpPr/>
            <p:nvPr/>
          </p:nvGrpSpPr>
          <p:grpSpPr>
            <a:xfrm>
              <a:off x="3622101" y="1292373"/>
              <a:ext cx="1417638" cy="403140"/>
              <a:chOff x="3644940" y="1276727"/>
              <a:chExt cx="1417638" cy="403140"/>
            </a:xfrm>
          </p:grpSpPr>
          <p:sp>
            <p:nvSpPr>
              <p:cNvPr id="184" name="AutoShape 5"/>
              <p:cNvSpPr>
                <a:spLocks noChangeArrowheads="1"/>
              </p:cNvSpPr>
              <p:nvPr/>
            </p:nvSpPr>
            <p:spPr bwMode="auto">
              <a:xfrm>
                <a:off x="3644940" y="1276727"/>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            </a:t>
                </a:r>
                <a:r>
                  <a:rPr lang="en-US" b="1" dirty="0" err="1" smtClean="0">
                    <a:solidFill>
                      <a:srgbClr val="FFFFFF"/>
                    </a:solidFill>
                  </a:rPr>
                  <a:t>Blobstore</a:t>
                </a:r>
                <a:endParaRPr lang="en-US" sz="1800" b="1" dirty="0">
                  <a:solidFill>
                    <a:srgbClr val="FFFFFF"/>
                  </a:solidFill>
                </a:endParaRPr>
              </a:p>
            </p:txBody>
          </p:sp>
          <p:sp>
            <p:nvSpPr>
              <p:cNvPr id="212" name="Shape 390"/>
              <p:cNvSpPr/>
              <p:nvPr/>
            </p:nvSpPr>
            <p:spPr>
              <a:xfrm rot="18900000">
                <a:off x="3952951" y="142902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13" name="Shape 328"/>
              <p:cNvSpPr/>
              <p:nvPr/>
            </p:nvSpPr>
            <p:spPr>
              <a:xfrm>
                <a:off x="3724926" y="1394707"/>
                <a:ext cx="170214" cy="192039"/>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83" name="Group 82"/>
            <p:cNvGrpSpPr/>
            <p:nvPr/>
          </p:nvGrpSpPr>
          <p:grpSpPr>
            <a:xfrm>
              <a:off x="2125663" y="1749054"/>
              <a:ext cx="1416050" cy="1616869"/>
              <a:chOff x="2125663" y="1749054"/>
              <a:chExt cx="1416050" cy="1616869"/>
            </a:xfrm>
          </p:grpSpPr>
          <p:sp>
            <p:nvSpPr>
              <p:cNvPr id="17"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smtClean="0">
                    <a:solidFill>
                      <a:srgbClr val="FFFFFF"/>
                    </a:solidFill>
                  </a:rPr>
                  <a:t>CELL</a:t>
                </a:r>
                <a:endParaRPr lang="en-US" sz="1600" b="1" dirty="0">
                  <a:solidFill>
                    <a:srgbClr val="FFFFFF"/>
                  </a:solidFill>
                </a:endParaRPr>
              </a:p>
            </p:txBody>
          </p:sp>
          <p:sp>
            <p:nvSpPr>
              <p:cNvPr id="24"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Garden</a:t>
                </a:r>
                <a:endParaRPr lang="en-US" sz="1200" dirty="0">
                  <a:solidFill>
                    <a:srgbClr val="FFFFFF"/>
                  </a:solidFill>
                </a:endParaRPr>
              </a:p>
            </p:txBody>
          </p:sp>
          <p:sp>
            <p:nvSpPr>
              <p:cNvPr id="203"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5"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98"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99"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10"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6"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55" name="Picture 254"/>
            <p:cNvPicPr>
              <a:picLocks noChangeAspect="1"/>
            </p:cNvPicPr>
            <p:nvPr/>
          </p:nvPicPr>
          <p:blipFill rotWithShape="1">
            <a:blip r:embed="rId3"/>
            <a:srcRect b="31914"/>
            <a:stretch/>
          </p:blipFill>
          <p:spPr>
            <a:xfrm>
              <a:off x="2877786" y="2661058"/>
              <a:ext cx="522807" cy="294557"/>
            </a:xfrm>
            <a:prstGeom prst="rect">
              <a:avLst/>
            </a:prstGeom>
            <a:effectLst>
              <a:outerShdw blurRad="50800" dist="38100" dir="2700000" sx="97000" sy="97000" algn="tl" rotWithShape="0">
                <a:srgbClr val="000000">
                  <a:alpha val="71000"/>
                </a:srgbClr>
              </a:outerShdw>
            </a:effectLst>
          </p:spPr>
        </p:pic>
        <p:grpSp>
          <p:nvGrpSpPr>
            <p:cNvPr id="258" name="Group 257"/>
            <p:cNvGrpSpPr/>
            <p:nvPr/>
          </p:nvGrpSpPr>
          <p:grpSpPr>
            <a:xfrm>
              <a:off x="3606775" y="1758355"/>
              <a:ext cx="1416050" cy="1616869"/>
              <a:chOff x="2125663" y="1749054"/>
              <a:chExt cx="1416050" cy="1616869"/>
            </a:xfrm>
          </p:grpSpPr>
          <p:sp>
            <p:nvSpPr>
              <p:cNvPr id="259"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a:solidFill>
                      <a:srgbClr val="FFFFFF"/>
                    </a:solidFill>
                  </a:rPr>
                  <a:t>CELL</a:t>
                </a:r>
                <a:endParaRPr lang="en-US" sz="1600" b="1" dirty="0">
                  <a:solidFill>
                    <a:srgbClr val="FFFFFF"/>
                  </a:solidFill>
                </a:endParaRPr>
              </a:p>
            </p:txBody>
          </p:sp>
          <p:sp>
            <p:nvSpPr>
              <p:cNvPr id="260"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.NET</a:t>
                </a:r>
                <a:endParaRPr lang="en-US" sz="1200" dirty="0">
                  <a:solidFill>
                    <a:srgbClr val="FFFFFF"/>
                  </a:solidFill>
                </a:endParaRPr>
              </a:p>
            </p:txBody>
          </p:sp>
          <p:sp>
            <p:nvSpPr>
              <p:cNvPr id="261"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2"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3"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264"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265"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66"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7"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68" name="Picture 267"/>
            <p:cNvPicPr>
              <a:picLocks noChangeAspect="1"/>
            </p:cNvPicPr>
            <p:nvPr/>
          </p:nvPicPr>
          <p:blipFill>
            <a:blip r:embed="rId4"/>
            <a:stretch>
              <a:fillRect/>
            </a:stretch>
          </p:blipFill>
          <p:spPr>
            <a:xfrm>
              <a:off x="3667744" y="2423526"/>
              <a:ext cx="260492" cy="260492"/>
            </a:xfrm>
            <a:prstGeom prst="rect">
              <a:avLst/>
            </a:prstGeom>
          </p:spPr>
        </p:pic>
        <p:pic>
          <p:nvPicPr>
            <p:cNvPr id="269" name="Picture 268"/>
            <p:cNvPicPr>
              <a:picLocks noChangeAspect="1"/>
            </p:cNvPicPr>
            <p:nvPr/>
          </p:nvPicPr>
          <p:blipFill>
            <a:blip r:embed="rId5"/>
            <a:stretch>
              <a:fillRect/>
            </a:stretch>
          </p:blipFill>
          <p:spPr>
            <a:xfrm>
              <a:off x="2203325" y="2438824"/>
              <a:ext cx="285828" cy="285828"/>
            </a:xfrm>
            <a:prstGeom prst="rect">
              <a:avLst/>
            </a:prstGeom>
          </p:spPr>
        </p:pic>
      </p:grpSp>
      <p:grpSp>
        <p:nvGrpSpPr>
          <p:cNvPr id="272" name="Group 271"/>
          <p:cNvGrpSpPr/>
          <p:nvPr/>
        </p:nvGrpSpPr>
        <p:grpSpPr>
          <a:xfrm>
            <a:off x="2495638" y="4155509"/>
            <a:ext cx="4287302" cy="709208"/>
            <a:chOff x="184080" y="4377802"/>
            <a:chExt cx="4336746" cy="531523"/>
          </a:xfrm>
        </p:grpSpPr>
        <p:grpSp>
          <p:nvGrpSpPr>
            <p:cNvPr id="273" name="Group 272"/>
            <p:cNvGrpSpPr/>
            <p:nvPr/>
          </p:nvGrpSpPr>
          <p:grpSpPr>
            <a:xfrm>
              <a:off x="184080" y="4377802"/>
              <a:ext cx="1010802" cy="527416"/>
              <a:chOff x="184080" y="4448922"/>
              <a:chExt cx="1010802" cy="527416"/>
            </a:xfrm>
          </p:grpSpPr>
          <p:pic>
            <p:nvPicPr>
              <p:cNvPr id="284" name="Picture 283"/>
              <p:cNvPicPr>
                <a:picLocks noChangeAspect="1"/>
              </p:cNvPicPr>
              <p:nvPr/>
            </p:nvPicPr>
            <p:blipFill>
              <a:blip r:embed="rId6" cstate="print"/>
              <a:srcRect b="-4013"/>
              <a:stretch>
                <a:fillRect/>
              </a:stretch>
            </p:blipFill>
            <p:spPr bwMode="auto">
              <a:xfrm>
                <a:off x="184080" y="4448922"/>
                <a:ext cx="1010802" cy="527416"/>
              </a:xfrm>
              <a:prstGeom prst="rect">
                <a:avLst/>
              </a:prstGeom>
              <a:noFill/>
              <a:ln w="9525">
                <a:noFill/>
                <a:miter lim="800000"/>
                <a:headEnd/>
                <a:tailEnd/>
              </a:ln>
            </p:spPr>
          </p:pic>
          <p:pic>
            <p:nvPicPr>
              <p:cNvPr id="285" name="Picture 284"/>
              <p:cNvPicPr>
                <a:picLocks noChangeAspect="1"/>
              </p:cNvPicPr>
              <p:nvPr/>
            </p:nvPicPr>
            <p:blipFill>
              <a:blip r:embed="rId7"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74" name="Group 273"/>
            <p:cNvGrpSpPr/>
            <p:nvPr/>
          </p:nvGrpSpPr>
          <p:grpSpPr>
            <a:xfrm>
              <a:off x="2400043" y="4380286"/>
              <a:ext cx="1010802" cy="527416"/>
              <a:chOff x="2400043" y="4451406"/>
              <a:chExt cx="1010802" cy="527416"/>
            </a:xfrm>
          </p:grpSpPr>
          <p:pic>
            <p:nvPicPr>
              <p:cNvPr id="282" name="Picture 281"/>
              <p:cNvPicPr>
                <a:picLocks noChangeAspect="1"/>
              </p:cNvPicPr>
              <p:nvPr/>
            </p:nvPicPr>
            <p:blipFill>
              <a:blip r:embed="rId6" cstate="print"/>
              <a:srcRect b="-4013"/>
              <a:stretch>
                <a:fillRect/>
              </a:stretch>
            </p:blipFill>
            <p:spPr bwMode="auto">
              <a:xfrm>
                <a:off x="2400043" y="4451406"/>
                <a:ext cx="1010802" cy="527416"/>
              </a:xfrm>
              <a:prstGeom prst="rect">
                <a:avLst/>
              </a:prstGeom>
              <a:noFill/>
              <a:ln w="9525">
                <a:noFill/>
                <a:miter lim="800000"/>
                <a:headEnd/>
                <a:tailEnd/>
              </a:ln>
            </p:spPr>
          </p:pic>
          <p:pic>
            <p:nvPicPr>
              <p:cNvPr id="283" name="Picture 2" descr="https://encrypted-tbn0.gstatic.com/images?q=tbn:ANd9GcRgWtweeNVNot_dJ1JZ4fATg5X0qxTniN17Zry9UylCHUwXFy8KJQ"/>
              <p:cNvPicPr>
                <a:picLocks noChangeAspect="1" noChangeArrowheads="1"/>
              </p:cNvPicPr>
              <p:nvPr/>
            </p:nvPicPr>
            <p:blipFill>
              <a:blip r:embed="rId8" cstate="print"/>
              <a:srcRect/>
              <a:stretch>
                <a:fillRect/>
              </a:stretch>
            </p:blipFill>
            <p:spPr bwMode="auto">
              <a:xfrm>
                <a:off x="2576400" y="4585912"/>
                <a:ext cx="542437" cy="219842"/>
              </a:xfrm>
              <a:prstGeom prst="rect">
                <a:avLst/>
              </a:prstGeom>
              <a:noFill/>
            </p:spPr>
          </p:pic>
        </p:grpSp>
        <p:grpSp>
          <p:nvGrpSpPr>
            <p:cNvPr id="275" name="Group 274"/>
            <p:cNvGrpSpPr/>
            <p:nvPr/>
          </p:nvGrpSpPr>
          <p:grpSpPr>
            <a:xfrm>
              <a:off x="1286160" y="4378688"/>
              <a:ext cx="1010802" cy="527416"/>
              <a:chOff x="1286160" y="4449808"/>
              <a:chExt cx="1010802" cy="527416"/>
            </a:xfrm>
          </p:grpSpPr>
          <p:pic>
            <p:nvPicPr>
              <p:cNvPr id="280" name="Picture 279"/>
              <p:cNvPicPr>
                <a:picLocks noChangeAspect="1"/>
              </p:cNvPicPr>
              <p:nvPr/>
            </p:nvPicPr>
            <p:blipFill>
              <a:blip r:embed="rId6" cstate="print"/>
              <a:srcRect b="-4013"/>
              <a:stretch>
                <a:fillRect/>
              </a:stretch>
            </p:blipFill>
            <p:spPr bwMode="auto">
              <a:xfrm>
                <a:off x="1286160" y="4449808"/>
                <a:ext cx="1010802" cy="527416"/>
              </a:xfrm>
              <a:prstGeom prst="rect">
                <a:avLst/>
              </a:prstGeom>
              <a:noFill/>
              <a:ln w="9525">
                <a:noFill/>
                <a:miter lim="800000"/>
                <a:headEnd/>
                <a:tailEnd/>
              </a:ln>
            </p:spPr>
          </p:pic>
          <p:pic>
            <p:nvPicPr>
              <p:cNvPr id="281" name="Picture 280" descr="openstack_logo.jpg"/>
              <p:cNvPicPr>
                <a:picLocks noChangeAspect="1"/>
              </p:cNvPicPr>
              <p:nvPr/>
            </p:nvPicPr>
            <p:blipFill rotWithShape="1">
              <a:blip r:embed="rId9"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76" name="Group 275"/>
            <p:cNvGrpSpPr/>
            <p:nvPr/>
          </p:nvGrpSpPr>
          <p:grpSpPr>
            <a:xfrm>
              <a:off x="3510024" y="4381909"/>
              <a:ext cx="1010802" cy="527416"/>
              <a:chOff x="3510024" y="4453029"/>
              <a:chExt cx="1010802" cy="527416"/>
            </a:xfrm>
          </p:grpSpPr>
          <p:pic>
            <p:nvPicPr>
              <p:cNvPr id="277" name="Picture 276"/>
              <p:cNvPicPr>
                <a:picLocks noChangeAspect="1"/>
              </p:cNvPicPr>
              <p:nvPr/>
            </p:nvPicPr>
            <p:blipFill>
              <a:blip r:embed="rId6" cstate="print"/>
              <a:srcRect b="-4013"/>
              <a:stretch>
                <a:fillRect/>
              </a:stretch>
            </p:blipFill>
            <p:spPr bwMode="auto">
              <a:xfrm>
                <a:off x="3510024" y="4453029"/>
                <a:ext cx="1010802" cy="527416"/>
              </a:xfrm>
              <a:prstGeom prst="rect">
                <a:avLst/>
              </a:prstGeom>
              <a:noFill/>
              <a:ln w="9525">
                <a:noFill/>
                <a:miter lim="800000"/>
                <a:headEnd/>
                <a:tailEnd/>
              </a:ln>
            </p:spPr>
          </p:pic>
          <p:pic>
            <p:nvPicPr>
              <p:cNvPr id="278" name="Picture 277"/>
              <p:cNvPicPr>
                <a:picLocks noChangeAspect="1"/>
              </p:cNvPicPr>
              <p:nvPr/>
            </p:nvPicPr>
            <p:blipFill>
              <a:blip r:embed="rId4"/>
              <a:stretch>
                <a:fillRect/>
              </a:stretch>
            </p:blipFill>
            <p:spPr>
              <a:xfrm>
                <a:off x="3650837" y="4531964"/>
                <a:ext cx="327845" cy="327845"/>
              </a:xfrm>
              <a:prstGeom prst="rect">
                <a:avLst/>
              </a:prstGeom>
            </p:spPr>
          </p:pic>
          <p:sp>
            <p:nvSpPr>
              <p:cNvPr id="279" name="TextBox 278"/>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111" name="Group 110"/>
          <p:cNvGrpSpPr/>
          <p:nvPr/>
        </p:nvGrpSpPr>
        <p:grpSpPr>
          <a:xfrm>
            <a:off x="6688237" y="456183"/>
            <a:ext cx="1744133" cy="886964"/>
            <a:chOff x="6775984" y="840178"/>
            <a:chExt cx="1744133" cy="886964"/>
          </a:xfrm>
        </p:grpSpPr>
        <p:sp>
          <p:nvSpPr>
            <p:cNvPr id="112" name="AutoShape 1"/>
            <p:cNvSpPr>
              <a:spLocks noChangeArrowheads="1"/>
            </p:cNvSpPr>
            <p:nvPr/>
          </p:nvSpPr>
          <p:spPr bwMode="auto">
            <a:xfrm>
              <a:off x="6775984" y="840178"/>
              <a:ext cx="1744133" cy="864803"/>
            </a:xfrm>
            <a:prstGeom prst="roundRect">
              <a:avLst>
                <a:gd name="adj" fmla="val 7589"/>
              </a:avLst>
            </a:prstGeom>
            <a:solidFill>
              <a:schemeClr val="bg1">
                <a:lumMod val="65000"/>
              </a:schemeClr>
            </a:solidFill>
            <a:ln w="9525" cap="flat">
              <a:solidFill>
                <a:srgbClr val="FFFFFF"/>
              </a:solidFill>
              <a:round/>
              <a:headEnd/>
              <a:tailEnd/>
            </a:ln>
            <a:effectLst>
              <a:outerShdw blurRad="50800" dist="38100" algn="tl" rotWithShape="0">
                <a:schemeClr val="tx2">
                  <a:alpha val="30000"/>
                </a:schemeClr>
              </a:outerShdw>
            </a:effectLst>
            <a:extLst/>
          </p:spPr>
          <p:txBody>
            <a:bodyPr wrap="none" anchor="ctr"/>
            <a:lstStyle/>
            <a:p>
              <a:r>
                <a:rPr lang="en-US" dirty="0" smtClean="0"/>
                <a:t> </a:t>
              </a:r>
              <a:endParaRPr lang="en-US" dirty="0"/>
            </a:p>
          </p:txBody>
        </p:sp>
        <p:grpSp>
          <p:nvGrpSpPr>
            <p:cNvPr id="113" name="Shape 179"/>
            <p:cNvGrpSpPr/>
            <p:nvPr/>
          </p:nvGrpSpPr>
          <p:grpSpPr>
            <a:xfrm>
              <a:off x="6847703" y="928524"/>
              <a:ext cx="1621611" cy="798618"/>
              <a:chOff x="1163919" y="1239446"/>
              <a:chExt cx="1621611" cy="798618"/>
            </a:xfrm>
          </p:grpSpPr>
          <p:grpSp>
            <p:nvGrpSpPr>
              <p:cNvPr id="114" name="Shape 181"/>
              <p:cNvGrpSpPr/>
              <p:nvPr/>
            </p:nvGrpSpPr>
            <p:grpSpPr>
              <a:xfrm>
                <a:off x="1163919" y="1239446"/>
                <a:ext cx="1621611" cy="568476"/>
                <a:chOff x="5481921" y="2721113"/>
                <a:chExt cx="1621611" cy="568476"/>
              </a:xfrm>
            </p:grpSpPr>
            <p:sp>
              <p:nvSpPr>
                <p:cNvPr id="116" name="Shape 182"/>
                <p:cNvSpPr/>
                <p:nvPr/>
              </p:nvSpPr>
              <p:spPr>
                <a:xfrm>
                  <a:off x="5481921" y="272111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Ops Manager UI</a:t>
                  </a:r>
                </a:p>
              </p:txBody>
            </p:sp>
            <p:sp>
              <p:nvSpPr>
                <p:cNvPr id="117" name="Shape 183"/>
                <p:cNvSpPr/>
                <p:nvPr/>
              </p:nvSpPr>
              <p:spPr>
                <a:xfrm>
                  <a:off x="5490387" y="3017446"/>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Ops Manager Director</a:t>
                  </a:r>
                </a:p>
              </p:txBody>
            </p:sp>
            <p:sp>
              <p:nvSpPr>
                <p:cNvPr id="118" name="Shape 184"/>
                <p:cNvSpPr/>
                <p:nvPr/>
              </p:nvSpPr>
              <p:spPr>
                <a:xfrm rot="-2700000">
                  <a:off x="6784415" y="2806978"/>
                  <a:ext cx="269999" cy="98294"/>
                </a:xfrm>
                <a:custGeom>
                  <a:avLst/>
                  <a:gdLst/>
                  <a:ahLst/>
                  <a:cxnLst/>
                  <a:rect l="0" t="0" r="0" b="0"/>
                  <a:pathLst>
                    <a:path w="1118481" h="407194" extrusionOk="0">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lt1"/>
                </a:solidFill>
                <a:ln>
                  <a:solidFill>
                    <a:srgbClr val="FFFFFF"/>
                  </a:solid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15" name="Shape 185"/>
              <p:cNvSpPr txBox="1"/>
              <p:nvPr/>
            </p:nvSpPr>
            <p:spPr>
              <a:xfrm>
                <a:off x="1169700" y="1761066"/>
                <a:ext cx="1587544"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a:solidFill>
                      <a:schemeClr val="bg1"/>
                    </a:solidFill>
                    <a:latin typeface="Arial"/>
                    <a:ea typeface="Arial"/>
                    <a:cs typeface="Arial"/>
                    <a:sym typeface="Arial"/>
                    <a:rtl val="0"/>
                  </a:rPr>
                  <a:t>Operations Manager</a:t>
                </a:r>
              </a:p>
            </p:txBody>
          </p:sp>
        </p:grpSp>
      </p:grpSp>
      <p:grpSp>
        <p:nvGrpSpPr>
          <p:cNvPr id="119" name="Group 118"/>
          <p:cNvGrpSpPr/>
          <p:nvPr/>
        </p:nvGrpSpPr>
        <p:grpSpPr>
          <a:xfrm>
            <a:off x="6684997" y="1490128"/>
            <a:ext cx="1744133" cy="896936"/>
            <a:chOff x="6775984" y="1967163"/>
            <a:chExt cx="1744133" cy="896936"/>
          </a:xfrm>
        </p:grpSpPr>
        <p:sp>
          <p:nvSpPr>
            <p:cNvPr id="120"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21" name="Shape 194"/>
            <p:cNvGrpSpPr/>
            <p:nvPr/>
          </p:nvGrpSpPr>
          <p:grpSpPr>
            <a:xfrm>
              <a:off x="6847707" y="2014681"/>
              <a:ext cx="1613145" cy="849418"/>
              <a:chOff x="6430190" y="1230979"/>
              <a:chExt cx="1613145" cy="849418"/>
            </a:xfrm>
          </p:grpSpPr>
          <p:grpSp>
            <p:nvGrpSpPr>
              <p:cNvPr id="122" name="Shape 196"/>
              <p:cNvGrpSpPr/>
              <p:nvPr/>
            </p:nvGrpSpPr>
            <p:grpSpPr>
              <a:xfrm>
                <a:off x="6430190" y="1230979"/>
                <a:ext cx="1613145" cy="568473"/>
                <a:chOff x="5490387" y="1527312"/>
                <a:chExt cx="1613145" cy="568473"/>
              </a:xfrm>
            </p:grpSpPr>
            <p:sp>
              <p:nvSpPr>
                <p:cNvPr id="126"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33"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34"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23"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24"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137" name="Group 136"/>
          <p:cNvGrpSpPr/>
          <p:nvPr/>
        </p:nvGrpSpPr>
        <p:grpSpPr>
          <a:xfrm>
            <a:off x="6703547" y="2548528"/>
            <a:ext cx="1744133" cy="896936"/>
            <a:chOff x="6775984" y="1967163"/>
            <a:chExt cx="1744133" cy="896936"/>
          </a:xfrm>
        </p:grpSpPr>
        <p:sp>
          <p:nvSpPr>
            <p:cNvPr id="138"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39" name="Shape 194"/>
            <p:cNvGrpSpPr/>
            <p:nvPr/>
          </p:nvGrpSpPr>
          <p:grpSpPr>
            <a:xfrm>
              <a:off x="6847707" y="2014681"/>
              <a:ext cx="1613145" cy="849418"/>
              <a:chOff x="6430190" y="1230979"/>
              <a:chExt cx="1613145" cy="849418"/>
            </a:xfrm>
          </p:grpSpPr>
          <p:grpSp>
            <p:nvGrpSpPr>
              <p:cNvPr id="140" name="Shape 196"/>
              <p:cNvGrpSpPr/>
              <p:nvPr/>
            </p:nvGrpSpPr>
            <p:grpSpPr>
              <a:xfrm>
                <a:off x="6430190" y="1230979"/>
                <a:ext cx="1613145" cy="568473"/>
                <a:chOff x="5490387" y="1527312"/>
                <a:chExt cx="1613145" cy="568473"/>
              </a:xfrm>
            </p:grpSpPr>
            <p:sp>
              <p:nvSpPr>
                <p:cNvPr id="143"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44"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45"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41"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42"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3" name="Group 2"/>
          <p:cNvGrpSpPr/>
          <p:nvPr/>
        </p:nvGrpSpPr>
        <p:grpSpPr>
          <a:xfrm>
            <a:off x="1337265" y="2958595"/>
            <a:ext cx="3435079" cy="682750"/>
            <a:chOff x="201665" y="1543374"/>
            <a:chExt cx="3435079" cy="682750"/>
          </a:xfrm>
        </p:grpSpPr>
        <p:sp>
          <p:nvSpPr>
            <p:cNvPr id="2" name="Rounded Rectangle 1"/>
            <p:cNvSpPr/>
            <p:nvPr/>
          </p:nvSpPr>
          <p:spPr>
            <a:xfrm>
              <a:off x="201665" y="1543374"/>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r>
                <a:rPr lang="en-US" b="1" dirty="0">
                  <a:solidFill>
                    <a:srgbClr val="FFFFFF"/>
                  </a:solidFill>
                </a:rPr>
                <a:t>Loggregator</a:t>
              </a:r>
              <a:endParaRPr lang="en-US" dirty="0"/>
            </a:p>
          </p:txBody>
        </p:sp>
        <p:sp>
          <p:nvSpPr>
            <p:cNvPr id="125" name="AutoShape 23"/>
            <p:cNvSpPr>
              <a:spLocks noChangeArrowheads="1"/>
            </p:cNvSpPr>
            <p:nvPr/>
          </p:nvSpPr>
          <p:spPr bwMode="auto">
            <a:xfrm>
              <a:off x="339764" y="1911774"/>
              <a:ext cx="1239524" cy="249818"/>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Doppler</a:t>
              </a:r>
              <a:endParaRPr lang="en-US" sz="1200" dirty="0">
                <a:solidFill>
                  <a:srgbClr val="FFFFFF"/>
                </a:solidFill>
              </a:endParaRPr>
            </a:p>
          </p:txBody>
        </p:sp>
        <p:sp>
          <p:nvSpPr>
            <p:cNvPr id="127" name="AutoShape 23"/>
            <p:cNvSpPr>
              <a:spLocks noChangeArrowheads="1"/>
            </p:cNvSpPr>
            <p:nvPr/>
          </p:nvSpPr>
          <p:spPr bwMode="auto">
            <a:xfrm>
              <a:off x="1671535" y="1622787"/>
              <a:ext cx="1873729"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Traffic Controller</a:t>
              </a:r>
              <a:endParaRPr lang="en-US" sz="1200" dirty="0">
                <a:solidFill>
                  <a:srgbClr val="FFFFFF"/>
                </a:solidFill>
              </a:endParaRPr>
            </a:p>
          </p:txBody>
        </p:sp>
        <p:sp>
          <p:nvSpPr>
            <p:cNvPr id="128" name="AutoShape 23"/>
            <p:cNvSpPr>
              <a:spLocks noChangeArrowheads="1"/>
            </p:cNvSpPr>
            <p:nvPr/>
          </p:nvSpPr>
          <p:spPr bwMode="auto">
            <a:xfrm>
              <a:off x="1671535" y="1915996"/>
              <a:ext cx="1873301"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Log Firehose</a:t>
              </a:r>
              <a:endParaRPr lang="en-US" sz="1200" dirty="0">
                <a:solidFill>
                  <a:srgbClr val="FFFFFF"/>
                </a:solidFill>
              </a:endParaRPr>
            </a:p>
          </p:txBody>
        </p:sp>
      </p:grpSp>
      <p:sp>
        <p:nvSpPr>
          <p:cNvPr id="131" name="AutoShape 5"/>
          <p:cNvSpPr>
            <a:spLocks noChangeArrowheads="1"/>
          </p:cNvSpPr>
          <p:nvPr/>
        </p:nvSpPr>
        <p:spPr bwMode="auto">
          <a:xfrm>
            <a:off x="4810829" y="2011318"/>
            <a:ext cx="1663133" cy="389632"/>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BBS</a:t>
            </a:r>
            <a:endParaRPr lang="en-US" sz="1800" b="1" dirty="0">
              <a:solidFill>
                <a:srgbClr val="FFFFFF"/>
              </a:solidFill>
            </a:endParaRPr>
          </a:p>
        </p:txBody>
      </p:sp>
      <p:sp>
        <p:nvSpPr>
          <p:cNvPr id="132" name="Rounded Rectangle 131"/>
          <p:cNvSpPr/>
          <p:nvPr/>
        </p:nvSpPr>
        <p:spPr>
          <a:xfrm>
            <a:off x="1339645" y="2962349"/>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Logging / Metrics</a:t>
            </a:r>
            <a:endParaRPr lang="en-US" sz="1800" dirty="0"/>
          </a:p>
        </p:txBody>
      </p:sp>
      <p:sp>
        <p:nvSpPr>
          <p:cNvPr id="146" name="Rounded Rectangle 145"/>
          <p:cNvSpPr/>
          <p:nvPr/>
        </p:nvSpPr>
        <p:spPr>
          <a:xfrm>
            <a:off x="1337265" y="872207"/>
            <a:ext cx="5136697" cy="2010138"/>
          </a:xfrm>
          <a:prstGeom prst="roundRect">
            <a:avLst>
              <a:gd name="adj" fmla="val 2308"/>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Elastic Container Runtime</a:t>
            </a:r>
            <a:endParaRPr lang="en-US" sz="1800" dirty="0"/>
          </a:p>
        </p:txBody>
      </p:sp>
      <p:sp>
        <p:nvSpPr>
          <p:cNvPr id="147" name="AutoShape 5"/>
          <p:cNvSpPr>
            <a:spLocks noChangeArrowheads="1"/>
          </p:cNvSpPr>
          <p:nvPr/>
        </p:nvSpPr>
        <p:spPr bwMode="auto">
          <a:xfrm>
            <a:off x="4837299" y="2962349"/>
            <a:ext cx="1663133" cy="701034"/>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Application</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Access</a:t>
            </a:r>
            <a:endParaRPr lang="en-US" sz="2000" b="1" dirty="0">
              <a:solidFill>
                <a:srgbClr val="FFFFFF"/>
              </a:solidFill>
            </a:endParaRPr>
          </a:p>
        </p:txBody>
      </p:sp>
      <p:sp>
        <p:nvSpPr>
          <p:cNvPr id="148" name="AutoShape 3"/>
          <p:cNvSpPr>
            <a:spLocks noChangeArrowheads="1"/>
          </p:cNvSpPr>
          <p:nvPr/>
        </p:nvSpPr>
        <p:spPr bwMode="auto">
          <a:xfrm>
            <a:off x="3045802" y="388970"/>
            <a:ext cx="3386288" cy="387796"/>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Platform Access</a:t>
            </a:r>
            <a:endParaRPr lang="en-US" sz="1600" b="1" dirty="0">
              <a:solidFill>
                <a:srgbClr val="FFFFFF"/>
              </a:solidFill>
            </a:endParaRPr>
          </a:p>
        </p:txBody>
      </p:sp>
      <p:sp>
        <p:nvSpPr>
          <p:cNvPr id="149" name="AutoShape 3"/>
          <p:cNvSpPr>
            <a:spLocks noChangeArrowheads="1"/>
          </p:cNvSpPr>
          <p:nvPr/>
        </p:nvSpPr>
        <p:spPr bwMode="auto">
          <a:xfrm>
            <a:off x="6671034" y="453066"/>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Ops Manager</a:t>
            </a:r>
            <a:endParaRPr lang="en-US" sz="1600" b="1" dirty="0">
              <a:solidFill>
                <a:srgbClr val="FFFFFF"/>
              </a:solidFill>
            </a:endParaRPr>
          </a:p>
        </p:txBody>
      </p:sp>
      <p:sp>
        <p:nvSpPr>
          <p:cNvPr id="150" name="AutoShape 3"/>
          <p:cNvSpPr>
            <a:spLocks noChangeArrowheads="1"/>
          </p:cNvSpPr>
          <p:nvPr/>
        </p:nvSpPr>
        <p:spPr bwMode="auto">
          <a:xfrm>
            <a:off x="6667794" y="1490128"/>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151" name="AutoShape 3"/>
          <p:cNvSpPr>
            <a:spLocks noChangeArrowheads="1"/>
          </p:cNvSpPr>
          <p:nvPr/>
        </p:nvSpPr>
        <p:spPr bwMode="auto">
          <a:xfrm>
            <a:off x="6703547" y="2552610"/>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201" name="Rounded Rectangle 200"/>
          <p:cNvSpPr/>
          <p:nvPr/>
        </p:nvSpPr>
        <p:spPr bwMode="auto">
          <a:xfrm rot="16200000">
            <a:off x="-360697" y="2003327"/>
            <a:ext cx="2760500" cy="492726"/>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800" dirty="0">
                <a:solidFill>
                  <a:prstClr val="white">
                    <a:lumMod val="95000"/>
                  </a:prstClr>
                </a:solidFill>
                <a:latin typeface="Calibri"/>
              </a:rPr>
              <a:t>Dynamic </a:t>
            </a:r>
            <a:r>
              <a:rPr lang="en-US" sz="1800" dirty="0" smtClean="0">
                <a:solidFill>
                  <a:prstClr val="white">
                    <a:lumMod val="95000"/>
                  </a:prstClr>
                </a:solidFill>
                <a:latin typeface="Calibri"/>
              </a:rPr>
              <a:t>Router</a:t>
            </a:r>
          </a:p>
        </p:txBody>
      </p:sp>
      <p:sp>
        <p:nvSpPr>
          <p:cNvPr id="202" name="Shape 346"/>
          <p:cNvSpPr/>
          <p:nvPr/>
        </p:nvSpPr>
        <p:spPr>
          <a:xfrm>
            <a:off x="856193" y="3171326"/>
            <a:ext cx="355844" cy="342035"/>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2248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8"/>
                                        </p:tgtEl>
                                      </p:cBhvr>
                                    </p:animEffect>
                                    <p:set>
                                      <p:cBhvr>
                                        <p:cTn id="7" dur="1" fill="hold">
                                          <p:stCondLst>
                                            <p:cond delay="499"/>
                                          </p:stCondLst>
                                        </p:cTn>
                                        <p:tgtEl>
                                          <p:spTgt spid="14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46"/>
                                        </p:tgtEl>
                                      </p:cBhvr>
                                    </p:animEffect>
                                    <p:set>
                                      <p:cBhvr>
                                        <p:cTn id="12" dur="1" fill="hold">
                                          <p:stCondLst>
                                            <p:cond delay="499"/>
                                          </p:stCondLst>
                                        </p:cTn>
                                        <p:tgtEl>
                                          <p:spTgt spid="14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2"/>
                                        </p:tgtEl>
                                      </p:cBhvr>
                                    </p:animEffect>
                                    <p:set>
                                      <p:cBhvr>
                                        <p:cTn id="17" dur="1" fill="hold">
                                          <p:stCondLst>
                                            <p:cond delay="499"/>
                                          </p:stCondLst>
                                        </p:cTn>
                                        <p:tgtEl>
                                          <p:spTgt spid="13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7"/>
                                        </p:tgtEl>
                                      </p:cBhvr>
                                    </p:animEffect>
                                    <p:set>
                                      <p:cBhvr>
                                        <p:cTn id="22" dur="1" fill="hold">
                                          <p:stCondLst>
                                            <p:cond delay="499"/>
                                          </p:stCondLst>
                                        </p:cTn>
                                        <p:tgtEl>
                                          <p:spTgt spid="1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49"/>
                                        </p:tgtEl>
                                      </p:cBhvr>
                                    </p:animEffect>
                                    <p:set>
                                      <p:cBhvr>
                                        <p:cTn id="27" dur="1" fill="hold">
                                          <p:stCondLst>
                                            <p:cond delay="499"/>
                                          </p:stCondLst>
                                        </p:cTn>
                                        <p:tgtEl>
                                          <p:spTgt spid="14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51"/>
                                        </p:tgtEl>
                                      </p:cBhvr>
                                    </p:animEffect>
                                    <p:set>
                                      <p:cBhvr>
                                        <p:cTn id="32" dur="1" fill="hold">
                                          <p:stCondLst>
                                            <p:cond delay="499"/>
                                          </p:stCondLst>
                                        </p:cTn>
                                        <p:tgtEl>
                                          <p:spTgt spid="151"/>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150"/>
                                        </p:tgtEl>
                                      </p:cBhvr>
                                    </p:animEffect>
                                    <p:set>
                                      <p:cBhvr>
                                        <p:cTn id="35" dur="1" fill="hold">
                                          <p:stCondLst>
                                            <p:cond delay="499"/>
                                          </p:stCondLst>
                                        </p:cTn>
                                        <p:tgtEl>
                                          <p:spTgt spid="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46" grpId="0" animBg="1"/>
      <p:bldP spid="147" grpId="0" animBg="1"/>
      <p:bldP spid="148" grpId="0" animBg="1"/>
      <p:bldP spid="149" grpId="0" animBg="1"/>
      <p:bldP spid="150" grpId="0" animBg="1"/>
      <p:bldP spid="1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643184"/>
            <a:ext cx="1328130"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7574" y="125392"/>
            <a:ext cx="8410575" cy="539844"/>
          </a:xfrm>
        </p:spPr>
        <p:txBody>
          <a:bodyPr/>
          <a:lstStyle/>
          <a:p>
            <a:r>
              <a:rPr lang="en-US" sz="2800" dirty="0">
                <a:solidFill>
                  <a:srgbClr val="2C95DD"/>
                </a:solidFill>
              </a:rPr>
              <a:t>Overview: Pushing an Application</a:t>
            </a:r>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643184"/>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57311" y="873586"/>
            <a:ext cx="5169845" cy="3705975"/>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4D4D4D"/>
              </a:solidFill>
            </a:endParaRPr>
          </a:p>
        </p:txBody>
      </p:sp>
      <p:sp>
        <p:nvSpPr>
          <p:cNvPr id="6" name="TextBox 5"/>
          <p:cNvSpPr txBox="1"/>
          <p:nvPr/>
        </p:nvSpPr>
        <p:spPr>
          <a:xfrm>
            <a:off x="238203" y="1581150"/>
            <a:ext cx="1745703" cy="43088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rgbClr val="FFFFFF"/>
                </a:solidFill>
              </a:rPr>
              <a:t>Upload app bits and metadata</a:t>
            </a:r>
          </a:p>
        </p:txBody>
      </p:sp>
      <p:sp>
        <p:nvSpPr>
          <p:cNvPr id="8" name="TextBox 7"/>
          <p:cNvSpPr txBox="1"/>
          <p:nvPr/>
        </p:nvSpPr>
        <p:spPr>
          <a:xfrm>
            <a:off x="2362200" y="1740675"/>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108826" y="2544762"/>
            <a:ext cx="3695568"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27" name="Oval 42"/>
          <p:cNvSpPr/>
          <p:nvPr/>
        </p:nvSpPr>
        <p:spPr>
          <a:xfrm>
            <a:off x="3841318" y="3070528"/>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73144" y="975211"/>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18266" y="1089215"/>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923260" y="975211"/>
            <a:ext cx="2590799" cy="443726"/>
            <a:chOff x="6057118" y="925559"/>
            <a:chExt cx="2590799" cy="443726"/>
          </a:xfrm>
        </p:grpSpPr>
        <p:sp>
          <p:nvSpPr>
            <p:cNvPr id="44" name="Rounded Rectangle 43"/>
            <p:cNvSpPr>
              <a:spLocks noChangeArrowheads="1"/>
            </p:cNvSpPr>
            <p:nvPr/>
          </p:nvSpPr>
          <p:spPr bwMode="auto">
            <a:xfrm>
              <a:off x="6057118" y="925559"/>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20624" y="10395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961603" y="1568058"/>
            <a:ext cx="1574503"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933400" y="1568058"/>
            <a:ext cx="1585224"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62637" y="3212154"/>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67437" y="3091504"/>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407617" y="2970854"/>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572904" y="2000053"/>
            <a:ext cx="854721"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1"/>
                </a:solidFill>
              </a:rPr>
              <a:t>+ app MD</a:t>
            </a:r>
          </a:p>
        </p:txBody>
      </p:sp>
      <p:sp>
        <p:nvSpPr>
          <p:cNvPr id="91" name="Diamond 87"/>
          <p:cNvSpPr/>
          <p:nvPr/>
        </p:nvSpPr>
        <p:spPr>
          <a:xfrm>
            <a:off x="2464594" y="2052758"/>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87"/>
          <p:cNvSpPr/>
          <p:nvPr/>
        </p:nvSpPr>
        <p:spPr>
          <a:xfrm>
            <a:off x="5346870" y="1151363"/>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5617210" y="3358606"/>
            <a:ext cx="679853" cy="307777"/>
            <a:chOff x="5588669" y="3459283"/>
            <a:chExt cx="679853" cy="307777"/>
          </a:xfrm>
        </p:grpSpPr>
        <p:sp>
          <p:nvSpPr>
            <p:cNvPr id="93"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6" name="Teardrop 95"/>
          <p:cNvSpPr/>
          <p:nvPr/>
        </p:nvSpPr>
        <p:spPr>
          <a:xfrm rot="18900000">
            <a:off x="6220553" y="346213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ardrop 97"/>
          <p:cNvSpPr/>
          <p:nvPr/>
        </p:nvSpPr>
        <p:spPr>
          <a:xfrm rot="18900000">
            <a:off x="5559478" y="118305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581119" y="975211"/>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grpSp>
        <p:nvGrpSpPr>
          <p:cNvPr id="19" name="Group 18"/>
          <p:cNvGrpSpPr/>
          <p:nvPr/>
        </p:nvGrpSpPr>
        <p:grpSpPr>
          <a:xfrm>
            <a:off x="4961444" y="2277052"/>
            <a:ext cx="1565494" cy="443726"/>
            <a:chOff x="4251036" y="2064226"/>
            <a:chExt cx="1565494" cy="443726"/>
          </a:xfrm>
        </p:grpSpPr>
        <p:sp>
          <p:nvSpPr>
            <p:cNvPr id="50" name="Shape 332"/>
            <p:cNvSpPr/>
            <p:nvPr/>
          </p:nvSpPr>
          <p:spPr>
            <a:xfrm>
              <a:off x="4251036"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4" name="Shape 333"/>
            <p:cNvSpPr/>
            <p:nvPr/>
          </p:nvSpPr>
          <p:spPr>
            <a:xfrm>
              <a:off x="4316214" y="2211417"/>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6" name="Group 15"/>
          <p:cNvGrpSpPr/>
          <p:nvPr/>
        </p:nvGrpSpPr>
        <p:grpSpPr>
          <a:xfrm>
            <a:off x="6916370" y="2277052"/>
            <a:ext cx="1593085" cy="443726"/>
            <a:chOff x="6213824" y="2064226"/>
            <a:chExt cx="1565494" cy="443726"/>
          </a:xfrm>
        </p:grpSpPr>
        <p:sp>
          <p:nvSpPr>
            <p:cNvPr id="55" name="Shape 332"/>
            <p:cNvSpPr/>
            <p:nvPr/>
          </p:nvSpPr>
          <p:spPr>
            <a:xfrm>
              <a:off x="6213824"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61" name="Oval 194"/>
            <p:cNvSpPr/>
            <p:nvPr/>
          </p:nvSpPr>
          <p:spPr>
            <a:xfrm>
              <a:off x="7420342" y="2224164"/>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925539" y="3041112"/>
            <a:ext cx="1565494" cy="685830"/>
            <a:chOff x="6964479" y="2768711"/>
            <a:chExt cx="1565494" cy="685830"/>
          </a:xfrm>
        </p:grpSpPr>
        <p:sp>
          <p:nvSpPr>
            <p:cNvPr id="58" name="AutoShape 5"/>
            <p:cNvSpPr>
              <a:spLocks noChangeArrowheads="1"/>
            </p:cNvSpPr>
            <p:nvPr/>
          </p:nvSpPr>
          <p:spPr bwMode="auto">
            <a:xfrm>
              <a:off x="6964479" y="2768711"/>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60" name="AutoShape 11"/>
            <p:cNvSpPr>
              <a:spLocks noChangeArrowheads="1"/>
            </p:cNvSpPr>
            <p:nvPr/>
          </p:nvSpPr>
          <p:spPr bwMode="auto">
            <a:xfrm>
              <a:off x="7138833" y="3041463"/>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62" name="Shape 352"/>
            <p:cNvSpPr/>
            <p:nvPr/>
          </p:nvSpPr>
          <p:spPr>
            <a:xfrm>
              <a:off x="7200876" y="311178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22" name="TextBox 21"/>
          <p:cNvSpPr txBox="1"/>
          <p:nvPr/>
        </p:nvSpPr>
        <p:spPr>
          <a:xfrm>
            <a:off x="4332862" y="1627566"/>
            <a:ext cx="734575" cy="307777"/>
          </a:xfrm>
          <a:prstGeom prst="rect">
            <a:avLst/>
          </a:prstGeom>
          <a:noFill/>
        </p:spPr>
        <p:txBody>
          <a:bodyPr wrap="square" rtlCol="0">
            <a:spAutoFit/>
          </a:bodyPr>
          <a:lstStyle/>
          <a:p>
            <a:r>
              <a:rPr lang="en-US" dirty="0" smtClean="0"/>
              <a:t>Stage</a:t>
            </a:r>
            <a:endParaRPr lang="en-US" dirty="0"/>
          </a:p>
        </p:txBody>
      </p:sp>
      <p:sp>
        <p:nvSpPr>
          <p:cNvPr id="65" name="TextBox 64"/>
          <p:cNvSpPr txBox="1"/>
          <p:nvPr/>
        </p:nvSpPr>
        <p:spPr>
          <a:xfrm>
            <a:off x="7535090" y="3695307"/>
            <a:ext cx="663332" cy="307777"/>
          </a:xfrm>
          <a:prstGeom prst="rect">
            <a:avLst/>
          </a:prstGeom>
          <a:noFill/>
        </p:spPr>
        <p:txBody>
          <a:bodyPr wrap="square" rtlCol="0">
            <a:spAutoFit/>
          </a:bodyPr>
          <a:lstStyle/>
          <a:p>
            <a:r>
              <a:rPr lang="en-US" dirty="0" smtClean="0"/>
              <a:t>Task</a:t>
            </a:r>
            <a:endParaRPr lang="en-US" dirty="0"/>
          </a:p>
        </p:txBody>
      </p:sp>
      <p:cxnSp>
        <p:nvCxnSpPr>
          <p:cNvPr id="71" name="Shape 334"/>
          <p:cNvCxnSpPr>
            <a:stCxn id="50" idx="0"/>
            <a:endCxn id="47" idx="2"/>
          </p:cNvCxnSpPr>
          <p:nvPr/>
        </p:nvCxnSpPr>
        <p:spPr>
          <a:xfrm flipV="1">
            <a:off x="5744191" y="2011784"/>
            <a:ext cx="4664" cy="265268"/>
          </a:xfrm>
          <a:prstGeom prst="straightConnector1">
            <a:avLst/>
          </a:prstGeom>
          <a:noFill/>
          <a:ln w="19050" cap="flat" cmpd="sng">
            <a:solidFill>
              <a:schemeClr val="lt2"/>
            </a:solidFill>
            <a:prstDash val="solid"/>
            <a:round/>
            <a:headEnd type="stealth" w="lg" len="lg"/>
            <a:tailEnd type="none" w="med" len="med"/>
          </a:ln>
        </p:spPr>
      </p:cxnSp>
      <p:cxnSp>
        <p:nvCxnSpPr>
          <p:cNvPr id="74" name="Shape 334"/>
          <p:cNvCxnSpPr>
            <a:stCxn id="55" idx="1"/>
            <a:endCxn id="50" idx="3"/>
          </p:cNvCxnSpPr>
          <p:nvPr/>
        </p:nvCxnSpPr>
        <p:spPr>
          <a:xfrm flipH="1">
            <a:off x="6526938" y="2498915"/>
            <a:ext cx="389432" cy="0"/>
          </a:xfrm>
          <a:prstGeom prst="straightConnector1">
            <a:avLst/>
          </a:prstGeom>
          <a:noFill/>
          <a:ln w="19050" cap="flat" cmpd="sng">
            <a:solidFill>
              <a:schemeClr val="lt2"/>
            </a:solidFill>
            <a:prstDash val="solid"/>
            <a:round/>
            <a:headEnd type="stealth" w="lg" len="lg"/>
            <a:tailEnd type="none" w="med" len="med"/>
          </a:ln>
        </p:spPr>
      </p:cxnSp>
      <p:cxnSp>
        <p:nvCxnSpPr>
          <p:cNvPr id="77" name="Shape 334"/>
          <p:cNvCxnSpPr>
            <a:stCxn id="58" idx="0"/>
          </p:cNvCxnSpPr>
          <p:nvPr/>
        </p:nvCxnSpPr>
        <p:spPr>
          <a:xfrm flipV="1">
            <a:off x="7708286" y="2720778"/>
            <a:ext cx="0" cy="320334"/>
          </a:xfrm>
          <a:prstGeom prst="straightConnector1">
            <a:avLst/>
          </a:prstGeom>
          <a:noFill/>
          <a:ln w="19050" cap="flat" cmpd="sng">
            <a:solidFill>
              <a:schemeClr val="lt2"/>
            </a:solidFill>
            <a:prstDash val="solid"/>
            <a:round/>
            <a:headEnd type="stealth" w="lg" len="lg"/>
            <a:tailEnd type="none" w="med" len="med"/>
          </a:ln>
        </p:spPr>
      </p:cxnSp>
      <p:cxnSp>
        <p:nvCxnSpPr>
          <p:cNvPr id="80" name="Shape 334"/>
          <p:cNvCxnSpPr>
            <a:endCxn id="58" idx="1"/>
          </p:cNvCxnSpPr>
          <p:nvPr/>
        </p:nvCxnSpPr>
        <p:spPr>
          <a:xfrm>
            <a:off x="6578566" y="3384027"/>
            <a:ext cx="346973" cy="0"/>
          </a:xfrm>
          <a:prstGeom prst="straightConnector1">
            <a:avLst/>
          </a:prstGeom>
          <a:noFill/>
          <a:ln w="19050" cap="flat" cmpd="sng">
            <a:solidFill>
              <a:schemeClr val="lt2"/>
            </a:solidFill>
            <a:prstDash val="solid"/>
            <a:round/>
            <a:headEnd type="stealth" w="lg" len="lg"/>
            <a:tailEnd type="none" w="med" len="med"/>
          </a:ln>
        </p:spPr>
      </p:cxnSp>
      <p:sp>
        <p:nvSpPr>
          <p:cNvPr id="99" name="TextBox 98"/>
          <p:cNvSpPr txBox="1"/>
          <p:nvPr/>
        </p:nvSpPr>
        <p:spPr>
          <a:xfrm>
            <a:off x="238203" y="2454354"/>
            <a:ext cx="2436564" cy="1274708"/>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rgbClr val="FFFFFF"/>
                </a:solidFill>
              </a:rPr>
              <a:t>Create and bind services</a:t>
            </a:r>
          </a:p>
          <a:p>
            <a:pPr marL="342900" indent="-342900">
              <a:lnSpc>
                <a:spcPct val="150000"/>
              </a:lnSpc>
              <a:buFont typeface="+mj-ea"/>
              <a:buAutoNum type="circleNumDbPlain" startAt="2"/>
            </a:pPr>
            <a:r>
              <a:rPr lang="en-US" dirty="0" smtClean="0">
                <a:solidFill>
                  <a:srgbClr val="FFFFFF"/>
                </a:solidFill>
              </a:rPr>
              <a:t>Stage application</a:t>
            </a:r>
          </a:p>
          <a:p>
            <a:pPr marL="342900" indent="-342900">
              <a:lnSpc>
                <a:spcPct val="150000"/>
              </a:lnSpc>
              <a:buFont typeface="+mj-ea"/>
              <a:buAutoNum type="circleNumDbPlain" startAt="2"/>
            </a:pPr>
            <a:r>
              <a:rPr lang="en-US" dirty="0" smtClean="0">
                <a:solidFill>
                  <a:srgbClr val="FFFFFF"/>
                </a:solidFill>
              </a:rPr>
              <a:t>Deploy application</a:t>
            </a:r>
          </a:p>
          <a:p>
            <a:pPr marL="342900" indent="-342900">
              <a:lnSpc>
                <a:spcPct val="150000"/>
              </a:lnSpc>
              <a:buFont typeface="+mj-ea"/>
              <a:buAutoNum type="circleNumDbPlain" startAt="2"/>
            </a:pPr>
            <a:r>
              <a:rPr lang="en-US" dirty="0" smtClean="0">
                <a:solidFill>
                  <a:srgbClr val="FFFFFF"/>
                </a:solidFill>
              </a:rPr>
              <a:t>Manage application health</a:t>
            </a:r>
          </a:p>
        </p:txBody>
      </p:sp>
      <p:sp>
        <p:nvSpPr>
          <p:cNvPr id="100" name="Right Arrow 99"/>
          <p:cNvSpPr/>
          <p:nvPr/>
        </p:nvSpPr>
        <p:spPr>
          <a:xfrm>
            <a:off x="6536106" y="1615707"/>
            <a:ext cx="40934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6521678" y="1819885"/>
            <a:ext cx="41172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332862" y="1629971"/>
            <a:ext cx="734575" cy="307777"/>
          </a:xfrm>
          <a:prstGeom prst="rect">
            <a:avLst/>
          </a:prstGeom>
          <a:noFill/>
        </p:spPr>
        <p:txBody>
          <a:bodyPr wrap="square" rtlCol="0">
            <a:spAutoFit/>
          </a:bodyPr>
          <a:lstStyle/>
          <a:p>
            <a:r>
              <a:rPr lang="en-US" dirty="0" smtClean="0"/>
              <a:t>Deploy</a:t>
            </a:r>
            <a:endParaRPr lang="en-US" dirty="0"/>
          </a:p>
        </p:txBody>
      </p:sp>
      <p:sp>
        <p:nvSpPr>
          <p:cNvPr id="45" name="TextBox 44"/>
          <p:cNvSpPr txBox="1"/>
          <p:nvPr/>
        </p:nvSpPr>
        <p:spPr>
          <a:xfrm>
            <a:off x="7581119" y="3725314"/>
            <a:ext cx="663467" cy="307777"/>
          </a:xfrm>
          <a:prstGeom prst="rect">
            <a:avLst/>
          </a:prstGeom>
          <a:noFill/>
        </p:spPr>
        <p:txBody>
          <a:bodyPr wrap="square" rtlCol="0">
            <a:spAutoFit/>
          </a:bodyPr>
          <a:lstStyle/>
          <a:p>
            <a:r>
              <a:rPr lang="en-US" dirty="0" smtClean="0"/>
              <a:t>LRP</a:t>
            </a:r>
            <a:endParaRPr lang="en-US" dirty="0"/>
          </a:p>
        </p:txBody>
      </p:sp>
      <p:pic>
        <p:nvPicPr>
          <p:cNvPr id="104" name="droppedImage.png"/>
          <p:cNvPicPr/>
          <p:nvPr/>
        </p:nvPicPr>
        <p:blipFill>
          <a:blip r:embed="rId4">
            <a:extLst/>
          </a:blip>
          <a:srcRect l="3267" t="13725" r="13071" b="40958"/>
          <a:stretch>
            <a:fillRect/>
          </a:stretch>
        </p:blipFill>
        <p:spPr>
          <a:xfrm>
            <a:off x="6067763" y="3793908"/>
            <a:ext cx="1094173" cy="592677"/>
          </a:xfrm>
          <a:prstGeom prst="rect">
            <a:avLst/>
          </a:prstGeom>
          <a:ln w="3175">
            <a:miter lim="400000"/>
          </a:ln>
          <a:effectLst>
            <a:outerShdw blurRad="127000" dist="76200" dir="2700000" rotWithShape="0">
              <a:srgbClr val="000000">
                <a:alpha val="75000"/>
              </a:srgbClr>
            </a:outerShdw>
          </a:effectLst>
        </p:spPr>
      </p:pic>
      <p:sp>
        <p:nvSpPr>
          <p:cNvPr id="105" name="Shape 356"/>
          <p:cNvSpPr/>
          <p:nvPr/>
        </p:nvSpPr>
        <p:spPr>
          <a:xfrm>
            <a:off x="6344962" y="4367949"/>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Tree>
    <p:extLst>
      <p:ext uri="{BB962C8B-B14F-4D97-AF65-F5344CB8AC3E}">
        <p14:creationId xmlns:p14="http://schemas.microsoft.com/office/powerpoint/2010/main" val="215438096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0.00174 -0.00123 C 0.10712 0.07557 0.21597 0.15238 0.26875 0.12338 C 0.32153 0.09439 0.3184 -0.04071 0.31528 -0.1755 " pathEditMode="relative" rAng="0" ptsTypes="aaA">
                                      <p:cBhvr>
                                        <p:cTn id="14" dur="2000" fill="hold"/>
                                        <p:tgtEl>
                                          <p:spTgt spid="91"/>
                                        </p:tgtEl>
                                        <p:attrNameLst>
                                          <p:attrName>ppt_x</p:attrName>
                                          <p:attrName>ppt_y</p:attrName>
                                        </p:attrNameLst>
                                      </p:cBhvr>
                                      <p:rCtr x="16163" y="-1049"/>
                                    </p:animMotion>
                                  </p:childTnLst>
                                </p:cTn>
                              </p:par>
                              <p:par>
                                <p:cTn id="15" presetID="0" presetClass="path" presetSubtype="0" accel="50000" decel="50000" fill="hold" grpId="0" nodeType="withEffect">
                                  <p:stCondLst>
                                    <p:cond delay="0"/>
                                  </p:stCondLst>
                                  <p:childTnLst>
                                    <p:animMotion origin="layout" path="M 8.88889E-6 7.0327E-6 C 0.15348 0.09378 0.30712 0.18754 0.38074 0.1567 C 0.45435 0.12585 0.44775 -0.02991 0.44133 -0.18568 " pathEditMode="relative" ptsTypes="aaA">
                                      <p:cBhvr>
                                        <p:cTn id="16" dur="2000" fill="hold"/>
                                        <p:tgtEl>
                                          <p:spTgt spid="13"/>
                                        </p:tgtEl>
                                        <p:attrNameLst>
                                          <p:attrName>ppt_x</p:attrName>
                                          <p:attrName>ppt_y</p:attrName>
                                        </p:attrNameLst>
                                      </p:cBhvr>
                                    </p:animMotion>
                                  </p:childTnLst>
                                </p:cTn>
                              </p:par>
                            </p:childTnLst>
                          </p:cTn>
                        </p:par>
                        <p:par>
                          <p:cTn id="17" fill="hold">
                            <p:stCondLst>
                              <p:cond delay="2000"/>
                            </p:stCondLst>
                            <p:childTnLst>
                              <p:par>
                                <p:cTn id="18" presetID="9" presetClass="entr" presetSubtype="0" fill="hold" grpId="1"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dissolv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9">
                                            <p:txEl>
                                              <p:pRg st="0" end="0"/>
                                            </p:txEl>
                                          </p:spTgt>
                                        </p:tgtEl>
                                        <p:attrNameLst>
                                          <p:attrName>style.visibility</p:attrName>
                                        </p:attrNameLst>
                                      </p:cBhvr>
                                      <p:to>
                                        <p:strVal val="visible"/>
                                      </p:to>
                                    </p:set>
                                    <p:animEffect transition="in" filter="dissolve">
                                      <p:cBhvr>
                                        <p:cTn id="25" dur="500"/>
                                        <p:tgtEl>
                                          <p:spTgt spid="99">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wipe(left)">
                                      <p:cBhvr>
                                        <p:cTn id="28" dur="500"/>
                                        <p:tgtEl>
                                          <p:spTgt spid="100"/>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wipe(right)">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9">
                                            <p:txEl>
                                              <p:pRg st="1" end="1"/>
                                            </p:txEl>
                                          </p:spTgt>
                                        </p:tgtEl>
                                        <p:attrNameLst>
                                          <p:attrName>style.visibility</p:attrName>
                                        </p:attrNameLst>
                                      </p:cBhvr>
                                      <p:to>
                                        <p:strVal val="visible"/>
                                      </p:to>
                                    </p:set>
                                    <p:animEffect transition="in" filter="dissolve">
                                      <p:cBhvr>
                                        <p:cTn id="37" dur="500"/>
                                        <p:tgtEl>
                                          <p:spTgt spid="99">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childTnLst>
                          </p:cTn>
                        </p:par>
                        <p:par>
                          <p:cTn id="41" fill="hold">
                            <p:stCondLst>
                              <p:cond delay="500"/>
                            </p:stCondLst>
                            <p:childTnLst>
                              <p:par>
                                <p:cTn id="42"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43" dur="2000" fill="hold"/>
                                        <p:tgtEl>
                                          <p:spTgt spid="22"/>
                                        </p:tgtEl>
                                        <p:attrNameLst>
                                          <p:attrName>ppt_x</p:attrName>
                                          <p:attrName>ppt_y</p:attrName>
                                        </p:attrNameLst>
                                      </p:cBhvr>
                                    </p:animMotion>
                                  </p:childTnLst>
                                </p:cTn>
                              </p:par>
                            </p:childTnLst>
                          </p:cTn>
                        </p:par>
                        <p:par>
                          <p:cTn id="44" fill="hold">
                            <p:stCondLst>
                              <p:cond delay="2500"/>
                            </p:stCondLst>
                            <p:childTnLst>
                              <p:par>
                                <p:cTn id="45" presetID="9" presetClass="exit" presetSubtype="0" fill="hold" grpId="2" nodeType="afterEffect">
                                  <p:stCondLst>
                                    <p:cond delay="0"/>
                                  </p:stCondLst>
                                  <p:childTnLst>
                                    <p:animEffect transition="out" filter="dissolv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childTnLst>
                          </p:cTn>
                        </p:par>
                        <p:par>
                          <p:cTn id="51" fill="hold">
                            <p:stCondLst>
                              <p:cond delay="3000"/>
                            </p:stCondLst>
                            <p:childTnLst>
                              <p:par>
                                <p:cTn id="52" presetID="0" presetClass="path" presetSubtype="0" accel="50000" decel="50000" fill="hold" grpId="0" nodeType="afterEffect">
                                  <p:stCondLst>
                                    <p:cond delay="0"/>
                                  </p:stCondLst>
                                  <p:childTnLst>
                                    <p:animMotion origin="layout" path="M -3.61111E-6 -8.64198E-7 L 0.01771 0.44105 " pathEditMode="relative" rAng="0" ptsTypes="AA">
                                      <p:cBhvr>
                                        <p:cTn id="53" dur="2000" fill="hold"/>
                                        <p:tgtEl>
                                          <p:spTgt spid="92"/>
                                        </p:tgtEl>
                                        <p:attrNameLst>
                                          <p:attrName>ppt_x</p:attrName>
                                          <p:attrName>ppt_y</p:attrName>
                                        </p:attrNameLst>
                                      </p:cBhvr>
                                      <p:rCtr x="885" y="22037"/>
                                    </p:animMotion>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wipe(left)">
                                      <p:cBhvr>
                                        <p:cTn id="57" dur="500"/>
                                        <p:tgtEl>
                                          <p:spTgt spid="95"/>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childTnLst>
                          </p:cTn>
                        </p:par>
                        <p:par>
                          <p:cTn id="62" fill="hold">
                            <p:stCondLst>
                              <p:cond delay="6000"/>
                            </p:stCondLst>
                            <p:childTnLst>
                              <p:par>
                                <p:cTn id="63" presetID="0" presetClass="path" presetSubtype="0" accel="50000" decel="50000" fill="hold" grpId="1" nodeType="afterEffect">
                                  <p:stCondLst>
                                    <p:cond delay="0"/>
                                  </p:stCondLst>
                                  <p:childTnLst>
                                    <p:animMotion origin="layout" path="M 1.59924E-6 -3.70256E-6 C 0.00903 -0.07744 0.01893 -0.15365 0.0059 -0.2277 C -0.00643 -0.30237 -0.04029 -0.37395 -0.07328 -0.44554 " pathEditMode="relative" rAng="0" ptsTypes="aaA">
                                      <p:cBhvr>
                                        <p:cTn id="64" dur="2000" fill="hold"/>
                                        <p:tgtEl>
                                          <p:spTgt spid="96"/>
                                        </p:tgtEl>
                                        <p:attrNameLst>
                                          <p:attrName>ppt_x</p:attrName>
                                          <p:attrName>ppt_y</p:attrName>
                                        </p:attrNameLst>
                                      </p:cBhvr>
                                      <p:rCtr x="-2726" y="-22277"/>
                                    </p:animMotion>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99">
                                            <p:txEl>
                                              <p:pRg st="2" end="2"/>
                                            </p:txEl>
                                          </p:spTgt>
                                        </p:tgtEl>
                                        <p:attrNameLst>
                                          <p:attrName>style.visibility</p:attrName>
                                        </p:attrNameLst>
                                      </p:cBhvr>
                                      <p:to>
                                        <p:strVal val="visible"/>
                                      </p:to>
                                    </p:set>
                                    <p:animEffect transition="in" filter="dissolve">
                                      <p:cBhvr>
                                        <p:cTn id="69" dur="500"/>
                                        <p:tgtEl>
                                          <p:spTgt spid="99">
                                            <p:txEl>
                                              <p:pRg st="2" end="2"/>
                                            </p:txEl>
                                          </p:spTgt>
                                        </p:tgtEl>
                                      </p:cBhvr>
                                    </p:animEffect>
                                  </p:childTnLst>
                                </p:cTn>
                              </p:par>
                              <p:par>
                                <p:cTn id="70" presetID="9" presetClass="exit" presetSubtype="0" fill="hold" grpId="1" nodeType="withEffect">
                                  <p:stCondLst>
                                    <p:cond delay="0"/>
                                  </p:stCondLst>
                                  <p:childTnLst>
                                    <p:animEffect transition="out" filter="dissolve">
                                      <p:cBhvr>
                                        <p:cTn id="71" dur="500"/>
                                        <p:tgtEl>
                                          <p:spTgt spid="65"/>
                                        </p:tgtEl>
                                      </p:cBhvr>
                                    </p:animEffect>
                                    <p:set>
                                      <p:cBhvr>
                                        <p:cTn id="72" dur="1" fill="hold">
                                          <p:stCondLst>
                                            <p:cond delay="499"/>
                                          </p:stCondLst>
                                        </p:cTn>
                                        <p:tgtEl>
                                          <p:spTgt spid="65"/>
                                        </p:tgtEl>
                                        <p:attrNameLst>
                                          <p:attrName>style.visibility</p:attrName>
                                        </p:attrNameLst>
                                      </p:cBhvr>
                                      <p:to>
                                        <p:strVal val="hidden"/>
                                      </p:to>
                                    </p:set>
                                  </p:childTnLst>
                                </p:cTn>
                              </p:par>
                              <p:par>
                                <p:cTn id="73" presetID="9"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dissolve">
                                      <p:cBhvr>
                                        <p:cTn id="75" dur="500"/>
                                        <p:tgtEl>
                                          <p:spTgt spid="103"/>
                                        </p:tgtEl>
                                      </p:cBhvr>
                                    </p:animEffect>
                                  </p:childTnLst>
                                </p:cTn>
                              </p:par>
                            </p:childTnLst>
                          </p:cTn>
                        </p:par>
                        <p:par>
                          <p:cTn id="76" fill="hold">
                            <p:stCondLst>
                              <p:cond delay="500"/>
                            </p:stCondLst>
                            <p:childTnLst>
                              <p:par>
                                <p:cTn id="77"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78" dur="2000" fill="hold"/>
                                        <p:tgtEl>
                                          <p:spTgt spid="103"/>
                                        </p:tgtEl>
                                        <p:attrNameLst>
                                          <p:attrName>ppt_x</p:attrName>
                                          <p:attrName>ppt_y</p:attrName>
                                        </p:attrNameLst>
                                      </p:cBhvr>
                                    </p:animMotion>
                                  </p:childTnLst>
                                </p:cTn>
                              </p:par>
                            </p:childTnLst>
                          </p:cTn>
                        </p:par>
                        <p:par>
                          <p:cTn id="79" fill="hold">
                            <p:stCondLst>
                              <p:cond delay="2500"/>
                            </p:stCondLst>
                            <p:childTnLst>
                              <p:par>
                                <p:cTn id="80" presetID="9" presetClass="exit" presetSubtype="0" fill="hold" grpId="2" nodeType="afterEffect">
                                  <p:stCondLst>
                                    <p:cond delay="0"/>
                                  </p:stCondLst>
                                  <p:childTnLst>
                                    <p:animEffect transition="out" filter="dissolve">
                                      <p:cBhvr>
                                        <p:cTn id="81" dur="500"/>
                                        <p:tgtEl>
                                          <p:spTgt spid="103"/>
                                        </p:tgtEl>
                                      </p:cBhvr>
                                    </p:animEffect>
                                    <p:set>
                                      <p:cBhvr>
                                        <p:cTn id="82" dur="1" fill="hold">
                                          <p:stCondLst>
                                            <p:cond delay="499"/>
                                          </p:stCondLst>
                                        </p:cTn>
                                        <p:tgtEl>
                                          <p:spTgt spid="103"/>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dissolve">
                                      <p:cBhvr>
                                        <p:cTn id="85" dur="500"/>
                                        <p:tgtEl>
                                          <p:spTgt spid="45"/>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dissolve">
                                      <p:cBhvr>
                                        <p:cTn id="88" dur="500"/>
                                        <p:tgtEl>
                                          <p:spTgt spid="98"/>
                                        </p:tgtEl>
                                      </p:cBhvr>
                                    </p:animEffect>
                                  </p:childTnLst>
                                </p:cTn>
                              </p:par>
                            </p:childTnLst>
                          </p:cTn>
                        </p:par>
                        <p:par>
                          <p:cTn id="89" fill="hold">
                            <p:stCondLst>
                              <p:cond delay="3000"/>
                            </p:stCondLst>
                            <p:childTnLst>
                              <p:par>
                                <p:cTn id="90" presetID="0" presetClass="path" presetSubtype="0" accel="50000" decel="50000" fill="hold" grpId="0" nodeType="afterEffect">
                                  <p:stCondLst>
                                    <p:cond delay="0"/>
                                  </p:stCondLst>
                                  <p:childTnLst>
                                    <p:animMotion origin="layout" path="M 5.6999E-6 -5.83694E-6 C -0.04046 0.0525 -0.08075 0.105 -0.0936 0.18807 C -0.10645 0.27115 -0.09204 0.38511 -0.07745 0.49907 " pathEditMode="relative" ptsTypes="aaA">
                                      <p:cBhvr>
                                        <p:cTn id="91" dur="2000" fill="hold"/>
                                        <p:tgtEl>
                                          <p:spTgt spid="98"/>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99">
                                            <p:txEl>
                                              <p:pRg st="3" end="3"/>
                                            </p:txEl>
                                          </p:spTgt>
                                        </p:tgtEl>
                                        <p:attrNameLst>
                                          <p:attrName>style.visibility</p:attrName>
                                        </p:attrNameLst>
                                      </p:cBhvr>
                                      <p:to>
                                        <p:strVal val="visible"/>
                                      </p:to>
                                    </p:set>
                                    <p:animEffect transition="in" filter="dissolve">
                                      <p:cBhvr>
                                        <p:cTn id="96"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13" grpId="0"/>
      <p:bldP spid="91" grpId="0" animBg="1"/>
      <p:bldP spid="92" grpId="0" animBg="1"/>
      <p:bldP spid="92" grpId="1" animBg="1"/>
      <p:bldP spid="96" grpId="0" animBg="1"/>
      <p:bldP spid="96" grpId="1" animBg="1"/>
      <p:bldP spid="98" grpId="0" animBg="1"/>
      <p:bldP spid="98" grpId="1" animBg="1"/>
      <p:bldP spid="22" grpId="0"/>
      <p:bldP spid="22" grpId="1"/>
      <p:bldP spid="22" grpId="2"/>
      <p:bldP spid="65" grpId="0"/>
      <p:bldP spid="65" grpId="1"/>
      <p:bldP spid="99" grpId="0" build="p"/>
      <p:bldP spid="100" grpId="0" animBg="1"/>
      <p:bldP spid="101" grpId="0" animBg="1"/>
      <p:bldP spid="103" grpId="0"/>
      <p:bldP spid="103" grpId="1"/>
      <p:bldP spid="103" grpId="2"/>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2" y="131535"/>
            <a:ext cx="8410575" cy="460375"/>
          </a:xfrm>
        </p:spPr>
        <p:txBody>
          <a:bodyPr/>
          <a:lstStyle/>
          <a:p>
            <a:r>
              <a:rPr lang="en-US" sz="2800" dirty="0">
                <a:solidFill>
                  <a:srgbClr val="2C95DD"/>
                </a:solidFill>
              </a:rPr>
              <a:t>Creating and Binding a Service</a:t>
            </a:r>
          </a:p>
        </p:txBody>
      </p:sp>
      <p:sp>
        <p:nvSpPr>
          <p:cNvPr id="4" name="Rounded Rectangle 3"/>
          <p:cNvSpPr/>
          <p:nvPr/>
        </p:nvSpPr>
        <p:spPr>
          <a:xfrm>
            <a:off x="1981200"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0"/>
          <p:cNvGrpSpPr/>
          <p:nvPr/>
        </p:nvGrpSpPr>
        <p:grpSpPr>
          <a:xfrm>
            <a:off x="2831917" y="1437660"/>
            <a:ext cx="2590799"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2"/>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370266"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droppedImage.png"/>
          <p:cNvPicPr/>
          <p:nvPr/>
        </p:nvPicPr>
        <p:blipFill>
          <a:blip r:embed="rId3">
            <a:extLst/>
          </a:blip>
          <a:srcRect l="3267" t="13725" r="13071" b="40958"/>
          <a:stretch>
            <a:fillRect/>
          </a:stretch>
        </p:blipFill>
        <p:spPr>
          <a:xfrm>
            <a:off x="5713042" y="3579366"/>
            <a:ext cx="1094173" cy="592677"/>
          </a:xfrm>
          <a:prstGeom prst="rect">
            <a:avLst/>
          </a:prstGeom>
          <a:ln w="3175">
            <a:miter lim="400000"/>
          </a:ln>
          <a:effectLst>
            <a:outerShdw blurRad="127000" dist="76200" dir="2700000" rotWithShape="0">
              <a:srgbClr val="000000">
                <a:alpha val="75000"/>
              </a:srgbClr>
            </a:outerShdw>
          </a:effectLst>
        </p:spPr>
      </p:pic>
      <p:sp>
        <p:nvSpPr>
          <p:cNvPr id="38" name="Shape 356"/>
          <p:cNvSpPr/>
          <p:nvPr/>
        </p:nvSpPr>
        <p:spPr>
          <a:xfrm>
            <a:off x="5916818" y="4108545"/>
            <a:ext cx="96619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defRPr>
                <a:solidFill>
                  <a:srgbClr val="000000"/>
                </a:solidFill>
                <a:uFillTx/>
              </a:defRPr>
            </a:pPr>
            <a:r>
              <a:rPr>
                <a:solidFill>
                  <a:srgbClr val="33928A"/>
                </a:solidFill>
                <a:uFill>
                  <a:solidFill>
                    <a:srgbClr val="4D4D4D"/>
                  </a:solidFill>
                </a:uFill>
              </a:rPr>
              <a:t>Runtime</a:t>
            </a:r>
          </a:p>
        </p:txBody>
      </p:sp>
      <p:sp>
        <p:nvSpPr>
          <p:cNvPr id="3" name="Rectangle 2"/>
          <p:cNvSpPr/>
          <p:nvPr/>
        </p:nvSpPr>
        <p:spPr>
          <a:xfrm>
            <a:off x="150472" y="4647044"/>
            <a:ext cx="3238186" cy="307777"/>
          </a:xfrm>
          <a:prstGeom prst="rect">
            <a:avLst/>
          </a:prstGeom>
        </p:spPr>
        <p:txBody>
          <a:bodyPr wrap="none">
            <a:spAutoFit/>
          </a:bodyPr>
          <a:lstStyle/>
          <a:p>
            <a:r>
              <a:rPr lang="en-US" dirty="0">
                <a:solidFill>
                  <a:schemeClr val="bg1"/>
                </a:solidFill>
              </a:rPr>
              <a:t>http://</a:t>
            </a:r>
            <a:r>
              <a:rPr lang="en-US" dirty="0" err="1">
                <a:solidFill>
                  <a:schemeClr val="bg1"/>
                </a:solidFill>
              </a:rPr>
              <a:t>docs.pivotal.io</a:t>
            </a:r>
            <a:r>
              <a:rPr lang="en-US" dirty="0">
                <a:solidFill>
                  <a:schemeClr val="bg1"/>
                </a:solidFill>
              </a:rPr>
              <a:t>/</a:t>
            </a:r>
            <a:r>
              <a:rPr lang="en-US" dirty="0" err="1">
                <a:solidFill>
                  <a:schemeClr val="bg1"/>
                </a:solidFill>
              </a:rPr>
              <a:t>pivotalcf</a:t>
            </a:r>
            <a:r>
              <a:rPr lang="en-US" dirty="0">
                <a:solidFill>
                  <a:schemeClr val="bg1"/>
                </a:solidFill>
              </a:rPr>
              <a:t>/services/</a:t>
            </a:r>
          </a:p>
        </p:txBody>
      </p:sp>
    </p:spTree>
    <p:extLst>
      <p:ext uri="{BB962C8B-B14F-4D97-AF65-F5344CB8AC3E}">
        <p14:creationId xmlns:p14="http://schemas.microsoft.com/office/powerpoint/2010/main" val="13808565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384022" y="785814"/>
            <a:ext cx="8416527" cy="3716612"/>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1148379" y="2457105"/>
            <a:ext cx="371661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594635" y="187918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238154"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114846" y="1233379"/>
            <a:ext cx="1865862"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4013228" y="1043967"/>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286891"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4967518"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106580"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221713" y="1838037"/>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396067"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452087"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a:stCxn id="42" idx="2"/>
            <a:endCxn id="46" idx="3"/>
          </p:cNvCxnSpPr>
          <p:nvPr/>
        </p:nvCxnSpPr>
        <p:spPr>
          <a:xfrm rot="5400000">
            <a:off x="7086344" y="1377969"/>
            <a:ext cx="503846" cy="1102120"/>
          </a:xfrm>
          <a:prstGeom prst="bentConnector2">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6852385"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238153"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68319" y="2298391"/>
            <a:ext cx="1256081" cy="415492"/>
            <a:chOff x="3468319" y="2298391"/>
            <a:chExt cx="1256081" cy="415492"/>
          </a:xfrm>
        </p:grpSpPr>
        <p:cxnSp>
          <p:nvCxnSpPr>
            <p:cNvPr id="62" name="Straight Arrow Connector 61"/>
            <p:cNvCxnSpPr>
              <a:stCxn id="102" idx="2"/>
            </p:cNvCxnSpPr>
            <p:nvPr/>
          </p:nvCxnSpPr>
          <p:spPr>
            <a:xfrm>
              <a:off x="4096314"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210003"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269373" y="891756"/>
            <a:ext cx="1653882" cy="307777"/>
          </a:xfrm>
          <a:prstGeom prst="rect">
            <a:avLst/>
          </a:prstGeom>
          <a:noFill/>
        </p:spPr>
        <p:txBody>
          <a:bodyPr wrap="square" rtlCol="0">
            <a:spAutoFit/>
          </a:bodyPr>
          <a:lstStyle/>
          <a:p>
            <a:r>
              <a:rPr lang="en-US" dirty="0" smtClean="0">
                <a:solidFill>
                  <a:srgbClr val="4D4D4D"/>
                </a:solidFill>
              </a:rPr>
              <a:t>Staging Request</a:t>
            </a:r>
            <a:endParaRPr lang="en-US" dirty="0">
              <a:solidFill>
                <a:srgbClr val="4D4D4D"/>
              </a:solidFill>
            </a:endParaRPr>
          </a:p>
        </p:txBody>
      </p:sp>
      <p:sp>
        <p:nvSpPr>
          <p:cNvPr id="151" name="Rounded Rectangle 150"/>
          <p:cNvSpPr>
            <a:spLocks noChangeArrowheads="1"/>
          </p:cNvSpPr>
          <p:nvPr/>
        </p:nvSpPr>
        <p:spPr bwMode="auto">
          <a:xfrm>
            <a:off x="1024261" y="2786039"/>
            <a:ext cx="5887241"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114846" y="284915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02"/>
          <p:cNvSpPr/>
          <p:nvPr/>
        </p:nvSpPr>
        <p:spPr>
          <a:xfrm>
            <a:off x="2559074" y="3364884"/>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02"/>
          <p:cNvSpPr/>
          <p:nvPr/>
        </p:nvSpPr>
        <p:spPr>
          <a:xfrm>
            <a:off x="2559074" y="3719741"/>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02"/>
          <p:cNvSpPr/>
          <p:nvPr/>
        </p:nvSpPr>
        <p:spPr>
          <a:xfrm>
            <a:off x="2559074" y="4074597"/>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3644736" y="2844232"/>
            <a:ext cx="615874" cy="261610"/>
          </a:xfrm>
          <a:prstGeom prst="rect">
            <a:avLst/>
          </a:prstGeom>
          <a:noFill/>
        </p:spPr>
        <p:txBody>
          <a:bodyPr wrap="none" rtlCol="0" anchor="t">
            <a:spAutoFit/>
          </a:bodyPr>
          <a:lstStyle/>
          <a:p>
            <a:pPr algn="ctr"/>
            <a:r>
              <a:rPr lang="en-US" sz="1100" b="1" dirty="0" smtClean="0">
                <a:solidFill>
                  <a:schemeClr val="bg1"/>
                </a:solidFill>
              </a:rPr>
              <a:t>Detect</a:t>
            </a:r>
          </a:p>
        </p:txBody>
      </p:sp>
      <p:sp>
        <p:nvSpPr>
          <p:cNvPr id="157" name="TextBox 156"/>
          <p:cNvSpPr txBox="1"/>
          <p:nvPr/>
        </p:nvSpPr>
        <p:spPr>
          <a:xfrm>
            <a:off x="4910914" y="2844232"/>
            <a:ext cx="740908" cy="261610"/>
          </a:xfrm>
          <a:prstGeom prst="rect">
            <a:avLst/>
          </a:prstGeom>
          <a:noFill/>
          <a:ln>
            <a:noFill/>
          </a:ln>
        </p:spPr>
        <p:txBody>
          <a:bodyPr wrap="none" rtlCol="0" anchor="b">
            <a:spAutoFit/>
          </a:bodyPr>
          <a:lstStyle/>
          <a:p>
            <a:pPr algn="ctr"/>
            <a:r>
              <a:rPr lang="en-US" sz="1100" b="1" dirty="0" smtClean="0">
                <a:solidFill>
                  <a:schemeClr val="bg1"/>
                </a:solidFill>
              </a:rPr>
              <a:t>Compile</a:t>
            </a:r>
          </a:p>
        </p:txBody>
      </p:sp>
      <p:sp>
        <p:nvSpPr>
          <p:cNvPr id="158" name="TextBox 157"/>
          <p:cNvSpPr txBox="1"/>
          <p:nvPr/>
        </p:nvSpPr>
        <p:spPr>
          <a:xfrm>
            <a:off x="6260214" y="2844232"/>
            <a:ext cx="663964" cy="261610"/>
          </a:xfrm>
          <a:prstGeom prst="rect">
            <a:avLst/>
          </a:prstGeom>
          <a:noFill/>
          <a:ln>
            <a:noFill/>
          </a:ln>
        </p:spPr>
        <p:txBody>
          <a:bodyPr wrap="none" rtlCol="0" anchor="b">
            <a:spAutoFit/>
          </a:bodyPr>
          <a:lstStyle/>
          <a:p>
            <a:pPr algn="ctr"/>
            <a:r>
              <a:rPr lang="en-US" sz="1100" b="1" dirty="0" smtClean="0">
                <a:solidFill>
                  <a:schemeClr val="bg1"/>
                </a:solidFill>
              </a:rPr>
              <a:t>Upload</a:t>
            </a:r>
          </a:p>
        </p:txBody>
      </p:sp>
      <p:sp>
        <p:nvSpPr>
          <p:cNvPr id="159" name="Bent Arrow 158"/>
          <p:cNvSpPr/>
          <p:nvPr/>
        </p:nvSpPr>
        <p:spPr>
          <a:xfrm rot="10800000">
            <a:off x="2815130" y="3269420"/>
            <a:ext cx="1155407" cy="301656"/>
          </a:xfrm>
          <a:prstGeom prst="bentArrow">
            <a:avLst>
              <a:gd name="adj1" fmla="val 15625"/>
              <a:gd name="adj2" fmla="val 25000"/>
              <a:gd name="adj3" fmla="val 25000"/>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Bent Arrow 159"/>
          <p:cNvSpPr/>
          <p:nvPr/>
        </p:nvSpPr>
        <p:spPr>
          <a:xfrm rot="10800000">
            <a:off x="2815129" y="3269419"/>
            <a:ext cx="1157756" cy="651137"/>
          </a:xfrm>
          <a:prstGeom prst="bentArrow">
            <a:avLst>
              <a:gd name="adj1" fmla="val 7928"/>
              <a:gd name="adj2" fmla="val 10605"/>
              <a:gd name="adj3" fmla="val 10535"/>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p:cNvSpPr txBox="1"/>
          <p:nvPr/>
        </p:nvSpPr>
        <p:spPr>
          <a:xfrm>
            <a:off x="3724073" y="3071325"/>
            <a:ext cx="457200" cy="239887"/>
          </a:xfrm>
          <a:prstGeom prst="roundRect">
            <a:avLst>
              <a:gd name="adj" fmla="val 11734"/>
            </a:avLst>
          </a:prstGeom>
          <a:solidFill>
            <a:srgbClr val="C00000"/>
          </a:solidFill>
          <a:ln>
            <a:noFill/>
          </a:ln>
        </p:spPr>
        <p:txBody>
          <a:bodyPr wrap="none" lIns="45720" tIns="27432" rIns="45720" bIns="27432" rtlCol="0" anchor="t">
            <a:spAutoFit/>
          </a:bodyPr>
          <a:lstStyle/>
          <a:p>
            <a:pPr algn="ctr"/>
            <a:r>
              <a:rPr lang="en-US" sz="1100" b="1" dirty="0" smtClean="0">
                <a:solidFill>
                  <a:schemeClr val="bg1"/>
                </a:solidFill>
              </a:rPr>
              <a:t>No</a:t>
            </a:r>
          </a:p>
        </p:txBody>
      </p:sp>
      <p:sp>
        <p:nvSpPr>
          <p:cNvPr id="162" name="TextBox 161"/>
          <p:cNvSpPr txBox="1"/>
          <p:nvPr/>
        </p:nvSpPr>
        <p:spPr>
          <a:xfrm>
            <a:off x="3724073" y="3071325"/>
            <a:ext cx="457200" cy="239887"/>
          </a:xfrm>
          <a:prstGeom prst="roundRect">
            <a:avLst>
              <a:gd name="adj" fmla="val 11734"/>
            </a:avLst>
          </a:prstGeom>
          <a:solidFill>
            <a:srgbClr val="00B050"/>
          </a:solidFill>
          <a:ln>
            <a:noFill/>
          </a:ln>
        </p:spPr>
        <p:txBody>
          <a:bodyPr wrap="none" lIns="45720" tIns="27432" rIns="45720" bIns="27432" rtlCol="0" anchor="t">
            <a:spAutoFit/>
          </a:bodyPr>
          <a:lstStyle/>
          <a:p>
            <a:pPr algn="ctr"/>
            <a:r>
              <a:rPr lang="en-US" sz="1100" b="1" dirty="0" smtClean="0">
                <a:solidFill>
                  <a:schemeClr val="bg1"/>
                </a:solidFill>
              </a:rPr>
              <a:t>Yes</a:t>
            </a:r>
          </a:p>
        </p:txBody>
      </p:sp>
      <p:sp>
        <p:nvSpPr>
          <p:cNvPr id="163" name="TextBox 162"/>
          <p:cNvSpPr txBox="1"/>
          <p:nvPr/>
        </p:nvSpPr>
        <p:spPr>
          <a:xfrm>
            <a:off x="2190671" y="2844232"/>
            <a:ext cx="938078" cy="430887"/>
          </a:xfrm>
          <a:prstGeom prst="rect">
            <a:avLst/>
          </a:prstGeom>
          <a:noFill/>
        </p:spPr>
        <p:txBody>
          <a:bodyPr wrap="none" rtlCol="0" anchor="b">
            <a:spAutoFit/>
          </a:bodyPr>
          <a:lstStyle/>
          <a:p>
            <a:pPr algn="ctr"/>
            <a:r>
              <a:rPr lang="en-US" sz="1100" b="1" dirty="0" smtClean="0">
                <a:solidFill>
                  <a:schemeClr val="bg1"/>
                </a:solidFill>
              </a:rPr>
              <a:t>System</a:t>
            </a:r>
          </a:p>
          <a:p>
            <a:pPr algn="ctr"/>
            <a:r>
              <a:rPr lang="en-US" sz="1100" b="1" dirty="0" smtClean="0">
                <a:solidFill>
                  <a:schemeClr val="bg1"/>
                </a:solidFill>
              </a:rPr>
              <a:t>Buildpacks</a:t>
            </a:r>
          </a:p>
        </p:txBody>
      </p:sp>
      <p:sp>
        <p:nvSpPr>
          <p:cNvPr id="164" name="Teardrop 163"/>
          <p:cNvSpPr/>
          <p:nvPr/>
        </p:nvSpPr>
        <p:spPr>
          <a:xfrm rot="18900000">
            <a:off x="5777669" y="3703770"/>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4903954"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6" name="TextBox 165"/>
          <p:cNvSpPr txBox="1"/>
          <p:nvPr/>
        </p:nvSpPr>
        <p:spPr>
          <a:xfrm>
            <a:off x="5438855"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7" name="Diamond 87"/>
          <p:cNvSpPr/>
          <p:nvPr/>
        </p:nvSpPr>
        <p:spPr>
          <a:xfrm>
            <a:off x="2209745" y="1359224"/>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droppedImage.png"/>
          <p:cNvPicPr/>
          <p:nvPr/>
        </p:nvPicPr>
        <p:blipFill>
          <a:blip r:embed="rId3">
            <a:extLst/>
          </a:blip>
          <a:srcRect l="3267" t="13725" r="13071" b="40958"/>
          <a:stretch>
            <a:fillRect/>
          </a:stretch>
        </p:blipFill>
        <p:spPr>
          <a:xfrm>
            <a:off x="7373318" y="3269420"/>
            <a:ext cx="1094173" cy="592677"/>
          </a:xfrm>
          <a:prstGeom prst="rect">
            <a:avLst/>
          </a:prstGeom>
          <a:ln w="3175">
            <a:miter lim="400000"/>
          </a:ln>
          <a:effectLst>
            <a:outerShdw blurRad="127000" dist="76200" dir="2700000" rotWithShape="0">
              <a:srgbClr val="000000">
                <a:alpha val="75000"/>
              </a:srgbClr>
            </a:outerShdw>
          </a:effectLst>
        </p:spPr>
      </p:pic>
      <p:sp>
        <p:nvSpPr>
          <p:cNvPr id="169" name="Shape 356"/>
          <p:cNvSpPr/>
          <p:nvPr/>
        </p:nvSpPr>
        <p:spPr>
          <a:xfrm>
            <a:off x="7650517" y="3843461"/>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
        <p:nvSpPr>
          <p:cNvPr id="173" name="TextBox 172"/>
          <p:cNvSpPr txBox="1"/>
          <p:nvPr/>
        </p:nvSpPr>
        <p:spPr>
          <a:xfrm>
            <a:off x="1896388" y="3364884"/>
            <a:ext cx="662686" cy="261610"/>
          </a:xfrm>
          <a:prstGeom prst="rect">
            <a:avLst/>
          </a:prstGeom>
          <a:noFill/>
        </p:spPr>
        <p:txBody>
          <a:bodyPr wrap="none" rtlCol="0" anchor="b">
            <a:spAutoFit/>
          </a:bodyPr>
          <a:lstStyle/>
          <a:p>
            <a:pPr algn="ctr"/>
            <a:r>
              <a:rPr lang="en-US" sz="1100" b="1" dirty="0" smtClean="0">
                <a:solidFill>
                  <a:schemeClr val="bg1"/>
                </a:solidFill>
              </a:rPr>
              <a:t>Python</a:t>
            </a:r>
          </a:p>
        </p:txBody>
      </p:sp>
      <p:sp>
        <p:nvSpPr>
          <p:cNvPr id="176" name="TextBox 175"/>
          <p:cNvSpPr txBox="1"/>
          <p:nvPr/>
        </p:nvSpPr>
        <p:spPr>
          <a:xfrm>
            <a:off x="1960505" y="3703336"/>
            <a:ext cx="498479" cy="261610"/>
          </a:xfrm>
          <a:prstGeom prst="rect">
            <a:avLst/>
          </a:prstGeom>
          <a:noFill/>
        </p:spPr>
        <p:txBody>
          <a:bodyPr wrap="none" rtlCol="0" anchor="b">
            <a:spAutoFit/>
          </a:bodyPr>
          <a:lstStyle/>
          <a:p>
            <a:pPr algn="ctr"/>
            <a:r>
              <a:rPr lang="en-US" sz="1100" b="1" dirty="0" smtClean="0">
                <a:solidFill>
                  <a:schemeClr val="bg1"/>
                </a:solidFill>
              </a:rPr>
              <a:t>Java</a:t>
            </a:r>
          </a:p>
        </p:txBody>
      </p:sp>
      <p:sp>
        <p:nvSpPr>
          <p:cNvPr id="133" name="TextBox 132"/>
          <p:cNvSpPr txBox="1"/>
          <p:nvPr/>
        </p:nvSpPr>
        <p:spPr>
          <a:xfrm>
            <a:off x="5602823" y="881794"/>
            <a:ext cx="831825" cy="307777"/>
          </a:xfrm>
          <a:prstGeom prst="rect">
            <a:avLst/>
          </a:prstGeom>
          <a:noFill/>
        </p:spPr>
        <p:txBody>
          <a:bodyPr wrap="square" rtlCol="0">
            <a:spAutoFit/>
          </a:bodyPr>
          <a:lstStyle/>
          <a:p>
            <a:r>
              <a:rPr lang="en-US" dirty="0" smtClean="0">
                <a:solidFill>
                  <a:srgbClr val="4D4D4D"/>
                </a:solidFill>
              </a:rPr>
              <a:t>Task</a:t>
            </a:r>
            <a:endParaRPr lang="en-US" dirty="0">
              <a:solidFill>
                <a:srgbClr val="4D4D4D"/>
              </a:solidFill>
            </a:endParaRPr>
          </a:p>
        </p:txBody>
      </p:sp>
      <p:sp>
        <p:nvSpPr>
          <p:cNvPr id="183" name="Title 1"/>
          <p:cNvSpPr>
            <a:spLocks noGrp="1"/>
          </p:cNvSpPr>
          <p:nvPr>
            <p:ph type="title"/>
          </p:nvPr>
        </p:nvSpPr>
        <p:spPr>
          <a:xfrm>
            <a:off x="155540" y="86559"/>
            <a:ext cx="8410575" cy="530298"/>
          </a:xfrm>
        </p:spPr>
        <p:txBody>
          <a:bodyPr/>
          <a:lstStyle/>
          <a:p>
            <a:r>
              <a:rPr lang="en-US" sz="2800" i="1" dirty="0" smtClean="0">
                <a:solidFill>
                  <a:srgbClr val="2C95DD"/>
                </a:solidFill>
              </a:rPr>
              <a:t>Staging</a:t>
            </a:r>
            <a:r>
              <a:rPr lang="en-US" sz="2800" dirty="0" smtClean="0">
                <a:solidFill>
                  <a:srgbClr val="2C95DD"/>
                </a:solidFill>
              </a:rPr>
              <a:t> an </a:t>
            </a:r>
            <a:r>
              <a:rPr lang="en-US" sz="2800" dirty="0">
                <a:solidFill>
                  <a:srgbClr val="2C95DD"/>
                </a:solidFill>
              </a:rPr>
              <a:t>Application</a:t>
            </a:r>
          </a:p>
        </p:txBody>
      </p:sp>
    </p:spTree>
    <p:extLst>
      <p:ext uri="{BB962C8B-B14F-4D97-AF65-F5344CB8AC3E}">
        <p14:creationId xmlns:p14="http://schemas.microsoft.com/office/powerpoint/2010/main" val="371546795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20469 4.07407E-6 C 0.21823 0.05061 0.23194 0.10185 0.22083 0.14321 C 0.20989 0.18426 0.15295 0.22963 0.13941 0.24722 " pathEditMode="relative" rAng="0" ptsTypes="aaA">
                                      <p:cBhvr>
                                        <p:cTn id="26" dur="1500" fill="hold"/>
                                        <p:tgtEl>
                                          <p:spTgt spid="133">
                                            <p:txEl>
                                              <p:pRg st="0" end="0"/>
                                            </p:txEl>
                                          </p:spTgt>
                                        </p:tgtEl>
                                        <p:attrNameLst>
                                          <p:attrName>ppt_x</p:attrName>
                                          <p:attrName>ppt_y</p:attrName>
                                        </p:attrNameLst>
                                      </p:cBhvr>
                                      <p:rCtr x="-1910" y="12346"/>
                                    </p:animMotion>
                                  </p:childTnLst>
                                </p:cTn>
                              </p:par>
                              <p:par>
                                <p:cTn id="27" presetID="9"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par>
                          <p:cTn id="30" fill="hold">
                            <p:stCondLst>
                              <p:cond delay="1500"/>
                            </p:stCondLst>
                            <p:childTnLst>
                              <p:par>
                                <p:cTn id="31" presetID="9" presetClass="entr" presetSubtype="0" fill="hold" nodeType="after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dissolve">
                                      <p:cBhvr>
                                        <p:cTn id="33" dur="500"/>
                                        <p:tgtEl>
                                          <p:spTgt spid="75"/>
                                        </p:tgtEl>
                                      </p:cBhvr>
                                    </p:animEffec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499"/>
                                          </p:stCondLst>
                                        </p:cTn>
                                        <p:tgtEl>
                                          <p:spTgt spid="76"/>
                                        </p:tgtEl>
                                        <p:attrNameLst>
                                          <p:attrName>style.visibility</p:attrName>
                                        </p:attrNameLst>
                                      </p:cBhvr>
                                      <p:to>
                                        <p:strVal val="visible"/>
                                      </p:to>
                                    </p:set>
                                  </p:childTnLst>
                                </p:cTn>
                              </p:par>
                            </p:childTnLst>
                          </p:cTn>
                        </p:par>
                        <p:par>
                          <p:cTn id="37" fill="hold">
                            <p:stCondLst>
                              <p:cond delay="2500"/>
                            </p:stCondLst>
                            <p:childTnLst>
                              <p:par>
                                <p:cTn id="38" presetID="1" presetClass="exit" presetSubtype="0" fill="hold" nodeType="afterEffect">
                                  <p:stCondLst>
                                    <p:cond delay="0"/>
                                  </p:stCondLst>
                                  <p:childTnLst>
                                    <p:set>
                                      <p:cBhvr>
                                        <p:cTn id="39" dur="1" fill="hold">
                                          <p:stCondLst>
                                            <p:cond delay="499"/>
                                          </p:stCondLst>
                                        </p:cTn>
                                        <p:tgtEl>
                                          <p:spTgt spid="76"/>
                                        </p:tgtEl>
                                        <p:attrNameLst>
                                          <p:attrName>style.visibility</p:attrName>
                                        </p:attrNameLst>
                                      </p:cBhvr>
                                      <p:to>
                                        <p:strVal val="hidden"/>
                                      </p:to>
                                    </p:se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499"/>
                                          </p:stCondLst>
                                        </p:cTn>
                                        <p:tgtEl>
                                          <p:spTgt spid="76"/>
                                        </p:tgtEl>
                                        <p:attrNameLst>
                                          <p:attrName>style.visibility</p:attrName>
                                        </p:attrNameLst>
                                      </p:cBhvr>
                                      <p:to>
                                        <p:strVal val="visible"/>
                                      </p:to>
                                    </p:set>
                                  </p:childTnLst>
                                </p:cTn>
                              </p:par>
                            </p:childTnLst>
                          </p:cTn>
                        </p:par>
                        <p:par>
                          <p:cTn id="43" fill="hold">
                            <p:stCondLst>
                              <p:cond delay="3500"/>
                            </p:stCondLst>
                            <p:childTnLst>
                              <p:par>
                                <p:cTn id="44" presetID="1" presetClass="exit" presetSubtype="0" fill="hold" nodeType="afterEffect">
                                  <p:stCondLst>
                                    <p:cond delay="0"/>
                                  </p:stCondLst>
                                  <p:childTnLst>
                                    <p:set>
                                      <p:cBhvr>
                                        <p:cTn id="45" dur="1" fill="hold">
                                          <p:stCondLst>
                                            <p:cond delay="499"/>
                                          </p:stCondLst>
                                        </p:cTn>
                                        <p:tgtEl>
                                          <p:spTgt spid="76"/>
                                        </p:tgtEl>
                                        <p:attrNameLst>
                                          <p:attrName>style.visibility</p:attrName>
                                        </p:attrNameLst>
                                      </p:cBhvr>
                                      <p:to>
                                        <p:strVal val="hidden"/>
                                      </p:to>
                                    </p:set>
                                  </p:childTnLst>
                                </p:cTn>
                              </p:par>
                            </p:childTnLst>
                          </p:cTn>
                        </p:par>
                        <p:par>
                          <p:cTn id="46" fill="hold">
                            <p:stCondLst>
                              <p:cond delay="4000"/>
                            </p:stCondLst>
                            <p:childTnLst>
                              <p:par>
                                <p:cTn id="47" presetID="1" presetClass="entr" presetSubtype="0" fill="hold" nodeType="afterEffect">
                                  <p:stCondLst>
                                    <p:cond delay="0"/>
                                  </p:stCondLst>
                                  <p:childTnLst>
                                    <p:set>
                                      <p:cBhvr>
                                        <p:cTn id="48" dur="1" fill="hold">
                                          <p:stCondLst>
                                            <p:cond delay="499"/>
                                          </p:stCondLst>
                                        </p:cTn>
                                        <p:tgtEl>
                                          <p:spTgt spid="76"/>
                                        </p:tgtEl>
                                        <p:attrNameLst>
                                          <p:attrName>style.visibility</p:attrName>
                                        </p:attrNameLst>
                                      </p:cBhvr>
                                      <p:to>
                                        <p:strVal val="visible"/>
                                      </p:to>
                                    </p:set>
                                  </p:childTnLst>
                                </p:cTn>
                              </p:par>
                            </p:childTnLst>
                          </p:cTn>
                        </p:par>
                        <p:par>
                          <p:cTn id="49" fill="hold">
                            <p:stCondLst>
                              <p:cond delay="4500"/>
                            </p:stCondLst>
                            <p:childTnLst>
                              <p:par>
                                <p:cTn id="50" presetID="0" presetClass="path" presetSubtype="0" accel="50000" decel="50000" fill="hold" grpId="2" nodeType="afterEffect">
                                  <p:stCondLst>
                                    <p:cond delay="0"/>
                                  </p:stCondLst>
                                  <p:childTnLst>
                                    <p:animMotion origin="layout" path="M 0.13941 0.24723 C -0.03767 0.23797 -0.21372 0.22902 -0.3191 0.23827 C -0.42413 0.24815 -0.45851 0.27747 -0.49184 0.30772 " pathEditMode="relative" rAng="0" ptsTypes="aaA">
                                      <p:cBhvr>
                                        <p:cTn id="51" dur="1500" fill="hold"/>
                                        <p:tgtEl>
                                          <p:spTgt spid="133">
                                            <p:txEl>
                                              <p:pRg st="0" end="0"/>
                                            </p:txEl>
                                          </p:spTgt>
                                        </p:tgtEl>
                                        <p:attrNameLst>
                                          <p:attrName>ppt_x</p:attrName>
                                          <p:attrName>ppt_y</p:attrName>
                                        </p:attrNameLst>
                                      </p:cBhvr>
                                      <p:rCtr x="-31563" y="2099"/>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3"/>
                                        </p:tgtEl>
                                        <p:attrNameLst>
                                          <p:attrName>style.visibility</p:attrName>
                                        </p:attrNameLst>
                                      </p:cBhvr>
                                      <p:to>
                                        <p:strVal val="visible"/>
                                      </p:to>
                                    </p:set>
                                    <p:animEffect transition="in" filter="fade">
                                      <p:cBhvr>
                                        <p:cTn id="56" dur="500"/>
                                        <p:tgtEl>
                                          <p:spTgt spid="163"/>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53"/>
                                        </p:tgtEl>
                                        <p:attrNameLst>
                                          <p:attrName>style.visibility</p:attrName>
                                        </p:attrNameLst>
                                      </p:cBhvr>
                                      <p:to>
                                        <p:strVal val="visible"/>
                                      </p:to>
                                    </p:set>
                                    <p:animEffect transition="in" filter="fade">
                                      <p:cBhvr>
                                        <p:cTn id="60" dur="500"/>
                                        <p:tgtEl>
                                          <p:spTgt spid="153"/>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54"/>
                                        </p:tgtEl>
                                        <p:attrNameLst>
                                          <p:attrName>style.visibility</p:attrName>
                                        </p:attrNameLst>
                                      </p:cBhvr>
                                      <p:to>
                                        <p:strVal val="visible"/>
                                      </p:to>
                                    </p:set>
                                    <p:animEffect transition="in" filter="fade">
                                      <p:cBhvr>
                                        <p:cTn id="64" dur="500"/>
                                        <p:tgtEl>
                                          <p:spTgt spid="154"/>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fade">
                                      <p:cBhvr>
                                        <p:cTn id="68" dur="500"/>
                                        <p:tgtEl>
                                          <p:spTgt spid="1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childTnLst>
                          </p:cTn>
                        </p:par>
                        <p:par>
                          <p:cTn id="74" fill="hold">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159"/>
                                        </p:tgtEl>
                                        <p:attrNameLst>
                                          <p:attrName>style.visibility</p:attrName>
                                        </p:attrNameLst>
                                      </p:cBhvr>
                                      <p:to>
                                        <p:strVal val="visible"/>
                                      </p:to>
                                    </p:set>
                                    <p:animEffect transition="in" filter="wipe(right)">
                                      <p:cBhvr>
                                        <p:cTn id="77" dur="500"/>
                                        <p:tgtEl>
                                          <p:spTgt spid="159"/>
                                        </p:tgtEl>
                                      </p:cBhvr>
                                    </p:animEffect>
                                  </p:childTnLst>
                                </p:cTn>
                              </p:par>
                              <p:par>
                                <p:cTn id="78" presetID="9" presetClass="entr" presetSubtype="0" fill="hold" grpId="0" nodeType="withEffect">
                                  <p:stCondLst>
                                    <p:cond delay="250"/>
                                  </p:stCondLst>
                                  <p:childTnLst>
                                    <p:set>
                                      <p:cBhvr>
                                        <p:cTn id="79" dur="1" fill="hold">
                                          <p:stCondLst>
                                            <p:cond delay="0"/>
                                          </p:stCondLst>
                                        </p:cTn>
                                        <p:tgtEl>
                                          <p:spTgt spid="173"/>
                                        </p:tgtEl>
                                        <p:attrNameLst>
                                          <p:attrName>style.visibility</p:attrName>
                                        </p:attrNameLst>
                                      </p:cBhvr>
                                      <p:to>
                                        <p:strVal val="visible"/>
                                      </p:to>
                                    </p:set>
                                    <p:animEffect transition="in" filter="dissolve">
                                      <p:cBhvr>
                                        <p:cTn id="80" dur="500"/>
                                        <p:tgtEl>
                                          <p:spTgt spid="173"/>
                                        </p:tgtEl>
                                      </p:cBhvr>
                                    </p:animEffect>
                                  </p:childTnLst>
                                </p:cTn>
                              </p:par>
                            </p:childTnLst>
                          </p:cTn>
                        </p:par>
                        <p:par>
                          <p:cTn id="81" fill="hold">
                            <p:stCondLst>
                              <p:cond delay="1250"/>
                            </p:stCondLst>
                            <p:childTnLst>
                              <p:par>
                                <p:cTn id="82" presetID="10" presetClass="entr" presetSubtype="0" fill="hold" grpId="0" nodeType="after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fade">
                                      <p:cBhvr>
                                        <p:cTn id="84" dur="500"/>
                                        <p:tgtEl>
                                          <p:spTgt spid="161"/>
                                        </p:tgtEl>
                                      </p:cBhvr>
                                    </p:animEffect>
                                  </p:childTnLst>
                                </p:cTn>
                              </p:par>
                            </p:childTnLst>
                          </p:cTn>
                        </p:par>
                        <p:par>
                          <p:cTn id="85" fill="hold">
                            <p:stCondLst>
                              <p:cond delay="1750"/>
                            </p:stCondLst>
                            <p:childTnLst>
                              <p:par>
                                <p:cTn id="86" presetID="1" presetClass="exit" presetSubtype="0" fill="hold" grpId="1" nodeType="afterEffect">
                                  <p:stCondLst>
                                    <p:cond delay="750"/>
                                  </p:stCondLst>
                                  <p:childTnLst>
                                    <p:set>
                                      <p:cBhvr>
                                        <p:cTn id="87" dur="1" fill="hold">
                                          <p:stCondLst>
                                            <p:cond delay="499"/>
                                          </p:stCondLst>
                                        </p:cTn>
                                        <p:tgtEl>
                                          <p:spTgt spid="161"/>
                                        </p:tgtEl>
                                        <p:attrNameLst>
                                          <p:attrName>style.visibility</p:attrName>
                                        </p:attrNameLst>
                                      </p:cBhvr>
                                      <p:to>
                                        <p:strVal val="hidden"/>
                                      </p:to>
                                    </p:set>
                                  </p:childTnLst>
                                </p:cTn>
                              </p:par>
                            </p:childTnLst>
                          </p:cTn>
                        </p:par>
                        <p:par>
                          <p:cTn id="88" fill="hold">
                            <p:stCondLst>
                              <p:cond delay="3000"/>
                            </p:stCondLst>
                            <p:childTnLst>
                              <p:par>
                                <p:cTn id="89" presetID="22" presetClass="entr" presetSubtype="1" fill="hold" grpId="0" nodeType="afterEffect">
                                  <p:stCondLst>
                                    <p:cond delay="0"/>
                                  </p:stCondLst>
                                  <p:childTnLst>
                                    <p:set>
                                      <p:cBhvr>
                                        <p:cTn id="90" dur="1" fill="hold">
                                          <p:stCondLst>
                                            <p:cond delay="0"/>
                                          </p:stCondLst>
                                        </p:cTn>
                                        <p:tgtEl>
                                          <p:spTgt spid="160"/>
                                        </p:tgtEl>
                                        <p:attrNameLst>
                                          <p:attrName>style.visibility</p:attrName>
                                        </p:attrNameLst>
                                      </p:cBhvr>
                                      <p:to>
                                        <p:strVal val="visible"/>
                                      </p:to>
                                    </p:set>
                                    <p:animEffect transition="in" filter="wipe(up)">
                                      <p:cBhvr>
                                        <p:cTn id="91" dur="500"/>
                                        <p:tgtEl>
                                          <p:spTgt spid="160"/>
                                        </p:tgtEl>
                                      </p:cBhvr>
                                    </p:animEffect>
                                  </p:childTnLst>
                                </p:cTn>
                              </p:par>
                              <p:par>
                                <p:cTn id="92" presetID="9" presetClass="exit" presetSubtype="0" fill="hold" grpId="1" nodeType="withEffect">
                                  <p:stCondLst>
                                    <p:cond delay="750"/>
                                  </p:stCondLst>
                                  <p:childTnLst>
                                    <p:animEffect transition="out" filter="dissolve">
                                      <p:cBhvr>
                                        <p:cTn id="93" dur="500"/>
                                        <p:tgtEl>
                                          <p:spTgt spid="173"/>
                                        </p:tgtEl>
                                      </p:cBhvr>
                                    </p:animEffect>
                                    <p:set>
                                      <p:cBhvr>
                                        <p:cTn id="94" dur="1" fill="hold">
                                          <p:stCondLst>
                                            <p:cond delay="499"/>
                                          </p:stCondLst>
                                        </p:cTn>
                                        <p:tgtEl>
                                          <p:spTgt spid="173"/>
                                        </p:tgtEl>
                                        <p:attrNameLst>
                                          <p:attrName>style.visibility</p:attrName>
                                        </p:attrNameLst>
                                      </p:cBhvr>
                                      <p:to>
                                        <p:strVal val="hidden"/>
                                      </p:to>
                                    </p:set>
                                  </p:childTnLst>
                                </p:cTn>
                              </p:par>
                              <p:par>
                                <p:cTn id="95" presetID="9" presetClass="entr" presetSubtype="0" fill="hold" grpId="0" nodeType="withEffect">
                                  <p:stCondLst>
                                    <p:cond delay="250"/>
                                  </p:stCondLst>
                                  <p:childTnLst>
                                    <p:set>
                                      <p:cBhvr>
                                        <p:cTn id="96" dur="1" fill="hold">
                                          <p:stCondLst>
                                            <p:cond delay="0"/>
                                          </p:stCondLst>
                                        </p:cTn>
                                        <p:tgtEl>
                                          <p:spTgt spid="176"/>
                                        </p:tgtEl>
                                        <p:attrNameLst>
                                          <p:attrName>style.visibility</p:attrName>
                                        </p:attrNameLst>
                                      </p:cBhvr>
                                      <p:to>
                                        <p:strVal val="visible"/>
                                      </p:to>
                                    </p:set>
                                    <p:animEffect transition="in" filter="dissolve">
                                      <p:cBhvr>
                                        <p:cTn id="97" dur="500"/>
                                        <p:tgtEl>
                                          <p:spTgt spid="176"/>
                                        </p:tgtEl>
                                      </p:cBhvr>
                                    </p:animEffect>
                                  </p:childTnLst>
                                </p:cTn>
                              </p:par>
                            </p:childTnLst>
                          </p:cTn>
                        </p:par>
                        <p:par>
                          <p:cTn id="98" fill="hold">
                            <p:stCondLst>
                              <p:cond delay="4250"/>
                            </p:stCondLst>
                            <p:childTnLst>
                              <p:par>
                                <p:cTn id="99" presetID="10" presetClass="entr" presetSubtype="0" fill="hold" grpId="0" nodeType="afterEffect">
                                  <p:stCondLst>
                                    <p:cond delay="0"/>
                                  </p:stCondLst>
                                  <p:childTnLst>
                                    <p:set>
                                      <p:cBhvr>
                                        <p:cTn id="100" dur="1" fill="hold">
                                          <p:stCondLst>
                                            <p:cond delay="0"/>
                                          </p:stCondLst>
                                        </p:cTn>
                                        <p:tgtEl>
                                          <p:spTgt spid="162"/>
                                        </p:tgtEl>
                                        <p:attrNameLst>
                                          <p:attrName>style.visibility</p:attrName>
                                        </p:attrNameLst>
                                      </p:cBhvr>
                                      <p:to>
                                        <p:strVal val="visible"/>
                                      </p:to>
                                    </p:set>
                                    <p:animEffect transition="in" filter="fade">
                                      <p:cBhvr>
                                        <p:cTn id="101" dur="500"/>
                                        <p:tgtEl>
                                          <p:spTgt spid="16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57"/>
                                        </p:tgtEl>
                                        <p:attrNameLst>
                                          <p:attrName>style.visibility</p:attrName>
                                        </p:attrNameLst>
                                      </p:cBhvr>
                                      <p:to>
                                        <p:strVal val="visible"/>
                                      </p:to>
                                    </p:set>
                                    <p:animEffect transition="in" filter="fade">
                                      <p:cBhvr>
                                        <p:cTn id="106" dur="500"/>
                                        <p:tgtEl>
                                          <p:spTgt spid="157"/>
                                        </p:tgtEl>
                                      </p:cBhvr>
                                    </p:animEffect>
                                  </p:childTnLst>
                                </p:cTn>
                              </p:par>
                            </p:childTnLst>
                          </p:cTn>
                        </p:par>
                        <p:par>
                          <p:cTn id="107" fill="hold">
                            <p:stCondLst>
                              <p:cond delay="500"/>
                            </p:stCondLst>
                            <p:childTnLst>
                              <p:par>
                                <p:cTn id="108" presetID="50" presetClass="path" presetSubtype="0" accel="50000" decel="50000" fill="hold" grpId="0" nodeType="afterEffect">
                                  <p:stCondLst>
                                    <p:cond delay="0"/>
                                  </p:stCondLst>
                                  <p:childTnLst>
                                    <p:animMotion origin="layout" path="M 1.94444E-6 3.95062E-6 C 1.94444E-6 0.0003 0.10521 0.05493 0.1743 0.17932 C 0.24288 0.30401 0.25694 0.3753 0.28055 0.45185 " pathEditMode="relative" rAng="0" ptsTypes="fsf">
                                      <p:cBhvr>
                                        <p:cTn id="109" dur="2000" fill="hold"/>
                                        <p:tgtEl>
                                          <p:spTgt spid="167"/>
                                        </p:tgtEl>
                                        <p:attrNameLst>
                                          <p:attrName>ppt_x</p:attrName>
                                          <p:attrName>ppt_y</p:attrName>
                                        </p:attrNameLst>
                                      </p:cBhvr>
                                      <p:rCtr x="14028" y="22593"/>
                                    </p:animMotion>
                                  </p:childTnLst>
                                </p:cTn>
                              </p:par>
                            </p:childTnLst>
                          </p:cTn>
                        </p:par>
                        <p:par>
                          <p:cTn id="110" fill="hold">
                            <p:stCondLst>
                              <p:cond delay="2500"/>
                            </p:stCondLst>
                            <p:childTnLst>
                              <p:par>
                                <p:cTn id="111" presetID="1" presetClass="entr" presetSubtype="0" fill="hold" grpId="0" nodeType="afterEffect">
                                  <p:stCondLst>
                                    <p:cond delay="0"/>
                                  </p:stCondLst>
                                  <p:childTnLst>
                                    <p:set>
                                      <p:cBhvr>
                                        <p:cTn id="112" dur="1" fill="hold">
                                          <p:stCondLst>
                                            <p:cond delay="499"/>
                                          </p:stCondLst>
                                        </p:cTn>
                                        <p:tgtEl>
                                          <p:spTgt spid="165"/>
                                        </p:tgtEl>
                                        <p:attrNameLst>
                                          <p:attrName>style.visibility</p:attrName>
                                        </p:attrNameLst>
                                      </p:cBhvr>
                                      <p:to>
                                        <p:strVal val="visible"/>
                                      </p:to>
                                    </p:set>
                                  </p:childTnLst>
                                </p:cTn>
                              </p:par>
                            </p:childTnLst>
                          </p:cTn>
                        </p:par>
                        <p:par>
                          <p:cTn id="113" fill="hold">
                            <p:stCondLst>
                              <p:cond delay="3000"/>
                            </p:stCondLst>
                            <p:childTnLst>
                              <p:par>
                                <p:cTn id="114" presetID="42" presetClass="path" presetSubtype="0" accel="50000" decel="50000" fill="hold" grpId="1" nodeType="afterEffect">
                                  <p:stCondLst>
                                    <p:cond delay="0"/>
                                  </p:stCondLst>
                                  <p:childTnLst>
                                    <p:animMotion origin="layout" path="M 2.77778E-6 -6.17284E-7 L 0.28941 -0.02037 " pathEditMode="relative" rAng="0" ptsTypes="AA">
                                      <p:cBhvr>
                                        <p:cTn id="115" dur="2000" fill="hold"/>
                                        <p:tgtEl>
                                          <p:spTgt spid="154"/>
                                        </p:tgtEl>
                                        <p:attrNameLst>
                                          <p:attrName>ppt_x</p:attrName>
                                          <p:attrName>ppt_y</p:attrName>
                                        </p:attrNameLst>
                                      </p:cBhvr>
                                      <p:rCtr x="14462" y="-1019"/>
                                    </p:animMotion>
                                  </p:childTnLst>
                                </p:cTn>
                              </p:par>
                            </p:childTnLst>
                          </p:cTn>
                        </p:par>
                        <p:par>
                          <p:cTn id="116" fill="hold">
                            <p:stCondLst>
                              <p:cond delay="5000"/>
                            </p:stCondLst>
                            <p:childTnLst>
                              <p:par>
                                <p:cTn id="117" presetID="1" presetClass="entr" presetSubtype="0" fill="hold" grpId="0" nodeType="afterEffect">
                                  <p:stCondLst>
                                    <p:cond delay="0"/>
                                  </p:stCondLst>
                                  <p:childTnLst>
                                    <p:set>
                                      <p:cBhvr>
                                        <p:cTn id="118" dur="1" fill="hold">
                                          <p:stCondLst>
                                            <p:cond delay="499"/>
                                          </p:stCondLst>
                                        </p:cTn>
                                        <p:tgtEl>
                                          <p:spTgt spid="166"/>
                                        </p:tgtEl>
                                        <p:attrNameLst>
                                          <p:attrName>style.visibility</p:attrName>
                                        </p:attrNameLst>
                                      </p:cBhvr>
                                      <p:to>
                                        <p:strVal val="visible"/>
                                      </p:to>
                                    </p:set>
                                  </p:childTnLst>
                                </p:cTn>
                              </p:par>
                            </p:childTnLst>
                          </p:cTn>
                        </p:par>
                        <p:par>
                          <p:cTn id="119" fill="hold">
                            <p:stCondLst>
                              <p:cond delay="5500"/>
                            </p:stCondLst>
                            <p:childTnLst>
                              <p:par>
                                <p:cTn id="120" presetID="10" presetClass="entr" presetSubtype="0" fill="hold" grpId="0"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fade">
                                      <p:cBhvr>
                                        <p:cTn id="122" dur="500"/>
                                        <p:tgtEl>
                                          <p:spTgt spid="16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58"/>
                                        </p:tgtEl>
                                        <p:attrNameLst>
                                          <p:attrName>style.visibility</p:attrName>
                                        </p:attrNameLst>
                                      </p:cBhvr>
                                      <p:to>
                                        <p:strVal val="visible"/>
                                      </p:to>
                                    </p:set>
                                    <p:animEffect transition="in" filter="fade">
                                      <p:cBhvr>
                                        <p:cTn id="127" dur="500"/>
                                        <p:tgtEl>
                                          <p:spTgt spid="158"/>
                                        </p:tgtEl>
                                      </p:cBhvr>
                                    </p:animEffect>
                                  </p:childTnLst>
                                </p:cTn>
                              </p:par>
                            </p:childTnLst>
                          </p:cTn>
                        </p:par>
                        <p:par>
                          <p:cTn id="128" fill="hold">
                            <p:stCondLst>
                              <p:cond delay="500"/>
                            </p:stCondLst>
                            <p:childTnLst>
                              <p:par>
                                <p:cTn id="129" presetID="42" presetClass="path" presetSubtype="0" accel="50000" decel="50000" fill="hold" grpId="1" nodeType="afterEffect">
                                  <p:stCondLst>
                                    <p:cond delay="0"/>
                                  </p:stCondLst>
                                  <p:childTnLst>
                                    <p:animMotion origin="layout" path="M -2.77778E-6 -3.08547E-9 L 0.08108 -3.08547E-9 " pathEditMode="relative" rAng="0" ptsTypes="AA">
                                      <p:cBhvr>
                                        <p:cTn id="130" dur="500" fill="hold"/>
                                        <p:tgtEl>
                                          <p:spTgt spid="164"/>
                                        </p:tgtEl>
                                        <p:attrNameLst>
                                          <p:attrName>ppt_x</p:attrName>
                                          <p:attrName>ppt_y</p:attrName>
                                        </p:attrNameLst>
                                      </p:cBhvr>
                                      <p:rCtr x="4045" y="0"/>
                                    </p:animMotion>
                                  </p:childTnLst>
                                </p:cTn>
                              </p:par>
                            </p:childTnLst>
                          </p:cTn>
                        </p:par>
                        <p:par>
                          <p:cTn id="131" fill="hold">
                            <p:stCondLst>
                              <p:cond delay="1000"/>
                            </p:stCondLst>
                            <p:childTnLst>
                              <p:par>
                                <p:cTn id="132" presetID="50" presetClass="path" presetSubtype="0" accel="50000" decel="50000" fill="hold" grpId="2" nodeType="afterEffect">
                                  <p:stCondLst>
                                    <p:cond delay="250"/>
                                  </p:stCondLst>
                                  <p:childTnLst>
                                    <p:animMotion origin="layout" path="M 0.08106 -4.50896E-7 C 0.08106 0.00124 0.1156 -0.10562 0.09599 -0.15287 C 0.0769 -0.20012 -0.0762 -0.28938 -0.16803 -0.32026 C -0.26002 -0.35145 -0.30116 -0.39716 -0.34907 -0.45244 " pathEditMode="relative" rAng="0" ptsTypes="fssf">
                                      <p:cBhvr>
                                        <p:cTn id="133" dur="2000" fill="hold"/>
                                        <p:tgtEl>
                                          <p:spTgt spid="164"/>
                                        </p:tgtEl>
                                        <p:attrNameLst>
                                          <p:attrName>ppt_x</p:attrName>
                                          <p:attrName>ppt_y</p:attrName>
                                        </p:attrNameLst>
                                      </p:cBhvr>
                                      <p:rCtr x="-19788" y="-225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153" grpId="0" animBg="1"/>
      <p:bldP spid="154" grpId="0" animBg="1"/>
      <p:bldP spid="154" grpId="1" animBg="1"/>
      <p:bldP spid="155" grpId="0" animBg="1"/>
      <p:bldP spid="156" grpId="0"/>
      <p:bldP spid="157" grpId="0"/>
      <p:bldP spid="158" grpId="0"/>
      <p:bldP spid="159" grpId="0" animBg="1"/>
      <p:bldP spid="160" grpId="0" animBg="1"/>
      <p:bldP spid="161" grpId="0" animBg="1"/>
      <p:bldP spid="161" grpId="1" animBg="1"/>
      <p:bldP spid="162" grpId="0" animBg="1"/>
      <p:bldP spid="163" grpId="0"/>
      <p:bldP spid="164" grpId="0" animBg="1"/>
      <p:bldP spid="164" grpId="1" animBg="1"/>
      <p:bldP spid="164" grpId="2" animBg="1"/>
      <p:bldP spid="165" grpId="0"/>
      <p:bldP spid="166" grpId="0"/>
      <p:bldP spid="167" grpId="0" animBg="1"/>
      <p:bldP spid="173" grpId="0"/>
      <p:bldP spid="173" grpId="1"/>
      <p:bldP spid="176" grpId="0"/>
      <p:bldP spid="133" grpId="0" build="allAtOnce"/>
      <p:bldP spid="133" grpId="1" build="allAtOnce"/>
      <p:bldP spid="133" grpId="2" build="allAtOnce"/>
    </p:bld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99764</TotalTime>
  <Words>2524</Words>
  <Application>Microsoft Macintosh PowerPoint</Application>
  <PresentationFormat>On-screen Show (16:9)</PresentationFormat>
  <Paragraphs>544</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Pivotal_interim_040113_template_</vt:lpstr>
      <vt:lpstr>PowerPoint Presentation</vt:lpstr>
      <vt:lpstr>The Whole Stack</vt:lpstr>
      <vt:lpstr>A Multi-Cloud Platform: Cloud Foundry</vt:lpstr>
      <vt:lpstr>PowerPoint Presentation</vt:lpstr>
      <vt:lpstr>Elastic Container Runtime</vt:lpstr>
      <vt:lpstr>PowerPoint Presentation</vt:lpstr>
      <vt:lpstr>Overview: Pushing an Application</vt:lpstr>
      <vt:lpstr>Creating and Binding a Service</vt:lpstr>
      <vt:lpstr>Staging an Application</vt:lpstr>
      <vt:lpstr>PowerPoint Presentation</vt:lpstr>
      <vt:lpstr>PowerPoint Presentation</vt:lpstr>
      <vt:lpstr>Customize the Container Experience</vt:lpstr>
      <vt:lpstr>PowerPoint Presentation</vt:lpstr>
      <vt:lpstr>Customize the Container Experience</vt:lpstr>
      <vt:lpstr>Application Containers and Scaling</vt:lpstr>
      <vt:lpstr>Deploying Cloud Foundry</vt:lpstr>
      <vt:lpstr>PowerPoint Presentation</vt:lpstr>
      <vt:lpstr>Deploying the CF Runtime  with Cloud Foundry BOSH</vt:lpstr>
      <vt:lpstr>Pivotal Cloud Foundry Services</vt:lpstr>
      <vt:lpstr>MySQL for Pivotal Cloud Foundry</vt:lpstr>
      <vt:lpstr>Four Levels of HA</vt:lpstr>
      <vt:lpstr>PowerPoint Presentation</vt:lpstr>
      <vt:lpstr>Application Instance HA</vt:lpstr>
      <vt:lpstr>Platform Process HA</vt:lpstr>
      <vt:lpstr>Platform Virtual Machine HA</vt:lpstr>
      <vt:lpstr>Availability Zone HA</vt:lpstr>
      <vt:lpstr>Capabilities of Pivotal Cloud Foundry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621</cp:revision>
  <dcterms:modified xsi:type="dcterms:W3CDTF">2016-07-28T21:34:44Z</dcterms:modified>
</cp:coreProperties>
</file>