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lvl="0">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endParaRPr lang="en-US" strike="noStrike" noProof="1"/>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8" name="Footer Placeholder 7"/>
          <p:cNvSpPr>
            <a:spLocks noGrp="1"/>
          </p:cNvSpPr>
          <p:nvPr>
            <p:ph type="ftr" sz="quarter" idx="11"/>
          </p:nvPr>
        </p:nvSpPr>
        <p:spPr/>
        <p:txBody>
          <a:bodyPr/>
          <a:p>
            <a:pPr fontAlgn="auto"/>
            <a:endParaRPr lang="en-US" strike="noStrike" noProof="1"/>
          </a:p>
        </p:txBody>
      </p:sp>
      <p:sp>
        <p:nvSpPr>
          <p:cNvPr id="9" name="Slide Number Placeholder 8"/>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4" name="Footer Placeholder 3"/>
          <p:cNvSpPr>
            <a:spLocks noGrp="1"/>
          </p:cNvSpPr>
          <p:nvPr>
            <p:ph type="ftr" sz="quarter" idx="11"/>
          </p:nvPr>
        </p:nvSpPr>
        <p:spPr/>
        <p:txBody>
          <a:bodyPr/>
          <a:p>
            <a:pPr fontAlgn="auto"/>
            <a:endParaRPr lang="en-US" strike="noStrike" noProof="1"/>
          </a:p>
        </p:txBody>
      </p:sp>
      <p:sp>
        <p:nvSpPr>
          <p:cNvPr id="5" name="Slide Number Placeholder 4"/>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p>
            <a:pPr fontAlgn="auto"/>
            <a:endParaRPr lang="en-US" strike="noStrike" noProof="1"/>
          </a:p>
        </p:txBody>
      </p:sp>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fontAlgn="auto"/>
            <a:endParaRPr lang="en-US" strike="noStrike" noProof="1"/>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245" name="Shape 10245"/>
        <p:cNvGrpSpPr/>
        <p:nvPr/>
      </p:nvGrpSpPr>
      <p:grpSpPr>
        <a:xfrm>
          <a:off x="0" y="0"/>
          <a:ext cx="0" cy="0"/>
          <a:chOff x="0" y="0"/>
          <a:chExt cx="0" cy="0"/>
        </a:xfrm>
      </p:grpSpPr>
      <p:sp>
        <p:nvSpPr>
          <p:cNvPr id="10246" name="Google Shape;10246;p1"/>
          <p:cNvSpPr txBox="1"/>
          <p:nvPr>
            <p:ph type="subTitle" idx="1"/>
          </p:nvPr>
        </p:nvSpPr>
        <p:spPr>
          <a:xfrm>
            <a:off x="1305550" y="611525"/>
            <a:ext cx="10185300" cy="1908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Arial" panose="020B0604020202020204"/>
              <a:buNone/>
            </a:pPr>
            <a:r>
              <a:rPr lang="en-US" sz="3600" b="1" strike="noStrike">
                <a:solidFill>
                  <a:schemeClr val="accent1"/>
                </a:solidFill>
                <a:effectLst>
                  <a:outerShdw blurRad="38100" dist="25400" dir="5400000" algn="ctr" rotWithShape="0">
                    <a:srgbClr val="6E747A">
                      <a:alpha val="43000"/>
                    </a:srgbClr>
                  </a:outerShdw>
                </a:effectLst>
              </a:rPr>
              <a:t>ARDUINO BASED </a:t>
            </a:r>
            <a:r>
              <a:rPr lang="en-US" sz="3600" b="1">
                <a:solidFill>
                  <a:schemeClr val="accent1"/>
                </a:solidFill>
                <a:effectLst>
                  <a:outerShdw blurRad="38100" dist="25400" dir="5400000" algn="ctr" rotWithShape="0">
                    <a:srgbClr val="6E747A">
                      <a:alpha val="43000"/>
                    </a:srgbClr>
                  </a:outerShdw>
                </a:effectLst>
              </a:rPr>
              <a:t>ECG MONITORING</a:t>
            </a:r>
            <a:endParaRPr sz="3600" b="1" strike="noStrike">
              <a:solidFill>
                <a:schemeClr val="accent1"/>
              </a:solidFill>
              <a:effectLst>
                <a:outerShdw blurRad="38100" dist="25400" dir="5400000" algn="ctr" rotWithShape="0">
                  <a:srgbClr val="6E747A">
                    <a:alpha val="43000"/>
                  </a:srgbClr>
                </a:outerShdw>
              </a:effectLst>
            </a:endParaRPr>
          </a:p>
          <a:p>
            <a:pPr marL="0" lvl="0" indent="0" algn="ctr" rtl="0">
              <a:spcBef>
                <a:spcPts val="720"/>
              </a:spcBef>
              <a:spcAft>
                <a:spcPts val="0"/>
              </a:spcAft>
              <a:buClr>
                <a:schemeClr val="accent1"/>
              </a:buClr>
              <a:buSzPts val="3600"/>
              <a:buFont typeface="Arial" panose="020B0604020202020204"/>
              <a:buNone/>
            </a:pPr>
            <a:r>
              <a:rPr lang="en-IN" altLang="en-US" sz="3600" b="1">
                <a:solidFill>
                  <a:schemeClr val="accent1"/>
                </a:solidFill>
                <a:effectLst>
                  <a:outerShdw blurRad="38100" dist="25400" dir="5400000" algn="ctr" rotWithShape="0">
                    <a:srgbClr val="6E747A">
                      <a:alpha val="43000"/>
                    </a:srgbClr>
                  </a:outerShdw>
                </a:effectLst>
              </a:rPr>
              <a:t>HEALTH CARE </a:t>
            </a:r>
            <a:r>
              <a:rPr lang="en-US" sz="3600" b="1">
                <a:solidFill>
                  <a:schemeClr val="accent1"/>
                </a:solidFill>
                <a:effectLst>
                  <a:outerShdw blurRad="38100" dist="25400" dir="5400000" algn="ctr" rotWithShape="0">
                    <a:srgbClr val="6E747A">
                      <a:alpha val="43000"/>
                    </a:srgbClr>
                  </a:outerShdw>
                </a:effectLst>
              </a:rPr>
              <a:t>SYSTE</a:t>
            </a:r>
            <a:r>
              <a:rPr lang="en-IN" altLang="en-US" sz="3600" b="1">
                <a:solidFill>
                  <a:schemeClr val="accent1"/>
                </a:solidFill>
                <a:effectLst>
                  <a:outerShdw blurRad="38100" dist="25400" dir="5400000" algn="ctr" rotWithShape="0">
                    <a:srgbClr val="6E747A">
                      <a:alpha val="43000"/>
                    </a:srgbClr>
                  </a:outerShdw>
                </a:effectLst>
              </a:rPr>
              <a:t>M</a:t>
            </a:r>
            <a:endParaRPr sz="3600" b="1" strike="noStrike">
              <a:solidFill>
                <a:schemeClr val="accent1"/>
              </a:solidFill>
              <a:effectLst>
                <a:outerShdw blurRad="38100" dist="25400" dir="5400000" algn="ctr" rotWithShape="0">
                  <a:srgbClr val="6E747A">
                    <a:alpha val="43000"/>
                  </a:srgbClr>
                </a:outerShdw>
              </a:effectLst>
            </a:endParaRPr>
          </a:p>
          <a:p>
            <a:pPr marL="0" lvl="0" indent="0" algn="ctr" rtl="0">
              <a:spcBef>
                <a:spcPts val="720"/>
              </a:spcBef>
              <a:spcAft>
                <a:spcPts val="0"/>
              </a:spcAft>
              <a:buClr>
                <a:schemeClr val="accent1"/>
              </a:buClr>
              <a:buSzPts val="3600"/>
              <a:buFont typeface="Arial" panose="020B0604020202020204"/>
              <a:buNone/>
            </a:pPr>
            <a:endParaRPr sz="3600" b="1" strike="noStrike">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71475"/>
            <a:ext cx="10972800" cy="582613"/>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ECG SIGNAL PARAMETERS:</a:t>
            </a:r>
            <a:endParaRPr lang="en-US"/>
          </a:p>
        </p:txBody>
      </p:sp>
      <p:pic>
        <p:nvPicPr>
          <p:cNvPr id="10243" name="Picture 3" descr="WhatsApp Image 2020-06-15 at 9.51.51 PM"/>
          <p:cNvPicPr>
            <a:picLocks noChangeAspect="1"/>
          </p:cNvPicPr>
          <p:nvPr>
            <p:ph idx="1"/>
          </p:nvPr>
        </p:nvPicPr>
        <p:blipFill>
          <a:blip r:embed="rId1"/>
          <a:stretch>
            <a:fillRect/>
          </a:stretch>
        </p:blipFill>
        <p:spPr>
          <a:xfrm>
            <a:off x="1214120" y="1899920"/>
            <a:ext cx="2962275" cy="3057525"/>
          </a:xfrm>
          <a:prstGeom prst="rect">
            <a:avLst/>
          </a:prstGeom>
          <a:noFill/>
          <a:ln w="9525">
            <a:noFill/>
          </a:ln>
        </p:spPr>
      </p:pic>
      <p:pic>
        <p:nvPicPr>
          <p:cNvPr id="4" name="Picture 3" descr="WhatsApp Image 2020-06-16 at 10.48.18 AM"/>
          <p:cNvPicPr>
            <a:picLocks noChangeAspect="1"/>
          </p:cNvPicPr>
          <p:nvPr/>
        </p:nvPicPr>
        <p:blipFill>
          <a:blip r:embed="rId2"/>
          <a:stretch>
            <a:fillRect/>
          </a:stretch>
        </p:blipFill>
        <p:spPr>
          <a:xfrm>
            <a:off x="6684645" y="1256665"/>
            <a:ext cx="2611120" cy="4643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2138"/>
            <a:ext cx="10972800" cy="582613"/>
          </a:xfrm>
        </p:spPr>
        <p:txBody>
          <a:bodyPr/>
          <a:p>
            <a:pPr marL="0" marR="0" indent="0" algn="l" defTabSz="914400" rtl="0" eaLnBrk="1" fontAlgn="base" latinLnBrk="0" hangingPunct="1">
              <a:lnSpc>
                <a:spcPct val="100000"/>
              </a:lnSpc>
              <a:spcBef>
                <a:spcPct val="0"/>
              </a:spcBef>
              <a:spcAft>
                <a:spcPct val="0"/>
              </a:spcAft>
              <a:buClrTx/>
              <a:buSzTx/>
              <a:buFontTx/>
              <a:buNone/>
            </a:pPr>
            <a:r>
              <a:rPr kumimoji="0" lang="en-US"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rPr>
              <a:t>REFERENCE</a:t>
            </a:r>
            <a:r>
              <a:rPr kumimoji="0" lang="en-US" sz="36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rPr>
              <a:t>:</a:t>
            </a:r>
            <a:endParaRPr kumimoji="0" lang="en-US" sz="3600" b="0" i="0" u="none" strike="noStrike" kern="1200" cap="none" spc="0" normalizeH="0" baseline="0" noProof="1">
              <a:solidFill>
                <a:schemeClr val="tx1"/>
              </a:solidFill>
              <a:latin typeface="+mj-lt"/>
              <a:ea typeface="+mj-ea"/>
              <a:cs typeface="+mj-cs"/>
            </a:endParaRPr>
          </a:p>
        </p:txBody>
      </p:sp>
      <p:sp>
        <p:nvSpPr>
          <p:cNvPr id="3" name="Content Placeholder 2"/>
          <p:cNvSpPr>
            <a:spLocks noGrp="1"/>
          </p:cNvSpPr>
          <p:nvPr>
            <p:ph idx="1"/>
          </p:nvPr>
        </p:nvSpPr>
        <p:spPr>
          <a:xfrm>
            <a:off x="609600" y="1522095"/>
            <a:ext cx="10972800" cy="4953000"/>
          </a:xfrm>
        </p:spPr>
        <p:txBody>
          <a:bodyPr/>
          <a:p>
            <a:pPr marL="0" lvl="0" indent="0" algn="just" rtl="0" fontAlgn="base">
              <a:spcBef>
                <a:spcPts val="0"/>
              </a:spcBef>
              <a:spcAft>
                <a:spcPts val="0"/>
              </a:spcAft>
              <a:buNone/>
            </a:pPr>
            <a:r>
              <a:rPr lang="en-GB" strike="noStrike" noProof="1">
                <a:solidFill>
                  <a:schemeClr val="tx1"/>
                </a:solidFill>
                <a:effectLst>
                  <a:outerShdw blurRad="38100" dist="25400" dir="5400000" algn="ctr" rotWithShape="0">
                    <a:srgbClr val="6E747A">
                      <a:alpha val="43000"/>
                    </a:srgbClr>
                  </a:outerShdw>
                </a:effectLst>
                <a:sym typeface="+mn-ea"/>
              </a:rPr>
              <a:t>Muhammad Wildan Gifari ; Hasballah Zakaria ; Richard Mengko: Design of ECG Homecare: 12-lead ECG acquisition using single channel ECG device developed on AD8232 analog front end, The 5th International Conference on ElectricalEngineeringand Informatics2015August10-11,2015,Baliindonesia,978-1-4673-7319-7/15/$31.00 ©2015 IEEE, pp 371-376.</a:t>
            </a:r>
            <a:endParaRPr lang="en-GB" strike="noStrike" noProof="1">
              <a:solidFill>
                <a:schemeClr val="tx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20713"/>
            <a:ext cx="10972800" cy="582613"/>
          </a:xfrm>
        </p:spPr>
        <p:txBody>
          <a:bodyPr/>
          <a:p>
            <a:pPr marL="0" marR="0" indent="0" algn="l" defTabSz="914400" rtl="0" eaLnBrk="1" fontAlgn="base" latinLnBrk="0" hangingPunct="1">
              <a:lnSpc>
                <a:spcPct val="100000"/>
              </a:lnSpc>
              <a:spcBef>
                <a:spcPct val="0"/>
              </a:spcBef>
              <a:spcAft>
                <a:spcPct val="0"/>
              </a:spcAft>
              <a:buClrTx/>
              <a:buSzTx/>
              <a:buFontTx/>
              <a:buNone/>
            </a:pPr>
            <a:r>
              <a:rPr kumimoji="0" lang="en-US"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rPr>
              <a:t>ADVANTAGES:</a:t>
            </a:r>
            <a:endParaRPr kumimoji="0" lang="en-US"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endParaRPr>
          </a:p>
        </p:txBody>
      </p:sp>
      <p:sp>
        <p:nvSpPr>
          <p:cNvPr id="3" name="Content Placeholder 2"/>
          <p:cNvSpPr>
            <a:spLocks noGrp="1"/>
          </p:cNvSpPr>
          <p:nvPr>
            <p:ph idx="1"/>
          </p:nvPr>
        </p:nvSpPr>
        <p:spPr>
          <a:xfrm>
            <a:off x="609600" y="1463040"/>
            <a:ext cx="10972800" cy="4953000"/>
          </a:xfrm>
        </p:spPr>
        <p:txBody>
          <a:bodyPr/>
          <a:p>
            <a:pPr lvl="0" algn="l" rtl="0" fontAlgn="base">
              <a:spcBef>
                <a:spcPts val="0"/>
              </a:spcBef>
              <a:spcAft>
                <a:spcPts val="0"/>
              </a:spcAft>
              <a:buFont typeface="Wingdings" panose="05000000000000000000" charset="0"/>
              <a:buChar char="q"/>
            </a:pPr>
            <a:r>
              <a:rPr lang="en-GB" strike="noStrike" noProof="1">
                <a:sym typeface="+mn-ea"/>
              </a:rPr>
              <a:t> </a:t>
            </a:r>
            <a:r>
              <a:rPr lang="en-GB" strike="noStrike" noProof="1">
                <a:solidFill>
                  <a:schemeClr val="tx1"/>
                </a:solidFill>
                <a:effectLst>
                  <a:outerShdw blurRad="38100" dist="25400" dir="5400000" algn="ctr" rotWithShape="0">
                    <a:srgbClr val="6E747A">
                      <a:alpha val="43000"/>
                    </a:srgbClr>
                  </a:outerShdw>
                </a:effectLst>
                <a:sym typeface="+mn-ea"/>
              </a:rPr>
              <a:t>Data can be uploaded or directly sent to the doctors by using IOT Technology .</a:t>
            </a:r>
            <a:endParaRPr lang="en-GB" strike="noStrike" noProof="1">
              <a:solidFill>
                <a:schemeClr val="tx1"/>
              </a:solidFill>
              <a:effectLst>
                <a:outerShdw blurRad="38100" dist="25400" dir="5400000" algn="ctr" rotWithShape="0">
                  <a:srgbClr val="6E747A">
                    <a:alpha val="43000"/>
                  </a:srgbClr>
                </a:outerShdw>
              </a:effectLst>
            </a:endParaRPr>
          </a:p>
          <a:p>
            <a:pPr marL="0" lvl="0" indent="0" algn="l" rtl="0" fontAlgn="base">
              <a:spcBef>
                <a:spcPts val="0"/>
              </a:spcBef>
              <a:spcAft>
                <a:spcPts val="0"/>
              </a:spcAft>
              <a:buNone/>
            </a:pPr>
            <a:endParaRPr lang="en-US" strike="noStrike" noProof="1">
              <a:solidFill>
                <a:schemeClr val="tx1"/>
              </a:solidFill>
              <a:effectLst>
                <a:outerShdw blurRad="38100" dist="25400" dir="5400000" algn="ctr" rotWithShape="0">
                  <a:srgbClr val="6E747A">
                    <a:alpha val="43000"/>
                  </a:srgbClr>
                </a:outerShdw>
              </a:effectLst>
            </a:endParaRPr>
          </a:p>
          <a:p>
            <a:pPr lvl="0" algn="l" rtl="0" fontAlgn="base">
              <a:spcBef>
                <a:spcPts val="0"/>
              </a:spcBef>
              <a:spcAft>
                <a:spcPts val="0"/>
              </a:spcAft>
              <a:buFont typeface="Wingdings" panose="05000000000000000000" charset="0"/>
              <a:buChar char="q"/>
            </a:pPr>
            <a:r>
              <a:rPr lang="en-GB" strike="noStrike" noProof="1">
                <a:solidFill>
                  <a:schemeClr val="tx1"/>
                </a:solidFill>
                <a:effectLst>
                  <a:outerShdw blurRad="38100" dist="25400" dir="5400000" algn="ctr" rotWithShape="0">
                    <a:srgbClr val="6E747A">
                      <a:alpha val="43000"/>
                    </a:srgbClr>
                  </a:outerShdw>
                </a:effectLst>
                <a:sym typeface="+mn-ea"/>
              </a:rPr>
              <a:t> By using more electrodes measurement can be more accurate</a:t>
            </a:r>
            <a:endParaRPr lang="en-GB" strike="noStrike" noProof="1">
              <a:solidFill>
                <a:schemeClr val="tx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2138"/>
            <a:ext cx="10972800" cy="582613"/>
          </a:xfrm>
        </p:spPr>
        <p:txBody>
          <a:bodyPr/>
          <a:p>
            <a:pPr marL="0" marR="0" indent="0" algn="l" defTabSz="914400" rtl="0" eaLnBrk="1" fontAlgn="base" latinLnBrk="0" hangingPunct="1">
              <a:lnSpc>
                <a:spcPct val="100000"/>
              </a:lnSpc>
              <a:spcBef>
                <a:spcPct val="0"/>
              </a:spcBef>
              <a:spcAft>
                <a:spcPct val="0"/>
              </a:spcAft>
              <a:buClrTx/>
              <a:buSzTx/>
              <a:buFontTx/>
              <a:buNone/>
            </a:pPr>
            <a:r>
              <a:rPr kumimoji="0" lang="en-US" sz="36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rPr>
              <a:t>FUTURE IMPLEMENTATION:</a:t>
            </a:r>
            <a:endParaRPr kumimoji="0" lang="en-US" sz="3600" b="0" i="0" u="none" strike="noStrike" kern="1200" cap="none" spc="0" normalizeH="0" baseline="0" noProof="1">
              <a:solidFill>
                <a:schemeClr val="tx1"/>
              </a:solidFill>
              <a:latin typeface="+mj-lt"/>
              <a:ea typeface="+mj-ea"/>
              <a:cs typeface="+mj-cs"/>
            </a:endParaRPr>
          </a:p>
        </p:txBody>
      </p:sp>
      <p:sp>
        <p:nvSpPr>
          <p:cNvPr id="3" name="Content Placeholder 2"/>
          <p:cNvSpPr>
            <a:spLocks noGrp="1"/>
          </p:cNvSpPr>
          <p:nvPr>
            <p:ph idx="1"/>
          </p:nvPr>
        </p:nvSpPr>
        <p:spPr>
          <a:xfrm>
            <a:off x="609600" y="1622425"/>
            <a:ext cx="10972800" cy="4953000"/>
          </a:xfrm>
        </p:spPr>
        <p:txBody>
          <a:bodyPr/>
          <a:p>
            <a:pPr marL="0" indent="0" fontAlgn="base">
              <a:buNone/>
            </a:pPr>
            <a:r>
              <a:rPr lang="en-US" strike="noStrike" noProof="1">
                <a:solidFill>
                  <a:schemeClr val="tx1"/>
                </a:solidFill>
                <a:effectLst>
                  <a:outerShdw blurRad="38100" dist="25400" dir="5400000" algn="ctr" rotWithShape="0">
                    <a:srgbClr val="6E747A">
                      <a:alpha val="43000"/>
                    </a:srgbClr>
                  </a:outerShdw>
                </a:effectLst>
              </a:rPr>
              <a:t>This ECG Monitoring module can be installed in all ambulances helping doctors in live monitoring of patient's heart beat.Being economical than the normal ECG monitor it is also seen to be accurate</a:t>
            </a:r>
            <a:r>
              <a:rPr lang="en-US" strike="noStrike" noProof="1"/>
              <a:t> </a:t>
            </a:r>
            <a:endParaRPr lang="en-US" strike="noStrike" noProof="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5000"/>
            <a:ext cx="10972800" cy="582613"/>
          </a:xfrm>
        </p:spPr>
        <p:txBody>
          <a:bodyPr/>
          <a:p>
            <a:pPr marL="0" marR="0" indent="0" algn="l" defTabSz="914400" rtl="0" eaLnBrk="1" fontAlgn="base" latinLnBrk="0" hangingPunct="1">
              <a:lnSpc>
                <a:spcPct val="100000"/>
              </a:lnSpc>
              <a:spcBef>
                <a:spcPct val="0"/>
              </a:spcBef>
              <a:spcAft>
                <a:spcPct val="0"/>
              </a:spcAft>
              <a:buClrTx/>
              <a:buSzTx/>
              <a:buFontTx/>
              <a:buNone/>
            </a:pPr>
            <a:r>
              <a:rPr kumimoji="0" lang="en-US" sz="36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rPr>
              <a:t>CONCLUSION:</a:t>
            </a:r>
            <a:endParaRPr kumimoji="0" lang="en-US" sz="3600" b="0" i="0" u="none" strike="noStrike" kern="1200" cap="none" spc="0" normalizeH="0" baseline="0" noProof="1">
              <a:solidFill>
                <a:schemeClr val="tx1"/>
              </a:solidFill>
              <a:latin typeface="+mj-lt"/>
              <a:ea typeface="+mj-ea"/>
              <a:cs typeface="+mj-cs"/>
            </a:endParaRPr>
          </a:p>
        </p:txBody>
      </p:sp>
      <p:sp>
        <p:nvSpPr>
          <p:cNvPr id="3" name="Content Placeholder 2"/>
          <p:cNvSpPr>
            <a:spLocks noGrp="1"/>
          </p:cNvSpPr>
          <p:nvPr>
            <p:ph idx="1"/>
          </p:nvPr>
        </p:nvSpPr>
        <p:spPr>
          <a:xfrm>
            <a:off x="609600" y="1607820"/>
            <a:ext cx="11391265" cy="5140325"/>
          </a:xfrm>
        </p:spPr>
        <p:txBody>
          <a:bodyPr/>
          <a:p>
            <a:pPr marL="0" indent="0" algn="just" fontAlgn="base">
              <a:buNone/>
            </a:pPr>
            <a:r>
              <a:rPr lang="en-US" altLang="en-GB" strike="noStrike" noProof="1">
                <a:solidFill>
                  <a:schemeClr val="tx1"/>
                </a:solidFill>
                <a:effectLst>
                  <a:outerShdw blurRad="38100" dist="25400" dir="5400000" algn="ctr" rotWithShape="0">
                    <a:srgbClr val="6E747A">
                      <a:alpha val="43000"/>
                    </a:srgbClr>
                  </a:outerShdw>
                </a:effectLst>
                <a:sym typeface="+mn-ea"/>
              </a:rPr>
              <a:t>In t</a:t>
            </a:r>
            <a:r>
              <a:rPr lang="en-GB" strike="noStrike" noProof="1">
                <a:solidFill>
                  <a:schemeClr val="tx1"/>
                </a:solidFill>
                <a:effectLst>
                  <a:outerShdw blurRad="38100" dist="25400" dir="5400000" algn="ctr" rotWithShape="0">
                    <a:srgbClr val="6E747A">
                      <a:alpha val="43000"/>
                    </a:srgbClr>
                  </a:outerShdw>
                </a:effectLst>
                <a:sym typeface="+mn-ea"/>
              </a:rPr>
              <a:t>his </a:t>
            </a:r>
            <a:r>
              <a:rPr lang="en-US" altLang="en-GB" strike="noStrike" noProof="1">
                <a:solidFill>
                  <a:schemeClr val="tx1"/>
                </a:solidFill>
                <a:effectLst>
                  <a:outerShdw blurRad="38100" dist="25400" dir="5400000" algn="ctr" rotWithShape="0">
                    <a:srgbClr val="6E747A">
                      <a:alpha val="43000"/>
                    </a:srgbClr>
                  </a:outerShdw>
                </a:effectLst>
                <a:sym typeface="+mn-ea"/>
              </a:rPr>
              <a:t>project</a:t>
            </a:r>
            <a:r>
              <a:rPr lang="en-GB" strike="noStrike" noProof="1">
                <a:solidFill>
                  <a:schemeClr val="tx1"/>
                </a:solidFill>
                <a:effectLst>
                  <a:outerShdw blurRad="38100" dist="25400" dir="5400000" algn="ctr" rotWithShape="0">
                    <a:srgbClr val="6E747A">
                      <a:alpha val="43000"/>
                    </a:srgbClr>
                  </a:outerShdw>
                </a:effectLst>
                <a:sym typeface="+mn-ea"/>
              </a:rPr>
              <a:t> aims at initial prototype development for wireless transmission of ECG signals. It is evident that designing such a system will help in early detection of abnormal conditions of cardiovascular diseases and prevention of its serious consequences</a:t>
            </a:r>
            <a:r>
              <a:rPr lang="en-US" altLang="en-GB" strike="noStrike" noProof="1">
                <a:solidFill>
                  <a:schemeClr val="tx1"/>
                </a:solidFill>
                <a:effectLst>
                  <a:outerShdw blurRad="38100" dist="25400" dir="5400000" algn="ctr" rotWithShape="0">
                    <a:srgbClr val="6E747A">
                      <a:alpha val="43000"/>
                    </a:srgbClr>
                  </a:outerShdw>
                </a:effectLst>
                <a:sym typeface="+mn-ea"/>
              </a:rPr>
              <a:t>.</a:t>
            </a:r>
            <a:r>
              <a:rPr lang="en-GB" strike="noStrike" noProof="1">
                <a:solidFill>
                  <a:schemeClr val="tx1"/>
                </a:solidFill>
                <a:effectLst>
                  <a:outerShdw blurRad="38100" dist="25400" dir="5400000" algn="ctr" rotWithShape="0">
                    <a:srgbClr val="6E747A">
                      <a:alpha val="43000"/>
                    </a:srgbClr>
                  </a:outerShdw>
                </a:effectLst>
                <a:sym typeface="+mn-ea"/>
              </a:rPr>
              <a:t> </a:t>
            </a:r>
            <a:endParaRPr lang="en-GB" strike="noStrike" noProof="1">
              <a:solidFill>
                <a:schemeClr val="tx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6600" y="3279775"/>
            <a:ext cx="7346950" cy="584200"/>
          </a:xfrm>
        </p:spPr>
        <p:txBody>
          <a:bodyPr/>
          <a:p>
            <a:pPr marL="0" marR="0" indent="0" algn="l" defTabSz="914400" rtl="0" eaLnBrk="1" fontAlgn="base" latinLnBrk="0" hangingPunct="1">
              <a:lnSpc>
                <a:spcPct val="100000"/>
              </a:lnSpc>
              <a:spcBef>
                <a:spcPct val="0"/>
              </a:spcBef>
              <a:spcAft>
                <a:spcPct val="0"/>
              </a:spcAft>
              <a:buClrTx/>
              <a:buSzTx/>
              <a:buFontTx/>
              <a:buNone/>
            </a:pPr>
            <a:r>
              <a:rPr kumimoji="0" lang="en-US" sz="2800" b="0"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rPr>
              <a:t>Guided by :</a:t>
            </a:r>
            <a:endParaRPr kumimoji="0" lang="en-US" sz="2800" b="0"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endParaRPr>
          </a:p>
        </p:txBody>
      </p:sp>
      <p:sp>
        <p:nvSpPr>
          <p:cNvPr id="3" name="Content Placeholder 2"/>
          <p:cNvSpPr>
            <a:spLocks noGrp="1"/>
          </p:cNvSpPr>
          <p:nvPr>
            <p:ph idx="1"/>
          </p:nvPr>
        </p:nvSpPr>
        <p:spPr>
          <a:xfrm>
            <a:off x="609600" y="1174750"/>
            <a:ext cx="10609580" cy="1894205"/>
          </a:xfrm>
        </p:spPr>
        <p:txBody>
          <a:bodyPr>
            <a:scene3d>
              <a:camera prst="orthographicFront"/>
              <a:lightRig rig="threePt" dir="t"/>
            </a:scene3d>
          </a:bodyPr>
          <a:p>
            <a:pPr fontAlgn="base">
              <a:buFont typeface="Wingdings" panose="05000000000000000000" charset="0"/>
              <a:buChar char=""/>
            </a:pPr>
            <a:r>
              <a:rPr lang="en-US" sz="2800" strike="noStrike" noProof="1">
                <a:latin typeface="Bahnschrift Light" panose="020B0502040204020203" charset="0"/>
                <a:cs typeface="Bahnschrift Light" panose="020B0502040204020203" charset="0"/>
              </a:rPr>
              <a:t> </a:t>
            </a:r>
            <a:r>
              <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R.KISHORE                                       - 221005032</a:t>
            </a:r>
            <a:endPar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just" fontAlgn="base">
              <a:buFont typeface="Wingdings" panose="05000000000000000000" charset="0"/>
              <a:buChar char=""/>
            </a:pPr>
            <a:r>
              <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R.NAVANEEDHA KRISHNAN        - 221005042</a:t>
            </a:r>
            <a:endPar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fontAlgn="base">
              <a:buFont typeface="Wingdings" panose="05000000000000000000" charset="0"/>
              <a:buChar char=""/>
            </a:pPr>
            <a:r>
              <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M.SALMON FAROSE                       - 221005051</a:t>
            </a:r>
            <a:endPar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4" name="Title 1"/>
          <p:cNvSpPr>
            <a:spLocks noGrp="1"/>
          </p:cNvSpPr>
          <p:nvPr/>
        </p:nvSpPr>
        <p:spPr>
          <a:xfrm>
            <a:off x="736600" y="481329"/>
            <a:ext cx="7346950" cy="584200"/>
          </a:xfrm>
          <a:prstGeom prst="rect">
            <a:avLst/>
          </a:prstGeom>
          <a:noFill/>
          <a:ln w="9525">
            <a:noFill/>
          </a:ln>
        </p:spPr>
        <p:txBody>
          <a:bodyPr anchor="ctr">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fontAlgn="base"/>
            <a:r>
              <a:rPr lang="en-US" sz="2800" strike="noStrike"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rPr>
              <a:t>Project submitted by :</a:t>
            </a:r>
            <a:endParaRPr lang="en-US" sz="2800" strike="noStrike" noProof="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5" name="Content Placeholder 2"/>
          <p:cNvSpPr>
            <a:spLocks noGrp="1"/>
          </p:cNvSpPr>
          <p:nvPr/>
        </p:nvSpPr>
        <p:spPr>
          <a:xfrm>
            <a:off x="609600" y="4108450"/>
            <a:ext cx="9121775" cy="1909763"/>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buFont typeface="Wingdings" panose="05000000000000000000" charset="0"/>
              <a:buChar char=""/>
            </a:pPr>
            <a:r>
              <a:rPr lang="en-US" sz="2800" strike="noStrike" noProof="1">
                <a:latin typeface="Times New Roman" panose="02020603050405020304" charset="0"/>
                <a:ea typeface="+mn-ea"/>
                <a:cs typeface="Times New Roman" panose="02020603050405020304" charset="0"/>
              </a:rPr>
              <a:t> </a:t>
            </a:r>
            <a:r>
              <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ea typeface="+mn-ea"/>
                <a:cs typeface="Times New Roman" panose="02020603050405020304" charset="0"/>
              </a:rPr>
              <a:t>Prof M.CHANDRASEKHARAN </a:t>
            </a:r>
            <a:endPar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0" indent="0" algn="just" fontAlgn="base">
              <a:buFont typeface="Wingdings" panose="05000000000000000000" charset="0"/>
              <a:buNone/>
            </a:pPr>
            <a:r>
              <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ea typeface="+mn-ea"/>
                <a:cs typeface="Times New Roman" panose="02020603050405020304" charset="0"/>
              </a:rPr>
              <a:t>SASTRA DEEMED TO BE UNIVERSITY </a:t>
            </a:r>
            <a:endPar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ea typeface="+mn-ea"/>
              <a:cs typeface="Times New Roman" panose="02020603050405020304" charset="0"/>
            </a:endParaRPr>
          </a:p>
          <a:p>
            <a:pPr marL="0" indent="0" algn="just" fontAlgn="base">
              <a:buFont typeface="Wingdings" panose="05000000000000000000" charset="0"/>
              <a:buNone/>
            </a:pPr>
            <a:r>
              <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ea typeface="+mn-ea"/>
                <a:cs typeface="Times New Roman" panose="02020603050405020304" charset="0"/>
              </a:rPr>
              <a:t>SRINIVASA  RAMANUJAM CENTER</a:t>
            </a:r>
            <a:endPar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0" indent="0" algn="just" fontAlgn="base">
              <a:buFont typeface="Wingdings" panose="05000000000000000000" charset="0"/>
              <a:buNone/>
            </a:pPr>
            <a:r>
              <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ea typeface="+mn-ea"/>
                <a:cs typeface="Times New Roman" panose="02020603050405020304" charset="0"/>
              </a:rPr>
              <a:t>KUMBAKONAM.</a:t>
            </a:r>
            <a:endParaRPr lang="en-US" sz="2800" strike="noStrike" noProof="1">
              <a:solidFill>
                <a:schemeClr val="tx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altLang="en-GB"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INTRODUCTION</a:t>
            </a:r>
            <a:r>
              <a:rPr lang="en-GB"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t>
            </a:r>
            <a:endParaRPr lang="en-US"/>
          </a:p>
        </p:txBody>
      </p:sp>
      <p:sp>
        <p:nvSpPr>
          <p:cNvPr id="3" name="Content Placeholder 2"/>
          <p:cNvSpPr>
            <a:spLocks noGrp="1"/>
          </p:cNvSpPr>
          <p:nvPr>
            <p:ph idx="1"/>
          </p:nvPr>
        </p:nvSpPr>
        <p:spPr>
          <a:xfrm>
            <a:off x="609600" y="1416685"/>
            <a:ext cx="10972800" cy="4953000"/>
          </a:xfrm>
        </p:spPr>
        <p:txBody>
          <a:bodyPr/>
          <a:p>
            <a:pPr marL="0" indent="0" algn="just">
              <a:buNone/>
            </a:pPr>
            <a:r>
              <a:rPr lang="en-US">
                <a:solidFill>
                  <a:schemeClr val="tx1"/>
                </a:solidFill>
                <a:effectLst>
                  <a:outerShdw blurRad="38100" dist="25400" dir="5400000" algn="ctr" rotWithShape="0">
                    <a:srgbClr val="6E747A">
                      <a:alpha val="43000"/>
                    </a:srgbClr>
                  </a:outerShdw>
                </a:effectLst>
              </a:rPr>
              <a:t>Surviving sudden cardiac arrests is one of the major challenge to the medical field today.Sudden cardiac arrests kills about 1000 peoples a day more than other diseases. Monitoring ECG signal at initial stage becomes the first step in preventing sudden cardiac arrest.This project is hence proposed to monitor the ECG rate</a:t>
            </a:r>
            <a:endParaRPr lang="en-US">
              <a:solidFill>
                <a:schemeClr val="tx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10972800" cy="582613"/>
          </a:xfrm>
        </p:spPr>
        <p:txBody>
          <a:bodyPr/>
          <a:p>
            <a:pPr marL="0" marR="0" indent="0" algn="l" defTabSz="914400" rtl="0" eaLnBrk="1" fontAlgn="base" latinLnBrk="0" hangingPunct="1">
              <a:lnSpc>
                <a:spcPct val="100000"/>
              </a:lnSpc>
              <a:spcBef>
                <a:spcPct val="0"/>
              </a:spcBef>
              <a:spcAft>
                <a:spcPct val="0"/>
              </a:spcAft>
              <a:buClrTx/>
              <a:buSzTx/>
              <a:buFontTx/>
              <a:buNone/>
            </a:pPr>
            <a:r>
              <a:rPr kumimoji="0" lang="en-GB"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rPr>
              <a:t>H</a:t>
            </a:r>
            <a:r>
              <a:rPr kumimoji="0" lang="en-US" altLang="en-GB"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rPr>
              <a:t>ARDWARE REQUIREMENTS</a:t>
            </a:r>
            <a:r>
              <a:rPr kumimoji="0" lang="en-GB" sz="36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rPr>
              <a:t>: </a:t>
            </a:r>
            <a:endParaRPr kumimoji="0" lang="en-GB" sz="36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endParaRPr>
          </a:p>
        </p:txBody>
      </p:sp>
      <p:sp>
        <p:nvSpPr>
          <p:cNvPr id="3" name="Content Placeholder 2"/>
          <p:cNvSpPr>
            <a:spLocks noGrp="1"/>
          </p:cNvSpPr>
          <p:nvPr>
            <p:ph idx="1"/>
          </p:nvPr>
        </p:nvSpPr>
        <p:spPr>
          <a:xfrm>
            <a:off x="609600" y="1741488"/>
            <a:ext cx="10972800" cy="4953000"/>
          </a:xfrm>
        </p:spPr>
        <p:txBody>
          <a:bodyPr/>
          <a:p>
            <a:pPr marL="342900" marR="0" lvl="0" indent="-342900" algn="l" defTabSz="914400" rtl="0" eaLnBrk="1" fontAlgn="base" latinLnBrk="0" hangingPunct="1">
              <a:lnSpc>
                <a:spcPct val="100000"/>
              </a:lnSpc>
              <a:spcBef>
                <a:spcPts val="0"/>
              </a:spcBef>
              <a:spcAft>
                <a:spcPts val="0"/>
              </a:spcAft>
              <a:buClrTx/>
              <a:buSzTx/>
              <a:buFont typeface="Wingdings" panose="05000000000000000000" charset="0"/>
              <a:buChar char="q"/>
            </a:pPr>
            <a:r>
              <a:rPr kumimoji="0" lang="en-US" alt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Arduino Uno/Mega/Nano</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endParaRPr>
          </a:p>
          <a:p>
            <a:pPr marL="342900" marR="0" lvl="0" indent="-342900" algn="l" defTabSz="914400" rtl="0" eaLnBrk="1" fontAlgn="base" latinLnBrk="0" hangingPunct="1">
              <a:lnSpc>
                <a:spcPct val="100000"/>
              </a:lnSpc>
              <a:spcBef>
                <a:spcPts val="0"/>
              </a:spcBef>
              <a:spcAft>
                <a:spcPts val="0"/>
              </a:spcAft>
              <a:buClrTx/>
              <a:buSzTx/>
              <a:buFont typeface="Wingdings" panose="05000000000000000000" charset="0"/>
              <a:buChar char="q"/>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ECG Module (AD8232)</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endParaRPr>
          </a:p>
          <a:p>
            <a:pPr marL="342900" marR="0" lvl="0" indent="-342900" algn="l" defTabSz="914400" rtl="0" eaLnBrk="1" fontAlgn="base" latinLnBrk="0" hangingPunct="1">
              <a:lnSpc>
                <a:spcPct val="100000"/>
              </a:lnSpc>
              <a:spcBef>
                <a:spcPts val="0"/>
              </a:spcBef>
              <a:spcAft>
                <a:spcPts val="0"/>
              </a:spcAft>
              <a:buClrTx/>
              <a:buSzTx/>
              <a:buFont typeface="Wingdings" panose="05000000000000000000" charset="0"/>
              <a:buChar char="q"/>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ECG Electrodes - 3 pieces</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endParaRPr>
          </a:p>
          <a:p>
            <a:pPr marL="342900" marR="0" lvl="0" indent="-342900" algn="l" defTabSz="914400" rtl="0" eaLnBrk="1" fontAlgn="base" latinLnBrk="0" hangingPunct="1">
              <a:lnSpc>
                <a:spcPct val="100000"/>
              </a:lnSpc>
              <a:spcBef>
                <a:spcPts val="0"/>
              </a:spcBef>
              <a:spcAft>
                <a:spcPts val="0"/>
              </a:spcAft>
              <a:buClrTx/>
              <a:buSzTx/>
              <a:buFont typeface="Wingdings" panose="05000000000000000000" charset="0"/>
              <a:buChar char="q"/>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ECG Electrode Connector -3.5 mm</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endParaRPr>
          </a:p>
          <a:p>
            <a:pPr marL="342900" marR="0" lvl="0" indent="-342900" algn="l" defTabSz="914400" rtl="0" eaLnBrk="1" fontAlgn="base" latinLnBrk="0" hangingPunct="1">
              <a:lnSpc>
                <a:spcPct val="100000"/>
              </a:lnSpc>
              <a:spcBef>
                <a:spcPts val="0"/>
              </a:spcBef>
              <a:spcAft>
                <a:spcPts val="0"/>
              </a:spcAft>
              <a:buClrTx/>
              <a:buSzTx/>
              <a:buFont typeface="Wingdings" panose="05000000000000000000" charset="0"/>
              <a:buChar char="q"/>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Power supply</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endParaRPr>
          </a:p>
          <a:p>
            <a:pPr marL="342900" marR="0" lvl="0" indent="-342900" algn="l" defTabSz="914400" rtl="0" eaLnBrk="1" fontAlgn="base" latinLnBrk="0" hangingPunct="1">
              <a:lnSpc>
                <a:spcPct val="100000"/>
              </a:lnSpc>
              <a:spcBef>
                <a:spcPts val="0"/>
              </a:spcBef>
              <a:spcAft>
                <a:spcPts val="0"/>
              </a:spcAft>
              <a:buClrTx/>
              <a:buSzTx/>
              <a:buFont typeface="Wingdings" panose="05000000000000000000" charset="0"/>
              <a:buChar char="q"/>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Connecting Wires</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77850"/>
            <a:ext cx="10972800" cy="582613"/>
          </a:xfrm>
        </p:spPr>
        <p:txBody>
          <a:bodyPr/>
          <a:p>
            <a:pPr marL="0" marR="0" indent="0" algn="l" defTabSz="914400" rtl="0" eaLnBrk="1" fontAlgn="base" latinLnBrk="0" hangingPunct="1">
              <a:lnSpc>
                <a:spcPct val="100000"/>
              </a:lnSpc>
              <a:spcBef>
                <a:spcPct val="0"/>
              </a:spcBef>
              <a:spcAft>
                <a:spcPct val="0"/>
              </a:spcAft>
              <a:buClrTx/>
              <a:buSzTx/>
              <a:buFontTx/>
              <a:buNone/>
            </a:pPr>
            <a:r>
              <a:rPr kumimoji="0" lang="en-US"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rPr>
              <a:t>ABSTRACT</a:t>
            </a:r>
            <a:r>
              <a:rPr kumimoji="0" lang="en-US" sz="4000" b="0"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rPr>
              <a:t>:</a:t>
            </a:r>
            <a:endParaRPr kumimoji="0" lang="en-US" sz="4000" b="0"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endParaRPr>
          </a:p>
        </p:txBody>
      </p:sp>
      <p:sp>
        <p:nvSpPr>
          <p:cNvPr id="3" name="Content Placeholder 2"/>
          <p:cNvSpPr>
            <a:spLocks noGrp="1"/>
          </p:cNvSpPr>
          <p:nvPr>
            <p:ph idx="1"/>
          </p:nvPr>
        </p:nvSpPr>
        <p:spPr>
          <a:xfrm>
            <a:off x="609600" y="1561465"/>
            <a:ext cx="10972800" cy="4953000"/>
          </a:xfrm>
        </p:spPr>
        <p:style>
          <a:lnRef idx="2">
            <a:schemeClr val="accent1"/>
          </a:lnRef>
          <a:fillRef idx="1">
            <a:schemeClr val="lt1"/>
          </a:fillRef>
          <a:effectRef idx="0">
            <a:schemeClr val="accent1"/>
          </a:effectRef>
          <a:fontRef idx="minor">
            <a:schemeClr val="dk1"/>
          </a:fontRef>
        </p:style>
        <p:txBody>
          <a:bodyPr/>
          <a:p>
            <a:pPr marL="0" marR="0" indent="0" algn="just" defTabSz="914400" rtl="0" eaLnBrk="1" fontAlgn="base" latinLnBrk="0" hangingPunct="1">
              <a:lnSpc>
                <a:spcPct val="100000"/>
              </a:lnSpc>
              <a:spcBef>
                <a:spcPct val="20000"/>
              </a:spcBef>
              <a:spcAft>
                <a:spcPct val="0"/>
              </a:spcAft>
              <a:buClrTx/>
              <a:buSzTx/>
              <a:buFontTx/>
              <a:buNone/>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ECG MONITORING USING </a:t>
            </a:r>
            <a:r>
              <a:rPr kumimoji="0" lang="en-US" alt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ARDUINO</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HELPS IN MONITORING HEARTBEAT RATE VERY ACCURATELY AND ANYWHERE.IT ALSO HELPS IN PROVIDING NECESSARY FIRST AID FOR THE PATIENT IN AMBULANCE BEFORE REACHING THE HOSPITAL.THIS BEING VERY ECONOMIC HELPS IN SAVING LIVES.</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4375" y="592138"/>
            <a:ext cx="10972800" cy="582613"/>
          </a:xfrm>
        </p:spPr>
        <p:txBody>
          <a:bodyPr/>
          <a:p>
            <a:pPr marL="0" marR="0" indent="0" algn="l" defTabSz="914400" rtl="0" eaLnBrk="1" fontAlgn="base" latinLnBrk="0" hangingPunct="1">
              <a:lnSpc>
                <a:spcPct val="100000"/>
              </a:lnSpc>
              <a:spcBef>
                <a:spcPct val="0"/>
              </a:spcBef>
              <a:spcAft>
                <a:spcPct val="0"/>
              </a:spcAft>
              <a:buClrTx/>
              <a:buSzTx/>
              <a:buFontTx/>
              <a:buNone/>
            </a:pPr>
            <a:r>
              <a:rPr kumimoji="0" lang="en-US"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rPr>
              <a:t>CIRCUIT DIAGRAM:</a:t>
            </a:r>
            <a:endParaRPr kumimoji="0" lang="en-US"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endParaRPr>
          </a:p>
        </p:txBody>
      </p:sp>
      <p:pic>
        <p:nvPicPr>
          <p:cNvPr id="7170" name="Google Shape;71;p16"/>
          <p:cNvPicPr preferRelativeResize="0">
            <a:picLocks noGrp="1" noChangeAspect="1"/>
          </p:cNvPicPr>
          <p:nvPr>
            <p:ph idx="1"/>
          </p:nvPr>
        </p:nvPicPr>
        <p:blipFill>
          <a:blip r:embed="rId1"/>
          <a:srcRect r="2130" b="11230"/>
          <a:stretch>
            <a:fillRect/>
          </a:stretch>
        </p:blipFill>
        <p:spPr>
          <a:xfrm>
            <a:off x="1844675" y="1608138"/>
            <a:ext cx="7702550" cy="410051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12775"/>
            <a:ext cx="10972800" cy="582613"/>
          </a:xfrm>
        </p:spPr>
        <p:txBody>
          <a:bodyPr/>
          <a:p>
            <a:pPr marL="0" marR="0" indent="0" algn="l" defTabSz="914400" rtl="0" eaLnBrk="1" fontAlgn="base" latinLnBrk="0" hangingPunct="1">
              <a:lnSpc>
                <a:spcPct val="100000"/>
              </a:lnSpc>
              <a:spcBef>
                <a:spcPct val="0"/>
              </a:spcBef>
              <a:spcAft>
                <a:spcPct val="0"/>
              </a:spcAft>
              <a:buClrTx/>
              <a:buSzTx/>
              <a:buFontTx/>
              <a:buNone/>
            </a:pPr>
            <a:r>
              <a:rPr kumimoji="0" lang="en-US"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rPr>
              <a:t>CIRCUIT CONNECTIONS:</a:t>
            </a:r>
            <a:endParaRPr kumimoji="0" lang="en-US"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endParaRPr>
          </a:p>
        </p:txBody>
      </p:sp>
      <p:sp>
        <p:nvSpPr>
          <p:cNvPr id="3" name="Content Placeholder 2"/>
          <p:cNvSpPr>
            <a:spLocks noGrp="1"/>
          </p:cNvSpPr>
          <p:nvPr>
            <p:ph idx="1"/>
          </p:nvPr>
        </p:nvSpPr>
        <p:spPr>
          <a:xfrm>
            <a:off x="609600" y="1779588"/>
            <a:ext cx="10972800" cy="4953000"/>
          </a:xfrm>
        </p:spPr>
        <p:txBody>
          <a:bodyPr/>
          <a:p>
            <a:pPr marL="508000" marR="0" lvl="0" indent="-457200" algn="l" defTabSz="914400" rtl="0" eaLnBrk="1" fontAlgn="base" latinLnBrk="0" hangingPunct="1">
              <a:lnSpc>
                <a:spcPct val="100000"/>
              </a:lnSpc>
              <a:spcBef>
                <a:spcPts val="0"/>
              </a:spcBef>
              <a:spcAft>
                <a:spcPts val="0"/>
              </a:spcAft>
              <a:buClrTx/>
              <a:buSzPts val="2800"/>
              <a:buFont typeface="Wingdings" panose="05000000000000000000" charset="0"/>
              <a:buChar char="q"/>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Arduino 3.3V </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sym typeface="+mn-ea"/>
              </a:rPr>
              <a:t>→</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3.3V </a:t>
            </a:r>
            <a:r>
              <a:rPr kumimoji="0" lang="en-US" alt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P</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in</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endParaRPr>
          </a:p>
          <a:p>
            <a:pPr marL="508000" marR="0" lvl="0" indent="-457200" algn="l" defTabSz="914400" rtl="0" eaLnBrk="1" fontAlgn="base" latinLnBrk="0" hangingPunct="1">
              <a:lnSpc>
                <a:spcPct val="100000"/>
              </a:lnSpc>
              <a:spcBef>
                <a:spcPts val="0"/>
              </a:spcBef>
              <a:spcAft>
                <a:spcPts val="0"/>
              </a:spcAft>
              <a:buClrTx/>
              <a:buSzPts val="2800"/>
              <a:buFont typeface="Wingdings" panose="05000000000000000000" charset="0"/>
              <a:buChar char="q"/>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Arduino </a:t>
            </a:r>
            <a:r>
              <a:rPr kumimoji="0" lang="en-US" alt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P</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in 10 </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sym typeface="+mn-ea"/>
              </a:rPr>
              <a:t>→</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L0+</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endParaRPr>
          </a:p>
          <a:p>
            <a:pPr marL="508000" marR="0" lvl="0" indent="-457200" algn="l" defTabSz="914400" rtl="0" eaLnBrk="1" fontAlgn="base" latinLnBrk="0" hangingPunct="1">
              <a:lnSpc>
                <a:spcPct val="100000"/>
              </a:lnSpc>
              <a:spcBef>
                <a:spcPts val="0"/>
              </a:spcBef>
              <a:spcAft>
                <a:spcPts val="0"/>
              </a:spcAft>
              <a:buClrTx/>
              <a:buSzPts val="2800"/>
              <a:buFont typeface="Wingdings" panose="05000000000000000000" charset="0"/>
              <a:buChar char="q"/>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Arduino Pin 11 </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sym typeface="+mn-ea"/>
              </a:rPr>
              <a:t>→</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L0-</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endParaRPr>
          </a:p>
          <a:p>
            <a:pPr marL="508000" marR="0" lvl="0" indent="-457200" algn="l" defTabSz="914400" rtl="0" eaLnBrk="1" fontAlgn="base" latinLnBrk="0" hangingPunct="1">
              <a:lnSpc>
                <a:spcPct val="100000"/>
              </a:lnSpc>
              <a:spcBef>
                <a:spcPts val="0"/>
              </a:spcBef>
              <a:spcAft>
                <a:spcPts val="0"/>
              </a:spcAft>
              <a:buClrTx/>
              <a:buSzPts val="2800"/>
              <a:buFont typeface="Wingdings" panose="05000000000000000000" charset="0"/>
              <a:buChar char="q"/>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Arduino Analog1(A1) </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sym typeface="+mn-ea"/>
              </a:rPr>
              <a:t>→</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O/</a:t>
            </a:r>
            <a:r>
              <a:rPr kumimoji="0" lang="en-US" alt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P</a:t>
            </a:r>
            <a:endPar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endParaRPr>
          </a:p>
          <a:p>
            <a:pPr marL="508000" marR="0" lvl="0" indent="-457200" algn="l" defTabSz="914400" rtl="0" eaLnBrk="1" fontAlgn="base" latinLnBrk="0" hangingPunct="1">
              <a:lnSpc>
                <a:spcPct val="100000"/>
              </a:lnSpc>
              <a:spcBef>
                <a:spcPts val="0"/>
              </a:spcBef>
              <a:spcAft>
                <a:spcPts val="0"/>
              </a:spcAft>
              <a:buClrTx/>
              <a:buSzPts val="2800"/>
              <a:buFont typeface="Wingdings" panose="05000000000000000000" charset="0"/>
              <a:buChar char="q"/>
            </a:pP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Arduino Gnd </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sym typeface="+mn-ea"/>
              </a:rPr>
              <a:t>→</a:t>
            </a:r>
            <a:r>
              <a:rPr kumimoji="0" lang="en-GB" sz="32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n-lt"/>
                <a:ea typeface="+mn-ea"/>
                <a:cs typeface="+mn-cs"/>
                <a:sym typeface="+mn-ea"/>
              </a:rPr>
              <a:t> Gnd</a:t>
            </a:r>
            <a:endParaRPr kumimoji="0" lang="en-GB" sz="3200" b="0" i="0" u="none" strike="noStrike" kern="1200" cap="none" spc="0" normalizeH="0" baseline="0" noProof="1">
              <a:solidFill>
                <a:schemeClr val="tx1"/>
              </a:solidFill>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q"/>
            </a:pPr>
            <a:endParaRPr kumimoji="0" lang="en-US" sz="32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38163"/>
            <a:ext cx="10972800" cy="582613"/>
          </a:xfrm>
        </p:spPr>
        <p:txBody>
          <a:bodyPr/>
          <a:p>
            <a:pPr marL="0" marR="0" indent="0" algn="l" defTabSz="914400" rtl="0" eaLnBrk="1" fontAlgn="base" latinLnBrk="0" hangingPunct="1">
              <a:lnSpc>
                <a:spcPct val="100000"/>
              </a:lnSpc>
              <a:spcBef>
                <a:spcPct val="0"/>
              </a:spcBef>
              <a:spcAft>
                <a:spcPct val="0"/>
              </a:spcAft>
              <a:buClrTx/>
              <a:buSzTx/>
              <a:buFontTx/>
              <a:buNone/>
            </a:pPr>
            <a:r>
              <a:rPr kumimoji="0" lang="en-US"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rPr>
              <a:t>PROGRAM USED:</a:t>
            </a:r>
            <a:endParaRPr kumimoji="0" lang="en-US" sz="40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endParaRPr>
          </a:p>
        </p:txBody>
      </p:sp>
      <p:pic>
        <p:nvPicPr>
          <p:cNvPr id="3" name="Picture 2" descr="ECG PRO"/>
          <p:cNvPicPr>
            <a:picLocks noChangeAspect="1"/>
          </p:cNvPicPr>
          <p:nvPr/>
        </p:nvPicPr>
        <p:blipFill>
          <a:blip r:embed="rId1"/>
          <a:srcRect t="18896" r="28534" b="19057"/>
          <a:stretch>
            <a:fillRect/>
          </a:stretch>
        </p:blipFill>
        <p:spPr>
          <a:xfrm>
            <a:off x="1624965" y="1121410"/>
            <a:ext cx="8536940" cy="5238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a:xfrm>
            <a:off x="715963" y="568325"/>
            <a:ext cx="10972800" cy="582613"/>
          </a:xfrm>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sz="3600" b="1"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Times New Roman" panose="02020603050405020304" charset="0"/>
                <a:sym typeface="+mn-ea"/>
              </a:rPr>
              <a:t>OUTPUT:</a:t>
            </a:r>
            <a:endParaRPr kumimoji="0" lang="en-US" altLang="zh-CN" sz="3600" b="0" i="0" u="none" strike="noStrike" kern="1200" cap="none" spc="0" normalizeH="0" baseline="0" noProof="1">
              <a:solidFill>
                <a:schemeClr val="tx1"/>
              </a:solidFill>
              <a:latin typeface="+mj-lt"/>
              <a:ea typeface="+mj-ea"/>
              <a:cs typeface="+mj-cs"/>
            </a:endParaRPr>
          </a:p>
        </p:txBody>
      </p:sp>
      <p:pic>
        <p:nvPicPr>
          <p:cNvPr id="10242" name="Picture 2" descr="WhatsApp Image 2020-06-15 at 9.42.11 PM"/>
          <p:cNvPicPr>
            <a:picLocks noChangeAspect="1"/>
          </p:cNvPicPr>
          <p:nvPr/>
        </p:nvPicPr>
        <p:blipFill>
          <a:blip r:embed="rId1"/>
          <a:srcRect t="9048"/>
          <a:stretch>
            <a:fillRect/>
          </a:stretch>
        </p:blipFill>
        <p:spPr>
          <a:xfrm>
            <a:off x="1711960" y="1476058"/>
            <a:ext cx="8408988" cy="3516312"/>
          </a:xfrm>
          <a:prstGeom prst="rect">
            <a:avLst/>
          </a:prstGeom>
          <a:noFill/>
          <a:ln w="9525">
            <a:noFill/>
          </a:ln>
        </p:spPr>
      </p:pic>
      <p:sp>
        <p:nvSpPr>
          <p:cNvPr id="2" name="Title 1"/>
          <p:cNvSpPr>
            <a:spLocks noGrp="1"/>
          </p:cNvSpPr>
          <p:nvPr/>
        </p:nvSpPr>
        <p:spPr>
          <a:xfrm>
            <a:off x="1199515" y="5801360"/>
            <a:ext cx="10006965" cy="417195"/>
          </a:xfrm>
          <a:prstGeom prst="rect">
            <a:avLst/>
          </a:prstGeom>
          <a:noFill/>
          <a:ln w="9525">
            <a:noFill/>
          </a:ln>
        </p:spPr>
        <p:txBody>
          <a:bodyPr anchor="ctr">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36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j-lt"/>
                <a:ea typeface="+mj-ea"/>
                <a:cs typeface="+mj-cs"/>
              </a:rPr>
              <a:t>Three probes hasbeen used to take the output</a:t>
            </a:r>
            <a:endParaRPr kumimoji="0" lang="en-US" altLang="zh-CN" sz="3600" b="0" i="0" u="none" strike="noStrike" kern="1200" cap="none" spc="0" normalizeH="0" baseline="0" noProof="1">
              <a:solidFill>
                <a:schemeClr val="tx1"/>
              </a:solidFill>
              <a:effectLst>
                <a:outerShdw blurRad="38100" dist="25400" dir="5400000" algn="ctr" rotWithShape="0">
                  <a:srgbClr val="6E747A">
                    <a:alpha val="43000"/>
                  </a:srgbClr>
                </a:outerShdw>
              </a:effectLst>
              <a:latin typeface="+mj-lt"/>
              <a:ea typeface="+mj-ea"/>
              <a:cs typeface="+mj-cs"/>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2279</Words>
  <Application>WPS Presentation</Application>
  <PresentationFormat/>
  <Paragraphs>71</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Times New Roman</vt:lpstr>
      <vt:lpstr>Wingdings</vt:lpstr>
      <vt:lpstr>Bahnschrift Light</vt:lpstr>
      <vt:lpstr>Microsoft YaHei</vt:lpstr>
      <vt:lpstr>Arial Unicode MS</vt:lpstr>
      <vt:lpstr>Calibri</vt:lpstr>
      <vt:lpstr>Gear Drives</vt:lpstr>
      <vt:lpstr>PowerPoint 演示文稿</vt:lpstr>
      <vt:lpstr>Guided by :</vt:lpstr>
      <vt:lpstr>INTRODUCTION:</vt:lpstr>
      <vt:lpstr>HARDWARE REQUIREMENTS: </vt:lpstr>
      <vt:lpstr>ABSTRACT:</vt:lpstr>
      <vt:lpstr>CIRCUIT DIAGRAM:</vt:lpstr>
      <vt:lpstr>CIRCUIT CONNECTIONS:</vt:lpstr>
      <vt:lpstr>PROGRAM USED:</vt:lpstr>
      <vt:lpstr>OUTPUT:</vt:lpstr>
      <vt:lpstr>ECG SIGNAL PARAMETERS:</vt:lpstr>
      <vt:lpstr>REFERENCE:</vt:lpstr>
      <vt:lpstr>ADVANTAGES:</vt:lpstr>
      <vt:lpstr>FUTURE IMPLEMENTATION: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ELCOT</cp:lastModifiedBy>
  <cp:revision>2</cp:revision>
  <dcterms:created xsi:type="dcterms:W3CDTF">2020-09-05T09:14:13Z</dcterms:created>
  <dcterms:modified xsi:type="dcterms:W3CDTF">2020-09-05T09:14:51Z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