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952" y="75184"/>
            <a:ext cx="6850095" cy="2399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1115" y="0"/>
            <a:ext cx="9121775" cy="24333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5080" indent="4445" algn="ctr">
              <a:lnSpc>
                <a:spcPts val="6220"/>
              </a:lnSpc>
              <a:spcBef>
                <a:spcPts val="320"/>
              </a:spcBef>
            </a:pPr>
            <a:r>
              <a:rPr spc="-10" dirty="0"/>
              <a:t>ARDUINO BASED ECG MONITORING HEALTHCARE SYSTEM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29574" y="2630546"/>
            <a:ext cx="4798060" cy="1737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R.KISHORE  </a:t>
            </a:r>
            <a:r>
              <a:rPr sz="2800" b="1" spc="-4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R.NAVANEEDHA</a:t>
            </a:r>
            <a:r>
              <a:rPr sz="2800" b="1" spc="-18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KRISHNAN  R.SALMON</a:t>
            </a:r>
            <a:r>
              <a:rPr sz="2800" b="1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FAROSE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66115" algn="ctr">
              <a:lnSpc>
                <a:spcPct val="100000"/>
              </a:lnSpc>
              <a:spcBef>
                <a:spcPts val="15"/>
              </a:spcBef>
            </a:pPr>
            <a:r>
              <a:rPr sz="2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Guided</a:t>
            </a:r>
            <a:r>
              <a:rPr sz="2800" b="1" spc="-2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By: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1382" y="2630546"/>
            <a:ext cx="184150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221005032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8895">
              <a:lnSpc>
                <a:spcPct val="100000"/>
              </a:lnSpc>
              <a:spcBef>
                <a:spcPts val="15"/>
              </a:spcBef>
            </a:pPr>
            <a:r>
              <a:rPr sz="2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221005042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b="1" spc="-5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221005051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5607" y="4345042"/>
            <a:ext cx="3816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Prof</a:t>
            </a:r>
            <a:r>
              <a:rPr sz="2800" b="1" spc="-90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595959"/>
                </a:solidFill>
                <a:latin typeface="Arial" panose="020B0604020202020204"/>
                <a:cs typeface="Arial" panose="020B0604020202020204"/>
              </a:rPr>
              <a:t>M.Chandrasekhar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31" y="487425"/>
            <a:ext cx="8795385" cy="302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Arial" panose="020B0604020202020204"/>
                <a:cs typeface="Arial" panose="020B0604020202020204"/>
              </a:rPr>
              <a:t>ADVANTAGES: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 marR="224790">
              <a:lnSpc>
                <a:spcPct val="100000"/>
              </a:lnSpc>
              <a:buAutoNum type="arabicParenR"/>
              <a:tabLst>
                <a:tab pos="42735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Data </a:t>
            </a:r>
            <a:r>
              <a:rPr sz="2800" dirty="0">
                <a:latin typeface="Arial" panose="020B0604020202020204"/>
                <a:cs typeface="Arial" panose="020B0604020202020204"/>
              </a:rPr>
              <a:t>can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be uploaded or directly </a:t>
            </a:r>
            <a:r>
              <a:rPr sz="2800" dirty="0">
                <a:latin typeface="Arial" panose="020B0604020202020204"/>
                <a:cs typeface="Arial" panose="020B0604020202020204"/>
              </a:rPr>
              <a:t>sent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the doctors  by using IOT </a:t>
            </a:r>
            <a:r>
              <a:rPr sz="2800" spc="-40" dirty="0">
                <a:latin typeface="Arial" panose="020B0604020202020204"/>
                <a:cs typeface="Arial" panose="020B0604020202020204"/>
              </a:rPr>
              <a:t>Technology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anose="020B0604020202020204"/>
              <a:buAutoNum type="arabicParenR"/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buAutoNum type="arabicParenR"/>
              <a:tabLst>
                <a:tab pos="42735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By using </a:t>
            </a:r>
            <a:r>
              <a:rPr sz="2800" dirty="0">
                <a:latin typeface="Arial" panose="020B0604020202020204"/>
                <a:cs typeface="Arial" panose="020B0604020202020204"/>
              </a:rPr>
              <a:t>more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electrodes </a:t>
            </a:r>
            <a:r>
              <a:rPr sz="2800" dirty="0">
                <a:latin typeface="Arial" panose="020B0604020202020204"/>
                <a:cs typeface="Arial" panose="020B0604020202020204"/>
              </a:rPr>
              <a:t>measurement can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be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more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accurate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988" y="654866"/>
            <a:ext cx="6543675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Arial" panose="020B0604020202020204"/>
                <a:cs typeface="Arial" panose="020B0604020202020204"/>
              </a:rPr>
              <a:t>APPLICATIONS: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201000"/>
              </a:lnSpc>
            </a:pPr>
            <a:r>
              <a:rPr sz="2800" spc="-5" dirty="0">
                <a:latin typeface="Arial" panose="020B0604020202020204"/>
                <a:cs typeface="Arial" panose="020B0604020202020204"/>
              </a:rPr>
              <a:t>1)Fitness and activity heart </a:t>
            </a:r>
            <a:r>
              <a:rPr sz="2800" dirty="0">
                <a:latin typeface="Arial" panose="020B0604020202020204"/>
                <a:cs typeface="Arial" panose="020B0604020202020204"/>
              </a:rPr>
              <a:t>rate monitors.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2)Portable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ECG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Remote health </a:t>
            </a:r>
            <a:r>
              <a:rPr sz="2800" dirty="0">
                <a:latin typeface="Arial" panose="020B0604020202020204"/>
                <a:cs typeface="Arial" panose="020B0604020202020204"/>
              </a:rPr>
              <a:t>monitors.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3)Gaming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peripherals.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latin typeface="Arial" panose="020B0604020202020204"/>
                <a:cs typeface="Arial" panose="020B0604020202020204"/>
              </a:rPr>
              <a:t>4)Biopotential </a:t>
            </a:r>
            <a:r>
              <a:rPr sz="2800" dirty="0">
                <a:latin typeface="Arial" panose="020B0604020202020204"/>
                <a:cs typeface="Arial" panose="020B0604020202020204"/>
              </a:rPr>
              <a:t>signal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acquisitions.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14" y="487425"/>
            <a:ext cx="2533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CONCLUSION: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14" y="1344673"/>
            <a:ext cx="8995410" cy="2166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This </a:t>
            </a:r>
            <a:r>
              <a:rPr sz="2800" dirty="0">
                <a:latin typeface="Arial" panose="020B0604020202020204"/>
                <a:cs typeface="Arial" panose="020B0604020202020204"/>
              </a:rPr>
              <a:t>research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paper aims at initial prototype  development for wireless transmission of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ECG </a:t>
            </a:r>
            <a:r>
              <a:rPr sz="2800" dirty="0">
                <a:latin typeface="Arial" panose="020B0604020202020204"/>
                <a:cs typeface="Arial" panose="020B0604020202020204"/>
              </a:rPr>
              <a:t>signals.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It  is evident that designing </a:t>
            </a:r>
            <a:r>
              <a:rPr sz="2800" dirty="0">
                <a:latin typeface="Arial" panose="020B0604020202020204"/>
                <a:cs typeface="Arial" panose="020B0604020202020204"/>
              </a:rPr>
              <a:t>such a system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will help in early  detection of abnormal </a:t>
            </a:r>
            <a:r>
              <a:rPr sz="2800" dirty="0">
                <a:latin typeface="Arial" panose="020B0604020202020204"/>
                <a:cs typeface="Arial" panose="020B0604020202020204"/>
              </a:rPr>
              <a:t>conditions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800" dirty="0">
                <a:latin typeface="Arial" panose="020B0604020202020204"/>
                <a:cs typeface="Arial" panose="020B0604020202020204"/>
              </a:rPr>
              <a:t>cardiovascular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diseases and prevention of its </a:t>
            </a:r>
            <a:r>
              <a:rPr sz="2800" dirty="0">
                <a:latin typeface="Arial" panose="020B0604020202020204"/>
                <a:cs typeface="Arial" panose="020B0604020202020204"/>
              </a:rPr>
              <a:t>serious consequences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487550"/>
            <a:ext cx="2866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INTRODUCTION: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71" y="1344798"/>
            <a:ext cx="8758555" cy="3023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930" marR="532130" indent="-443865">
              <a:lnSpc>
                <a:spcPct val="100000"/>
              </a:lnSpc>
              <a:spcBef>
                <a:spcPts val="8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Heart disease was becoming </a:t>
            </a:r>
            <a:r>
              <a:rPr sz="2800" dirty="0">
                <a:latin typeface="Arial" panose="020B0604020202020204"/>
                <a:cs typeface="Arial" panose="020B0604020202020204"/>
              </a:rPr>
              <a:t>a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big disease which  health </a:t>
            </a:r>
            <a:r>
              <a:rPr sz="2800" dirty="0">
                <a:latin typeface="Arial" panose="020B0604020202020204"/>
                <a:cs typeface="Arial" panose="020B0604020202020204"/>
              </a:rPr>
              <a:t>killer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people for </a:t>
            </a:r>
            <a:r>
              <a:rPr sz="2800" dirty="0">
                <a:latin typeface="Arial" panose="020B0604020202020204"/>
                <a:cs typeface="Arial" panose="020B0604020202020204"/>
              </a:rPr>
              <a:t>many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years.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55930" marR="233680" indent="-443865">
              <a:lnSpc>
                <a:spcPct val="100000"/>
              </a:lnSpc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Hence, </a:t>
            </a:r>
            <a:r>
              <a:rPr sz="2800" dirty="0">
                <a:latin typeface="Arial" panose="020B0604020202020204"/>
                <a:cs typeface="Arial" panose="020B0604020202020204"/>
              </a:rPr>
              <a:t>most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health </a:t>
            </a:r>
            <a:r>
              <a:rPr sz="2800" dirty="0">
                <a:latin typeface="Arial" panose="020B0604020202020204"/>
                <a:cs typeface="Arial" panose="020B0604020202020204"/>
              </a:rPr>
              <a:t>care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equipment and </a:t>
            </a:r>
            <a:r>
              <a:rPr sz="2800" dirty="0">
                <a:latin typeface="Arial" panose="020B0604020202020204"/>
                <a:cs typeface="Arial" panose="020B0604020202020204"/>
              </a:rPr>
              <a:t>monitoring  system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are designed to </a:t>
            </a:r>
            <a:r>
              <a:rPr sz="2800" dirty="0">
                <a:latin typeface="Arial" panose="020B0604020202020204"/>
                <a:cs typeface="Arial" panose="020B0604020202020204"/>
              </a:rPr>
              <a:t>keep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track the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disease.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55930" marR="5080" indent="-443865">
              <a:lnSpc>
                <a:spcPct val="100000"/>
              </a:lnSpc>
              <a:spcBef>
                <a:spcPts val="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As we </a:t>
            </a:r>
            <a:r>
              <a:rPr sz="2800" dirty="0">
                <a:latin typeface="Arial" panose="020B0604020202020204"/>
                <a:cs typeface="Arial" panose="020B0604020202020204"/>
              </a:rPr>
              <a:t>know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that by analyzing or </a:t>
            </a:r>
            <a:r>
              <a:rPr sz="2800" dirty="0">
                <a:latin typeface="Arial" panose="020B0604020202020204"/>
                <a:cs typeface="Arial" panose="020B0604020202020204"/>
              </a:rPr>
              <a:t>monitoring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ECG  </a:t>
            </a:r>
            <a:r>
              <a:rPr sz="2800" dirty="0">
                <a:latin typeface="Arial" panose="020B0604020202020204"/>
                <a:cs typeface="Arial" panose="020B0604020202020204"/>
              </a:rPr>
              <a:t>signal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at initial </a:t>
            </a:r>
            <a:r>
              <a:rPr sz="2800" dirty="0">
                <a:latin typeface="Arial" panose="020B0604020202020204"/>
                <a:cs typeface="Arial" panose="020B0604020202020204"/>
              </a:rPr>
              <a:t>stage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these disease </a:t>
            </a:r>
            <a:r>
              <a:rPr sz="2800" dirty="0">
                <a:latin typeface="Arial" panose="020B0604020202020204"/>
                <a:cs typeface="Arial" panose="020B0604020202020204"/>
              </a:rPr>
              <a:t>can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be  prevented.So </a:t>
            </a:r>
            <a:r>
              <a:rPr sz="2800" dirty="0">
                <a:latin typeface="Arial" panose="020B0604020202020204"/>
                <a:cs typeface="Arial" panose="020B0604020202020204"/>
              </a:rPr>
              <a:t>i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am working in this project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724" y="487425"/>
            <a:ext cx="8752205" cy="430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ABSTRACT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 marR="5080" indent="325120" algn="just">
              <a:lnSpc>
                <a:spcPct val="100000"/>
              </a:lnSpc>
            </a:pPr>
            <a:r>
              <a:rPr sz="2800" spc="-5" dirty="0">
                <a:latin typeface="Arial" panose="020B0604020202020204"/>
                <a:cs typeface="Arial" panose="020B0604020202020204"/>
              </a:rPr>
              <a:t>Heart </a:t>
            </a:r>
            <a:r>
              <a:rPr sz="2800" dirty="0">
                <a:latin typeface="Arial" panose="020B0604020202020204"/>
                <a:cs typeface="Arial" panose="020B0604020202020204"/>
              </a:rPr>
              <a:t>rate,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body temperature and blood pressure are  </a:t>
            </a:r>
            <a:r>
              <a:rPr sz="2800" dirty="0">
                <a:latin typeface="Arial" panose="020B0604020202020204"/>
                <a:cs typeface="Arial" panose="020B0604020202020204"/>
              </a:rPr>
              <a:t>very critical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parameters of human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body.In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this project,  we have proposed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ECG MONITORING SYSTEM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based on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ARDUINO.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This </a:t>
            </a:r>
            <a:r>
              <a:rPr sz="2800" dirty="0">
                <a:latin typeface="Arial" panose="020B0604020202020204"/>
                <a:cs typeface="Arial" panose="020B0604020202020204"/>
              </a:rPr>
              <a:t>system calculates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heart </a:t>
            </a:r>
            <a:r>
              <a:rPr sz="2800" dirty="0">
                <a:latin typeface="Arial" panose="020B0604020202020204"/>
                <a:cs typeface="Arial" panose="020B0604020202020204"/>
              </a:rPr>
              <a:t>rate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patient and </a:t>
            </a:r>
            <a:r>
              <a:rPr sz="2800" dirty="0">
                <a:latin typeface="Arial" panose="020B0604020202020204"/>
                <a:cs typeface="Arial" panose="020B0604020202020204"/>
              </a:rPr>
              <a:t>sends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dirty="0">
                <a:latin typeface="Arial" panose="020B0604020202020204"/>
                <a:cs typeface="Arial" panose="020B0604020202020204"/>
              </a:rPr>
              <a:t>value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heart </a:t>
            </a:r>
            <a:r>
              <a:rPr sz="2800" dirty="0">
                <a:latin typeface="Arial" panose="020B0604020202020204"/>
                <a:cs typeface="Arial" panose="020B0604020202020204"/>
              </a:rPr>
              <a:t>rate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in beats per  </a:t>
            </a:r>
            <a:r>
              <a:rPr sz="2800" dirty="0">
                <a:latin typeface="Arial" panose="020B0604020202020204"/>
                <a:cs typeface="Arial" panose="020B0604020202020204"/>
              </a:rPr>
              <a:t>minute (bpm)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2800" dirty="0">
                <a:latin typeface="Arial" panose="020B0604020202020204"/>
                <a:cs typeface="Arial" panose="020B0604020202020204"/>
              </a:rPr>
              <a:t>a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database on </a:t>
            </a:r>
            <a:r>
              <a:rPr sz="2800" dirty="0">
                <a:latin typeface="Arial" panose="020B0604020202020204"/>
                <a:cs typeface="Arial" panose="020B0604020202020204"/>
              </a:rPr>
              <a:t>cloud.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Using this  </a:t>
            </a:r>
            <a:r>
              <a:rPr sz="2800" dirty="0">
                <a:latin typeface="Arial" panose="020B0604020202020204"/>
                <a:cs typeface="Arial" panose="020B0604020202020204"/>
              </a:rPr>
              <a:t>system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doctors at hospital </a:t>
            </a:r>
            <a:r>
              <a:rPr sz="2800" dirty="0">
                <a:latin typeface="Arial" panose="020B0604020202020204"/>
                <a:cs typeface="Arial" panose="020B0604020202020204"/>
              </a:rPr>
              <a:t>can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analyse the </a:t>
            </a:r>
            <a:r>
              <a:rPr sz="2800" dirty="0">
                <a:latin typeface="Arial" panose="020B0604020202020204"/>
                <a:cs typeface="Arial" panose="020B0604020202020204"/>
              </a:rPr>
              <a:t>critical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parameters </a:t>
            </a:r>
            <a:r>
              <a:rPr sz="2800" dirty="0">
                <a:latin typeface="Arial" panose="020B0604020202020204"/>
                <a:cs typeface="Arial" panose="020B0604020202020204"/>
              </a:rPr>
              <a:t>sent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by this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system.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07185"/>
            <a:ext cx="7636509" cy="388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Arial" panose="020B0604020202020204"/>
                <a:cs typeface="Arial" panose="020B0604020202020204"/>
              </a:rPr>
              <a:t>HARDWARE</a:t>
            </a:r>
            <a:r>
              <a:rPr sz="28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REQUIREMENTS</a:t>
            </a:r>
            <a:r>
              <a:rPr sz="3600" b="1" spc="-5" dirty="0">
                <a:latin typeface="Arial" panose="020B0604020202020204"/>
                <a:cs typeface="Arial" panose="020B0604020202020204"/>
              </a:rPr>
              <a:t>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052320">
              <a:lnSpc>
                <a:spcPct val="101000"/>
              </a:lnSpc>
            </a:pPr>
            <a:r>
              <a:rPr sz="3600" spc="-5" dirty="0">
                <a:latin typeface="Arial" panose="020B0604020202020204"/>
                <a:cs typeface="Arial" panose="020B0604020202020204"/>
              </a:rPr>
              <a:t>1)Arduino Uno/Mega/Nano.  2)ECG Module</a:t>
            </a:r>
            <a:r>
              <a:rPr sz="36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latin typeface="Arial" panose="020B0604020202020204"/>
                <a:cs typeface="Arial" panose="020B0604020202020204"/>
              </a:rPr>
              <a:t>(AD8232).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419100" indent="-407035">
              <a:lnSpc>
                <a:spcPct val="100000"/>
              </a:lnSpc>
              <a:spcBef>
                <a:spcPts val="30"/>
              </a:spcBef>
              <a:buSzPct val="97000"/>
              <a:buAutoNum type="arabicParenR" startAt="3"/>
              <a:tabLst>
                <a:tab pos="419100" algn="l"/>
              </a:tabLst>
            </a:pPr>
            <a:r>
              <a:rPr sz="3600" spc="-5" dirty="0">
                <a:latin typeface="Arial" panose="020B0604020202020204"/>
                <a:cs typeface="Arial" panose="020B0604020202020204"/>
              </a:rPr>
              <a:t>ECG </a:t>
            </a:r>
            <a:r>
              <a:rPr sz="3600" spc="-10" dirty="0">
                <a:latin typeface="Arial" panose="020B0604020202020204"/>
                <a:cs typeface="Arial" panose="020B0604020202020204"/>
              </a:rPr>
              <a:t>Electrodes </a:t>
            </a:r>
            <a:r>
              <a:rPr sz="3600" dirty="0">
                <a:latin typeface="Arial" panose="020B0604020202020204"/>
                <a:cs typeface="Arial" panose="020B0604020202020204"/>
              </a:rPr>
              <a:t>- 3</a:t>
            </a:r>
            <a:r>
              <a:rPr sz="36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pieces.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buSzPct val="97000"/>
              <a:buAutoNum type="arabicParenR" startAt="3"/>
              <a:tabLst>
                <a:tab pos="419100" algn="l"/>
              </a:tabLst>
            </a:pPr>
            <a:r>
              <a:rPr sz="3600" spc="-5" dirty="0">
                <a:latin typeface="Arial" panose="020B0604020202020204"/>
                <a:cs typeface="Arial" panose="020B0604020202020204"/>
              </a:rPr>
              <a:t>ECG </a:t>
            </a:r>
            <a:r>
              <a:rPr sz="3600" spc="-10" dirty="0">
                <a:latin typeface="Arial" panose="020B0604020202020204"/>
                <a:cs typeface="Arial" panose="020B0604020202020204"/>
              </a:rPr>
              <a:t>Electrode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Connector -3.5 </a:t>
            </a:r>
            <a:r>
              <a:rPr sz="3600" dirty="0">
                <a:latin typeface="Arial" panose="020B0604020202020204"/>
                <a:cs typeface="Arial" panose="020B0604020202020204"/>
              </a:rPr>
              <a:t>mm. 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5)Power</a:t>
            </a:r>
            <a:r>
              <a:rPr sz="3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40" dirty="0">
                <a:latin typeface="Arial" panose="020B0604020202020204"/>
                <a:cs typeface="Arial" panose="020B0604020202020204"/>
              </a:rPr>
              <a:t>supply.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spc="-5" dirty="0">
                <a:latin typeface="Arial" panose="020B0604020202020204"/>
                <a:cs typeface="Arial" panose="020B0604020202020204"/>
              </a:rPr>
              <a:t>6)Connecting</a:t>
            </a:r>
            <a:r>
              <a:rPr sz="3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5" dirty="0">
                <a:latin typeface="Arial" panose="020B0604020202020204"/>
                <a:cs typeface="Arial" panose="020B0604020202020204"/>
              </a:rPr>
              <a:t>Wires.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31" y="391136"/>
            <a:ext cx="4603115" cy="259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CIRCUIT</a:t>
            </a:r>
            <a:r>
              <a:rPr sz="2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DIAGRAM: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Arduino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3.3V </a:t>
            </a:r>
            <a:r>
              <a:rPr sz="2800" dirty="0">
                <a:latin typeface="Arial" panose="020B0604020202020204"/>
                <a:cs typeface="Arial" panose="020B0604020202020204"/>
              </a:rPr>
              <a:t>--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3.3V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pin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Arduino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pin 10 </a:t>
            </a:r>
            <a:r>
              <a:rPr sz="2800" dirty="0">
                <a:latin typeface="Arial" panose="020B0604020202020204"/>
                <a:cs typeface="Arial" panose="020B0604020202020204"/>
              </a:rPr>
              <a:t>--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L0+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Arduino Pin </a:t>
            </a:r>
            <a:r>
              <a:rPr sz="2800" spc="-105" dirty="0">
                <a:latin typeface="Arial" panose="020B0604020202020204"/>
                <a:cs typeface="Arial" panose="020B0604020202020204"/>
              </a:rPr>
              <a:t>11 </a:t>
            </a:r>
            <a:r>
              <a:rPr sz="2800" dirty="0">
                <a:latin typeface="Arial" panose="020B0604020202020204"/>
                <a:cs typeface="Arial" panose="020B0604020202020204"/>
              </a:rPr>
              <a:t>--</a:t>
            </a:r>
            <a:r>
              <a:rPr sz="28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L0-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Arduino</a:t>
            </a:r>
            <a:r>
              <a:rPr sz="28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Analog1(A1)--O/P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indent="-44386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Arduino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Gnd </a:t>
            </a:r>
            <a:r>
              <a:rPr sz="2800" dirty="0">
                <a:latin typeface="Arial" panose="020B0604020202020204"/>
                <a:cs typeface="Arial" panose="020B0604020202020204"/>
              </a:rPr>
              <a:t>--</a:t>
            </a:r>
            <a:r>
              <a:rPr sz="2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Gnd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47085" y="2675695"/>
            <a:ext cx="4177490" cy="2120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912" y="303494"/>
            <a:ext cx="8333740" cy="173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FURTURE</a:t>
            </a:r>
            <a:r>
              <a:rPr sz="2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latin typeface="Arial" panose="020B0604020202020204"/>
                <a:cs typeface="Arial" panose="020B0604020202020204"/>
              </a:rPr>
              <a:t>IMPLEMENTATION: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 indent="1876425">
              <a:lnSpc>
                <a:spcPct val="100000"/>
              </a:lnSpc>
            </a:pPr>
            <a:r>
              <a:rPr sz="2800" spc="-5" dirty="0">
                <a:latin typeface="Arial" panose="020B0604020202020204"/>
                <a:cs typeface="Arial" panose="020B0604020202020204"/>
              </a:rPr>
              <a:t>Interfacing GSM </a:t>
            </a:r>
            <a:r>
              <a:rPr sz="2800" dirty="0">
                <a:latin typeface="Arial" panose="020B0604020202020204"/>
                <a:cs typeface="Arial" panose="020B0604020202020204"/>
              </a:rPr>
              <a:t>module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with the</a:t>
            </a:r>
            <a:r>
              <a:rPr sz="2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ardunio  board </a:t>
            </a:r>
            <a:r>
              <a:rPr sz="2800" dirty="0">
                <a:latin typeface="Arial" panose="020B0604020202020204"/>
                <a:cs typeface="Arial" panose="020B0604020202020204"/>
              </a:rPr>
              <a:t>can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help the doctors to </a:t>
            </a:r>
            <a:r>
              <a:rPr sz="2800" dirty="0">
                <a:latin typeface="Arial" panose="020B0604020202020204"/>
                <a:cs typeface="Arial" panose="020B0604020202020204"/>
              </a:rPr>
              <a:t>monitor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 heart </a:t>
            </a:r>
            <a:r>
              <a:rPr sz="2800" dirty="0">
                <a:latin typeface="Arial" panose="020B0604020202020204"/>
                <a:cs typeface="Arial" panose="020B0604020202020204"/>
              </a:rPr>
              <a:t>rate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through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SMS.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70" y="58801"/>
            <a:ext cx="1565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OUTPU</a:t>
            </a:r>
            <a:r>
              <a:rPr sz="2800" b="1" spc="-315" dirty="0">
                <a:latin typeface="Arial" panose="020B0604020202020204"/>
                <a:cs typeface="Arial" panose="020B0604020202020204"/>
              </a:rPr>
              <a:t>T</a:t>
            </a:r>
            <a:r>
              <a:rPr sz="2800" b="1" dirty="0"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0646" y="700881"/>
            <a:ext cx="6839622" cy="41292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624" y="58801"/>
            <a:ext cx="4906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 panose="020B0604020202020204"/>
                <a:cs typeface="Arial" panose="020B0604020202020204"/>
              </a:rPr>
              <a:t>ECG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SIGNAL</a:t>
            </a:r>
            <a:r>
              <a:rPr sz="28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PARAMETERS: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8998" y="1033472"/>
            <a:ext cx="7224982" cy="33814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25" y="487425"/>
            <a:ext cx="2573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REFERENCES: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4" y="1344673"/>
            <a:ext cx="8957310" cy="3023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Muhammad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Wildan Gifari </a:t>
            </a:r>
            <a:r>
              <a:rPr sz="2800" dirty="0">
                <a:latin typeface="Arial" panose="020B0604020202020204"/>
                <a:cs typeface="Arial" panose="020B0604020202020204"/>
              </a:rPr>
              <a:t>;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Hasballah Zakaria </a:t>
            </a:r>
            <a:r>
              <a:rPr sz="2800" dirty="0">
                <a:latin typeface="Arial" panose="020B0604020202020204"/>
                <a:cs typeface="Arial" panose="020B0604020202020204"/>
              </a:rPr>
              <a:t>;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Richard  </a:t>
            </a:r>
            <a:r>
              <a:rPr sz="2800" dirty="0">
                <a:latin typeface="Arial" panose="020B0604020202020204"/>
                <a:cs typeface="Arial" panose="020B0604020202020204"/>
              </a:rPr>
              <a:t>Mengko: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Design of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ECG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Homecare: 12-lead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ECG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acquisition using </a:t>
            </a:r>
            <a:r>
              <a:rPr sz="2800" dirty="0">
                <a:latin typeface="Arial" panose="020B0604020202020204"/>
                <a:cs typeface="Arial" panose="020B0604020202020204"/>
              </a:rPr>
              <a:t>single channel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ECG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device developed  on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AD8232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analog front end, The 5th International  ConferenceElectricalEngineeringandInformatics2015Aug 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ust10-11,2015,Baliindonesia,978-1-4673-7319-7/15/$31.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00 ©2015 IEEE, pp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371-376.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2273</Words>
  <Application>WPS Presentation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Office Theme</vt:lpstr>
      <vt:lpstr>ECG MONITORING  USING ARDUINO AND  AD8232</vt:lpstr>
      <vt:lpstr>INTRODUCTION:</vt:lpstr>
      <vt:lpstr>PowerPoint 演示文稿</vt:lpstr>
      <vt:lpstr>PowerPoint 演示文稿</vt:lpstr>
      <vt:lpstr>PowerPoint 演示文稿</vt:lpstr>
      <vt:lpstr>PowerPoint 演示文稿</vt:lpstr>
      <vt:lpstr>OUTPUT:</vt:lpstr>
      <vt:lpstr>ECG SIGNAL PARAMETERS:</vt:lpstr>
      <vt:lpstr>REFERENCES:</vt:lpstr>
      <vt:lpstr>PowerPoint 演示文稿</vt:lpstr>
      <vt:lpstr>PowerPoint 演示文稿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BASED ECG MONITORING HEALTHCARE SYSTEM</dc:title>
  <dc:creator/>
  <cp:lastModifiedBy>ELCOT</cp:lastModifiedBy>
  <cp:revision>1</cp:revision>
  <dcterms:created xsi:type="dcterms:W3CDTF">2020-07-28T15:39:22Z</dcterms:created>
  <dcterms:modified xsi:type="dcterms:W3CDTF">2020-07-28T15:39:22Z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2020-06-03T00:00:00Z</vt:filetime>
  </property>
  <property fmtid="{D5CDD505-2E9C-101B-9397-08002B2CF9AE}" pid="4" name="KSOProductBuildVer">
    <vt:lpwstr>1033-11.2.0.9255</vt:lpwstr>
  </property>
</Properties>
</file>