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43900" y="1805825"/>
            <a:ext cx="8056200" cy="223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SMART HEALTHCARE SYSTEM FOR PATIENTS USING IOT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7650" y="1142850"/>
            <a:ext cx="7688700" cy="45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Program Used:</a:t>
            </a:r>
            <a:endParaRPr/>
          </a:p>
        </p:txBody>
      </p:sp>
      <p:pic>
        <p:nvPicPr>
          <p:cNvPr id="142" name="Google Shape;142;p22"/>
          <p:cNvPicPr preferRelativeResize="0"/>
          <p:nvPr/>
        </p:nvPicPr>
        <p:blipFill rotWithShape="1">
          <a:blip r:embed="rId3">
            <a:alphaModFix/>
          </a:blip>
          <a:srcRect b="12745" l="13939" r="33768" t="14170"/>
          <a:stretch/>
        </p:blipFill>
        <p:spPr>
          <a:xfrm>
            <a:off x="901150" y="1673175"/>
            <a:ext cx="6423700" cy="3333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rotWithShape="1">
          <a:blip r:embed="rId3">
            <a:alphaModFix/>
          </a:blip>
          <a:srcRect b="12731" l="14069" r="33076" t="13754"/>
          <a:stretch/>
        </p:blipFill>
        <p:spPr>
          <a:xfrm>
            <a:off x="917125" y="1315225"/>
            <a:ext cx="6395325" cy="366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rotWithShape="1">
          <a:blip r:embed="rId3">
            <a:alphaModFix/>
          </a:blip>
          <a:srcRect b="12732" l="14214" r="33078" t="13498"/>
          <a:stretch/>
        </p:blipFill>
        <p:spPr>
          <a:xfrm>
            <a:off x="904775" y="1338550"/>
            <a:ext cx="6407674" cy="361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b="12730" l="14214" r="33078" t="14013"/>
          <a:stretch/>
        </p:blipFill>
        <p:spPr>
          <a:xfrm>
            <a:off x="917150" y="1313750"/>
            <a:ext cx="6395301" cy="361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6"/>
          <p:cNvPicPr preferRelativeResize="0"/>
          <p:nvPr/>
        </p:nvPicPr>
        <p:blipFill rotWithShape="1">
          <a:blip r:embed="rId3">
            <a:alphaModFix/>
          </a:blip>
          <a:srcRect b="12731" l="14360" r="33073" t="13754"/>
          <a:stretch/>
        </p:blipFill>
        <p:spPr>
          <a:xfrm>
            <a:off x="917175" y="1301375"/>
            <a:ext cx="6395274" cy="361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7"/>
          <p:cNvPicPr preferRelativeResize="0"/>
          <p:nvPr/>
        </p:nvPicPr>
        <p:blipFill rotWithShape="1">
          <a:blip r:embed="rId3">
            <a:alphaModFix/>
          </a:blip>
          <a:srcRect b="12474" l="14499" r="33078" t="13756"/>
          <a:stretch/>
        </p:blipFill>
        <p:spPr>
          <a:xfrm>
            <a:off x="904775" y="1301375"/>
            <a:ext cx="6407674" cy="363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rotWithShape="1">
          <a:blip r:embed="rId3">
            <a:alphaModFix/>
          </a:blip>
          <a:srcRect b="5554" l="14214" r="33078" t="14277"/>
          <a:stretch/>
        </p:blipFill>
        <p:spPr>
          <a:xfrm>
            <a:off x="917150" y="1338550"/>
            <a:ext cx="6395301" cy="3643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9"/>
          <p:cNvPicPr preferRelativeResize="0"/>
          <p:nvPr/>
        </p:nvPicPr>
        <p:blipFill rotWithShape="1">
          <a:blip r:embed="rId3">
            <a:alphaModFix/>
          </a:blip>
          <a:srcRect b="6067" l="14214" r="33078" t="13764"/>
          <a:stretch/>
        </p:blipFill>
        <p:spPr>
          <a:xfrm>
            <a:off x="929550" y="1338525"/>
            <a:ext cx="6382901" cy="3643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0"/>
          <p:cNvPicPr preferRelativeResize="0"/>
          <p:nvPr/>
        </p:nvPicPr>
        <p:blipFill rotWithShape="1">
          <a:blip r:embed="rId3">
            <a:alphaModFix/>
          </a:blip>
          <a:srcRect b="41674" l="14360" r="33077" t="14015"/>
          <a:stretch/>
        </p:blipFill>
        <p:spPr>
          <a:xfrm>
            <a:off x="929525" y="1375725"/>
            <a:ext cx="6382925" cy="268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727650" y="12324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Model Output:</a:t>
            </a:r>
            <a:endParaRPr/>
          </a:p>
        </p:txBody>
      </p:sp>
      <p:pic>
        <p:nvPicPr>
          <p:cNvPr id="188" name="Google Shape;188;p31"/>
          <p:cNvPicPr preferRelativeResize="0"/>
          <p:nvPr/>
        </p:nvPicPr>
        <p:blipFill rotWithShape="1">
          <a:blip r:embed="rId3">
            <a:alphaModFix/>
          </a:blip>
          <a:srcRect b="0" l="0" r="0" t="0"/>
          <a:stretch/>
        </p:blipFill>
        <p:spPr>
          <a:xfrm>
            <a:off x="1379275" y="1853850"/>
            <a:ext cx="5488301" cy="2984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157700" cy="43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300"/>
              <a:t>Project submitted by :</a:t>
            </a:r>
            <a:endParaRPr sz="2300"/>
          </a:p>
        </p:txBody>
      </p:sp>
      <p:sp>
        <p:nvSpPr>
          <p:cNvPr id="92" name="Google Shape;92;p14"/>
          <p:cNvSpPr txBox="1"/>
          <p:nvPr>
            <p:ph idx="1" type="body"/>
          </p:nvPr>
        </p:nvSpPr>
        <p:spPr>
          <a:xfrm>
            <a:off x="727650" y="1860850"/>
            <a:ext cx="7688700" cy="1047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300"/>
              <a:buNone/>
            </a:pPr>
            <a:r>
              <a:rPr b="1" lang="en">
                <a:solidFill>
                  <a:srgbClr val="000000"/>
                </a:solidFill>
              </a:rPr>
              <a:t> R.KISHORE                                                 -     221005032</a:t>
            </a:r>
            <a:endParaRPr b="1">
              <a:solidFill>
                <a:srgbClr val="000000"/>
              </a:solidFill>
            </a:endParaRPr>
          </a:p>
          <a:p>
            <a:pPr indent="0" lvl="0" marL="0" rtl="0" algn="l">
              <a:lnSpc>
                <a:spcPct val="100000"/>
              </a:lnSpc>
              <a:spcBef>
                <a:spcPts val="1600"/>
              </a:spcBef>
              <a:spcAft>
                <a:spcPts val="0"/>
              </a:spcAft>
              <a:buSzPts val="1300"/>
              <a:buNone/>
            </a:pPr>
            <a:r>
              <a:rPr b="1" lang="en">
                <a:solidFill>
                  <a:srgbClr val="000000"/>
                </a:solidFill>
              </a:rPr>
              <a:t> R.NAVANEEDHA KRISHNAN        -     221005042</a:t>
            </a:r>
            <a:endParaRPr b="1">
              <a:solidFill>
                <a:srgbClr val="000000"/>
              </a:solidFill>
            </a:endParaRPr>
          </a:p>
          <a:p>
            <a:pPr indent="0" lvl="0" marL="0" rtl="0" algn="l">
              <a:lnSpc>
                <a:spcPct val="100000"/>
              </a:lnSpc>
              <a:spcBef>
                <a:spcPts val="1600"/>
              </a:spcBef>
              <a:spcAft>
                <a:spcPts val="0"/>
              </a:spcAft>
              <a:buSzPts val="1300"/>
              <a:buNone/>
            </a:pPr>
            <a:r>
              <a:rPr b="1" lang="en">
                <a:solidFill>
                  <a:srgbClr val="000000"/>
                </a:solidFill>
              </a:rPr>
              <a:t> M.SALMON FAROSE                           -     221005051</a:t>
            </a:r>
            <a:endParaRPr b="1">
              <a:solidFill>
                <a:srgbClr val="000000"/>
              </a:solidFill>
            </a:endParaRPr>
          </a:p>
          <a:p>
            <a:pPr indent="0" lvl="0" marL="0" rtl="0" algn="l">
              <a:lnSpc>
                <a:spcPct val="115000"/>
              </a:lnSpc>
              <a:spcBef>
                <a:spcPts val="1600"/>
              </a:spcBef>
              <a:spcAft>
                <a:spcPts val="0"/>
              </a:spcAft>
              <a:buSzPts val="1300"/>
              <a:buNone/>
            </a:pPr>
            <a:r>
              <a:t/>
            </a:r>
            <a:endParaRPr>
              <a:solidFill>
                <a:srgbClr val="000000"/>
              </a:solidFill>
            </a:endParaRPr>
          </a:p>
          <a:p>
            <a:pPr indent="0" lvl="0" marL="0" rtl="0" algn="l">
              <a:lnSpc>
                <a:spcPct val="115000"/>
              </a:lnSpc>
              <a:spcBef>
                <a:spcPts val="1600"/>
              </a:spcBef>
              <a:spcAft>
                <a:spcPts val="1600"/>
              </a:spcAft>
              <a:buSzPts val="1300"/>
              <a:buNone/>
            </a:pPr>
            <a:r>
              <a:t/>
            </a:r>
            <a:endParaRPr>
              <a:solidFill>
                <a:srgbClr val="000000"/>
              </a:solidFill>
            </a:endParaRPr>
          </a:p>
        </p:txBody>
      </p:sp>
      <p:sp>
        <p:nvSpPr>
          <p:cNvPr id="93" name="Google Shape;93;p14"/>
          <p:cNvSpPr txBox="1"/>
          <p:nvPr>
            <p:ph type="title"/>
          </p:nvPr>
        </p:nvSpPr>
        <p:spPr>
          <a:xfrm>
            <a:off x="729450" y="2994600"/>
            <a:ext cx="7527300" cy="49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300"/>
              <a:t>Guided by :</a:t>
            </a:r>
            <a:endParaRPr sz="2000"/>
          </a:p>
        </p:txBody>
      </p:sp>
      <p:sp>
        <p:nvSpPr>
          <p:cNvPr id="94" name="Google Shape;94;p14"/>
          <p:cNvSpPr txBox="1"/>
          <p:nvPr>
            <p:ph idx="1" type="body"/>
          </p:nvPr>
        </p:nvSpPr>
        <p:spPr>
          <a:xfrm>
            <a:off x="727650" y="3546175"/>
            <a:ext cx="7688700" cy="15063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300"/>
              <a:buNone/>
            </a:pPr>
            <a:r>
              <a:rPr b="1" lang="en">
                <a:solidFill>
                  <a:srgbClr val="000000"/>
                </a:solidFill>
              </a:rPr>
              <a:t>Prof R.SANTHI</a:t>
            </a:r>
            <a:endParaRPr b="1">
              <a:solidFill>
                <a:srgbClr val="000000"/>
              </a:solidFill>
            </a:endParaRPr>
          </a:p>
          <a:p>
            <a:pPr indent="0" lvl="0" marL="0" rtl="0" algn="l">
              <a:lnSpc>
                <a:spcPct val="100000"/>
              </a:lnSpc>
              <a:spcBef>
                <a:spcPts val="0"/>
              </a:spcBef>
              <a:spcAft>
                <a:spcPts val="0"/>
              </a:spcAft>
              <a:buSzPts val="1300"/>
              <a:buNone/>
            </a:pPr>
            <a:r>
              <a:t/>
            </a:r>
            <a:endParaRPr b="1">
              <a:solidFill>
                <a:srgbClr val="000000"/>
              </a:solidFill>
            </a:endParaRPr>
          </a:p>
          <a:p>
            <a:pPr indent="0" lvl="0" marL="0" rtl="0" algn="l">
              <a:lnSpc>
                <a:spcPct val="100000"/>
              </a:lnSpc>
              <a:spcBef>
                <a:spcPts val="0"/>
              </a:spcBef>
              <a:spcAft>
                <a:spcPts val="0"/>
              </a:spcAft>
              <a:buSzPts val="1300"/>
              <a:buNone/>
            </a:pPr>
            <a:r>
              <a:rPr b="1" lang="en">
                <a:solidFill>
                  <a:srgbClr val="000000"/>
                </a:solidFill>
              </a:rPr>
              <a:t>DEPARTMENT OF EEE</a:t>
            </a:r>
            <a:endParaRPr b="1">
              <a:solidFill>
                <a:srgbClr val="000000"/>
              </a:solidFill>
            </a:endParaRPr>
          </a:p>
          <a:p>
            <a:pPr indent="0" lvl="0" marL="0" rtl="0" algn="l">
              <a:lnSpc>
                <a:spcPct val="100000"/>
              </a:lnSpc>
              <a:spcBef>
                <a:spcPts val="1600"/>
              </a:spcBef>
              <a:spcAft>
                <a:spcPts val="0"/>
              </a:spcAft>
              <a:buSzPts val="1300"/>
              <a:buNone/>
            </a:pPr>
            <a:r>
              <a:rPr b="1" lang="en">
                <a:solidFill>
                  <a:srgbClr val="000000"/>
                </a:solidFill>
              </a:rPr>
              <a:t>SASTRA DEEMED TO BE UNIVERSITY </a:t>
            </a:r>
            <a:endParaRPr b="1">
              <a:solidFill>
                <a:srgbClr val="000000"/>
              </a:solidFill>
            </a:endParaRPr>
          </a:p>
          <a:p>
            <a:pPr indent="0" lvl="0" marL="0" rtl="0" algn="l">
              <a:lnSpc>
                <a:spcPct val="100000"/>
              </a:lnSpc>
              <a:spcBef>
                <a:spcPts val="1600"/>
              </a:spcBef>
              <a:spcAft>
                <a:spcPts val="0"/>
              </a:spcAft>
              <a:buSzPts val="1300"/>
              <a:buNone/>
            </a:pPr>
            <a:r>
              <a:rPr b="1" lang="en">
                <a:solidFill>
                  <a:srgbClr val="000000"/>
                </a:solidFill>
              </a:rPr>
              <a:t>SRINIVASA  RAMANUJAN CENTER</a:t>
            </a:r>
            <a:endParaRPr b="1">
              <a:solidFill>
                <a:srgbClr val="000000"/>
              </a:solidFill>
            </a:endParaRPr>
          </a:p>
          <a:p>
            <a:pPr indent="0" lvl="0" marL="0" rtl="0" algn="l">
              <a:lnSpc>
                <a:spcPct val="100000"/>
              </a:lnSpc>
              <a:spcBef>
                <a:spcPts val="1600"/>
              </a:spcBef>
              <a:spcAft>
                <a:spcPts val="0"/>
              </a:spcAft>
              <a:buSzPts val="1300"/>
              <a:buNone/>
            </a:pPr>
            <a:r>
              <a:t/>
            </a:r>
            <a:endParaRPr b="1">
              <a:solidFill>
                <a:srgbClr val="000000"/>
              </a:solidFill>
            </a:endParaRPr>
          </a:p>
          <a:p>
            <a:pPr indent="0" lvl="0" marL="0" rtl="0" algn="l">
              <a:lnSpc>
                <a:spcPct val="115000"/>
              </a:lnSpc>
              <a:spcBef>
                <a:spcPts val="1600"/>
              </a:spcBef>
              <a:spcAft>
                <a:spcPts val="0"/>
              </a:spcAft>
              <a:buSzPts val="1300"/>
              <a:buNone/>
            </a:pPr>
            <a:r>
              <a:t/>
            </a:r>
            <a:endParaRPr>
              <a:solidFill>
                <a:srgbClr val="000000"/>
              </a:solidFill>
            </a:endParaRPr>
          </a:p>
          <a:p>
            <a:pPr indent="0" lvl="0" marL="0" rtl="0" algn="l">
              <a:lnSpc>
                <a:spcPct val="115000"/>
              </a:lnSpc>
              <a:spcBef>
                <a:spcPts val="1600"/>
              </a:spcBef>
              <a:spcAft>
                <a:spcPts val="1600"/>
              </a:spcAft>
              <a:buSzPts val="1300"/>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729450" y="12324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Reference:</a:t>
            </a:r>
            <a:endParaRPr/>
          </a:p>
        </p:txBody>
      </p:sp>
      <p:sp>
        <p:nvSpPr>
          <p:cNvPr id="194" name="Google Shape;194;p32"/>
          <p:cNvSpPr txBox="1"/>
          <p:nvPr>
            <p:ph idx="1" type="body"/>
          </p:nvPr>
        </p:nvSpPr>
        <p:spPr>
          <a:xfrm>
            <a:off x="729450" y="1853850"/>
            <a:ext cx="7688700" cy="271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b="1" lang="en" sz="1600">
                <a:solidFill>
                  <a:srgbClr val="000000"/>
                </a:solidFill>
              </a:rPr>
              <a:t>Muhammad Wildan Gifari ; Hasballah Zakaria ; Richard Mengko: Design of ECG Homecare: 12-lead ECG acquisition using single channel ECG device developed on AD8232 analog front end, The 5th International Conference on ElectricalEngineeringand Informatics2015August10-11,2015,Baliindonesia,978-1-4673-7319-7/15/$31.00 ©2015 IEEE, pp 371-376</a:t>
            </a:r>
            <a:r>
              <a:rPr lang="en"/>
              <a:t>.</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727650" y="12468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Advantages:</a:t>
            </a:r>
            <a:endParaRPr/>
          </a:p>
        </p:txBody>
      </p:sp>
      <p:sp>
        <p:nvSpPr>
          <p:cNvPr id="200" name="Google Shape;200;p33"/>
          <p:cNvSpPr txBox="1"/>
          <p:nvPr>
            <p:ph idx="1" type="body"/>
          </p:nvPr>
        </p:nvSpPr>
        <p:spPr>
          <a:xfrm>
            <a:off x="402300" y="1782000"/>
            <a:ext cx="8741700" cy="396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b="1" lang="en" sz="1500">
                <a:solidFill>
                  <a:srgbClr val="000000"/>
                </a:solidFill>
                <a:highlight>
                  <a:srgbClr val="FFFFFF"/>
                </a:highlight>
                <a:latin typeface="Arial"/>
                <a:ea typeface="Arial"/>
                <a:cs typeface="Arial"/>
                <a:sym typeface="Arial"/>
              </a:rPr>
              <a:t>Reduced Errors – IoT allows for the accurate collection of data, automated workflows and minimized waste, but most importantly it reduces the risk of error.</a:t>
            </a:r>
            <a:endParaRPr b="1" sz="1500">
              <a:solidFill>
                <a:srgbClr val="000000"/>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b="1" lang="en" sz="1500">
                <a:solidFill>
                  <a:srgbClr val="000000"/>
                </a:solidFill>
                <a:highlight>
                  <a:srgbClr val="FFFFFF"/>
                </a:highlight>
                <a:latin typeface="Arial"/>
                <a:ea typeface="Arial"/>
                <a:cs typeface="Arial"/>
                <a:sym typeface="Arial"/>
              </a:rPr>
              <a:t>Decreased costs – With IoT, patient monitoring can be done in real-time, drastically cutting down the need for doctors going out and making visits.  Connected home care facilities will also help reduce hospital stays and re-admissions.</a:t>
            </a:r>
            <a:endParaRPr b="1" sz="1500">
              <a:solidFill>
                <a:srgbClr val="000000"/>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b="1" lang="en" sz="1500">
                <a:solidFill>
                  <a:srgbClr val="000000"/>
                </a:solidFill>
                <a:highlight>
                  <a:srgbClr val="FFFFFF"/>
                </a:highlight>
                <a:latin typeface="Arial"/>
                <a:ea typeface="Arial"/>
                <a:cs typeface="Arial"/>
                <a:sym typeface="Arial"/>
              </a:rPr>
              <a:t>Better patient experience – A connected healthcare system creates an environment that meets each patient’s needs. Dedicated procedures, enhanced treatment options and improved diagnosis accuracy make for a better patient experience.</a:t>
            </a:r>
            <a:endParaRPr b="1" sz="1500">
              <a:solidFill>
                <a:srgbClr val="000000"/>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b="1" lang="en" sz="1500">
                <a:solidFill>
                  <a:srgbClr val="000000"/>
                </a:solidFill>
                <a:highlight>
                  <a:srgbClr val="FFFFFF"/>
                </a:highlight>
                <a:latin typeface="Arial"/>
                <a:ea typeface="Arial"/>
                <a:cs typeface="Arial"/>
                <a:sym typeface="Arial"/>
              </a:rPr>
              <a:t>Improved disease management – With real-time data healthcare providers can continuously monitor patients. This means that they can spot any disease before it spreads and becomes serious.</a:t>
            </a:r>
            <a:endParaRPr b="1" sz="1500">
              <a:solidFill>
                <a:srgbClr val="000000"/>
              </a:solidFill>
              <a:highlight>
                <a:srgbClr val="FFFFFF"/>
              </a:highlight>
              <a:latin typeface="Arial"/>
              <a:ea typeface="Arial"/>
              <a:cs typeface="Arial"/>
              <a:sym typeface="Arial"/>
            </a:endParaRPr>
          </a:p>
          <a:p>
            <a:pPr indent="0" lvl="0" marL="0" rtl="0" algn="l">
              <a:lnSpc>
                <a:spcPct val="115000"/>
              </a:lnSpc>
              <a:spcBef>
                <a:spcPts val="2000"/>
              </a:spcBef>
              <a:spcAft>
                <a:spcPts val="1600"/>
              </a:spcAft>
              <a:buSzPts val="1300"/>
              <a:buNone/>
            </a:pPr>
            <a:r>
              <a:t/>
            </a:r>
            <a:endParaRPr b="1"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727650" y="1275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Conclusion:</a:t>
            </a:r>
            <a:endParaRPr/>
          </a:p>
        </p:txBody>
      </p:sp>
      <p:sp>
        <p:nvSpPr>
          <p:cNvPr id="206" name="Google Shape;206;p34"/>
          <p:cNvSpPr txBox="1"/>
          <p:nvPr>
            <p:ph idx="1" type="body"/>
          </p:nvPr>
        </p:nvSpPr>
        <p:spPr>
          <a:xfrm>
            <a:off x="727650" y="1910850"/>
            <a:ext cx="7878300" cy="244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b="1" lang="en" sz="1600">
                <a:solidFill>
                  <a:srgbClr val="000000"/>
                </a:solidFill>
              </a:rPr>
              <a:t>In this project aims at initial prototype development for wireless transmission of Critical Parameters. It is evident that designing such a system will help in early detection of abnormal conditions of cardiovascular diseases and prevention of its serious consequences.</a:t>
            </a:r>
            <a:endParaRPr b="1" sz="1600">
              <a:solidFill>
                <a:srgbClr val="000000"/>
              </a:solidFill>
            </a:endParaRPr>
          </a:p>
          <a:p>
            <a:pPr indent="0" lvl="0" marL="0" rtl="0" algn="l">
              <a:lnSpc>
                <a:spcPct val="150000"/>
              </a:lnSpc>
              <a:spcBef>
                <a:spcPts val="1600"/>
              </a:spcBef>
              <a:spcAft>
                <a:spcPts val="1600"/>
              </a:spcAft>
              <a:buSzPts val="1300"/>
              <a:buNone/>
            </a:pPr>
            <a:r>
              <a:t/>
            </a:r>
            <a:endParaRPr b="1"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2071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Introduction:</a:t>
            </a:r>
            <a:endParaRPr/>
          </a:p>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t/>
            </a:r>
            <a:endParaRPr/>
          </a:p>
        </p:txBody>
      </p:sp>
      <p:sp>
        <p:nvSpPr>
          <p:cNvPr id="100" name="Google Shape;100;p15"/>
          <p:cNvSpPr txBox="1"/>
          <p:nvPr>
            <p:ph idx="1" type="body"/>
          </p:nvPr>
        </p:nvSpPr>
        <p:spPr>
          <a:xfrm>
            <a:off x="727650" y="18166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1300"/>
              <a:buNone/>
            </a:pPr>
            <a:r>
              <a:rPr b="1" lang="en" sz="1600">
                <a:solidFill>
                  <a:srgbClr val="000000"/>
                </a:solidFill>
              </a:rPr>
              <a:t>The number of people prone to heart,lung diseases are alarmingly increasing. The fact is  that the patient has to be given the proper first aid to save his/her life. Proper first aid requires diagnosis of body parameters such as ECG,Blood pressure,Temperature etc. Sending these parameters to a remote place is possible now using the IOT technology. It uses a wifi module and sensors to send the critical parameters to a remotely located doctor.</a:t>
            </a:r>
            <a:endParaRPr b="1"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270000"/>
            <a:ext cx="7688700" cy="49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Hardware Requirements:</a:t>
            </a:r>
            <a:endParaRPr/>
          </a:p>
        </p:txBody>
      </p:sp>
      <p:sp>
        <p:nvSpPr>
          <p:cNvPr id="106" name="Google Shape;106;p16"/>
          <p:cNvSpPr txBox="1"/>
          <p:nvPr>
            <p:ph idx="1" type="body"/>
          </p:nvPr>
        </p:nvSpPr>
        <p:spPr>
          <a:xfrm>
            <a:off x="729450" y="1765000"/>
            <a:ext cx="7688700" cy="3116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rgbClr val="F3F3F3"/>
                </a:highlight>
              </a:rPr>
              <a:t>Arduino Board</a:t>
            </a:r>
            <a:endParaRPr b="1" sz="1600">
              <a:solidFill>
                <a:srgbClr val="000000"/>
              </a:solidFill>
              <a:highlight>
                <a:srgbClr val="F3F3F3"/>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rgbClr val="F3F3F3"/>
                </a:highlight>
              </a:rPr>
              <a:t>ESP8266-01</a:t>
            </a:r>
            <a:endParaRPr b="1" sz="1600">
              <a:solidFill>
                <a:srgbClr val="000000"/>
              </a:solidFill>
              <a:highlight>
                <a:srgbClr val="F3F3F3"/>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rgbClr val="F3F3F3"/>
                </a:highlight>
              </a:rPr>
              <a:t>LCD Display</a:t>
            </a:r>
            <a:endParaRPr b="1" sz="1600">
              <a:solidFill>
                <a:srgbClr val="000000"/>
              </a:solidFill>
              <a:highlight>
                <a:srgbClr val="F3F3F3"/>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rgbClr val="F3F3F3"/>
                </a:highlight>
              </a:rPr>
              <a:t>Potentiometer</a:t>
            </a:r>
            <a:endParaRPr b="1" sz="1600">
              <a:solidFill>
                <a:srgbClr val="000000"/>
              </a:solidFill>
              <a:highlight>
                <a:srgbClr val="F3F3F3"/>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rgbClr val="F3F3F3"/>
                </a:highlight>
              </a:rPr>
              <a:t>Pulse Sensor</a:t>
            </a:r>
            <a:endParaRPr b="1" sz="1600">
              <a:solidFill>
                <a:srgbClr val="000000"/>
              </a:solidFill>
              <a:highlight>
                <a:srgbClr val="F3F3F3"/>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rgbClr val="F3F3F3"/>
                </a:highlight>
              </a:rPr>
              <a:t>Temperature Sensor</a:t>
            </a:r>
            <a:endParaRPr b="1" sz="1600">
              <a:solidFill>
                <a:srgbClr val="000000"/>
              </a:solidFill>
              <a:highlight>
                <a:srgbClr val="F3F3F3"/>
              </a:highlight>
            </a:endParaRPr>
          </a:p>
          <a:p>
            <a:pPr indent="-342900" lvl="0" marL="457200" rtl="0" algn="l">
              <a:lnSpc>
                <a:spcPct val="115000"/>
              </a:lnSpc>
              <a:spcBef>
                <a:spcPts val="0"/>
              </a:spcBef>
              <a:spcAft>
                <a:spcPts val="0"/>
              </a:spcAft>
              <a:buClr>
                <a:srgbClr val="000000"/>
              </a:buClr>
              <a:buSzPts val="1800"/>
              <a:buChar char="❏"/>
            </a:pPr>
            <a:r>
              <a:rPr b="1" lang="en" sz="1600">
                <a:solidFill>
                  <a:srgbClr val="000000"/>
                </a:solidFill>
                <a:highlight>
                  <a:srgbClr val="F3F3F3"/>
                </a:highlight>
              </a:rPr>
              <a:t>Resistor - 1K,2K</a:t>
            </a:r>
            <a:endParaRPr b="1" sz="1600">
              <a:solidFill>
                <a:srgbClr val="000000"/>
              </a:solidFill>
              <a:highlight>
                <a:srgbClr val="F3F3F3"/>
              </a:highlight>
            </a:endParaRPr>
          </a:p>
          <a:p>
            <a:pPr indent="-342900" lvl="0" marL="457200" rtl="0" algn="l">
              <a:lnSpc>
                <a:spcPct val="115000"/>
              </a:lnSpc>
              <a:spcBef>
                <a:spcPts val="0"/>
              </a:spcBef>
              <a:spcAft>
                <a:spcPts val="0"/>
              </a:spcAft>
              <a:buClr>
                <a:srgbClr val="000000"/>
              </a:buClr>
              <a:buSzPts val="1800"/>
              <a:buChar char="❏"/>
            </a:pPr>
            <a:r>
              <a:rPr b="1" lang="en" sz="1600">
                <a:solidFill>
                  <a:srgbClr val="000000"/>
                </a:solidFill>
                <a:highlight>
                  <a:srgbClr val="F3F3F3"/>
                </a:highlight>
              </a:rPr>
              <a:t>LED</a:t>
            </a:r>
            <a:endParaRPr b="1" sz="1600">
              <a:solidFill>
                <a:srgbClr val="000000"/>
              </a:solidFill>
              <a:highlight>
                <a:srgbClr val="F3F3F3"/>
              </a:highlight>
            </a:endParaRPr>
          </a:p>
          <a:p>
            <a:pPr indent="-342900" lvl="0" marL="457200" rtl="0" algn="l">
              <a:lnSpc>
                <a:spcPct val="115000"/>
              </a:lnSpc>
              <a:spcBef>
                <a:spcPts val="0"/>
              </a:spcBef>
              <a:spcAft>
                <a:spcPts val="0"/>
              </a:spcAft>
              <a:buClr>
                <a:srgbClr val="000000"/>
              </a:buClr>
              <a:buSzPts val="1800"/>
              <a:buChar char="❏"/>
            </a:pPr>
            <a:r>
              <a:rPr b="1" lang="en" sz="1600">
                <a:solidFill>
                  <a:srgbClr val="000000"/>
                </a:solidFill>
                <a:highlight>
                  <a:srgbClr val="F3F3F3"/>
                </a:highlight>
              </a:rPr>
              <a:t>Connecting Wires</a:t>
            </a:r>
            <a:endParaRPr b="1" sz="1600">
              <a:solidFill>
                <a:srgbClr val="000000"/>
              </a:solidFill>
              <a:highlight>
                <a:srgbClr val="F3F3F3"/>
              </a:highlight>
            </a:endParaRPr>
          </a:p>
          <a:p>
            <a:pPr indent="-342900" lvl="0" marL="457200" rtl="0" algn="l">
              <a:lnSpc>
                <a:spcPct val="115000"/>
              </a:lnSpc>
              <a:spcBef>
                <a:spcPts val="0"/>
              </a:spcBef>
              <a:spcAft>
                <a:spcPts val="0"/>
              </a:spcAft>
              <a:buClr>
                <a:srgbClr val="000000"/>
              </a:buClr>
              <a:buSzPts val="1800"/>
              <a:buChar char="❏"/>
            </a:pPr>
            <a:r>
              <a:rPr b="1" lang="en" sz="1600">
                <a:solidFill>
                  <a:srgbClr val="000000"/>
                </a:solidFill>
                <a:highlight>
                  <a:srgbClr val="F3F3F3"/>
                </a:highlight>
              </a:rPr>
              <a:t>Breadboard</a:t>
            </a:r>
            <a:endParaRPr b="1" sz="1600">
              <a:solidFill>
                <a:srgbClr val="000000"/>
              </a:solidFill>
              <a:highlight>
                <a:srgbClr val="F3F3F3"/>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12468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Tools Used:</a:t>
            </a:r>
            <a:endParaRPr/>
          </a:p>
        </p:txBody>
      </p:sp>
      <p:sp>
        <p:nvSpPr>
          <p:cNvPr id="112" name="Google Shape;112;p17"/>
          <p:cNvSpPr txBox="1"/>
          <p:nvPr>
            <p:ph idx="1" type="body"/>
          </p:nvPr>
        </p:nvSpPr>
        <p:spPr>
          <a:xfrm>
            <a:off x="727650" y="1782000"/>
            <a:ext cx="7688700" cy="2261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Arduino IDE</a:t>
            </a:r>
            <a:endParaRPr b="1" sz="1600">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ThinkSpeak Cloud Service</a:t>
            </a:r>
            <a:endParaRPr b="1"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12814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Abstract:</a:t>
            </a:r>
            <a:endParaRPr/>
          </a:p>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t/>
            </a:r>
            <a:endParaRPr/>
          </a:p>
        </p:txBody>
      </p:sp>
      <p:sp>
        <p:nvSpPr>
          <p:cNvPr id="118" name="Google Shape;118;p18"/>
          <p:cNvSpPr txBox="1"/>
          <p:nvPr>
            <p:ph idx="1" type="body"/>
          </p:nvPr>
        </p:nvSpPr>
        <p:spPr>
          <a:xfrm>
            <a:off x="729450" y="1917750"/>
            <a:ext cx="7971000" cy="254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1300"/>
              <a:buNone/>
            </a:pPr>
            <a:r>
              <a:rPr b="1" lang="en" sz="1600">
                <a:solidFill>
                  <a:srgbClr val="000000"/>
                </a:solidFill>
              </a:rPr>
              <a:t>This project aims at sending the critical parameters of the patient through a wifi module to a remotely located doctor. Considering the economical aspects,this project helps in achieving the delivery of data to a remote location with less cost when compared  with other medical equipments used to analyse the parameters. The Wifi module connects to a smartphone using the iot technology to view the parameters to give immediate first aid to the patient in the ambulance itself.</a:t>
            </a:r>
            <a:endParaRPr b="1"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2611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Block Diagram:</a:t>
            </a:r>
            <a:endParaRPr/>
          </a:p>
        </p:txBody>
      </p:sp>
      <p:pic>
        <p:nvPicPr>
          <p:cNvPr id="124" name="Google Shape;124;p19"/>
          <p:cNvPicPr preferRelativeResize="0"/>
          <p:nvPr/>
        </p:nvPicPr>
        <p:blipFill rotWithShape="1">
          <a:blip r:embed="rId3">
            <a:alphaModFix/>
          </a:blip>
          <a:srcRect b="0" l="0" r="0" t="0"/>
          <a:stretch/>
        </p:blipFill>
        <p:spPr>
          <a:xfrm>
            <a:off x="2010463" y="1796375"/>
            <a:ext cx="5123075" cy="26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12424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Circuit Diagram:</a:t>
            </a:r>
            <a:endParaRPr/>
          </a:p>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t/>
            </a:r>
            <a:endParaRPr/>
          </a:p>
        </p:txBody>
      </p:sp>
      <p:pic>
        <p:nvPicPr>
          <p:cNvPr id="130" name="Google Shape;130;p20"/>
          <p:cNvPicPr preferRelativeResize="0"/>
          <p:nvPr/>
        </p:nvPicPr>
        <p:blipFill rotWithShape="1">
          <a:blip r:embed="rId3">
            <a:alphaModFix/>
          </a:blip>
          <a:srcRect b="0" l="0" r="0" t="0"/>
          <a:stretch/>
        </p:blipFill>
        <p:spPr>
          <a:xfrm>
            <a:off x="905150" y="1853850"/>
            <a:ext cx="6867578" cy="2987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7650" y="1217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Circuit Connections:</a:t>
            </a:r>
            <a:endParaRPr/>
          </a:p>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t/>
            </a:r>
            <a:endParaRPr/>
          </a:p>
        </p:txBody>
      </p:sp>
      <p:sp>
        <p:nvSpPr>
          <p:cNvPr id="136" name="Google Shape;136;p21"/>
          <p:cNvSpPr txBox="1"/>
          <p:nvPr>
            <p:ph idx="1" type="body"/>
          </p:nvPr>
        </p:nvSpPr>
        <p:spPr>
          <a:xfrm>
            <a:off x="727650" y="1623600"/>
            <a:ext cx="7688700" cy="3519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highlight>
                  <a:srgbClr val="FFFFFF"/>
                </a:highlight>
              </a:rPr>
              <a:t>Connect Pulse Sensor output pin to A0 of Arduino and other two pins to VCC &amp; GND.</a:t>
            </a:r>
            <a:endParaRPr b="1"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highlight>
                  <a:srgbClr val="FFFFFF"/>
                </a:highlight>
              </a:rPr>
              <a:t>Connect LM35 Temperature Sensor output pin to A1 of Arduino and other two pins to VCC &amp; GND.</a:t>
            </a:r>
            <a:endParaRPr b="1"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highlight>
                  <a:srgbClr val="FFFFFF"/>
                </a:highlight>
              </a:rPr>
              <a:t>Connect the LED to Digital Pin 7 of Arduino via a 220-ohm resistor.</a:t>
            </a:r>
            <a:endParaRPr b="1"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highlight>
                  <a:srgbClr val="FFFFFF"/>
                </a:highlight>
              </a:rPr>
              <a:t>Connect Pin 1,3,5,16 of LCD to GND.</a:t>
            </a:r>
            <a:endParaRPr b="1"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highlight>
                  <a:srgbClr val="FFFFFF"/>
                </a:highlight>
              </a:rPr>
              <a:t>Connect Pin 2,15 of LCD to VCC.</a:t>
            </a:r>
            <a:endParaRPr b="1"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highlight>
                  <a:srgbClr val="FFFFFF"/>
                </a:highlight>
              </a:rPr>
              <a:t>Connect Pin 4,6,11,12,13,14 of LCD to Digital Pin12,11,5,4,3,2 of Arduino.</a:t>
            </a:r>
            <a:endParaRPr b="1"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highlight>
                  <a:srgbClr val="FFFFFF"/>
                </a:highlight>
              </a:rPr>
              <a:t>The RX pin of ESP8266 works on 3.3V and it will not communicate with the Arduino when we will connect it directly to the Arduino. So, we will have to make a voltage divider for it which will convert the 5V into 3.3V. This can be done by connecting the 2.2K &amp; 1K resistor. Thus the RX pin of the ESP8266 is connected to pin 10 of Arduino through the resistors.</a:t>
            </a:r>
            <a:endParaRPr b="1"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highlight>
                  <a:srgbClr val="FFFFFF"/>
                </a:highlight>
              </a:rPr>
              <a:t>Connect the TX pin of the ESP8266 to pin 9 of the Arduino.</a:t>
            </a:r>
            <a:endParaRPr b="1" sz="1400">
              <a:solidFill>
                <a:srgbClr val="000000"/>
              </a:solidFill>
              <a:highlight>
                <a:srgbClr val="FFFFFF"/>
              </a:highlight>
            </a:endParaRPr>
          </a:p>
          <a:p>
            <a:pPr indent="0" lvl="0" marL="457200" rtl="0" algn="l">
              <a:lnSpc>
                <a:spcPct val="115000"/>
              </a:lnSpc>
              <a:spcBef>
                <a:spcPts val="4600"/>
              </a:spcBef>
              <a:spcAft>
                <a:spcPts val="1600"/>
              </a:spcAft>
              <a:buSzPts val="1300"/>
              <a:buNone/>
            </a:pPr>
            <a:r>
              <a:t/>
            </a:r>
            <a:endParaRPr b="1"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