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rts/chart3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9" r:id="rId3"/>
    <p:sldId id="257" r:id="rId4"/>
    <p:sldId id="279" r:id="rId5"/>
    <p:sldId id="261" r:id="rId6"/>
    <p:sldId id="262" r:id="rId7"/>
    <p:sldId id="263" r:id="rId8"/>
    <p:sldId id="276" r:id="rId9"/>
    <p:sldId id="277" r:id="rId10"/>
    <p:sldId id="278" r:id="rId11"/>
    <p:sldId id="275" r:id="rId12"/>
    <p:sldId id="271" r:id="rId13"/>
    <p:sldId id="270" r:id="rId14"/>
    <p:sldId id="272" r:id="rId15"/>
    <p:sldId id="273" r:id="rId16"/>
    <p:sldId id="274" r:id="rId17"/>
    <p:sldId id="260" r:id="rId18"/>
    <p:sldId id="267" r:id="rId19"/>
    <p:sldId id="280" r:id="rId20"/>
    <p:sldId id="281" r:id="rId21"/>
    <p:sldId id="282" r:id="rId22"/>
    <p:sldId id="283" r:id="rId23"/>
    <p:sldId id="284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IT\Desktop\Urgent!!\PROJECTS\Data%20mining\PROJ1\GROUPBY_direction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IT\Desktop\Urgent!!\PROJECTS\Data%20mining\PROJ1\GROUPBY_Description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IT\Desktop\Urgent!!\PROJECTS\Data%20mining\PROJ1\num_calls_Myhashnum1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5"/>
  <c:chart>
    <c:plotArea>
      <c:layout/>
      <c:pieChart>
        <c:varyColors val="1"/>
        <c:ser>
          <c:idx val="0"/>
          <c:order val="0"/>
          <c:dLbls>
            <c:showCatName val="1"/>
            <c:showPercent val="1"/>
            <c:showLeaderLines val="1"/>
          </c:dLbls>
          <c:cat>
            <c:strRef>
              <c:f>groupby_direction!$A$1:$A$4</c:f>
              <c:strCache>
                <c:ptCount val="4"/>
                <c:pt idx="0">
                  <c:v>DURATION</c:v>
                </c:pt>
                <c:pt idx="1">
                  <c:v>Incoming</c:v>
                </c:pt>
                <c:pt idx="2">
                  <c:v>Missed</c:v>
                </c:pt>
                <c:pt idx="3">
                  <c:v>Outgoing</c:v>
                </c:pt>
              </c:strCache>
            </c:strRef>
          </c:cat>
          <c:val>
            <c:numRef>
              <c:f>groupby_direction!$B$1:$B$4</c:f>
              <c:numCache>
                <c:formatCode>General</c:formatCode>
                <c:ptCount val="4"/>
                <c:pt idx="0">
                  <c:v>25</c:v>
                </c:pt>
                <c:pt idx="1">
                  <c:v>58135</c:v>
                </c:pt>
                <c:pt idx="2">
                  <c:v>16035</c:v>
                </c:pt>
                <c:pt idx="3">
                  <c:v>107075</c:v>
                </c:pt>
              </c:numCache>
            </c:numRef>
          </c:val>
        </c:ser>
        <c:firstSliceAng val="0"/>
      </c:pieChart>
    </c:plotArea>
    <c:legend>
      <c:legendPos val="r"/>
      <c:layout/>
    </c:legend>
    <c:plotVisOnly val="1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plotArea>
      <c:layout/>
      <c:pieChart>
        <c:varyColors val="1"/>
        <c:ser>
          <c:idx val="0"/>
          <c:order val="0"/>
          <c:dLbls>
            <c:showCatName val="1"/>
            <c:showPercent val="1"/>
            <c:showLeaderLines val="1"/>
          </c:dLbls>
          <c:cat>
            <c:strRef>
              <c:f>groupby_description!$A$1:$A$5</c:f>
              <c:strCache>
                <c:ptCount val="5"/>
                <c:pt idx="0">
                  <c:v>Data call</c:v>
                </c:pt>
                <c:pt idx="1">
                  <c:v>MMS DIRECTION</c:v>
                </c:pt>
                <c:pt idx="2">
                  <c:v>Packet Data</c:v>
                </c:pt>
                <c:pt idx="3">
                  <c:v>Short message</c:v>
                </c:pt>
                <c:pt idx="4">
                  <c:v>Voice call</c:v>
                </c:pt>
              </c:strCache>
            </c:strRef>
          </c:cat>
          <c:val>
            <c:numRef>
              <c:f>groupby_description!$B$1:$B$5</c:f>
              <c:numCache>
                <c:formatCode>General</c:formatCode>
                <c:ptCount val="5"/>
                <c:pt idx="0">
                  <c:v>16</c:v>
                </c:pt>
                <c:pt idx="1">
                  <c:v>25</c:v>
                </c:pt>
                <c:pt idx="2">
                  <c:v>18570</c:v>
                </c:pt>
                <c:pt idx="3">
                  <c:v>34116</c:v>
                </c:pt>
                <c:pt idx="4">
                  <c:v>128543</c:v>
                </c:pt>
              </c:numCache>
            </c:numRef>
          </c:val>
        </c:ser>
        <c:firstSliceAng val="0"/>
      </c:pieChart>
    </c:plotArea>
    <c:legend>
      <c:legendPos val="r"/>
      <c:layout/>
    </c:legend>
    <c:plotVisOnly val="1"/>
  </c:chart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plotArea>
      <c:layout/>
      <c:lineChart>
        <c:grouping val="standard"/>
        <c:ser>
          <c:idx val="0"/>
          <c:order val="0"/>
          <c:tx>
            <c:strRef>
              <c:f>num_calls_myhashnum!$B$1</c:f>
              <c:strCache>
                <c:ptCount val="1"/>
                <c:pt idx="0">
                  <c:v>Voice calls</c:v>
                </c:pt>
              </c:strCache>
            </c:strRef>
          </c:tx>
          <c:marker>
            <c:symbol val="none"/>
          </c:marker>
          <c:cat>
            <c:numRef>
              <c:f>num_calls_myhashnum!$A$2:$A$93</c:f>
              <c:numCache>
                <c:formatCode>General</c:formatCode>
                <c:ptCount val="92"/>
                <c:pt idx="0">
                  <c:v>3</c:v>
                </c:pt>
                <c:pt idx="1">
                  <c:v>79</c:v>
                </c:pt>
                <c:pt idx="2">
                  <c:v>50</c:v>
                </c:pt>
                <c:pt idx="3">
                  <c:v>24</c:v>
                </c:pt>
                <c:pt idx="4">
                  <c:v>14</c:v>
                </c:pt>
                <c:pt idx="5">
                  <c:v>88</c:v>
                </c:pt>
                <c:pt idx="6">
                  <c:v>51</c:v>
                </c:pt>
                <c:pt idx="7">
                  <c:v>62</c:v>
                </c:pt>
                <c:pt idx="8">
                  <c:v>64</c:v>
                </c:pt>
                <c:pt idx="9">
                  <c:v>83</c:v>
                </c:pt>
                <c:pt idx="10">
                  <c:v>37</c:v>
                </c:pt>
                <c:pt idx="11">
                  <c:v>46</c:v>
                </c:pt>
                <c:pt idx="12">
                  <c:v>63</c:v>
                </c:pt>
                <c:pt idx="13">
                  <c:v>65</c:v>
                </c:pt>
                <c:pt idx="14">
                  <c:v>55</c:v>
                </c:pt>
                <c:pt idx="15">
                  <c:v>58</c:v>
                </c:pt>
                <c:pt idx="16">
                  <c:v>49</c:v>
                </c:pt>
                <c:pt idx="17">
                  <c:v>89</c:v>
                </c:pt>
                <c:pt idx="18">
                  <c:v>54</c:v>
                </c:pt>
                <c:pt idx="19">
                  <c:v>71</c:v>
                </c:pt>
                <c:pt idx="20">
                  <c:v>68</c:v>
                </c:pt>
                <c:pt idx="21">
                  <c:v>97</c:v>
                </c:pt>
                <c:pt idx="22">
                  <c:v>56</c:v>
                </c:pt>
                <c:pt idx="23">
                  <c:v>103</c:v>
                </c:pt>
                <c:pt idx="24">
                  <c:v>32</c:v>
                </c:pt>
                <c:pt idx="25">
                  <c:v>13</c:v>
                </c:pt>
                <c:pt idx="26">
                  <c:v>93</c:v>
                </c:pt>
                <c:pt idx="27">
                  <c:v>18</c:v>
                </c:pt>
                <c:pt idx="28">
                  <c:v>44</c:v>
                </c:pt>
                <c:pt idx="29">
                  <c:v>20</c:v>
                </c:pt>
                <c:pt idx="30">
                  <c:v>84</c:v>
                </c:pt>
                <c:pt idx="31">
                  <c:v>33</c:v>
                </c:pt>
                <c:pt idx="32">
                  <c:v>95</c:v>
                </c:pt>
                <c:pt idx="33">
                  <c:v>16</c:v>
                </c:pt>
                <c:pt idx="34">
                  <c:v>78</c:v>
                </c:pt>
                <c:pt idx="35">
                  <c:v>38</c:v>
                </c:pt>
                <c:pt idx="36">
                  <c:v>5</c:v>
                </c:pt>
                <c:pt idx="37">
                  <c:v>106</c:v>
                </c:pt>
                <c:pt idx="38">
                  <c:v>99</c:v>
                </c:pt>
                <c:pt idx="39">
                  <c:v>40</c:v>
                </c:pt>
                <c:pt idx="40">
                  <c:v>39</c:v>
                </c:pt>
                <c:pt idx="41">
                  <c:v>36</c:v>
                </c:pt>
                <c:pt idx="42">
                  <c:v>87</c:v>
                </c:pt>
                <c:pt idx="43">
                  <c:v>22</c:v>
                </c:pt>
                <c:pt idx="44">
                  <c:v>2</c:v>
                </c:pt>
                <c:pt idx="45">
                  <c:v>15</c:v>
                </c:pt>
                <c:pt idx="46">
                  <c:v>28</c:v>
                </c:pt>
                <c:pt idx="47">
                  <c:v>76</c:v>
                </c:pt>
                <c:pt idx="48">
                  <c:v>11</c:v>
                </c:pt>
                <c:pt idx="49">
                  <c:v>29</c:v>
                </c:pt>
                <c:pt idx="50">
                  <c:v>85</c:v>
                </c:pt>
                <c:pt idx="51">
                  <c:v>26</c:v>
                </c:pt>
                <c:pt idx="52">
                  <c:v>30</c:v>
                </c:pt>
                <c:pt idx="53">
                  <c:v>57</c:v>
                </c:pt>
                <c:pt idx="54">
                  <c:v>77</c:v>
                </c:pt>
                <c:pt idx="55">
                  <c:v>34</c:v>
                </c:pt>
                <c:pt idx="56">
                  <c:v>91</c:v>
                </c:pt>
                <c:pt idx="57">
                  <c:v>31</c:v>
                </c:pt>
                <c:pt idx="58">
                  <c:v>10</c:v>
                </c:pt>
                <c:pt idx="59">
                  <c:v>61</c:v>
                </c:pt>
                <c:pt idx="60">
                  <c:v>74</c:v>
                </c:pt>
                <c:pt idx="61">
                  <c:v>53</c:v>
                </c:pt>
                <c:pt idx="62">
                  <c:v>82</c:v>
                </c:pt>
                <c:pt idx="63">
                  <c:v>70</c:v>
                </c:pt>
                <c:pt idx="64">
                  <c:v>90</c:v>
                </c:pt>
                <c:pt idx="65">
                  <c:v>67</c:v>
                </c:pt>
                <c:pt idx="66">
                  <c:v>27</c:v>
                </c:pt>
                <c:pt idx="67">
                  <c:v>69</c:v>
                </c:pt>
                <c:pt idx="68">
                  <c:v>25</c:v>
                </c:pt>
                <c:pt idx="69">
                  <c:v>100</c:v>
                </c:pt>
                <c:pt idx="70">
                  <c:v>101</c:v>
                </c:pt>
                <c:pt idx="71">
                  <c:v>8</c:v>
                </c:pt>
                <c:pt idx="72">
                  <c:v>6</c:v>
                </c:pt>
                <c:pt idx="73">
                  <c:v>81</c:v>
                </c:pt>
                <c:pt idx="74">
                  <c:v>52</c:v>
                </c:pt>
                <c:pt idx="75">
                  <c:v>73</c:v>
                </c:pt>
                <c:pt idx="76">
                  <c:v>19</c:v>
                </c:pt>
                <c:pt idx="77">
                  <c:v>102</c:v>
                </c:pt>
                <c:pt idx="78">
                  <c:v>96</c:v>
                </c:pt>
                <c:pt idx="79">
                  <c:v>35</c:v>
                </c:pt>
                <c:pt idx="80">
                  <c:v>17</c:v>
                </c:pt>
                <c:pt idx="81">
                  <c:v>86</c:v>
                </c:pt>
                <c:pt idx="82">
                  <c:v>21</c:v>
                </c:pt>
                <c:pt idx="83">
                  <c:v>41</c:v>
                </c:pt>
                <c:pt idx="84">
                  <c:v>9</c:v>
                </c:pt>
                <c:pt idx="85">
                  <c:v>75</c:v>
                </c:pt>
                <c:pt idx="86">
                  <c:v>94</c:v>
                </c:pt>
                <c:pt idx="87">
                  <c:v>23</c:v>
                </c:pt>
                <c:pt idx="88">
                  <c:v>12</c:v>
                </c:pt>
                <c:pt idx="89">
                  <c:v>42</c:v>
                </c:pt>
                <c:pt idx="90">
                  <c:v>60</c:v>
                </c:pt>
                <c:pt idx="91">
                  <c:v>4</c:v>
                </c:pt>
              </c:numCache>
            </c:numRef>
          </c:cat>
          <c:val>
            <c:numRef>
              <c:f>num_calls_myhashnum!$B$2:$B$93</c:f>
              <c:numCache>
                <c:formatCode>General</c:formatCode>
                <c:ptCount val="92"/>
                <c:pt idx="0">
                  <c:v>2</c:v>
                </c:pt>
                <c:pt idx="1">
                  <c:v>174</c:v>
                </c:pt>
                <c:pt idx="2">
                  <c:v>1071</c:v>
                </c:pt>
                <c:pt idx="3">
                  <c:v>168</c:v>
                </c:pt>
                <c:pt idx="4">
                  <c:v>407</c:v>
                </c:pt>
                <c:pt idx="5">
                  <c:v>375</c:v>
                </c:pt>
                <c:pt idx="6">
                  <c:v>409</c:v>
                </c:pt>
                <c:pt idx="7">
                  <c:v>584</c:v>
                </c:pt>
                <c:pt idx="8">
                  <c:v>172</c:v>
                </c:pt>
                <c:pt idx="9">
                  <c:v>960</c:v>
                </c:pt>
                <c:pt idx="10">
                  <c:v>752</c:v>
                </c:pt>
                <c:pt idx="11">
                  <c:v>707</c:v>
                </c:pt>
                <c:pt idx="12">
                  <c:v>552</c:v>
                </c:pt>
                <c:pt idx="13">
                  <c:v>368</c:v>
                </c:pt>
                <c:pt idx="14">
                  <c:v>1162</c:v>
                </c:pt>
                <c:pt idx="15">
                  <c:v>832</c:v>
                </c:pt>
                <c:pt idx="16">
                  <c:v>2576</c:v>
                </c:pt>
                <c:pt idx="17">
                  <c:v>1039</c:v>
                </c:pt>
                <c:pt idx="18">
                  <c:v>1436</c:v>
                </c:pt>
                <c:pt idx="19">
                  <c:v>688</c:v>
                </c:pt>
                <c:pt idx="20">
                  <c:v>445</c:v>
                </c:pt>
                <c:pt idx="21">
                  <c:v>1055</c:v>
                </c:pt>
                <c:pt idx="22">
                  <c:v>722</c:v>
                </c:pt>
                <c:pt idx="23">
                  <c:v>652</c:v>
                </c:pt>
                <c:pt idx="24">
                  <c:v>1900</c:v>
                </c:pt>
                <c:pt idx="25">
                  <c:v>878</c:v>
                </c:pt>
                <c:pt idx="26">
                  <c:v>2336</c:v>
                </c:pt>
                <c:pt idx="27">
                  <c:v>195</c:v>
                </c:pt>
                <c:pt idx="28">
                  <c:v>899</c:v>
                </c:pt>
                <c:pt idx="29">
                  <c:v>6414</c:v>
                </c:pt>
                <c:pt idx="30">
                  <c:v>984</c:v>
                </c:pt>
                <c:pt idx="31">
                  <c:v>1243</c:v>
                </c:pt>
                <c:pt idx="32">
                  <c:v>126</c:v>
                </c:pt>
                <c:pt idx="33">
                  <c:v>1223</c:v>
                </c:pt>
                <c:pt idx="34">
                  <c:v>1737</c:v>
                </c:pt>
                <c:pt idx="35">
                  <c:v>2291</c:v>
                </c:pt>
                <c:pt idx="36">
                  <c:v>2841</c:v>
                </c:pt>
                <c:pt idx="37">
                  <c:v>375</c:v>
                </c:pt>
                <c:pt idx="38">
                  <c:v>1020</c:v>
                </c:pt>
                <c:pt idx="39">
                  <c:v>5337</c:v>
                </c:pt>
                <c:pt idx="40">
                  <c:v>922</c:v>
                </c:pt>
                <c:pt idx="41">
                  <c:v>3243</c:v>
                </c:pt>
                <c:pt idx="42">
                  <c:v>1392</c:v>
                </c:pt>
                <c:pt idx="43">
                  <c:v>2861</c:v>
                </c:pt>
                <c:pt idx="44">
                  <c:v>3</c:v>
                </c:pt>
                <c:pt idx="45">
                  <c:v>631</c:v>
                </c:pt>
                <c:pt idx="46">
                  <c:v>1270</c:v>
                </c:pt>
                <c:pt idx="47">
                  <c:v>507</c:v>
                </c:pt>
                <c:pt idx="48">
                  <c:v>1192</c:v>
                </c:pt>
                <c:pt idx="49">
                  <c:v>5</c:v>
                </c:pt>
                <c:pt idx="50">
                  <c:v>898</c:v>
                </c:pt>
                <c:pt idx="51">
                  <c:v>850</c:v>
                </c:pt>
                <c:pt idx="52">
                  <c:v>1568</c:v>
                </c:pt>
                <c:pt idx="53">
                  <c:v>2574</c:v>
                </c:pt>
                <c:pt idx="54">
                  <c:v>663</c:v>
                </c:pt>
                <c:pt idx="55">
                  <c:v>448</c:v>
                </c:pt>
                <c:pt idx="56">
                  <c:v>211</c:v>
                </c:pt>
                <c:pt idx="57">
                  <c:v>263</c:v>
                </c:pt>
                <c:pt idx="58">
                  <c:v>1473</c:v>
                </c:pt>
                <c:pt idx="59">
                  <c:v>644</c:v>
                </c:pt>
                <c:pt idx="60">
                  <c:v>3226</c:v>
                </c:pt>
                <c:pt idx="61">
                  <c:v>3392</c:v>
                </c:pt>
                <c:pt idx="62">
                  <c:v>674</c:v>
                </c:pt>
                <c:pt idx="63">
                  <c:v>2702</c:v>
                </c:pt>
                <c:pt idx="64">
                  <c:v>297</c:v>
                </c:pt>
                <c:pt idx="65">
                  <c:v>3239</c:v>
                </c:pt>
                <c:pt idx="66">
                  <c:v>640</c:v>
                </c:pt>
                <c:pt idx="67">
                  <c:v>657</c:v>
                </c:pt>
                <c:pt idx="68">
                  <c:v>2171</c:v>
                </c:pt>
                <c:pt idx="69">
                  <c:v>2881</c:v>
                </c:pt>
                <c:pt idx="70">
                  <c:v>1778</c:v>
                </c:pt>
                <c:pt idx="71">
                  <c:v>3760</c:v>
                </c:pt>
                <c:pt idx="72">
                  <c:v>1695</c:v>
                </c:pt>
                <c:pt idx="73">
                  <c:v>3483</c:v>
                </c:pt>
                <c:pt idx="74">
                  <c:v>3684</c:v>
                </c:pt>
                <c:pt idx="75">
                  <c:v>740</c:v>
                </c:pt>
                <c:pt idx="76">
                  <c:v>870</c:v>
                </c:pt>
                <c:pt idx="77">
                  <c:v>1699</c:v>
                </c:pt>
                <c:pt idx="78">
                  <c:v>1238</c:v>
                </c:pt>
                <c:pt idx="79">
                  <c:v>585</c:v>
                </c:pt>
                <c:pt idx="80">
                  <c:v>705</c:v>
                </c:pt>
                <c:pt idx="81">
                  <c:v>1882</c:v>
                </c:pt>
                <c:pt idx="82">
                  <c:v>1817</c:v>
                </c:pt>
                <c:pt idx="83">
                  <c:v>1603</c:v>
                </c:pt>
                <c:pt idx="84">
                  <c:v>481</c:v>
                </c:pt>
                <c:pt idx="85">
                  <c:v>2212</c:v>
                </c:pt>
                <c:pt idx="86">
                  <c:v>916</c:v>
                </c:pt>
                <c:pt idx="87">
                  <c:v>2788</c:v>
                </c:pt>
                <c:pt idx="88">
                  <c:v>2427</c:v>
                </c:pt>
                <c:pt idx="89">
                  <c:v>1278</c:v>
                </c:pt>
                <c:pt idx="90">
                  <c:v>2322</c:v>
                </c:pt>
                <c:pt idx="91">
                  <c:v>1976</c:v>
                </c:pt>
              </c:numCache>
            </c:numRef>
          </c:val>
        </c:ser>
        <c:ser>
          <c:idx val="1"/>
          <c:order val="1"/>
          <c:tx>
            <c:strRef>
              <c:f>num_calls_myhashnum!$C$1</c:f>
              <c:strCache>
                <c:ptCount val="1"/>
                <c:pt idx="0">
                  <c:v>SMS</c:v>
                </c:pt>
              </c:strCache>
            </c:strRef>
          </c:tx>
          <c:marker>
            <c:symbol val="none"/>
          </c:marker>
          <c:cat>
            <c:numRef>
              <c:f>num_calls_myhashnum!$A$2:$A$93</c:f>
              <c:numCache>
                <c:formatCode>General</c:formatCode>
                <c:ptCount val="92"/>
                <c:pt idx="0">
                  <c:v>3</c:v>
                </c:pt>
                <c:pt idx="1">
                  <c:v>79</c:v>
                </c:pt>
                <c:pt idx="2">
                  <c:v>50</c:v>
                </c:pt>
                <c:pt idx="3">
                  <c:v>24</c:v>
                </c:pt>
                <c:pt idx="4">
                  <c:v>14</c:v>
                </c:pt>
                <c:pt idx="5">
                  <c:v>88</c:v>
                </c:pt>
                <c:pt idx="6">
                  <c:v>51</c:v>
                </c:pt>
                <c:pt idx="7">
                  <c:v>62</c:v>
                </c:pt>
                <c:pt idx="8">
                  <c:v>64</c:v>
                </c:pt>
                <c:pt idx="9">
                  <c:v>83</c:v>
                </c:pt>
                <c:pt idx="10">
                  <c:v>37</c:v>
                </c:pt>
                <c:pt idx="11">
                  <c:v>46</c:v>
                </c:pt>
                <c:pt idx="12">
                  <c:v>63</c:v>
                </c:pt>
                <c:pt idx="13">
                  <c:v>65</c:v>
                </c:pt>
                <c:pt idx="14">
                  <c:v>55</c:v>
                </c:pt>
                <c:pt idx="15">
                  <c:v>58</c:v>
                </c:pt>
                <c:pt idx="16">
                  <c:v>49</c:v>
                </c:pt>
                <c:pt idx="17">
                  <c:v>89</c:v>
                </c:pt>
                <c:pt idx="18">
                  <c:v>54</c:v>
                </c:pt>
                <c:pt idx="19">
                  <c:v>71</c:v>
                </c:pt>
                <c:pt idx="20">
                  <c:v>68</c:v>
                </c:pt>
                <c:pt idx="21">
                  <c:v>97</c:v>
                </c:pt>
                <c:pt idx="22">
                  <c:v>56</c:v>
                </c:pt>
                <c:pt idx="23">
                  <c:v>103</c:v>
                </c:pt>
                <c:pt idx="24">
                  <c:v>32</c:v>
                </c:pt>
                <c:pt idx="25">
                  <c:v>13</c:v>
                </c:pt>
                <c:pt idx="26">
                  <c:v>93</c:v>
                </c:pt>
                <c:pt idx="27">
                  <c:v>18</c:v>
                </c:pt>
                <c:pt idx="28">
                  <c:v>44</c:v>
                </c:pt>
                <c:pt idx="29">
                  <c:v>20</c:v>
                </c:pt>
                <c:pt idx="30">
                  <c:v>84</c:v>
                </c:pt>
                <c:pt idx="31">
                  <c:v>33</c:v>
                </c:pt>
                <c:pt idx="32">
                  <c:v>95</c:v>
                </c:pt>
                <c:pt idx="33">
                  <c:v>16</c:v>
                </c:pt>
                <c:pt idx="34">
                  <c:v>78</c:v>
                </c:pt>
                <c:pt idx="35">
                  <c:v>38</c:v>
                </c:pt>
                <c:pt idx="36">
                  <c:v>5</c:v>
                </c:pt>
                <c:pt idx="37">
                  <c:v>106</c:v>
                </c:pt>
                <c:pt idx="38">
                  <c:v>99</c:v>
                </c:pt>
                <c:pt idx="39">
                  <c:v>40</c:v>
                </c:pt>
                <c:pt idx="40">
                  <c:v>39</c:v>
                </c:pt>
                <c:pt idx="41">
                  <c:v>36</c:v>
                </c:pt>
                <c:pt idx="42">
                  <c:v>87</c:v>
                </c:pt>
                <c:pt idx="43">
                  <c:v>22</c:v>
                </c:pt>
                <c:pt idx="44">
                  <c:v>2</c:v>
                </c:pt>
                <c:pt idx="45">
                  <c:v>15</c:v>
                </c:pt>
                <c:pt idx="46">
                  <c:v>28</c:v>
                </c:pt>
                <c:pt idx="47">
                  <c:v>76</c:v>
                </c:pt>
                <c:pt idx="48">
                  <c:v>11</c:v>
                </c:pt>
                <c:pt idx="49">
                  <c:v>29</c:v>
                </c:pt>
                <c:pt idx="50">
                  <c:v>85</c:v>
                </c:pt>
                <c:pt idx="51">
                  <c:v>26</c:v>
                </c:pt>
                <c:pt idx="52">
                  <c:v>30</c:v>
                </c:pt>
                <c:pt idx="53">
                  <c:v>57</c:v>
                </c:pt>
                <c:pt idx="54">
                  <c:v>77</c:v>
                </c:pt>
                <c:pt idx="55">
                  <c:v>34</c:v>
                </c:pt>
                <c:pt idx="56">
                  <c:v>91</c:v>
                </c:pt>
                <c:pt idx="57">
                  <c:v>31</c:v>
                </c:pt>
                <c:pt idx="58">
                  <c:v>10</c:v>
                </c:pt>
                <c:pt idx="59">
                  <c:v>61</c:v>
                </c:pt>
                <c:pt idx="60">
                  <c:v>74</c:v>
                </c:pt>
                <c:pt idx="61">
                  <c:v>53</c:v>
                </c:pt>
                <c:pt idx="62">
                  <c:v>82</c:v>
                </c:pt>
                <c:pt idx="63">
                  <c:v>70</c:v>
                </c:pt>
                <c:pt idx="64">
                  <c:v>90</c:v>
                </c:pt>
                <c:pt idx="65">
                  <c:v>67</c:v>
                </c:pt>
                <c:pt idx="66">
                  <c:v>27</c:v>
                </c:pt>
                <c:pt idx="67">
                  <c:v>69</c:v>
                </c:pt>
                <c:pt idx="68">
                  <c:v>25</c:v>
                </c:pt>
                <c:pt idx="69">
                  <c:v>100</c:v>
                </c:pt>
                <c:pt idx="70">
                  <c:v>101</c:v>
                </c:pt>
                <c:pt idx="71">
                  <c:v>8</c:v>
                </c:pt>
                <c:pt idx="72">
                  <c:v>6</c:v>
                </c:pt>
                <c:pt idx="73">
                  <c:v>81</c:v>
                </c:pt>
                <c:pt idx="74">
                  <c:v>52</c:v>
                </c:pt>
                <c:pt idx="75">
                  <c:v>73</c:v>
                </c:pt>
                <c:pt idx="76">
                  <c:v>19</c:v>
                </c:pt>
                <c:pt idx="77">
                  <c:v>102</c:v>
                </c:pt>
                <c:pt idx="78">
                  <c:v>96</c:v>
                </c:pt>
                <c:pt idx="79">
                  <c:v>35</c:v>
                </c:pt>
                <c:pt idx="80">
                  <c:v>17</c:v>
                </c:pt>
                <c:pt idx="81">
                  <c:v>86</c:v>
                </c:pt>
                <c:pt idx="82">
                  <c:v>21</c:v>
                </c:pt>
                <c:pt idx="83">
                  <c:v>41</c:v>
                </c:pt>
                <c:pt idx="84">
                  <c:v>9</c:v>
                </c:pt>
                <c:pt idx="85">
                  <c:v>75</c:v>
                </c:pt>
                <c:pt idx="86">
                  <c:v>94</c:v>
                </c:pt>
                <c:pt idx="87">
                  <c:v>23</c:v>
                </c:pt>
                <c:pt idx="88">
                  <c:v>12</c:v>
                </c:pt>
                <c:pt idx="89">
                  <c:v>42</c:v>
                </c:pt>
                <c:pt idx="90">
                  <c:v>60</c:v>
                </c:pt>
                <c:pt idx="91">
                  <c:v>4</c:v>
                </c:pt>
              </c:numCache>
            </c:numRef>
          </c:cat>
          <c:val>
            <c:numRef>
              <c:f>num_calls_myhashnum!$C$2:$C$93</c:f>
              <c:numCache>
                <c:formatCode>General</c:formatCode>
                <c:ptCount val="92"/>
                <c:pt idx="0">
                  <c:v>0</c:v>
                </c:pt>
                <c:pt idx="1">
                  <c:v>0</c:v>
                </c:pt>
                <c:pt idx="2">
                  <c:v>25</c:v>
                </c:pt>
                <c:pt idx="3">
                  <c:v>36</c:v>
                </c:pt>
                <c:pt idx="4">
                  <c:v>36</c:v>
                </c:pt>
                <c:pt idx="5">
                  <c:v>37</c:v>
                </c:pt>
                <c:pt idx="6">
                  <c:v>39</c:v>
                </c:pt>
                <c:pt idx="7">
                  <c:v>52</c:v>
                </c:pt>
                <c:pt idx="8">
                  <c:v>91</c:v>
                </c:pt>
                <c:pt idx="9">
                  <c:v>101</c:v>
                </c:pt>
                <c:pt idx="10">
                  <c:v>106</c:v>
                </c:pt>
                <c:pt idx="11">
                  <c:v>114</c:v>
                </c:pt>
                <c:pt idx="12">
                  <c:v>121</c:v>
                </c:pt>
                <c:pt idx="13">
                  <c:v>143</c:v>
                </c:pt>
                <c:pt idx="14">
                  <c:v>155</c:v>
                </c:pt>
                <c:pt idx="15">
                  <c:v>175</c:v>
                </c:pt>
                <c:pt idx="16">
                  <c:v>1198</c:v>
                </c:pt>
                <c:pt idx="17">
                  <c:v>256</c:v>
                </c:pt>
                <c:pt idx="18">
                  <c:v>624</c:v>
                </c:pt>
                <c:pt idx="19">
                  <c:v>48</c:v>
                </c:pt>
                <c:pt idx="20">
                  <c:v>65</c:v>
                </c:pt>
                <c:pt idx="21">
                  <c:v>83</c:v>
                </c:pt>
                <c:pt idx="22">
                  <c:v>170</c:v>
                </c:pt>
                <c:pt idx="23">
                  <c:v>146</c:v>
                </c:pt>
                <c:pt idx="24">
                  <c:v>243</c:v>
                </c:pt>
                <c:pt idx="25">
                  <c:v>324</c:v>
                </c:pt>
                <c:pt idx="26">
                  <c:v>768</c:v>
                </c:pt>
                <c:pt idx="27">
                  <c:v>32</c:v>
                </c:pt>
                <c:pt idx="28">
                  <c:v>383</c:v>
                </c:pt>
                <c:pt idx="29">
                  <c:v>1332</c:v>
                </c:pt>
                <c:pt idx="30">
                  <c:v>254</c:v>
                </c:pt>
                <c:pt idx="31">
                  <c:v>275</c:v>
                </c:pt>
                <c:pt idx="32">
                  <c:v>10</c:v>
                </c:pt>
                <c:pt idx="33">
                  <c:v>161</c:v>
                </c:pt>
                <c:pt idx="34">
                  <c:v>328</c:v>
                </c:pt>
                <c:pt idx="35">
                  <c:v>265</c:v>
                </c:pt>
                <c:pt idx="36">
                  <c:v>434</c:v>
                </c:pt>
                <c:pt idx="37">
                  <c:v>15</c:v>
                </c:pt>
                <c:pt idx="38">
                  <c:v>255</c:v>
                </c:pt>
                <c:pt idx="39">
                  <c:v>193</c:v>
                </c:pt>
                <c:pt idx="40">
                  <c:v>1279</c:v>
                </c:pt>
                <c:pt idx="41">
                  <c:v>1712</c:v>
                </c:pt>
                <c:pt idx="42">
                  <c:v>730</c:v>
                </c:pt>
                <c:pt idx="43">
                  <c:v>936</c:v>
                </c:pt>
                <c:pt idx="44">
                  <c:v>1</c:v>
                </c:pt>
                <c:pt idx="45">
                  <c:v>38</c:v>
                </c:pt>
                <c:pt idx="46">
                  <c:v>70</c:v>
                </c:pt>
                <c:pt idx="47">
                  <c:v>46</c:v>
                </c:pt>
                <c:pt idx="48">
                  <c:v>32</c:v>
                </c:pt>
                <c:pt idx="49">
                  <c:v>348</c:v>
                </c:pt>
                <c:pt idx="50">
                  <c:v>44</c:v>
                </c:pt>
                <c:pt idx="51">
                  <c:v>65</c:v>
                </c:pt>
                <c:pt idx="52">
                  <c:v>275</c:v>
                </c:pt>
                <c:pt idx="53">
                  <c:v>493</c:v>
                </c:pt>
                <c:pt idx="54">
                  <c:v>77</c:v>
                </c:pt>
                <c:pt idx="55">
                  <c:v>56</c:v>
                </c:pt>
                <c:pt idx="56">
                  <c:v>57</c:v>
                </c:pt>
                <c:pt idx="57">
                  <c:v>24</c:v>
                </c:pt>
                <c:pt idx="58">
                  <c:v>82</c:v>
                </c:pt>
                <c:pt idx="59">
                  <c:v>52</c:v>
                </c:pt>
                <c:pt idx="60">
                  <c:v>402</c:v>
                </c:pt>
                <c:pt idx="61">
                  <c:v>1298</c:v>
                </c:pt>
                <c:pt idx="62">
                  <c:v>56</c:v>
                </c:pt>
                <c:pt idx="63">
                  <c:v>535</c:v>
                </c:pt>
                <c:pt idx="64">
                  <c:v>252</c:v>
                </c:pt>
                <c:pt idx="65">
                  <c:v>2155</c:v>
                </c:pt>
                <c:pt idx="66">
                  <c:v>21</c:v>
                </c:pt>
                <c:pt idx="67">
                  <c:v>143</c:v>
                </c:pt>
                <c:pt idx="68">
                  <c:v>1129</c:v>
                </c:pt>
                <c:pt idx="69">
                  <c:v>754</c:v>
                </c:pt>
                <c:pt idx="70">
                  <c:v>1476</c:v>
                </c:pt>
                <c:pt idx="71">
                  <c:v>730</c:v>
                </c:pt>
                <c:pt idx="72">
                  <c:v>761</c:v>
                </c:pt>
                <c:pt idx="73">
                  <c:v>791</c:v>
                </c:pt>
                <c:pt idx="74">
                  <c:v>1685</c:v>
                </c:pt>
                <c:pt idx="75">
                  <c:v>105</c:v>
                </c:pt>
                <c:pt idx="76">
                  <c:v>28</c:v>
                </c:pt>
                <c:pt idx="77">
                  <c:v>1176</c:v>
                </c:pt>
                <c:pt idx="78">
                  <c:v>124</c:v>
                </c:pt>
                <c:pt idx="79">
                  <c:v>94</c:v>
                </c:pt>
                <c:pt idx="80">
                  <c:v>1113</c:v>
                </c:pt>
                <c:pt idx="81">
                  <c:v>118</c:v>
                </c:pt>
                <c:pt idx="82">
                  <c:v>222</c:v>
                </c:pt>
                <c:pt idx="83">
                  <c:v>353</c:v>
                </c:pt>
                <c:pt idx="84">
                  <c:v>68</c:v>
                </c:pt>
                <c:pt idx="85">
                  <c:v>369</c:v>
                </c:pt>
                <c:pt idx="86">
                  <c:v>605</c:v>
                </c:pt>
                <c:pt idx="87">
                  <c:v>481</c:v>
                </c:pt>
                <c:pt idx="88">
                  <c:v>448</c:v>
                </c:pt>
                <c:pt idx="89">
                  <c:v>98</c:v>
                </c:pt>
                <c:pt idx="90">
                  <c:v>147</c:v>
                </c:pt>
                <c:pt idx="91">
                  <c:v>869</c:v>
                </c:pt>
              </c:numCache>
            </c:numRef>
          </c:val>
        </c:ser>
        <c:ser>
          <c:idx val="2"/>
          <c:order val="2"/>
          <c:tx>
            <c:strRef>
              <c:f>num_calls_myhashnum!$D$1</c:f>
              <c:strCache>
                <c:ptCount val="1"/>
                <c:pt idx="0">
                  <c:v>Packet data</c:v>
                </c:pt>
              </c:strCache>
            </c:strRef>
          </c:tx>
          <c:marker>
            <c:symbol val="none"/>
          </c:marker>
          <c:val>
            <c:numRef>
              <c:f>num_calls_myhashnum!$D$2:$D$93</c:f>
              <c:numCache>
                <c:formatCode>General</c:formatCode>
                <c:ptCount val="9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1</c:v>
                </c:pt>
                <c:pt idx="18">
                  <c:v>1</c:v>
                </c:pt>
                <c:pt idx="19">
                  <c:v>2</c:v>
                </c:pt>
                <c:pt idx="20">
                  <c:v>2</c:v>
                </c:pt>
                <c:pt idx="21">
                  <c:v>2</c:v>
                </c:pt>
                <c:pt idx="22">
                  <c:v>2</c:v>
                </c:pt>
                <c:pt idx="23">
                  <c:v>3</c:v>
                </c:pt>
                <c:pt idx="24">
                  <c:v>3</c:v>
                </c:pt>
                <c:pt idx="25">
                  <c:v>3</c:v>
                </c:pt>
                <c:pt idx="26">
                  <c:v>3</c:v>
                </c:pt>
                <c:pt idx="27">
                  <c:v>4</c:v>
                </c:pt>
                <c:pt idx="28">
                  <c:v>4</c:v>
                </c:pt>
                <c:pt idx="29">
                  <c:v>4</c:v>
                </c:pt>
                <c:pt idx="30">
                  <c:v>5</c:v>
                </c:pt>
                <c:pt idx="31">
                  <c:v>5</c:v>
                </c:pt>
                <c:pt idx="32">
                  <c:v>6</c:v>
                </c:pt>
                <c:pt idx="33">
                  <c:v>6</c:v>
                </c:pt>
                <c:pt idx="34">
                  <c:v>6</c:v>
                </c:pt>
                <c:pt idx="35">
                  <c:v>10</c:v>
                </c:pt>
                <c:pt idx="36">
                  <c:v>10</c:v>
                </c:pt>
                <c:pt idx="37">
                  <c:v>13</c:v>
                </c:pt>
                <c:pt idx="38">
                  <c:v>13</c:v>
                </c:pt>
                <c:pt idx="39">
                  <c:v>14</c:v>
                </c:pt>
                <c:pt idx="40">
                  <c:v>14</c:v>
                </c:pt>
                <c:pt idx="41">
                  <c:v>17</c:v>
                </c:pt>
                <c:pt idx="42">
                  <c:v>20</c:v>
                </c:pt>
                <c:pt idx="43">
                  <c:v>20</c:v>
                </c:pt>
                <c:pt idx="44">
                  <c:v>26</c:v>
                </c:pt>
                <c:pt idx="45">
                  <c:v>27</c:v>
                </c:pt>
                <c:pt idx="46">
                  <c:v>27</c:v>
                </c:pt>
                <c:pt idx="47">
                  <c:v>33</c:v>
                </c:pt>
                <c:pt idx="48">
                  <c:v>35</c:v>
                </c:pt>
                <c:pt idx="49">
                  <c:v>36</c:v>
                </c:pt>
                <c:pt idx="50">
                  <c:v>38</c:v>
                </c:pt>
                <c:pt idx="51">
                  <c:v>41</c:v>
                </c:pt>
                <c:pt idx="52">
                  <c:v>46</c:v>
                </c:pt>
                <c:pt idx="53">
                  <c:v>48</c:v>
                </c:pt>
                <c:pt idx="54">
                  <c:v>51</c:v>
                </c:pt>
                <c:pt idx="55">
                  <c:v>72</c:v>
                </c:pt>
                <c:pt idx="56">
                  <c:v>79</c:v>
                </c:pt>
                <c:pt idx="57">
                  <c:v>85</c:v>
                </c:pt>
                <c:pt idx="58">
                  <c:v>111</c:v>
                </c:pt>
                <c:pt idx="59">
                  <c:v>135</c:v>
                </c:pt>
                <c:pt idx="60">
                  <c:v>144</c:v>
                </c:pt>
                <c:pt idx="61">
                  <c:v>162</c:v>
                </c:pt>
                <c:pt idx="62">
                  <c:v>173</c:v>
                </c:pt>
                <c:pt idx="63">
                  <c:v>176</c:v>
                </c:pt>
                <c:pt idx="64">
                  <c:v>178</c:v>
                </c:pt>
                <c:pt idx="65">
                  <c:v>178</c:v>
                </c:pt>
                <c:pt idx="66">
                  <c:v>187</c:v>
                </c:pt>
                <c:pt idx="67">
                  <c:v>191</c:v>
                </c:pt>
                <c:pt idx="68">
                  <c:v>216</c:v>
                </c:pt>
                <c:pt idx="69">
                  <c:v>236</c:v>
                </c:pt>
                <c:pt idx="70">
                  <c:v>237</c:v>
                </c:pt>
                <c:pt idx="71">
                  <c:v>263</c:v>
                </c:pt>
                <c:pt idx="72">
                  <c:v>290</c:v>
                </c:pt>
                <c:pt idx="73">
                  <c:v>298</c:v>
                </c:pt>
                <c:pt idx="74">
                  <c:v>312</c:v>
                </c:pt>
                <c:pt idx="75">
                  <c:v>330</c:v>
                </c:pt>
                <c:pt idx="76">
                  <c:v>368</c:v>
                </c:pt>
                <c:pt idx="77">
                  <c:v>383</c:v>
                </c:pt>
                <c:pt idx="78">
                  <c:v>416</c:v>
                </c:pt>
                <c:pt idx="79">
                  <c:v>470</c:v>
                </c:pt>
                <c:pt idx="80">
                  <c:v>482</c:v>
                </c:pt>
                <c:pt idx="81">
                  <c:v>518</c:v>
                </c:pt>
                <c:pt idx="82">
                  <c:v>680</c:v>
                </c:pt>
                <c:pt idx="83">
                  <c:v>697</c:v>
                </c:pt>
                <c:pt idx="84">
                  <c:v>730</c:v>
                </c:pt>
                <c:pt idx="85">
                  <c:v>836</c:v>
                </c:pt>
                <c:pt idx="86">
                  <c:v>849</c:v>
                </c:pt>
                <c:pt idx="87">
                  <c:v>896</c:v>
                </c:pt>
                <c:pt idx="88">
                  <c:v>975</c:v>
                </c:pt>
                <c:pt idx="89">
                  <c:v>1106</c:v>
                </c:pt>
                <c:pt idx="90">
                  <c:v>1220</c:v>
                </c:pt>
                <c:pt idx="91">
                  <c:v>3290</c:v>
                </c:pt>
              </c:numCache>
            </c:numRef>
          </c:val>
        </c:ser>
        <c:marker val="1"/>
        <c:axId val="157456640"/>
        <c:axId val="157478912"/>
      </c:lineChart>
      <c:catAx>
        <c:axId val="157456640"/>
        <c:scaling>
          <c:orientation val="minMax"/>
        </c:scaling>
        <c:axPos val="b"/>
        <c:numFmt formatCode="General" sourceLinked="1"/>
        <c:tickLblPos val="nextTo"/>
        <c:crossAx val="157478912"/>
        <c:crosses val="autoZero"/>
        <c:auto val="1"/>
        <c:lblAlgn val="ctr"/>
        <c:lblOffset val="100"/>
      </c:catAx>
      <c:valAx>
        <c:axId val="157478912"/>
        <c:scaling>
          <c:orientation val="minMax"/>
        </c:scaling>
        <c:axPos val="l"/>
        <c:majorGridlines/>
        <c:numFmt formatCode="General" sourceLinked="1"/>
        <c:tickLblPos val="nextTo"/>
        <c:crossAx val="157456640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E54C7C-27CF-42C1-BC4C-476A6D908AB6}" type="datetimeFigureOut">
              <a:rPr lang="en-US" smtClean="0"/>
              <a:t>4/30/2012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4F65FE-19AB-4683-9D29-5D10BA6FB57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0"/>
            <a:ext cx="7772400" cy="1470025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Recursive clustering of Mobile Phone Call Database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514600"/>
            <a:ext cx="6400800" cy="3124200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B.Tech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Project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Department of Electrical Engineering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Indian Institute of Technology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By: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Kishore Rathinavel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Guided by: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Prof.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Pawan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Lingras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Numbers table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1" name="Picture 3" descr="C:\Users\kishore\Dropbox\btp\number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2634" y="1371600"/>
            <a:ext cx="8945166" cy="5029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Outline of clustering analysis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Initial cluster analysis of calls data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get information about outliers and we introduce new variables to handle the outliers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Preliminary cluster analysis of numbers to determine optimum clusters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Recursive clustering – the experiment will be described later</a:t>
            </a:r>
          </a:p>
          <a:p>
            <a:pPr lvl="1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Some terminology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Withinss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Describes how sparse cluster points are within a cluster. Lower, the better.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Betweenss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Describes how much separation there is between clusters. Higher, the better.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Davies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Bouldin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Index: A comprehensive index indicating the cluster quality. Lower, the better.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Outliers: Data points whose value falls far outside the normal range of values.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Initial clustering of Calls data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0201"/>
            <a:ext cx="5486400" cy="914399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Optimum number of clusters is found using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withinss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betweenss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and Davies-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Bouldin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Index(DBI). We get the optimum number to be 13. </a:t>
            </a:r>
          </a:p>
        </p:txBody>
      </p:sp>
      <p:pic>
        <p:nvPicPr>
          <p:cNvPr id="4" name="Picture 2" descr="C:\Users\ADIT\Dropbox\btp\presentation\allcalls\allcallsplo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81600" y="3048000"/>
            <a:ext cx="4077358" cy="3143272"/>
          </a:xfrm>
          <a:prstGeom prst="rect">
            <a:avLst/>
          </a:prstGeom>
          <a:noFill/>
        </p:spPr>
      </p:pic>
      <p:pic>
        <p:nvPicPr>
          <p:cNvPr id="6" name="Picture 2" descr="C:\Users\ADIT\Dropbox\btp\presentation\allcalls\betweenss1to10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9200" y="2514600"/>
            <a:ext cx="2819400" cy="2173501"/>
          </a:xfrm>
          <a:prstGeom prst="rect">
            <a:avLst/>
          </a:prstGeom>
          <a:noFill/>
        </p:spPr>
      </p:pic>
      <p:pic>
        <p:nvPicPr>
          <p:cNvPr id="7" name="Picture 3" descr="C:\Users\ADIT\Dropbox\btp\presentation\allcalls\withinss1to100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19201" y="4724400"/>
            <a:ext cx="2866486" cy="2209800"/>
          </a:xfrm>
          <a:prstGeom prst="rect">
            <a:avLst/>
          </a:prstGeom>
          <a:noFill/>
        </p:spPr>
      </p:pic>
      <p:grpSp>
        <p:nvGrpSpPr>
          <p:cNvPr id="8" name="Group 7"/>
          <p:cNvGrpSpPr/>
          <p:nvPr/>
        </p:nvGrpSpPr>
        <p:grpSpPr>
          <a:xfrm>
            <a:off x="6248400" y="1600200"/>
            <a:ext cx="2895600" cy="1447800"/>
            <a:chOff x="609600" y="3810000"/>
            <a:chExt cx="2895600" cy="1447800"/>
          </a:xfrm>
        </p:grpSpPr>
        <p:sp>
          <p:nvSpPr>
            <p:cNvPr id="9" name="TextBox 8"/>
            <p:cNvSpPr txBox="1"/>
            <p:nvPr/>
          </p:nvSpPr>
          <p:spPr>
            <a:xfrm>
              <a:off x="609600" y="3810000"/>
              <a:ext cx="2514600" cy="132343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just"/>
              <a:r>
                <a:rPr lang="en-US" sz="2000" dirty="0" smtClean="0">
                  <a:latin typeface="Times New Roman" pitchFamily="18" charset="0"/>
                  <a:cs typeface="Times New Roman" pitchFamily="18" charset="0"/>
                </a:rPr>
                <a:t>Clusters are of very poor quality and there is indication of several outliers. </a:t>
              </a:r>
              <a:endParaRPr lang="en-US" sz="2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" name="Right Arrow 9"/>
            <p:cNvSpPr/>
            <p:nvPr/>
          </p:nvSpPr>
          <p:spPr>
            <a:xfrm rot="5400000">
              <a:off x="2628900" y="4381500"/>
              <a:ext cx="1371600" cy="3810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524000" y="2362200"/>
            <a:ext cx="1752600" cy="40011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Betweenss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plot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524000" y="4629090"/>
            <a:ext cx="1752600" cy="40011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Withinss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plot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Handling outliers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Outliers are mainly based on duration of calls.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median of the duration is just 1/10 of the mean of the durations. And the 3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rd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quartile is 0.6 times the mean.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Hence, we find a suitable point for separating the calls into low duration calls and high duration calls. 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Old average duration : 104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New Average is 75 and 2500 approx.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New Calls clustering results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3886200" cy="914399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>
            <a:noAutofit/>
          </a:bodyPr>
          <a:lstStyle/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Low duration calls</a:t>
            </a: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2" descr="C:\Users\ADIT\Dropbox\btp\presentation\hcalls\hclusplo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74222" y="2971800"/>
            <a:ext cx="4217378" cy="3708415"/>
          </a:xfrm>
          <a:prstGeom prst="rect">
            <a:avLst/>
          </a:prstGeom>
          <a:noFill/>
        </p:spPr>
      </p:pic>
      <p:pic>
        <p:nvPicPr>
          <p:cNvPr id="5" name="Picture 5" descr="C:\Users\ADIT\Downloads\plot_zoom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2608613"/>
            <a:ext cx="4343400" cy="4249387"/>
          </a:xfrm>
          <a:prstGeom prst="rect">
            <a:avLst/>
          </a:prstGeom>
          <a:noFill/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5181600" y="1600200"/>
            <a:ext cx="3733800" cy="914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igh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duration calls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8" name="Right Arrow 7"/>
          <p:cNvSpPr/>
          <p:nvPr/>
        </p:nvSpPr>
        <p:spPr>
          <a:xfrm rot="5400000">
            <a:off x="8229600" y="1905000"/>
            <a:ext cx="838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 rot="5400000">
            <a:off x="3657600" y="1905000"/>
            <a:ext cx="838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Preliminary Numbers clustering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C:\Users\ADIT\Dropbox\btp\presentation\numcalls\numWithins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1295400"/>
            <a:ext cx="3214710" cy="2478249"/>
          </a:xfrm>
          <a:prstGeom prst="rect">
            <a:avLst/>
          </a:prstGeom>
          <a:noFill/>
        </p:spPr>
      </p:pic>
      <p:pic>
        <p:nvPicPr>
          <p:cNvPr id="5" name="Picture 4" descr="C:\Users\ADIT\Dropbox\btp\presentation\numcalls\numBetweens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3906128"/>
            <a:ext cx="3214710" cy="2478249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914400" y="3810000"/>
            <a:ext cx="1752600" cy="40011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Betweenss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plot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14400" y="1200090"/>
            <a:ext cx="1752600" cy="40011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Withinss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plot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 descr="C:\Users\kishore\Dropbox\btp\clusplot0.jpe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38600" y="1524000"/>
            <a:ext cx="4572000" cy="4572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Design of Experiment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600200"/>
            <a:ext cx="3333750" cy="479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 t="4480"/>
          <a:stretch>
            <a:fillRect/>
          </a:stretch>
        </p:blipFill>
        <p:spPr bwMode="auto">
          <a:xfrm>
            <a:off x="3733800" y="1676400"/>
            <a:ext cx="5105400" cy="1662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 t="14894" b="17021"/>
          <a:stretch>
            <a:fillRect/>
          </a:stretch>
        </p:blipFill>
        <p:spPr bwMode="auto">
          <a:xfrm>
            <a:off x="3819525" y="4191000"/>
            <a:ext cx="303847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/>
          <a:srcRect t="17391"/>
          <a:stretch>
            <a:fillRect/>
          </a:stretch>
        </p:blipFill>
        <p:spPr bwMode="auto">
          <a:xfrm>
            <a:off x="3810000" y="4724400"/>
            <a:ext cx="5029200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 cstate="print"/>
          <a:srcRect t="10112" b="17978"/>
          <a:stretch>
            <a:fillRect/>
          </a:stretch>
        </p:blipFill>
        <p:spPr bwMode="auto">
          <a:xfrm>
            <a:off x="4019550" y="3581400"/>
            <a:ext cx="413385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000500" y="5486400"/>
            <a:ext cx="4762500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Static Results – based on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4343400" cy="3276599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Cluster Sizes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same pattern of cluster sizes is repeated from iteration to iteration. 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Similarly, the cluster centers also have a repeating pattern interchanging between the clusters. 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572000" y="1219204"/>
          <a:ext cx="4343400" cy="3276596"/>
        </p:xfrm>
        <a:graphic>
          <a:graphicData uri="http://schemas.openxmlformats.org/drawingml/2006/table">
            <a:tbl>
              <a:tblPr/>
              <a:tblGrid>
                <a:gridCol w="868680"/>
                <a:gridCol w="868680"/>
                <a:gridCol w="868680"/>
                <a:gridCol w="868680"/>
                <a:gridCol w="868680"/>
              </a:tblGrid>
              <a:tr h="356706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Iteration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Cluster1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Cluster2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Cluster3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Cluster4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1989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1991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1989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1992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1989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1993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1989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1994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1989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1995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1989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1996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1989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1997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1989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1998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1989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1999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1989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2000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 cstate="print"/>
          <a:srcRect r="19201" b="18581"/>
          <a:stretch>
            <a:fillRect/>
          </a:stretch>
        </p:blipFill>
        <p:spPr bwMode="auto">
          <a:xfrm>
            <a:off x="7377332" y="179644"/>
            <a:ext cx="533400" cy="7910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ight Arrow 9"/>
          <p:cNvSpPr/>
          <p:nvPr/>
        </p:nvSpPr>
        <p:spPr>
          <a:xfrm>
            <a:off x="3048000" y="1295400"/>
            <a:ext cx="13716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 cstate="print"/>
          <a:srcRect t="4443"/>
          <a:stretch>
            <a:fillRect/>
          </a:stretch>
        </p:blipFill>
        <p:spPr bwMode="auto">
          <a:xfrm>
            <a:off x="4010025" y="4572001"/>
            <a:ext cx="5210175" cy="2285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Content Placeholder 2"/>
          <p:cNvSpPr txBox="1">
            <a:spLocks/>
          </p:cNvSpPr>
          <p:nvPr/>
        </p:nvSpPr>
        <p:spPr>
          <a:xfrm>
            <a:off x="457200" y="4800600"/>
            <a:ext cx="3505200" cy="13716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Stacked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bar graph o</a:t>
            </a:r>
            <a:r>
              <a:rPr lang="en-US" sz="2400" noProof="0" dirty="0" smtClean="0">
                <a:latin typeface="Times New Roman" pitchFamily="18" charset="0"/>
                <a:cs typeface="Times New Roman" pitchFamily="18" charset="0"/>
              </a:rPr>
              <a:t>f sizes changing through iterations.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2209800" y="4876800"/>
            <a:ext cx="13716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Static Results(cont…)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27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4600" y="1438276"/>
            <a:ext cx="6629400" cy="2090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28950" y="4257675"/>
            <a:ext cx="6038850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152400" y="1752601"/>
            <a:ext cx="2209800" cy="14478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Cluster Centers for all static parameters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914400" y="1752600"/>
            <a:ext cx="13716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0" y="4419599"/>
            <a:ext cx="2895600" cy="137160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   Based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on the cluster centers table above, cluster profiles can be derived.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1371600" y="5334000"/>
            <a:ext cx="13716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Motivation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Mobile phones are the future for social networking – they offer professional as well as personal networking opportunities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Smartphones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outsold PCs in 2011 and due to new banking facilities, they are replacing wallets too.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Some examples of interesting mobile data mining:</a:t>
            </a:r>
          </a:p>
          <a:p>
            <a:pPr lvl="1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iPhones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save location information and relay it to a central server. Simulations of the path you(your phone) followed is very interesting. Predictions can be drawn on the same data.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People have developed algorithms that predict how much your tweets will be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reblogged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/shared. </a:t>
            </a: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Dynamic Results – Based on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379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4495800" y="2514601"/>
            <a:ext cx="4363458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79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2513387"/>
            <a:ext cx="4237918" cy="3582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2438400" y="2743200"/>
            <a:ext cx="1600200" cy="4572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Iteration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1</a:t>
            </a:r>
          </a:p>
          <a:p>
            <a:pPr marL="342900" lvl="0" indent="-342900">
              <a:spcBef>
                <a:spcPct val="20000"/>
              </a:spcBef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62000" y="1424767"/>
            <a:ext cx="7924800" cy="7017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The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colored lines indicate the probability of a phone number's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calls to belong to a particular cluster number from among   clusters 1,2, 3 and 4.</a:t>
            </a:r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6781800" y="2743200"/>
            <a:ext cx="1600200" cy="4572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/>
          </a:bodyPr>
          <a:lstStyle/>
          <a:p>
            <a:pPr marL="342900" lvl="0" indent="-342900">
              <a:spcBef>
                <a:spcPct val="20000"/>
              </a:spcBef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Iteration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2000</a:t>
            </a:r>
          </a:p>
        </p:txBody>
      </p:sp>
      <p:pic>
        <p:nvPicPr>
          <p:cNvPr id="3379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829550" y="381000"/>
            <a:ext cx="62865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Dynamic Results(cont…)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3657600"/>
            <a:ext cx="8229600" cy="29718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Based on the above table we can infer: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Cluster 1 is least socially connected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Cluster 3 is least contacted by other clusters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Cluster 3 is mostly in contact with cluster 1 and 2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Cluster 4 is most socially active and has connections in every cluster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For each cluster, cluster 2 phone numbers are contacted the most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For each cluster, cluster 4 phone numbers are contacted the least.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52400" y="1752601"/>
            <a:ext cx="2209800" cy="14478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Cluster Centers for the dynamic parameters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914400" y="1752600"/>
            <a:ext cx="13716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82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36779" y="1600201"/>
            <a:ext cx="6111946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Conclusions and Future Work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Recursive cluster gives us new insights into the social structuring of a group</a:t>
            </a:r>
          </a:p>
          <a:p>
            <a:r>
              <a:rPr lang="en-US" dirty="0" smtClean="0"/>
              <a:t>Future work comprises of doing the same experiment for other types of clustering such as:</a:t>
            </a:r>
          </a:p>
          <a:p>
            <a:pPr lvl="1"/>
            <a:r>
              <a:rPr lang="en-US" dirty="0" smtClean="0"/>
              <a:t>Fuzzy C-means clustering</a:t>
            </a:r>
          </a:p>
          <a:p>
            <a:pPr lvl="1"/>
            <a:r>
              <a:rPr lang="en-US" dirty="0" smtClean="0"/>
              <a:t>Granular clustering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THANK YOU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19599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What new things are we trying in this project?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Recursive clustering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Clustering techniques used: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Present stage of project: Crisp clustering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Future stages:</a:t>
            </a:r>
          </a:p>
          <a:p>
            <a:pPr lvl="2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Fuzzy C-means clustering</a:t>
            </a:r>
          </a:p>
          <a:p>
            <a:pPr lvl="2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Granular clustering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Data set used: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Reality Mining Database from MIT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Recursive clustering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It is called Recursive clustering because we are using the results of each iteration for clustering in the next iteration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We get new insights by this method into the social structure of the callers – especially about the groups within the callers and how they are connected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Data set used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7639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Call logs of 106 phone numbers for over 9 months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We cluster only 92 of these phone numbers because the others primarily send/receive only packet data and MMS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0" y="3352800"/>
          <a:ext cx="548640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</a:tblGrid>
              <a:tr h="36576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VARIABLE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DESCRIPTION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87383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myHashNum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Origin phone number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87383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DateTime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Date and time of call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87383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Event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Unique number for call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Description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Type of call – SMS/MMS/Call etc.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87383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Direction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Outgoing/Incoming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87383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Duration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Duration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of call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87383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hashNum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Destination phone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number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Screenshot of Raw Data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1721225"/>
            <a:ext cx="8991600" cy="3480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Further information the data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371600"/>
          <a:ext cx="3962400" cy="2362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/>
          <p:nvPr/>
        </p:nvGraphicFramePr>
        <p:xfrm>
          <a:off x="4572000" y="1295400"/>
          <a:ext cx="3733800" cy="2438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ontent Placeholder 3"/>
          <p:cNvGraphicFramePr>
            <a:graphicFrameLocks/>
          </p:cNvGraphicFramePr>
          <p:nvPr/>
        </p:nvGraphicFramePr>
        <p:xfrm>
          <a:off x="3505200" y="3752850"/>
          <a:ext cx="5181600" cy="3105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609600" y="4341674"/>
            <a:ext cx="2743200" cy="1754326"/>
            <a:chOff x="609600" y="3886200"/>
            <a:chExt cx="2743200" cy="1754326"/>
          </a:xfrm>
        </p:grpSpPr>
        <p:sp>
          <p:nvSpPr>
            <p:cNvPr id="7" name="TextBox 6"/>
            <p:cNvSpPr txBox="1"/>
            <p:nvPr/>
          </p:nvSpPr>
          <p:spPr>
            <a:xfrm>
              <a:off x="609600" y="3886200"/>
              <a:ext cx="2743200" cy="1754326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just"/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Volume of calls </a:t>
              </a:r>
              <a:r>
                <a:rPr lang="en-US" dirty="0" err="1" smtClean="0">
                  <a:latin typeface="Times New Roman" pitchFamily="18" charset="0"/>
                  <a:cs typeface="Times New Roman" pitchFamily="18" charset="0"/>
                </a:rPr>
                <a:t>vs</a:t>
              </a:r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 origin phone number arranged in order of increasing packet data volume. Packet data is eliminated before further processing</a:t>
              </a:r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" name="Right Arrow 9"/>
            <p:cNvSpPr/>
            <p:nvPr/>
          </p:nvSpPr>
          <p:spPr>
            <a:xfrm>
              <a:off x="1905000" y="5257800"/>
              <a:ext cx="1371600" cy="3810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Calls data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Numbers data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199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buNone/>
            </a:pP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The data is categorized into 2 types: </a:t>
            </a:r>
          </a:p>
          <a:p>
            <a:pPr algn="just">
              <a:spcBef>
                <a:spcPts val="0"/>
              </a:spcBef>
            </a:pP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Calls data:</a:t>
            </a:r>
          </a:p>
          <a:p>
            <a:pPr lvl="1" algn="just">
              <a:spcBef>
                <a:spcPts val="0"/>
              </a:spcBef>
            </a:pP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Data about all the calls that are made</a:t>
            </a:r>
          </a:p>
          <a:p>
            <a:pPr algn="just">
              <a:spcBef>
                <a:spcPts val="0"/>
              </a:spcBef>
              <a:buNone/>
            </a:pP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	Apart from Raw Data we added a few other columns based on our inferences from the Raw data:</a:t>
            </a:r>
          </a:p>
          <a:p>
            <a:pPr lvl="1" algn="just">
              <a:spcBef>
                <a:spcPts val="0"/>
              </a:spcBef>
              <a:buNone/>
            </a:pP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	Weekend (1/0), </a:t>
            </a:r>
            <a:r>
              <a:rPr lang="en-US" sz="2100" dirty="0" err="1" smtClean="0">
                <a:latin typeface="Times New Roman" pitchFamily="18" charset="0"/>
                <a:cs typeface="Times New Roman" pitchFamily="18" charset="0"/>
              </a:rPr>
              <a:t>DayNight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(1/0), Missed(1/0), </a:t>
            </a:r>
            <a:r>
              <a:rPr lang="en-US" sz="2100" dirty="0" err="1" smtClean="0">
                <a:latin typeface="Times New Roman" pitchFamily="18" charset="0"/>
                <a:cs typeface="Times New Roman" pitchFamily="18" charset="0"/>
              </a:rPr>
              <a:t>PacketData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(1/0), SMS(1/0), MMS(1/0), </a:t>
            </a:r>
            <a:r>
              <a:rPr lang="en-US" sz="2100" dirty="0" err="1" smtClean="0">
                <a:latin typeface="Times New Roman" pitchFamily="18" charset="0"/>
                <a:cs typeface="Times New Roman" pitchFamily="18" charset="0"/>
              </a:rPr>
              <a:t>Voicecall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(1/0), Long Duration call(1/0)</a:t>
            </a:r>
          </a:p>
          <a:p>
            <a:pPr algn="just">
              <a:spcBef>
                <a:spcPts val="0"/>
              </a:spcBef>
            </a:pP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Numbers data:</a:t>
            </a:r>
          </a:p>
          <a:p>
            <a:pPr lvl="1" algn="just">
              <a:spcBef>
                <a:spcPts val="0"/>
              </a:spcBef>
            </a:pP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Average statistics about the calls made by each phone number</a:t>
            </a:r>
          </a:p>
          <a:p>
            <a:pPr lvl="1" algn="just">
              <a:spcBef>
                <a:spcPts val="0"/>
              </a:spcBef>
              <a:buNone/>
            </a:pP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	Average duration of phone calls, average number of Weekend/Weekday(1/0), average number of Daytime/night-time(1/0), average number of outgoing/incoming(1/0), average number of missed calls(1/0), average number of SMS(1/0), average number of Voice calls(1/0), average number of long duration calls(1/0)</a:t>
            </a:r>
            <a:endParaRPr lang="en-US" sz="21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Calls table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524000"/>
            <a:ext cx="9144000" cy="441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173</TotalTime>
  <Words>864</Words>
  <Application>Microsoft Office PowerPoint</Application>
  <PresentationFormat>On-screen Show (4:3)</PresentationFormat>
  <Paragraphs>179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Recursive clustering of Mobile Phone Call Database</vt:lpstr>
      <vt:lpstr>Motivation</vt:lpstr>
      <vt:lpstr>Introduction</vt:lpstr>
      <vt:lpstr> Recursive clustering</vt:lpstr>
      <vt:lpstr>Data set used</vt:lpstr>
      <vt:lpstr>Screenshot of Raw Data</vt:lpstr>
      <vt:lpstr>Further information the data</vt:lpstr>
      <vt:lpstr>Calls data vs Numbers data</vt:lpstr>
      <vt:lpstr>Calls table</vt:lpstr>
      <vt:lpstr>Numbers table</vt:lpstr>
      <vt:lpstr>Outline of clustering analysis</vt:lpstr>
      <vt:lpstr>Some terminology</vt:lpstr>
      <vt:lpstr>Initial clustering of Calls data</vt:lpstr>
      <vt:lpstr>Handling outliers</vt:lpstr>
      <vt:lpstr>New Calls clustering results</vt:lpstr>
      <vt:lpstr>Preliminary Numbers clustering</vt:lpstr>
      <vt:lpstr>Design of Experiment</vt:lpstr>
      <vt:lpstr>Static Results – based on </vt:lpstr>
      <vt:lpstr>Static Results(cont…)</vt:lpstr>
      <vt:lpstr>Dynamic Results – Based on </vt:lpstr>
      <vt:lpstr>Dynamic Results(cont…)</vt:lpstr>
      <vt:lpstr>Conclusions and Future Work</vt:lpstr>
      <vt:lpstr>Slide 23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Recursive clustering of Mobile Phone Call Database</dc:title>
  <dc:creator>kishore</dc:creator>
  <cp:lastModifiedBy>kishore</cp:lastModifiedBy>
  <cp:revision>30</cp:revision>
  <dcterms:created xsi:type="dcterms:W3CDTF">2006-08-16T00:00:00Z</dcterms:created>
  <dcterms:modified xsi:type="dcterms:W3CDTF">2012-04-30T08:38:22Z</dcterms:modified>
</cp:coreProperties>
</file>