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60" r:id="rId3"/>
    <p:sldId id="261" r:id="rId4"/>
    <p:sldId id="262" r:id="rId5"/>
    <p:sldId id="263" r:id="rId6"/>
    <p:sldId id="264" r:id="rId7"/>
    <p:sldId id="265" r:id="rId8"/>
    <p:sldId id="266" r:id="rId9"/>
    <p:sldId id="267" r:id="rId10"/>
    <p:sldId id="269" r:id="rId11"/>
    <p:sldId id="268" r:id="rId12"/>
    <p:sldId id="259" r:id="rId13"/>
  </p:sldIdLst>
  <p:sldSz cx="12192000" cy="6858000"/>
  <p:notesSz cx="6858000" cy="9144000"/>
  <p:embeddedFontLst>
    <p:embeddedFont>
      <p:font typeface="Aharoni" panose="02010803020104030203" pitchFamily="2" charset="-79"/>
      <p:bold r:id="rId15"/>
    </p:embeddedFont>
    <p:embeddedFont>
      <p:font typeface="Libre Baskerville" panose="02000000000000000000" pitchFamily="2" charset="0"/>
      <p:regular r:id="rId16"/>
      <p:bold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296338" y="81951"/>
            <a:ext cx="12190815" cy="6694098"/>
          </a:xfrm>
          <a:prstGeom prst="rect">
            <a:avLst/>
          </a:prstGeom>
          <a:noFill/>
          <a:ln>
            <a:noFill/>
          </a:ln>
        </p:spPr>
      </p:pic>
      <p:sp>
        <p:nvSpPr>
          <p:cNvPr id="99" name="Google Shape;99;p1"/>
          <p:cNvSpPr txBox="1"/>
          <p:nvPr/>
        </p:nvSpPr>
        <p:spPr>
          <a:xfrm>
            <a:off x="2205485" y="4019910"/>
            <a:ext cx="7246189"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dirty="0">
                <a:solidFill>
                  <a:schemeClr val="tx1"/>
                </a:solidFill>
                <a:latin typeface="Times New Roman" panose="02020603050405020304" pitchFamily="18" charset="0"/>
                <a:ea typeface="Calibri"/>
                <a:cs typeface="Times New Roman" panose="02020603050405020304" pitchFamily="18" charset="0"/>
                <a:sym typeface="Calibri"/>
              </a:rPr>
              <a:t>SEMANTIC SEARCH ENGINE</a:t>
            </a:r>
            <a:endParaRPr lang="en-IN" sz="3600" b="1" dirty="0">
              <a:solidFill>
                <a:schemeClr val="tx1"/>
              </a:solidFill>
              <a:latin typeface="Times New Roman" panose="02020603050405020304" pitchFamily="18" charset="0"/>
              <a:ea typeface="Calibri"/>
              <a:cs typeface="Times New Roman" panose="02020603050405020304" pitchFamily="18" charset="0"/>
              <a:sym typeface="Calibri"/>
            </a:endParaRPr>
          </a:p>
        </p:txBody>
      </p:sp>
      <p:sp>
        <p:nvSpPr>
          <p:cNvPr id="2" name="TextBox 1">
            <a:extLst>
              <a:ext uri="{FF2B5EF4-FFF2-40B4-BE49-F238E27FC236}">
                <a16:creationId xmlns:a16="http://schemas.microsoft.com/office/drawing/2014/main" id="{A08C59AF-633A-CEE6-58B8-860476EABBBF}"/>
              </a:ext>
            </a:extLst>
          </p:cNvPr>
          <p:cNvSpPr txBox="1"/>
          <p:nvPr/>
        </p:nvSpPr>
        <p:spPr>
          <a:xfrm>
            <a:off x="6331227" y="4976118"/>
            <a:ext cx="4482547" cy="2123658"/>
          </a:xfrm>
          <a:prstGeom prst="rect">
            <a:avLst/>
          </a:prstGeom>
          <a:noFill/>
        </p:spPr>
        <p:txBody>
          <a:bodyPr wrap="square" rtlCol="0">
            <a:spAutoFit/>
          </a:bodyPr>
          <a:lstStyle/>
          <a:p>
            <a:r>
              <a:rPr lang="en-US" sz="1800" b="1" dirty="0">
                <a:solidFill>
                  <a:schemeClr val="tx1"/>
                </a:solidFill>
                <a:latin typeface="Times New Roman" panose="02020603050405020304" pitchFamily="18" charset="0"/>
                <a:cs typeface="Times New Roman" panose="02020603050405020304" pitchFamily="18" charset="0"/>
              </a:rPr>
              <a:t>BY-</a:t>
            </a:r>
          </a:p>
          <a:p>
            <a:endParaRPr lang="en-US" sz="1800" b="1" dirty="0">
              <a:solidFill>
                <a:schemeClr val="tx1"/>
              </a:solidFill>
              <a:latin typeface="Times New Roman" panose="02020603050405020304" pitchFamily="18" charset="0"/>
              <a:cs typeface="Times New Roman" panose="02020603050405020304" pitchFamily="18" charset="0"/>
            </a:endParaRPr>
          </a:p>
          <a:p>
            <a:pPr algn="l" fontAlgn="base"/>
            <a:r>
              <a:rPr lang="en-US" sz="1800" b="1" dirty="0">
                <a:solidFill>
                  <a:schemeClr val="tx1"/>
                </a:solidFill>
                <a:latin typeface="Times New Roman" panose="02020603050405020304" pitchFamily="18" charset="0"/>
                <a:cs typeface="Times New Roman" panose="02020603050405020304" pitchFamily="18" charset="0"/>
              </a:rPr>
              <a:t>TEAM ID– </a:t>
            </a:r>
            <a:r>
              <a:rPr lang="en-IN" sz="1800" b="1" i="0" dirty="0">
                <a:solidFill>
                  <a:schemeClr val="tx1"/>
                </a:solidFill>
                <a:effectLst/>
                <a:latin typeface="Times New Roman" panose="02020603050405020304" pitchFamily="18" charset="0"/>
                <a:cs typeface="Times New Roman" panose="02020603050405020304" pitchFamily="18" charset="0"/>
              </a:rPr>
              <a:t>T211066</a:t>
            </a:r>
          </a:p>
          <a:p>
            <a:r>
              <a:rPr lang="en-US" sz="1800" b="1" dirty="0">
                <a:solidFill>
                  <a:schemeClr val="tx1"/>
                </a:solidFill>
                <a:latin typeface="Times New Roman" panose="02020603050405020304" pitchFamily="18" charset="0"/>
                <a:cs typeface="Times New Roman" panose="02020603050405020304" pitchFamily="18" charset="0"/>
              </a:rPr>
              <a:t>CH. NIKHITHA REDDY(IN1240295)</a:t>
            </a:r>
          </a:p>
          <a:p>
            <a:r>
              <a:rPr lang="en-US" sz="1800" b="1" dirty="0">
                <a:solidFill>
                  <a:schemeClr val="tx1"/>
                </a:solidFill>
                <a:latin typeface="Times New Roman" panose="02020603050405020304" pitchFamily="18" charset="0"/>
                <a:cs typeface="Times New Roman" panose="02020603050405020304" pitchFamily="18" charset="0"/>
              </a:rPr>
              <a:t>A. KISHORE REDDY(IN1240298)</a:t>
            </a:r>
          </a:p>
          <a:p>
            <a:endParaRPr lang="en-IN" dirty="0"/>
          </a:p>
          <a:p>
            <a:endParaRPr lang="en-IN"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1053C0D-AA2F-FE88-0341-152112EBA4EB}"/>
              </a:ext>
            </a:extLst>
          </p:cNvPr>
          <p:cNvPicPr>
            <a:picLocks noChangeAspect="1"/>
          </p:cNvPicPr>
          <p:nvPr/>
        </p:nvPicPr>
        <p:blipFill>
          <a:blip r:embed="rId2"/>
          <a:stretch>
            <a:fillRect/>
          </a:stretch>
        </p:blipFill>
        <p:spPr>
          <a:xfrm>
            <a:off x="218660" y="417365"/>
            <a:ext cx="11589027" cy="5725382"/>
          </a:xfrm>
          <a:prstGeom prst="rect">
            <a:avLst/>
          </a:prstGeom>
        </p:spPr>
      </p:pic>
    </p:spTree>
    <p:extLst>
      <p:ext uri="{BB962C8B-B14F-4D97-AF65-F5344CB8AC3E}">
        <p14:creationId xmlns:p14="http://schemas.microsoft.com/office/powerpoint/2010/main" val="3968410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3C9D0E-F887-CCA2-EA04-E14EA46157B5}"/>
              </a:ext>
            </a:extLst>
          </p:cNvPr>
          <p:cNvPicPr>
            <a:picLocks noChangeAspect="1"/>
          </p:cNvPicPr>
          <p:nvPr/>
        </p:nvPicPr>
        <p:blipFill>
          <a:blip r:embed="rId2"/>
          <a:stretch>
            <a:fillRect/>
          </a:stretch>
        </p:blipFill>
        <p:spPr>
          <a:xfrm>
            <a:off x="341233" y="280985"/>
            <a:ext cx="11337246" cy="5854629"/>
          </a:xfrm>
          <a:prstGeom prst="rect">
            <a:avLst/>
          </a:prstGeom>
        </p:spPr>
      </p:pic>
    </p:spTree>
    <p:extLst>
      <p:ext uri="{BB962C8B-B14F-4D97-AF65-F5344CB8AC3E}">
        <p14:creationId xmlns:p14="http://schemas.microsoft.com/office/powerpoint/2010/main" val="332594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8AA1E-DF20-44C6-8B2E-790F7A6985EE}"/>
              </a:ext>
            </a:extLst>
          </p:cNvPr>
          <p:cNvSpPr>
            <a:spLocks noGrp="1"/>
          </p:cNvSpPr>
          <p:nvPr>
            <p:ph type="title"/>
          </p:nvPr>
        </p:nvSpPr>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Objective</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D81ABB0-D14C-45CB-B418-0961D039D98A}"/>
              </a:ext>
            </a:extLst>
          </p:cNvPr>
          <p:cNvSpPr>
            <a:spLocks noGrp="1"/>
          </p:cNvSpPr>
          <p:nvPr>
            <p:ph type="body" idx="1"/>
          </p:nvPr>
        </p:nvSpPr>
        <p:spPr>
          <a:xfrm>
            <a:off x="838200" y="1825625"/>
            <a:ext cx="8987287" cy="4351338"/>
          </a:xfrm>
        </p:spPr>
        <p:txBody>
          <a:bodyPr>
            <a:normAutofit/>
          </a:bodyPr>
          <a:lstStyle/>
          <a:p>
            <a:pPr marL="114300" indent="0">
              <a:lnSpc>
                <a:spcPct val="100000"/>
              </a:lnSpc>
              <a:buNone/>
            </a:pPr>
            <a:br>
              <a:rPr lang="en-US" sz="1400" dirty="0">
                <a:latin typeface="Aharoni" panose="02010803020104030203" pitchFamily="2" charset="-79"/>
                <a:cs typeface="Aharoni" panose="02010803020104030203" pitchFamily="2" charset="-79"/>
              </a:rPr>
            </a:br>
            <a:r>
              <a:rPr lang="en-US" sz="2000" dirty="0">
                <a:latin typeface="Times New Roman" panose="02020603050405020304" pitchFamily="18" charset="0"/>
                <a:cs typeface="Times New Roman" panose="02020603050405020304" pitchFamily="18" charset="0"/>
              </a:rPr>
              <a:t>To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Develop an advanced search engine algorithm that efficiently retrieves subtitles based on user queries, with a specific emphasis on subtitle content. The primary goal is to leverage natural language processing and machine learning techniques to enhance the relevance and accuracy of search results.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895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E783D-0D80-40EA-AC80-B0DED87E4592}"/>
              </a:ext>
            </a:extLst>
          </p:cNvPr>
          <p:cNvSpPr>
            <a:spLocks noGrp="1"/>
          </p:cNvSpPr>
          <p:nvPr>
            <p:ph type="title"/>
          </p:nvPr>
        </p:nvSpPr>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Introduction</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F90C337-3DE1-420A-A25D-54F2571BC107}"/>
              </a:ext>
            </a:extLst>
          </p:cNvPr>
          <p:cNvSpPr>
            <a:spLocks noGrp="1"/>
          </p:cNvSpPr>
          <p:nvPr>
            <p:ph type="body" idx="1"/>
          </p:nvPr>
        </p:nvSpPr>
        <p:spPr>
          <a:xfrm>
            <a:off x="838200" y="1825625"/>
            <a:ext cx="10114721" cy="3729786"/>
          </a:xfrm>
        </p:spPr>
        <p:txBody>
          <a:bodyPr>
            <a:noAutofit/>
          </a:bodyPr>
          <a:lstStyle/>
          <a:p>
            <a:pPr marL="114300" indent="0">
              <a:lnSpc>
                <a:spcPct val="100000"/>
              </a:lnSpc>
              <a:buNone/>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Craft an innovative search engine algorithm that swiftly and accurately retrieves subtitles based on user queries, prioritizing the content of the subtitles. Employ advanced natural language processing and machine learning techniques to optimize search result relevance and accuracy. This cutting-edge approach ensures an enhanced user experience and seamless access to relevant subtitle content.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855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AF32-C22B-4F6C-846B-DCA72BD8BF10}"/>
              </a:ext>
            </a:extLst>
          </p:cNvPr>
          <p:cNvSpPr>
            <a:spLocks noGrp="1"/>
          </p:cNvSpPr>
          <p:nvPr>
            <p:ph type="title"/>
          </p:nvPr>
        </p:nvSpPr>
        <p:spPr>
          <a:xfrm>
            <a:off x="839788" y="673768"/>
            <a:ext cx="7758780" cy="882316"/>
          </a:xfrm>
        </p:spPr>
        <p:txBody>
          <a:bodyPr>
            <a:noAutofit/>
          </a:bodyPr>
          <a:lstStyle/>
          <a:p>
            <a:r>
              <a:rPr lang="en-US" sz="4400" b="1" dirty="0">
                <a:solidFill>
                  <a:srgbClr val="FF0000"/>
                </a:solidFill>
                <a:latin typeface="Times New Roman" panose="02020603050405020304" pitchFamily="18" charset="0"/>
                <a:cs typeface="Times New Roman" panose="02020603050405020304" pitchFamily="18" charset="0"/>
              </a:rPr>
              <a:t>Key word based Search Engine</a:t>
            </a:r>
            <a:endParaRPr lang="en-IN" sz="4400" b="1" dirty="0">
              <a:solidFill>
                <a:srgbClr val="FF0000"/>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7123E21-2AA6-4EE7-8AF4-40E011D9A9F1}"/>
              </a:ext>
            </a:extLst>
          </p:cNvPr>
          <p:cNvSpPr>
            <a:spLocks noGrp="1"/>
          </p:cNvSpPr>
          <p:nvPr>
            <p:ph type="body" idx="1"/>
          </p:nvPr>
        </p:nvSpPr>
        <p:spPr>
          <a:xfrm>
            <a:off x="839788" y="2057400"/>
            <a:ext cx="10084886" cy="2915653"/>
          </a:xfrm>
        </p:spPr>
        <p:txBody>
          <a:bodyPr>
            <a:normAutofit/>
          </a:bodyPr>
          <a:lstStyle/>
          <a:p>
            <a:pPr marL="228600" indent="0">
              <a:lnSpc>
                <a:spcPct val="100000"/>
              </a:lnSpc>
            </a:pPr>
            <a:r>
              <a:rPr lang="en-US" sz="2000" dirty="0">
                <a:latin typeface="Times New Roman" panose="02020603050405020304" pitchFamily="18" charset="0"/>
                <a:cs typeface="Times New Roman" panose="02020603050405020304" pitchFamily="18" charset="0"/>
              </a:rPr>
              <a:t>A keyword-based search engine allows users to input specific words or phrases into a search bar to find relevant information from a database or the internet. Using algorithms, it matches these keywords with indexed content, ranks results based on relevance, and displays them in a list format. Examples include Google, Bing, and Yahoo, which help users find information quickly by entering relevant keywords.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6290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8567B-B966-4BDF-8040-04DE14823484}"/>
              </a:ext>
            </a:extLst>
          </p:cNvPr>
          <p:cNvSpPr>
            <a:spLocks noGrp="1"/>
          </p:cNvSpPr>
          <p:nvPr>
            <p:ph type="title"/>
          </p:nvPr>
        </p:nvSpPr>
        <p:spPr>
          <a:xfrm>
            <a:off x="839787" y="586409"/>
            <a:ext cx="7936465" cy="834887"/>
          </a:xfrm>
        </p:spPr>
        <p:txBody>
          <a:bodyPr>
            <a:normAutofit fontScale="90000"/>
          </a:bodyPr>
          <a:lstStyle/>
          <a:p>
            <a:r>
              <a:rPr lang="en-US" sz="4900" b="1" dirty="0">
                <a:solidFill>
                  <a:srgbClr val="FF0000"/>
                </a:solidFill>
                <a:latin typeface="Times New Roman" panose="02020603050405020304" pitchFamily="18" charset="0"/>
                <a:ea typeface="Lato Black" panose="020F0502020204030203" pitchFamily="34" charset="0"/>
                <a:cs typeface="Times New Roman" panose="02020603050405020304" pitchFamily="18" charset="0"/>
              </a:rPr>
              <a:t>Semantic based Search Engine</a:t>
            </a:r>
            <a:endParaRPr lang="en-IN" sz="4900" b="1" dirty="0">
              <a:solidFill>
                <a:srgbClr val="FF0000"/>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1F92735B-8EEF-4EFD-9B00-6671274B943D}"/>
              </a:ext>
            </a:extLst>
          </p:cNvPr>
          <p:cNvSpPr>
            <a:spLocks noGrp="1"/>
          </p:cNvSpPr>
          <p:nvPr>
            <p:ph type="body" idx="1"/>
          </p:nvPr>
        </p:nvSpPr>
        <p:spPr>
          <a:xfrm>
            <a:off x="839787" y="1828800"/>
            <a:ext cx="10152891" cy="3250096"/>
          </a:xfrm>
        </p:spPr>
        <p:txBody>
          <a:bodyPr>
            <a:normAutofit/>
          </a:bodyPr>
          <a:lstStyle/>
          <a:p>
            <a:pPr marL="228600" indent="0">
              <a:lnSpc>
                <a:spcPct val="100000"/>
              </a:lnSpc>
            </a:pPr>
            <a:r>
              <a:rPr lang="en-US" sz="2000" dirty="0">
                <a:latin typeface="Times New Roman" panose="02020603050405020304" pitchFamily="18" charset="0"/>
                <a:cs typeface="Times New Roman" panose="02020603050405020304" pitchFamily="18" charset="0"/>
              </a:rPr>
              <a:t>A semantic-based search engine is a system that retrieves information from a database or the web based on the meaning or context of the user's query rather than just matching keywords. It utilizes natural language processing (NLP) and semantic analysis techniques to understand the intent behind the query and deliver more relevant results. By analyzing the semantics of words and phrases, as well as their relationships, semantic search engines can provide more accurate and contextually appropriate search results compared to traditional keyword-based approaches.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122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5CB3-ECF4-41F7-9D68-7BECF347B1F4}"/>
              </a:ext>
            </a:extLst>
          </p:cNvPr>
          <p:cNvSpPr>
            <a:spLocks noGrp="1"/>
          </p:cNvSpPr>
          <p:nvPr>
            <p:ph type="title"/>
          </p:nvPr>
        </p:nvSpPr>
        <p:spPr>
          <a:xfrm>
            <a:off x="839788" y="457200"/>
            <a:ext cx="7004801" cy="874295"/>
          </a:xfrm>
        </p:spPr>
        <p:txBody>
          <a:bodyPr>
            <a:noAutofit/>
          </a:bodyPr>
          <a:lstStyle/>
          <a:p>
            <a:r>
              <a:rPr lang="en-US" sz="4400" b="1" dirty="0">
                <a:solidFill>
                  <a:srgbClr val="FF0000"/>
                </a:solidFill>
                <a:latin typeface="Times New Roman" panose="02020603050405020304" pitchFamily="18" charset="0"/>
                <a:cs typeface="Times New Roman" panose="02020603050405020304" pitchFamily="18" charset="0"/>
              </a:rPr>
              <a:t>Preprocessing Data</a:t>
            </a:r>
            <a:endParaRPr lang="en-IN" sz="4400" b="1" dirty="0">
              <a:solidFill>
                <a:srgbClr val="FF0000"/>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BD54E64-3555-41C6-AC1F-9FFD149AF394}"/>
              </a:ext>
            </a:extLst>
          </p:cNvPr>
          <p:cNvSpPr>
            <a:spLocks noGrp="1"/>
          </p:cNvSpPr>
          <p:nvPr>
            <p:ph type="body" idx="1"/>
          </p:nvPr>
        </p:nvSpPr>
        <p:spPr>
          <a:xfrm>
            <a:off x="839787" y="2057400"/>
            <a:ext cx="10073377" cy="3766930"/>
          </a:xfrm>
        </p:spPr>
        <p:txBody>
          <a:bodyPr>
            <a:normAutofit/>
          </a:bodyPr>
          <a:lstStyle/>
          <a:p>
            <a:pPr marL="228600" indent="0">
              <a:lnSpc>
                <a:spcPct val="100000"/>
              </a:lnSpc>
            </a:pPr>
            <a:r>
              <a:rPr lang="en-US" sz="2000" dirty="0">
                <a:latin typeface="Times New Roman" panose="02020603050405020304" pitchFamily="18" charset="0"/>
                <a:cs typeface="Times New Roman" panose="02020603050405020304" pitchFamily="18" charset="0"/>
              </a:rPr>
              <a:t>The dataset contains nearly 82000 rows, We extracted 30% of the data and done preprocessing. It involves removing the special characters,  punctuations , tokenizing sentences into words, removing links(</a:t>
            </a:r>
            <a:r>
              <a:rPr lang="en-US" sz="2000" dirty="0" err="1">
                <a:latin typeface="Times New Roman" panose="02020603050405020304" pitchFamily="18" charset="0"/>
                <a:cs typeface="Times New Roman" panose="02020603050405020304" pitchFamily="18" charset="0"/>
              </a:rPr>
              <a:t>urls</a:t>
            </a:r>
            <a:r>
              <a:rPr lang="en-US" sz="2000" dirty="0">
                <a:latin typeface="Times New Roman" panose="02020603050405020304" pitchFamily="18" charset="0"/>
                <a:cs typeface="Times New Roman" panose="02020603050405020304" pitchFamily="18" charset="0"/>
              </a:rPr>
              <a:t>), numbers,  timestamps , stops words, converting to lower case and converting into root words using Lemmatization. Additionally, handling missing values and standardizing text formats .</a:t>
            </a:r>
          </a:p>
        </p:txBody>
      </p:sp>
    </p:spTree>
    <p:extLst>
      <p:ext uri="{BB962C8B-B14F-4D97-AF65-F5344CB8AC3E}">
        <p14:creationId xmlns:p14="http://schemas.microsoft.com/office/powerpoint/2010/main" val="3588480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58CA2-4C9E-4E66-8202-A827033B14DC}"/>
              </a:ext>
            </a:extLst>
          </p:cNvPr>
          <p:cNvSpPr>
            <a:spLocks noGrp="1"/>
          </p:cNvSpPr>
          <p:nvPr>
            <p:ph type="title"/>
          </p:nvPr>
        </p:nvSpPr>
        <p:spPr>
          <a:xfrm>
            <a:off x="839788" y="457200"/>
            <a:ext cx="9002952" cy="992038"/>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TFIDF Vectorizer</a:t>
            </a:r>
            <a:endParaRPr lang="en-IN" sz="4400" b="1" dirty="0">
              <a:solidFill>
                <a:srgbClr val="FF0000"/>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CE86B49-172E-4E01-9BA4-7666399AA34A}"/>
              </a:ext>
            </a:extLst>
          </p:cNvPr>
          <p:cNvSpPr>
            <a:spLocks noGrp="1"/>
          </p:cNvSpPr>
          <p:nvPr>
            <p:ph type="body" idx="1"/>
          </p:nvPr>
        </p:nvSpPr>
        <p:spPr>
          <a:xfrm>
            <a:off x="839788" y="2057400"/>
            <a:ext cx="9218612" cy="3011905"/>
          </a:xfrm>
        </p:spPr>
        <p:txBody>
          <a:bodyPr>
            <a:noAutofit/>
          </a:bodyPr>
          <a:lstStyle/>
          <a:p>
            <a:pPr marL="228600" indent="0">
              <a:lnSpc>
                <a:spcPct val="100000"/>
              </a:lnSpc>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TF-IDF vectorizer, short for Term Frequency-Inverse Document Frequency vectorizer, is a feature extraction technique widely used in natural language processing and information retrieval tasks. It transforms a collection of text documents into a numerical matrix representation based on the frequency of terms in the documents and their importance in distinguishing documents from each other.</a:t>
            </a:r>
            <a:b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br>
            <a:b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b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Using </a:t>
            </a:r>
            <a:r>
              <a:rPr lang="en-US" sz="20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fit_transform</a:t>
            </a:r>
            <a:r>
              <a:rPr lang="en-US" sz="2000" dirty="0">
                <a:solidFill>
                  <a:srgbClr val="0D0D0D"/>
                </a:solidFill>
                <a:highlight>
                  <a:srgbClr val="FFFFFF"/>
                </a:highlight>
                <a:latin typeface="Times New Roman" panose="02020603050405020304" pitchFamily="18" charset="0"/>
                <a:cs typeface="Times New Roman" panose="02020603050405020304" pitchFamily="18" charset="0"/>
              </a:rPr>
              <a:t>() method , it learns from the subtitle content. This vectorizer converts text data into vectors.</a:t>
            </a: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099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FBC464-36F4-485B-BAFC-DBD600E59D24}"/>
              </a:ext>
            </a:extLst>
          </p:cNvPr>
          <p:cNvSpPr>
            <a:spLocks noGrp="1"/>
          </p:cNvSpPr>
          <p:nvPr>
            <p:ph type="body" idx="1"/>
          </p:nvPr>
        </p:nvSpPr>
        <p:spPr>
          <a:xfrm>
            <a:off x="839788" y="2117558"/>
            <a:ext cx="9556541" cy="3826042"/>
          </a:xfrm>
        </p:spPr>
        <p:txBody>
          <a:bodyPr>
            <a:noAutofit/>
          </a:bodyPr>
          <a:lstStyle/>
          <a:p>
            <a:pPr>
              <a:lnSpc>
                <a:spcPct val="100000"/>
              </a:lnSpc>
            </a:pPr>
            <a:r>
              <a:rPr lang="en-US" sz="2000" dirty="0">
                <a:latin typeface="Times New Roman" panose="02020603050405020304" pitchFamily="18" charset="0"/>
                <a:cs typeface="Times New Roman" panose="02020603050405020304" pitchFamily="18" charset="0"/>
              </a:rPr>
              <a:t>    The cosine similarity matrix calculates the pairwise cosine similarity between vectors in a dataset. It measures the cosine of the angle between two vectors, providing a measure of similarity irrespective of their magnitude. </a:t>
            </a:r>
          </a:p>
          <a:p>
            <a:pPr>
              <a:lnSpc>
                <a:spcPct val="100000"/>
              </a:lnSpc>
            </a:pPr>
            <a:r>
              <a:rPr lang="en-US" sz="2000" dirty="0">
                <a:latin typeface="Times New Roman" panose="02020603050405020304" pitchFamily="18" charset="0"/>
                <a:cs typeface="Times New Roman" panose="02020603050405020304" pitchFamily="18" charset="0"/>
              </a:rPr>
              <a:t>   In natural language processing, cosine similarity is often used to compare the similarity between text documents represented as numerical vectors, such as TF-IDF vectors. A cosine similarity matrix enables us to compare each document to every other document in the dataset, helping to identify similar documents based on their content. Higher cosine similarity scores indicate greater similarity between vectors, while lower scores suggest dissimilarity.</a:t>
            </a:r>
            <a:endParaRPr lang="en-IN" sz="20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09369C03-6F0A-853A-604E-61A31A726864}"/>
              </a:ext>
            </a:extLst>
          </p:cNvPr>
          <p:cNvSpPr>
            <a:spLocks noGrp="1"/>
          </p:cNvSpPr>
          <p:nvPr>
            <p:ph type="title"/>
          </p:nvPr>
        </p:nvSpPr>
        <p:spPr>
          <a:xfrm>
            <a:off x="839788" y="457200"/>
            <a:ext cx="9002952" cy="992038"/>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Cosine similarity Matrix</a:t>
            </a:r>
            <a:endParaRPr lang="en-IN" sz="4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4463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DD5994A-1F8F-41C8-A3AC-EEC20D8C3811}"/>
              </a:ext>
            </a:extLst>
          </p:cNvPr>
          <p:cNvSpPr>
            <a:spLocks noGrp="1"/>
          </p:cNvSpPr>
          <p:nvPr>
            <p:ph type="body" idx="1"/>
          </p:nvPr>
        </p:nvSpPr>
        <p:spPr>
          <a:xfrm>
            <a:off x="839788" y="2057400"/>
            <a:ext cx="9447212" cy="2594113"/>
          </a:xfrm>
        </p:spPr>
        <p:txBody>
          <a:bodyPr>
            <a:normAutofit/>
          </a:bodyPr>
          <a:lstStyle/>
          <a:p>
            <a:r>
              <a:rPr lang="en-US" sz="2000" dirty="0">
                <a:latin typeface="Times New Roman" panose="02020603050405020304" pitchFamily="18" charset="0"/>
                <a:cs typeface="Times New Roman" panose="02020603050405020304" pitchFamily="18" charset="0"/>
              </a:rPr>
              <a:t>   To make the search engine more interactive, we have developed a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webapp .It allows the user to enter the query , which is compared against the subtitle corpus to find similar subtitles. The top 5 matching subtitles are displayed to the user on the page.</a:t>
            </a:r>
            <a:endParaRPr lang="en-IN" sz="20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8332D4CD-FFDC-5E31-6FDC-B605630363C7}"/>
              </a:ext>
            </a:extLst>
          </p:cNvPr>
          <p:cNvSpPr>
            <a:spLocks noGrp="1"/>
          </p:cNvSpPr>
          <p:nvPr>
            <p:ph type="title"/>
          </p:nvPr>
        </p:nvSpPr>
        <p:spPr>
          <a:xfrm>
            <a:off x="839788" y="457200"/>
            <a:ext cx="9002952" cy="992038"/>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Building </a:t>
            </a:r>
            <a:r>
              <a:rPr lang="en-US" sz="4400" b="1" dirty="0" err="1">
                <a:solidFill>
                  <a:srgbClr val="FF0000"/>
                </a:solidFill>
                <a:latin typeface="Times New Roman" panose="02020603050405020304" pitchFamily="18" charset="0"/>
                <a:cs typeface="Times New Roman" panose="02020603050405020304" pitchFamily="18" charset="0"/>
              </a:rPr>
              <a:t>Streamlit</a:t>
            </a:r>
            <a:r>
              <a:rPr lang="en-US" sz="4400" b="1" dirty="0">
                <a:solidFill>
                  <a:srgbClr val="FF0000"/>
                </a:solidFill>
                <a:latin typeface="Times New Roman" panose="02020603050405020304" pitchFamily="18" charset="0"/>
                <a:cs typeface="Times New Roman" panose="02020603050405020304" pitchFamily="18" charset="0"/>
              </a:rPr>
              <a:t> web app</a:t>
            </a:r>
            <a:endParaRPr lang="en-IN" sz="4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806198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621</Words>
  <Application>Microsoft Office PowerPoint</Application>
  <PresentationFormat>Widescreen</PresentationFormat>
  <Paragraphs>25</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Times New Roman</vt:lpstr>
      <vt:lpstr>Libre Baskerville</vt:lpstr>
      <vt:lpstr>Aharoni</vt:lpstr>
      <vt:lpstr>Arial</vt:lpstr>
      <vt:lpstr>Calibri</vt:lpstr>
      <vt:lpstr>Office Theme</vt:lpstr>
      <vt:lpstr>PowerPoint Presentation</vt:lpstr>
      <vt:lpstr>Objective</vt:lpstr>
      <vt:lpstr>Introduction</vt:lpstr>
      <vt:lpstr>Key word based Search Engine</vt:lpstr>
      <vt:lpstr>Semantic based Search Engine</vt:lpstr>
      <vt:lpstr>Preprocessing Data</vt:lpstr>
      <vt:lpstr>TFIDF Vectorizer</vt:lpstr>
      <vt:lpstr>Cosine similarity Matrix</vt:lpstr>
      <vt:lpstr>Building Streamlit web app</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Nikhitha Reddy Chinthala</cp:lastModifiedBy>
  <cp:revision>6</cp:revision>
  <dcterms:created xsi:type="dcterms:W3CDTF">2021-02-16T05:19:01Z</dcterms:created>
  <dcterms:modified xsi:type="dcterms:W3CDTF">2024-04-26T07:43:12Z</dcterms:modified>
</cp:coreProperties>
</file>