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7"/>
  </p:notesMasterIdLst>
  <p:handoutMasterIdLst>
    <p:handoutMasterId r:id="rId18"/>
  </p:handoutMasterIdLst>
  <p:sldIdLst>
    <p:sldId id="446" r:id="rId5"/>
    <p:sldId id="447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33" r:id="rId15"/>
    <p:sldId id="4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89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  <p:sldLayoutId id="214748373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47" y="1447685"/>
            <a:ext cx="11022905" cy="137160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Leading causes of death in the united states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6ACD27-F786-4FC9-B8B9-C378DF6283A9}"/>
              </a:ext>
            </a:extLst>
          </p:cNvPr>
          <p:cNvSpPr txBox="1"/>
          <p:nvPr/>
        </p:nvSpPr>
        <p:spPr>
          <a:xfrm>
            <a:off x="9206630" y="5110619"/>
            <a:ext cx="2718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By:</a:t>
            </a:r>
          </a:p>
          <a:p>
            <a:r>
              <a:rPr lang="en-US" b="1" dirty="0"/>
              <a:t>Jugal Kishore Ruvva</a:t>
            </a:r>
          </a:p>
          <a:p>
            <a:r>
              <a:rPr lang="en-US" b="1" dirty="0"/>
              <a:t>016587519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633"/>
            <a:ext cx="11891305" cy="1179576"/>
          </a:xfrm>
        </p:spPr>
        <p:txBody>
          <a:bodyPr>
            <a:normAutofit/>
          </a:bodyPr>
          <a:lstStyle/>
          <a:p>
            <a:r>
              <a:rPr lang="en-US" b="1" dirty="0"/>
              <a:t>The average number of deaths caused by different diseases in different 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B6CD8-9775-47E1-A11E-C3D37E128A2A}"/>
              </a:ext>
            </a:extLst>
          </p:cNvPr>
          <p:cNvSpPr txBox="1"/>
          <p:nvPr/>
        </p:nvSpPr>
        <p:spPr>
          <a:xfrm>
            <a:off x="0" y="3932800"/>
            <a:ext cx="249916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scale analysis of the deaths that happened from the year 1999 to the year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as a filter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F20FD0-0E35-492F-9758-A340219FD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168" y="1406769"/>
            <a:ext cx="9692832" cy="54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/>
          <a:lstStyle/>
          <a:p>
            <a:r>
              <a:rPr lang="en-US" b="1" dirty="0"/>
              <a:t>LIVE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81BD7F-C843-4CA9-8016-6D741C6FD7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69" t="24" r="16346" b="-24"/>
          <a:stretch/>
        </p:blipFill>
        <p:spPr>
          <a:xfrm>
            <a:off x="457199" y="2561673"/>
            <a:ext cx="4434786" cy="36196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075369-8F6B-44D4-B32E-046DC3F170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61" t="3875" r="27770" b="24295"/>
          <a:stretch/>
        </p:blipFill>
        <p:spPr>
          <a:xfrm>
            <a:off x="6312823" y="441913"/>
            <a:ext cx="5638802" cy="40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 diseases in the world are cancers, cardiovascular diseases, and chronic respiratory diseases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Cost-effective, personalized health.</a:t>
            </a:r>
            <a:endParaRPr lang="en-US" dirty="0"/>
          </a:p>
          <a:p>
            <a:endParaRPr lang="en-US" dirty="0"/>
          </a:p>
        </p:txBody>
      </p:sp>
      <p:pic>
        <p:nvPicPr>
          <p:cNvPr id="31" name="Picture Placeholder 12" descr="A person holding a baby with their noses and foreheads touching">
            <a:extLst>
              <a:ext uri="{FF2B5EF4-FFF2-40B4-BE49-F238E27FC236}">
                <a16:creationId xmlns:a16="http://schemas.microsoft.com/office/drawing/2014/main" id="{E6A8DD7D-03FE-4E34-BC50-4488924D5D8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" b="3"/>
          <a:stretch/>
        </p:blipFill>
        <p:spPr>
          <a:xfrm>
            <a:off x="4254500" y="0"/>
            <a:ext cx="7480300" cy="685800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Why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5025" y="1798744"/>
            <a:ext cx="8455068" cy="16928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Irrespective of age and gender, many people face different kinds of health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causes vary from person to person and place to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Treatment costs are too high, resulting high death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available insurance doesn't provide coverage for all diseases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8DF0495-30EF-4D5D-BF57-542036D30EA8}"/>
              </a:ext>
            </a:extLst>
          </p:cNvPr>
          <p:cNvSpPr txBox="1">
            <a:spLocks/>
          </p:cNvSpPr>
          <p:nvPr/>
        </p:nvSpPr>
        <p:spPr>
          <a:xfrm>
            <a:off x="457199" y="3924097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ahnschrift" panose="020B0502040204020203" pitchFamily="34" charset="0"/>
              </a:rPr>
              <a:t>What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AA95E65-F6D8-4612-A56E-350F3DFC6093}"/>
              </a:ext>
            </a:extLst>
          </p:cNvPr>
          <p:cNvSpPr txBox="1">
            <a:spLocks/>
          </p:cNvSpPr>
          <p:nvPr/>
        </p:nvSpPr>
        <p:spPr>
          <a:xfrm>
            <a:off x="1215025" y="5105919"/>
            <a:ext cx="8455068" cy="16928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researchers to concentrate on the root cause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Reforming insurance</a:t>
            </a:r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18" y="371147"/>
            <a:ext cx="3619501" cy="1179576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  <a:br>
              <a:rPr lang="en-US" dirty="0"/>
            </a:b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BB9CA0-2138-4913-A24D-D7E546824E6D}"/>
              </a:ext>
            </a:extLst>
          </p:cNvPr>
          <p:cNvSpPr txBox="1"/>
          <p:nvPr/>
        </p:nvSpPr>
        <p:spPr>
          <a:xfrm>
            <a:off x="6096000" y="1064712"/>
            <a:ext cx="3774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Source:</a:t>
            </a:r>
          </a:p>
          <a:p>
            <a:r>
              <a:rPr lang="en-US" b="1" dirty="0"/>
              <a:t>National Center for Health Statistics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4EE6C-0FD3-433B-B9A8-ACB4A6F8DF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5818" y="1988042"/>
            <a:ext cx="10257997" cy="48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75" y="152422"/>
            <a:ext cx="3619501" cy="1179576"/>
          </a:xfrm>
        </p:spPr>
        <p:txBody>
          <a:bodyPr>
            <a:normAutofit/>
          </a:bodyPr>
          <a:lstStyle/>
          <a:p>
            <a:r>
              <a:rPr lang="en-US" b="1" dirty="0"/>
              <a:t>DATA WRANGLING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BB9CA0-2138-4913-A24D-D7E546824E6D}"/>
              </a:ext>
            </a:extLst>
          </p:cNvPr>
          <p:cNvSpPr txBox="1"/>
          <p:nvPr/>
        </p:nvSpPr>
        <p:spPr>
          <a:xfrm>
            <a:off x="-1" y="1331998"/>
            <a:ext cx="37982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seven columns with various datatypes, as seen in the data set above.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have uploaded the data into 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Identified and eliminated columns with null values,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‘Number of Records’ can be skipped as this column is less critical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DB183-3E1F-462E-AC7C-FB7476048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74"/>
          <a:stretch/>
        </p:blipFill>
        <p:spPr>
          <a:xfrm>
            <a:off x="4164037" y="1673"/>
            <a:ext cx="8027963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6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43" y="602588"/>
            <a:ext cx="3619501" cy="11795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United States map by number of deaths per cause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49DF9-CD16-441F-B65D-DAE6B35C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45" y="1741066"/>
            <a:ext cx="9101212" cy="5116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B6CD8-9775-47E1-A11E-C3D37E128A2A}"/>
              </a:ext>
            </a:extLst>
          </p:cNvPr>
          <p:cNvSpPr txBox="1"/>
          <p:nvPr/>
        </p:nvSpPr>
        <p:spPr>
          <a:xfrm>
            <a:off x="0" y="2469760"/>
            <a:ext cx="2686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Total number of deaths in California is around 3.5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Alaska state as many as 47 thousand deaths.</a:t>
            </a:r>
          </a:p>
        </p:txBody>
      </p:sp>
    </p:spTree>
    <p:extLst>
      <p:ext uri="{BB962C8B-B14F-4D97-AF65-F5344CB8AC3E}">
        <p14:creationId xmlns:p14="http://schemas.microsoft.com/office/powerpoint/2010/main" val="62694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43" y="602588"/>
            <a:ext cx="3619501" cy="11795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Total number of deaths by various causes per 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B6CD8-9775-47E1-A11E-C3D37E128A2A}"/>
              </a:ext>
            </a:extLst>
          </p:cNvPr>
          <p:cNvSpPr txBox="1"/>
          <p:nvPr/>
        </p:nvSpPr>
        <p:spPr>
          <a:xfrm>
            <a:off x="0" y="2469760"/>
            <a:ext cx="26869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deaths by disease of heart and cancer is way more high compared to other causes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Forecasting the number of deaths for coming years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5BDF9-4D58-44AA-B0A5-103CEEA5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25" y="1782164"/>
            <a:ext cx="9111175" cy="505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7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19501" cy="1179576"/>
          </a:xfrm>
        </p:spPr>
        <p:txBody>
          <a:bodyPr>
            <a:normAutofit/>
          </a:bodyPr>
          <a:lstStyle/>
          <a:p>
            <a:r>
              <a:rPr lang="en-US" b="1" dirty="0"/>
              <a:t>Heart Disease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B2F10-FE49-4B06-A4CA-BB6B53C0ECD1}"/>
              </a:ext>
            </a:extLst>
          </p:cNvPr>
          <p:cNvSpPr txBox="1"/>
          <p:nvPr/>
        </p:nvSpPr>
        <p:spPr>
          <a:xfrm>
            <a:off x="9748910" y="1179576"/>
            <a:ext cx="244308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Leading causes of death is heart disease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being a high death toll and blue being a smaller number of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California has more number of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View can be changed by selecting different disease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A0B5CD-F497-460A-9E97-FFD848F1D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511"/>
            <a:ext cx="9667810" cy="543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2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65895" cy="1179576"/>
          </a:xfrm>
        </p:spPr>
        <p:txBody>
          <a:bodyPr>
            <a:normAutofit/>
          </a:bodyPr>
          <a:lstStyle/>
          <a:p>
            <a:r>
              <a:rPr lang="en-US" b="1" dirty="0"/>
              <a:t>Age vs Average Deaths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EB2F10-FE49-4B06-A4CA-BB6B53C0ECD1}"/>
                  </a:ext>
                </a:extLst>
              </p:cNvPr>
              <p:cNvSpPr txBox="1"/>
              <p:nvPr/>
            </p:nvSpPr>
            <p:spPr>
              <a:xfrm>
                <a:off x="5753687" y="447788"/>
                <a:ext cx="5861537" cy="1309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Age-adjusted death rate</a:t>
                </a:r>
              </a:p>
              <a:p>
                <a:endParaRPr lang="en-US" dirty="0"/>
              </a:p>
              <a:p>
                <a:r>
                  <a:rPr lang="en-US" dirty="0"/>
                  <a:t> =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total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expected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deaths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Standard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population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X 1,000</a:t>
                </a:r>
                <a:r>
                  <a:rPr lang="en-U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EB2F10-FE49-4B06-A4CA-BB6B53C0E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687" y="447788"/>
                <a:ext cx="5861537" cy="1309141"/>
              </a:xfrm>
              <a:prstGeom prst="rect">
                <a:avLst/>
              </a:prstGeom>
              <a:blipFill>
                <a:blip r:embed="rId2"/>
                <a:stretch>
                  <a:fillRect l="-728" t="-1860" b="-4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8E99BC7-8881-4A1A-B38E-211BAB16C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0284"/>
            <a:ext cx="9031458" cy="5077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28440-C594-4A09-82B3-0E281B380B8A}"/>
              </a:ext>
            </a:extLst>
          </p:cNvPr>
          <p:cNvSpPr txBox="1"/>
          <p:nvPr/>
        </p:nvSpPr>
        <p:spPr>
          <a:xfrm>
            <a:off x="9261232" y="2400852"/>
            <a:ext cx="2696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scatter plot expecting to find at what age people die because of different causes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672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105" y="0"/>
            <a:ext cx="4965895" cy="1179576"/>
          </a:xfrm>
        </p:spPr>
        <p:txBody>
          <a:bodyPr>
            <a:normAutofit/>
          </a:bodyPr>
          <a:lstStyle/>
          <a:p>
            <a:r>
              <a:rPr lang="en-US" b="1" dirty="0"/>
              <a:t>States by Cause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64E2D-1973-4DB3-9CE5-54B80EEB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0096928" cy="56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38763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tf78479028_win32</Template>
  <TotalTime>0</TotalTime>
  <Words>326</Words>
  <Application>Microsoft Office PowerPoint</Application>
  <PresentationFormat>Widescreen</PresentationFormat>
  <Paragraphs>54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</vt:lpstr>
      <vt:lpstr>Calibri</vt:lpstr>
      <vt:lpstr>Cambria Math</vt:lpstr>
      <vt:lpstr>Segoe UI</vt:lpstr>
      <vt:lpstr>Segoe UI Light</vt:lpstr>
      <vt:lpstr>Balancing Act</vt:lpstr>
      <vt:lpstr>Wellspring</vt:lpstr>
      <vt:lpstr>Star of the show</vt:lpstr>
      <vt:lpstr>Amusements</vt:lpstr>
      <vt:lpstr>Leading causes of death in the united states</vt:lpstr>
      <vt:lpstr>Why</vt:lpstr>
      <vt:lpstr>Data set </vt:lpstr>
      <vt:lpstr>DATA WRANGLING </vt:lpstr>
      <vt:lpstr>United States map by number of deaths per cause</vt:lpstr>
      <vt:lpstr>Total number of deaths by various causes per year</vt:lpstr>
      <vt:lpstr>Heart Disease</vt:lpstr>
      <vt:lpstr>Age vs Average Deaths</vt:lpstr>
      <vt:lpstr>States by Cause</vt:lpstr>
      <vt:lpstr>The average number of deaths caused by different diseases in different states</vt:lpstr>
      <vt:lpstr>LIVE 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2022-12-07T02:25:02Z</dcterms:created>
  <dcterms:modified xsi:type="dcterms:W3CDTF">2022-12-12T03:42:01Z</dcterms:modified>
</cp:coreProperties>
</file>