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7" r:id="rId2"/>
    <p:sldId id="268" r:id="rId3"/>
    <p:sldId id="279" r:id="rId4"/>
    <p:sldId id="276" r:id="rId5"/>
    <p:sldId id="269" r:id="rId6"/>
    <p:sldId id="280" r:id="rId7"/>
    <p:sldId id="275" r:id="rId8"/>
    <p:sldId id="270"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26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6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216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54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20894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2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57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44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38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5/20/2024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815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61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5/20/2024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8631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871" y="1670874"/>
            <a:ext cx="10373620" cy="1906703"/>
          </a:xfrm>
        </p:spPr>
        <p:txBody>
          <a:bodyPr>
            <a:normAutofit/>
          </a:bodyPr>
          <a:lstStyle/>
          <a:p>
            <a:pPr algn="ctr"/>
            <a:r>
              <a:rPr lang="en-US" sz="4000" dirty="0">
                <a:solidFill>
                  <a:srgbClr val="AB620D"/>
                </a:solidFill>
                <a:latin typeface="Times New Roman"/>
                <a:cs typeface="Times New Roman"/>
              </a:rPr>
              <a:t>GIS DEEP SEA FISHING APP</a:t>
            </a:r>
          </a:p>
        </p:txBody>
      </p:sp>
      <p:pic>
        <p:nvPicPr>
          <p:cNvPr id="8" name="Picture 9" descr="Text&#10;&#10;Description automatically generated">
            <a:extLst>
              <a:ext uri="{FF2B5EF4-FFF2-40B4-BE49-F238E27FC236}">
                <a16:creationId xmlns:a16="http://schemas.microsoft.com/office/drawing/2014/main" id="{C2C6D8DB-10B1-9274-BE05-57A19F35CE6E}"/>
              </a:ext>
            </a:extLst>
          </p:cNvPr>
          <p:cNvPicPr>
            <a:picLocks noChangeAspect="1"/>
          </p:cNvPicPr>
          <p:nvPr/>
        </p:nvPicPr>
        <p:blipFill>
          <a:blip r:embed="rId2"/>
          <a:stretch>
            <a:fillRect/>
          </a:stretch>
        </p:blipFill>
        <p:spPr>
          <a:xfrm>
            <a:off x="335930" y="188293"/>
            <a:ext cx="1931409" cy="603900"/>
          </a:xfrm>
          <a:prstGeom prst="rect">
            <a:avLst/>
          </a:prstGeom>
        </p:spPr>
      </p:pic>
      <p:sp>
        <p:nvSpPr>
          <p:cNvPr id="16" name="Title 1">
            <a:extLst>
              <a:ext uri="{FF2B5EF4-FFF2-40B4-BE49-F238E27FC236}">
                <a16:creationId xmlns:a16="http://schemas.microsoft.com/office/drawing/2014/main" id="{F081DDEC-6CFB-F8EB-2E41-375A2ACCD2A9}"/>
              </a:ext>
            </a:extLst>
          </p:cNvPr>
          <p:cNvSpPr txBox="1">
            <a:spLocks/>
          </p:cNvSpPr>
          <p:nvPr/>
        </p:nvSpPr>
        <p:spPr>
          <a:xfrm>
            <a:off x="868825" y="4311307"/>
            <a:ext cx="10365059" cy="7040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3500" dirty="0">
              <a:solidFill>
                <a:srgbClr val="92D050"/>
              </a:solidFill>
              <a:latin typeface="Times New Roman"/>
              <a:cs typeface="Calibri Light"/>
            </a:endParaRPr>
          </a:p>
        </p:txBody>
      </p:sp>
      <p:sp>
        <p:nvSpPr>
          <p:cNvPr id="19" name="Title 1">
            <a:extLst>
              <a:ext uri="{FF2B5EF4-FFF2-40B4-BE49-F238E27FC236}">
                <a16:creationId xmlns:a16="http://schemas.microsoft.com/office/drawing/2014/main" id="{A638B8C4-160D-43D1-B52A-63C1F7B36217}"/>
              </a:ext>
            </a:extLst>
          </p:cNvPr>
          <p:cNvSpPr txBox="1">
            <a:spLocks/>
          </p:cNvSpPr>
          <p:nvPr/>
        </p:nvSpPr>
        <p:spPr>
          <a:xfrm>
            <a:off x="710703" y="4498327"/>
            <a:ext cx="10987668" cy="15217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endParaRPr lang="en-US" sz="2500" dirty="0">
              <a:latin typeface="Times New Roman"/>
              <a:cs typeface="Calibri Light"/>
            </a:endParaRPr>
          </a:p>
        </p:txBody>
      </p:sp>
      <p:sp>
        <p:nvSpPr>
          <p:cNvPr id="4" name="Title 1">
            <a:extLst>
              <a:ext uri="{FF2B5EF4-FFF2-40B4-BE49-F238E27FC236}">
                <a16:creationId xmlns:a16="http://schemas.microsoft.com/office/drawing/2014/main" id="{D6AACDEE-651E-1B92-EC3C-B59B5B5FB799}"/>
              </a:ext>
            </a:extLst>
          </p:cNvPr>
          <p:cNvSpPr txBox="1">
            <a:spLocks/>
          </p:cNvSpPr>
          <p:nvPr/>
        </p:nvSpPr>
        <p:spPr>
          <a:xfrm>
            <a:off x="1091432" y="1219223"/>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4000" dirty="0">
              <a:solidFill>
                <a:schemeClr val="tx1"/>
              </a:solidFill>
              <a:latin typeface="Times New Roman"/>
              <a:cs typeface="Calibri Light"/>
            </a:endParaRPr>
          </a:p>
        </p:txBody>
      </p:sp>
      <p:sp>
        <p:nvSpPr>
          <p:cNvPr id="5" name="Title 1">
            <a:extLst>
              <a:ext uri="{FF2B5EF4-FFF2-40B4-BE49-F238E27FC236}">
                <a16:creationId xmlns:a16="http://schemas.microsoft.com/office/drawing/2014/main" id="{72AD9FCF-81AD-CBBF-25BC-6E2450BE1455}"/>
              </a:ext>
            </a:extLst>
          </p:cNvPr>
          <p:cNvSpPr txBox="1">
            <a:spLocks/>
          </p:cNvSpPr>
          <p:nvPr/>
        </p:nvSpPr>
        <p:spPr>
          <a:xfrm>
            <a:off x="1244614" y="2147585"/>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chemeClr val="tx1"/>
              </a:solidFill>
              <a:latin typeface="Times New Roman"/>
              <a:cs typeface="Calibri Light"/>
            </a:endParaRPr>
          </a:p>
        </p:txBody>
      </p:sp>
      <p:sp>
        <p:nvSpPr>
          <p:cNvPr id="9" name="Title 1">
            <a:extLst>
              <a:ext uri="{FF2B5EF4-FFF2-40B4-BE49-F238E27FC236}">
                <a16:creationId xmlns:a16="http://schemas.microsoft.com/office/drawing/2014/main" id="{8057893F-5B51-C068-EF7B-D774B8EA6BDF}"/>
              </a:ext>
            </a:extLst>
          </p:cNvPr>
          <p:cNvSpPr txBox="1">
            <a:spLocks/>
          </p:cNvSpPr>
          <p:nvPr/>
        </p:nvSpPr>
        <p:spPr>
          <a:xfrm>
            <a:off x="1314038" y="3841768"/>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rgbClr val="AB620D"/>
                </a:solidFill>
                <a:latin typeface="Times New Roman"/>
                <a:cs typeface="Calibri Light"/>
              </a:rPr>
              <a:t>20.05.2024</a:t>
            </a:r>
          </a:p>
        </p:txBody>
      </p:sp>
      <p:sp>
        <p:nvSpPr>
          <p:cNvPr id="3" name="TextBox 2">
            <a:extLst>
              <a:ext uri="{FF2B5EF4-FFF2-40B4-BE49-F238E27FC236}">
                <a16:creationId xmlns:a16="http://schemas.microsoft.com/office/drawing/2014/main" id="{8817EE35-8FF6-2509-9CA7-6D59893643D5}"/>
              </a:ext>
            </a:extLst>
          </p:cNvPr>
          <p:cNvSpPr txBox="1"/>
          <p:nvPr/>
        </p:nvSpPr>
        <p:spPr>
          <a:xfrm>
            <a:off x="665201" y="4663314"/>
            <a:ext cx="3556526" cy="1200329"/>
          </a:xfrm>
          <a:prstGeom prst="rect">
            <a:avLst/>
          </a:prstGeom>
          <a:noFill/>
        </p:spPr>
        <p:txBody>
          <a:bodyPr wrap="square" rtlCol="0">
            <a:spAutoFit/>
          </a:bodyPr>
          <a:lstStyle/>
          <a:p>
            <a:endParaRPr lang="en-US" sz="1800" dirty="0">
              <a:latin typeface="Times New Roman"/>
              <a:cs typeface="Calibri Light"/>
            </a:endParaRPr>
          </a:p>
          <a:p>
            <a:r>
              <a:rPr lang="en-US" sz="1800" dirty="0">
                <a:latin typeface="Times New Roman"/>
                <a:cs typeface="Calibri Light"/>
              </a:rPr>
              <a:t>Team Member 1 : Adhi Balaji V</a:t>
            </a:r>
          </a:p>
          <a:p>
            <a:r>
              <a:rPr lang="en-US" sz="1800" dirty="0">
                <a:latin typeface="Times New Roman"/>
                <a:cs typeface="Calibri Light"/>
              </a:rPr>
              <a:t>Team Member 2 : Kishore</a:t>
            </a:r>
            <a:r>
              <a:rPr lang="en-US" dirty="0">
                <a:latin typeface="Times New Roman"/>
                <a:cs typeface="Calibri Light"/>
              </a:rPr>
              <a:t> S</a:t>
            </a:r>
            <a:endParaRPr lang="en-US" sz="1800" dirty="0">
              <a:latin typeface="Times New Roman"/>
              <a:cs typeface="Calibri Light"/>
            </a:endParaRPr>
          </a:p>
          <a:p>
            <a:endParaRPr lang="en-IN" dirty="0"/>
          </a:p>
        </p:txBody>
      </p:sp>
      <p:sp>
        <p:nvSpPr>
          <p:cNvPr id="11" name="TextBox 10">
            <a:extLst>
              <a:ext uri="{FF2B5EF4-FFF2-40B4-BE49-F238E27FC236}">
                <a16:creationId xmlns:a16="http://schemas.microsoft.com/office/drawing/2014/main" id="{675192C3-3291-3B43-0B70-4F02D18C7F85}"/>
              </a:ext>
            </a:extLst>
          </p:cNvPr>
          <p:cNvSpPr txBox="1"/>
          <p:nvPr/>
        </p:nvSpPr>
        <p:spPr>
          <a:xfrm>
            <a:off x="6348509" y="5070150"/>
            <a:ext cx="4885375" cy="369332"/>
          </a:xfrm>
          <a:prstGeom prst="rect">
            <a:avLst/>
          </a:prstGeom>
          <a:noFill/>
        </p:spPr>
        <p:txBody>
          <a:bodyPr wrap="square" rtlCol="0">
            <a:spAutoFit/>
          </a:bodyPr>
          <a:lstStyle/>
          <a:p>
            <a:r>
              <a:rPr lang="en-US" sz="1800" dirty="0">
                <a:latin typeface="Times New Roman"/>
                <a:cs typeface="Calibri Light"/>
              </a:rPr>
              <a:t>MENTOR :  </a:t>
            </a:r>
            <a:r>
              <a:rPr lang="en-IN" dirty="0" err="1"/>
              <a:t>Dr.</a:t>
            </a:r>
            <a:r>
              <a:rPr lang="en-IN" dirty="0"/>
              <a:t> </a:t>
            </a:r>
            <a:r>
              <a:rPr lang="en-IN" dirty="0" err="1"/>
              <a:t>T.Kumaragurubaran</a:t>
            </a:r>
            <a:r>
              <a:rPr lang="en-IN" dirty="0"/>
              <a:t> M.Tech.,</a:t>
            </a:r>
            <a:r>
              <a:rPr lang="en-IN" dirty="0" err="1"/>
              <a:t>Ph.D</a:t>
            </a:r>
            <a:r>
              <a:rPr lang="en-IN" dirty="0"/>
              <a:t>.,</a:t>
            </a:r>
            <a:endParaRPr lang="en-US" sz="1800" dirty="0">
              <a:cs typeface="Calibri Light"/>
            </a:endParaRPr>
          </a:p>
        </p:txBody>
      </p:sp>
    </p:spTree>
    <p:extLst>
      <p:ext uri="{BB962C8B-B14F-4D97-AF65-F5344CB8AC3E}">
        <p14:creationId xmlns:p14="http://schemas.microsoft.com/office/powerpoint/2010/main" val="10985722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735791"/>
            <a:ext cx="10058400" cy="563562"/>
          </a:xfrm>
        </p:spPr>
        <p:txBody>
          <a:bodyPr>
            <a:normAutofit/>
          </a:bodyPr>
          <a:lstStyle/>
          <a:p>
            <a:pPr algn="ctr"/>
            <a:r>
              <a:rPr lang="en-US" sz="3500" b="1" dirty="0">
                <a:latin typeface="Times New Roman"/>
                <a:cs typeface="Times New Roman"/>
              </a:rPr>
              <a:t>Problem Statement</a:t>
            </a:r>
          </a:p>
        </p:txBody>
      </p:sp>
      <p:sp>
        <p:nvSpPr>
          <p:cNvPr id="3" name="TextBox 2">
            <a:extLst>
              <a:ext uri="{FF2B5EF4-FFF2-40B4-BE49-F238E27FC236}">
                <a16:creationId xmlns:a16="http://schemas.microsoft.com/office/drawing/2014/main" id="{4BA8BE41-4247-8463-BF9D-4EA66B4E3467}"/>
              </a:ext>
            </a:extLst>
          </p:cNvPr>
          <p:cNvSpPr txBox="1"/>
          <p:nvPr/>
        </p:nvSpPr>
        <p:spPr>
          <a:xfrm>
            <a:off x="917921" y="2290754"/>
            <a:ext cx="10705381" cy="1687963"/>
          </a:xfrm>
          <a:prstGeom prst="rect">
            <a:avLst/>
          </a:prstGeom>
          <a:noFill/>
        </p:spPr>
        <p:txBody>
          <a:bodyPr wrap="square" rtlCol="0">
            <a:spAutoFit/>
          </a:bodyPr>
          <a:lstStyle/>
          <a:p>
            <a:pPr algn="just">
              <a:lnSpc>
                <a:spcPct val="150000"/>
              </a:lnSpc>
            </a:pPr>
            <a:r>
              <a:rPr lang="en-US" sz="2400" dirty="0"/>
              <a:t>How might we develop a suitable technology to track deep-sea fishermen or their locations, ensuring effective monitoring and enhancing safety measures in maritime activities.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927252" y="735791"/>
            <a:ext cx="6873139" cy="563562"/>
          </a:xfrm>
        </p:spPr>
        <p:txBody>
          <a:bodyPr>
            <a:normAutofit/>
          </a:bodyPr>
          <a:lstStyle/>
          <a:p>
            <a:pPr algn="ctr"/>
            <a:r>
              <a:rPr lang="en-US" sz="3500" b="1" dirty="0">
                <a:latin typeface="Times New Roman"/>
                <a:cs typeface="Times New Roman"/>
              </a:rPr>
              <a:t>Existing System</a:t>
            </a:r>
          </a:p>
        </p:txBody>
      </p:sp>
      <p:sp>
        <p:nvSpPr>
          <p:cNvPr id="3" name="TextBox 2">
            <a:extLst>
              <a:ext uri="{FF2B5EF4-FFF2-40B4-BE49-F238E27FC236}">
                <a16:creationId xmlns:a16="http://schemas.microsoft.com/office/drawing/2014/main" id="{4BA8BE41-4247-8463-BF9D-4EA66B4E3467}"/>
              </a:ext>
            </a:extLst>
          </p:cNvPr>
          <p:cNvSpPr txBox="1"/>
          <p:nvPr/>
        </p:nvSpPr>
        <p:spPr>
          <a:xfrm>
            <a:off x="657745" y="1657076"/>
            <a:ext cx="11085076" cy="4465133"/>
          </a:xfrm>
          <a:prstGeom prst="rect">
            <a:avLst/>
          </a:prstGeom>
          <a:noFill/>
        </p:spPr>
        <p:txBody>
          <a:bodyPr wrap="square" rtlCol="0">
            <a:spAutoFit/>
          </a:bodyPr>
          <a:lstStyle/>
          <a:p>
            <a:pPr algn="just">
              <a:lnSpc>
                <a:spcPct val="150000"/>
              </a:lnSpc>
            </a:pPr>
            <a:r>
              <a:rPr lang="en-US" sz="2400" dirty="0"/>
              <a:t>The existing system for tracking fishermen primarily relies on basic GPS devices and manual communication methods, such as radio and mobile phones, for location updates and safety alerts. These systems often lack real-time monitoring and do not provide automated alerts for boundary breaches or adverse weather conditions. Fishermen must </a:t>
            </a:r>
            <a:r>
              <a:rPr lang="en-US" sz="2400" dirty="0" err="1"/>
              <a:t>manualy</a:t>
            </a:r>
            <a:r>
              <a:rPr lang="en-US" sz="2400" dirty="0"/>
              <a:t> check weather forecasts and make navigation decisions without integrated, up- to-date information. </a:t>
            </a:r>
            <a:r>
              <a:rPr lang="en-US" sz="2400" dirty="0" err="1"/>
              <a:t>Overal</a:t>
            </a:r>
            <a:r>
              <a:rPr lang="en-US" sz="2400" dirty="0"/>
              <a:t>, the current approach is fragmented and reactive, offering limited situational awareness and timely response capabilities, thereby increasing the risk of accidents and inefficiencies at sea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71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6F8FD3-5451-D284-9EB8-5822A2EAC1F1}"/>
              </a:ext>
            </a:extLst>
          </p:cNvPr>
          <p:cNvSpPr txBox="1"/>
          <p:nvPr/>
        </p:nvSpPr>
        <p:spPr>
          <a:xfrm>
            <a:off x="876296" y="641369"/>
            <a:ext cx="3904085" cy="630942"/>
          </a:xfrm>
          <a:prstGeom prst="rect">
            <a:avLst/>
          </a:prstGeom>
          <a:noFill/>
        </p:spPr>
        <p:txBody>
          <a:bodyPr wrap="square">
            <a:spAutoFit/>
          </a:bodyPr>
          <a:lstStyle/>
          <a:p>
            <a:r>
              <a:rPr lang="en-GB" sz="3500" b="1" dirty="0">
                <a:latin typeface="Times New Roman" panose="02020603050405020304" pitchFamily="18" charset="0"/>
                <a:cs typeface="Times New Roman" panose="02020603050405020304" pitchFamily="18" charset="0"/>
              </a:rPr>
              <a:t>Innovation Context</a:t>
            </a:r>
          </a:p>
        </p:txBody>
      </p:sp>
      <p:sp>
        <p:nvSpPr>
          <p:cNvPr id="6" name="TextBox 5">
            <a:extLst>
              <a:ext uri="{FF2B5EF4-FFF2-40B4-BE49-F238E27FC236}">
                <a16:creationId xmlns:a16="http://schemas.microsoft.com/office/drawing/2014/main" id="{188E3305-974E-0C48-0C9B-8FE6D66B5E28}"/>
              </a:ext>
            </a:extLst>
          </p:cNvPr>
          <p:cNvSpPr txBox="1"/>
          <p:nvPr/>
        </p:nvSpPr>
        <p:spPr>
          <a:xfrm>
            <a:off x="1069351" y="1968267"/>
            <a:ext cx="8815794" cy="400110"/>
          </a:xfrm>
          <a:prstGeom prst="rect">
            <a:avLst/>
          </a:prstGeom>
          <a:noFill/>
        </p:spPr>
        <p:txBody>
          <a:bodyPr wrap="square">
            <a:spAutoFit/>
          </a:bodyPr>
          <a:lstStyle/>
          <a:p>
            <a:r>
              <a:rPr lang="en-IN" sz="2000" dirty="0"/>
              <a:t>Develop a  GIS app for detecting </a:t>
            </a:r>
            <a:r>
              <a:rPr lang="en-IN" sz="2000" dirty="0" err="1"/>
              <a:t>fishermens</a:t>
            </a:r>
            <a:r>
              <a:rPr lang="en-IN" sz="2000" dirty="0"/>
              <a:t> location in deep sea fishing.</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87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Proposed Solution</a:t>
            </a:r>
            <a:endParaRPr lang="en-US" dirty="0"/>
          </a:p>
        </p:txBody>
      </p:sp>
      <p:sp>
        <p:nvSpPr>
          <p:cNvPr id="4" name="TextBox 3">
            <a:extLst>
              <a:ext uri="{FF2B5EF4-FFF2-40B4-BE49-F238E27FC236}">
                <a16:creationId xmlns:a16="http://schemas.microsoft.com/office/drawing/2014/main" id="{D656250E-BA25-39F2-857C-995E7D4905D6}"/>
              </a:ext>
            </a:extLst>
          </p:cNvPr>
          <p:cNvSpPr txBox="1"/>
          <p:nvPr/>
        </p:nvSpPr>
        <p:spPr>
          <a:xfrm>
            <a:off x="695325" y="1323975"/>
            <a:ext cx="10771998" cy="41979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dirty="0"/>
              <a:t>The proposed system enhances fishermen's safety by integrating real-time GPS tracking, geofencing, weather forecasting, and alert mechanisms. GPS devices on boats continuously send location data to a central server, enabling precise tracking and historical route analysis. The Geofencing Module creates virtual boundaries to monitor vessel movements and trigger alerts for boundary breaches or entry into hazardous areas. The Weather Forecasting Module provides real-time updates and predictive analytics on weather conditions, issuing timely warnings about adverse weather. Alerts are sent via notification, or an intuitive user interface, offering detailed guidance and recommended actions. This comprehensive system ensures that fishermen are well informed and able to navigate safely, reducing risks and enhancing operational efficiency</a:t>
            </a:r>
            <a:endParaRPr lang="en-US" sz="2000" dirty="0">
              <a:latin typeface="Times New Roman"/>
              <a:cs typeface="Calibri" panose="020F0502020204030204"/>
            </a:endParaRPr>
          </a:p>
        </p:txBody>
      </p:sp>
    </p:spTree>
    <p:extLst>
      <p:ext uri="{BB962C8B-B14F-4D97-AF65-F5344CB8AC3E}">
        <p14:creationId xmlns:p14="http://schemas.microsoft.com/office/powerpoint/2010/main" val="2782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68AD4E-59A9-FD3F-C460-D290B2D43FE4}"/>
              </a:ext>
            </a:extLst>
          </p:cNvPr>
          <p:cNvSpPr txBox="1"/>
          <p:nvPr/>
        </p:nvSpPr>
        <p:spPr>
          <a:xfrm>
            <a:off x="4069312" y="400605"/>
            <a:ext cx="4053374" cy="630942"/>
          </a:xfrm>
          <a:prstGeom prst="rect">
            <a:avLst/>
          </a:prstGeom>
          <a:noFill/>
        </p:spPr>
        <p:txBody>
          <a:bodyPr wrap="square">
            <a:spAutoFit/>
          </a:bodyPr>
          <a:lstStyle/>
          <a:p>
            <a:r>
              <a:rPr lang="en-GB" sz="3500" b="1" dirty="0">
                <a:latin typeface="Times New Roman" panose="02020603050405020304" pitchFamily="18" charset="0"/>
                <a:cs typeface="Times New Roman" panose="02020603050405020304" pitchFamily="18" charset="0"/>
              </a:rPr>
              <a:t>System Architecture</a:t>
            </a:r>
          </a:p>
        </p:txBody>
      </p:sp>
      <p:pic>
        <p:nvPicPr>
          <p:cNvPr id="2" name="object 3">
            <a:extLst>
              <a:ext uri="{FF2B5EF4-FFF2-40B4-BE49-F238E27FC236}">
                <a16:creationId xmlns:a16="http://schemas.microsoft.com/office/drawing/2014/main" id="{2A4C3EE0-25DC-B84F-D430-88A039DBACB5}"/>
              </a:ext>
            </a:extLst>
          </p:cNvPr>
          <p:cNvPicPr/>
          <p:nvPr/>
        </p:nvPicPr>
        <p:blipFill>
          <a:blip r:embed="rId2" cstate="print"/>
          <a:stretch>
            <a:fillRect/>
          </a:stretch>
        </p:blipFill>
        <p:spPr>
          <a:xfrm>
            <a:off x="1447800" y="1371600"/>
            <a:ext cx="9525000" cy="4968240"/>
          </a:xfrm>
          <a:prstGeom prst="rect">
            <a:avLst/>
          </a:prstGeom>
        </p:spPr>
      </p:pic>
    </p:spTree>
    <p:extLst>
      <p:ext uri="{BB962C8B-B14F-4D97-AF65-F5344CB8AC3E}">
        <p14:creationId xmlns:p14="http://schemas.microsoft.com/office/powerpoint/2010/main" val="311269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TECHNOLOGY USED</a:t>
            </a:r>
            <a:endParaRPr lang="en-US" dirty="0"/>
          </a:p>
        </p:txBody>
      </p:sp>
      <p:sp>
        <p:nvSpPr>
          <p:cNvPr id="4" name="TextBox 3">
            <a:extLst>
              <a:ext uri="{FF2B5EF4-FFF2-40B4-BE49-F238E27FC236}">
                <a16:creationId xmlns:a16="http://schemas.microsoft.com/office/drawing/2014/main" id="{D656250E-BA25-39F2-857C-995E7D4905D6}"/>
              </a:ext>
            </a:extLst>
          </p:cNvPr>
          <p:cNvSpPr txBox="1"/>
          <p:nvPr/>
        </p:nvSpPr>
        <p:spPr>
          <a:xfrm>
            <a:off x="1769025" y="1705451"/>
            <a:ext cx="7888839"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endParaRPr lang="en-IN" sz="2000" dirty="0">
              <a:latin typeface="Times New Roman" panose="02020603050405020304" pitchFamily="18" charset="0"/>
              <a:cs typeface="Times New Roman" panose="02020603050405020304" pitchFamily="18" charset="0"/>
            </a:endParaRPr>
          </a:p>
          <a:p>
            <a:pPr marL="285750" indent="-285750" rtl="0">
              <a:buFont typeface="Wingdings" panose="05000000000000000000" pitchFamily="2" charset="2"/>
              <a:buChar char="§"/>
            </a:pPr>
            <a:r>
              <a:rPr lang="en-IN" sz="2000" b="1" dirty="0">
                <a:effectLst/>
                <a:latin typeface="Times New Roman" panose="02020603050405020304" pitchFamily="18" charset="0"/>
                <a:cs typeface="Times New Roman" panose="02020603050405020304" pitchFamily="18" charset="0"/>
              </a:rPr>
              <a:t>Frontend Development:</a:t>
            </a:r>
            <a:endParaRPr lang="en-IN" sz="2000" b="1" dirty="0">
              <a:latin typeface="Times New Roman" panose="02020603050405020304" pitchFamily="18" charset="0"/>
              <a:cs typeface="Times New Roman" panose="02020603050405020304" pitchFamily="18" charset="0"/>
            </a:endParaRPr>
          </a:p>
          <a:p>
            <a:pPr rtl="0"/>
            <a:r>
              <a:rPr lang="en-IN" sz="2000" dirty="0">
                <a:effectLst/>
                <a:latin typeface="Times New Roman" panose="02020603050405020304" pitchFamily="18" charset="0"/>
                <a:cs typeface="Times New Roman" panose="02020603050405020304" pitchFamily="18" charset="0"/>
              </a:rPr>
              <a:t>         Framework: Flutter(for building android applications)</a:t>
            </a:r>
          </a:p>
          <a:p>
            <a:pPr rtl="0"/>
            <a:r>
              <a:rPr lang="en-IN" sz="2000" dirty="0">
                <a:latin typeface="Times New Roman" panose="02020603050405020304" pitchFamily="18" charset="0"/>
                <a:cs typeface="Times New Roman" panose="02020603050405020304" pitchFamily="18" charset="0"/>
              </a:rPr>
              <a:t>         Programming Language: Dart</a:t>
            </a:r>
          </a:p>
          <a:p>
            <a:pPr rtl="0"/>
            <a:endParaRPr lang="en-IN" sz="2000" dirty="0">
              <a:latin typeface="Times New Roman" panose="02020603050405020304" pitchFamily="18" charset="0"/>
              <a:cs typeface="Times New Roman" panose="02020603050405020304" pitchFamily="18" charset="0"/>
            </a:endParaRPr>
          </a:p>
          <a:p>
            <a:pPr algn="l">
              <a:buFont typeface="+mj-lt"/>
              <a:buAutoNum type="arabicPeriod"/>
            </a:pPr>
            <a:endParaRPr lang="en-IN" b="0" i="0" dirty="0">
              <a:solidFill>
                <a:srgbClr val="ECECEC"/>
              </a:solidFill>
              <a:effectLst/>
              <a:highlight>
                <a:srgbClr val="212121"/>
              </a:highlight>
              <a:latin typeface="Söhne"/>
            </a:endParaRPr>
          </a:p>
        </p:txBody>
      </p:sp>
    </p:spTree>
    <p:extLst>
      <p:ext uri="{BB962C8B-B14F-4D97-AF65-F5344CB8AC3E}">
        <p14:creationId xmlns:p14="http://schemas.microsoft.com/office/powerpoint/2010/main" val="316148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NOVELTY</a:t>
            </a:r>
          </a:p>
        </p:txBody>
      </p:sp>
      <p:sp>
        <p:nvSpPr>
          <p:cNvPr id="4" name="TextBox 3">
            <a:extLst>
              <a:ext uri="{FF2B5EF4-FFF2-40B4-BE49-F238E27FC236}">
                <a16:creationId xmlns:a16="http://schemas.microsoft.com/office/drawing/2014/main" id="{D656250E-BA25-39F2-857C-995E7D4905D6}"/>
              </a:ext>
            </a:extLst>
          </p:cNvPr>
          <p:cNvSpPr txBox="1"/>
          <p:nvPr/>
        </p:nvSpPr>
        <p:spPr>
          <a:xfrm>
            <a:off x="686698" y="1323975"/>
            <a:ext cx="11153775" cy="39039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en-US" sz="2400" dirty="0">
                <a:latin typeface="Times New Roman"/>
                <a:cs typeface="Calibri" panose="020F0502020204030204"/>
              </a:rPr>
              <a:t>The integrated safety system for fishermen at sea introduces significant innovations that enhance maritime safety through seamless technology integration. By combining real-time GPS tracking, dynamic geofencing, and advanced weather forecasting into a cohesive platform, the system ensures continuous monitoring and proactive risk management. Unlike traditional methods, it automatically generates alerts for boundary breaches and adverse weather, delivering alert notifications via app , and an intuitive user interface. </a:t>
            </a:r>
            <a:endParaRPr lang="en-US" sz="2400" b="1" dirty="0">
              <a:latin typeface="Times New Roman"/>
              <a:cs typeface="Calibri" panose="020F0502020204030204"/>
            </a:endParaRPr>
          </a:p>
        </p:txBody>
      </p:sp>
    </p:spTree>
    <p:extLst>
      <p:ext uri="{BB962C8B-B14F-4D97-AF65-F5344CB8AC3E}">
        <p14:creationId xmlns:p14="http://schemas.microsoft.com/office/powerpoint/2010/main" val="145435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1323975"/>
            <a:ext cx="10058400" cy="563562"/>
          </a:xfrm>
        </p:spPr>
        <p:txBody>
          <a:bodyPr>
            <a:noAutofit/>
          </a:bodyPr>
          <a:lstStyle/>
          <a:p>
            <a:pPr algn="ctr"/>
            <a:br>
              <a:rPr lang="en-IN" sz="4000" b="1" i="1" dirty="0">
                <a:solidFill>
                  <a:srgbClr val="00B050"/>
                </a:solidFill>
                <a:latin typeface="Cambria Math" panose="02040503050406030204" pitchFamily="18" charset="0"/>
                <a:ea typeface="Cambria Math" panose="02040503050406030204" pitchFamily="18" charset="0"/>
              </a:rPr>
            </a:br>
            <a:r>
              <a:rPr lang="en-IN" sz="4000" b="1" i="1" dirty="0">
                <a:solidFill>
                  <a:srgbClr val="00B050"/>
                </a:solidFill>
                <a:latin typeface="Cambria Math" panose="02040503050406030204" pitchFamily="18" charset="0"/>
                <a:ea typeface="Cambria Math" panose="02040503050406030204" pitchFamily="18" charset="0"/>
              </a:rPr>
              <a:t>     </a:t>
            </a:r>
            <a:br>
              <a:rPr lang="en-IN" sz="4000" b="1" i="1" dirty="0">
                <a:solidFill>
                  <a:srgbClr val="00B050"/>
                </a:solidFill>
                <a:latin typeface="Cambria Math" panose="02040503050406030204" pitchFamily="18" charset="0"/>
                <a:ea typeface="Cambria Math" panose="02040503050406030204" pitchFamily="18" charset="0"/>
              </a:rPr>
            </a:br>
            <a:r>
              <a:rPr lang="en-IN" sz="6000" b="1" i="1" dirty="0">
                <a:solidFill>
                  <a:srgbClr val="00B050"/>
                </a:solidFill>
                <a:latin typeface="Cambria Math" panose="02040503050406030204" pitchFamily="18" charset="0"/>
                <a:ea typeface="Cambria Math" panose="02040503050406030204" pitchFamily="18" charset="0"/>
              </a:rPr>
              <a:t> </a:t>
            </a:r>
            <a:br>
              <a:rPr lang="en-IN" sz="6000" b="1" i="1" dirty="0">
                <a:solidFill>
                  <a:srgbClr val="00B050"/>
                </a:solidFill>
                <a:latin typeface="Cambria Math" panose="02040503050406030204" pitchFamily="18" charset="0"/>
                <a:ea typeface="Cambria Math" panose="02040503050406030204" pitchFamily="18" charset="0"/>
              </a:rPr>
            </a:br>
            <a:br>
              <a:rPr lang="en-IN" sz="6000" b="1" i="1" dirty="0">
                <a:solidFill>
                  <a:srgbClr val="00B050"/>
                </a:solidFill>
                <a:latin typeface="Cambria Math" panose="02040503050406030204" pitchFamily="18" charset="0"/>
                <a:ea typeface="Cambria Math" panose="02040503050406030204" pitchFamily="18" charset="0"/>
              </a:rPr>
            </a:br>
            <a:br>
              <a:rPr lang="en-IN" sz="6000" b="1" i="1" dirty="0">
                <a:solidFill>
                  <a:srgbClr val="00B050"/>
                </a:solidFill>
                <a:latin typeface="Cambria Math" panose="02040503050406030204" pitchFamily="18" charset="0"/>
                <a:ea typeface="Cambria Math" panose="02040503050406030204" pitchFamily="18" charset="0"/>
              </a:rPr>
            </a:br>
            <a:br>
              <a:rPr lang="en-IN" sz="6000" b="1" i="1" dirty="0">
                <a:solidFill>
                  <a:srgbClr val="00B050"/>
                </a:solidFill>
                <a:latin typeface="Cambria Math" panose="02040503050406030204" pitchFamily="18" charset="0"/>
                <a:ea typeface="Cambria Math" panose="02040503050406030204" pitchFamily="18" charset="0"/>
              </a:rPr>
            </a:br>
            <a:br>
              <a:rPr lang="en-IN" sz="6000" b="1" i="1" dirty="0">
                <a:solidFill>
                  <a:srgbClr val="00B050"/>
                </a:solidFill>
                <a:latin typeface="Cambria Math" panose="02040503050406030204" pitchFamily="18" charset="0"/>
                <a:ea typeface="Cambria Math" panose="02040503050406030204" pitchFamily="18" charset="0"/>
              </a:rPr>
            </a:br>
            <a:endParaRPr lang="en-US" sz="6000" b="1" dirty="0">
              <a:latin typeface="Times New Roman"/>
              <a:cs typeface="Times New Roman"/>
            </a:endParaRPr>
          </a:p>
        </p:txBody>
      </p:sp>
      <p:sp>
        <p:nvSpPr>
          <p:cNvPr id="4" name="TextBox 3">
            <a:extLst>
              <a:ext uri="{FF2B5EF4-FFF2-40B4-BE49-F238E27FC236}">
                <a16:creationId xmlns:a16="http://schemas.microsoft.com/office/drawing/2014/main" id="{D656250E-BA25-39F2-857C-995E7D4905D6}"/>
              </a:ext>
            </a:extLst>
          </p:cNvPr>
          <p:cNvSpPr txBox="1"/>
          <p:nvPr/>
        </p:nvSpPr>
        <p:spPr>
          <a:xfrm>
            <a:off x="2622978" y="3787089"/>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7" name="TextBox 6">
            <a:extLst>
              <a:ext uri="{FF2B5EF4-FFF2-40B4-BE49-F238E27FC236}">
                <a16:creationId xmlns:a16="http://schemas.microsoft.com/office/drawing/2014/main" id="{6F8C499E-73CA-44B4-8226-726CE8F1B534}"/>
              </a:ext>
            </a:extLst>
          </p:cNvPr>
          <p:cNvSpPr txBox="1"/>
          <p:nvPr/>
        </p:nvSpPr>
        <p:spPr>
          <a:xfrm>
            <a:off x="6096000" y="1532238"/>
            <a:ext cx="4819135" cy="2554545"/>
          </a:xfrm>
          <a:prstGeom prst="rect">
            <a:avLst/>
          </a:prstGeom>
          <a:noFill/>
        </p:spPr>
        <p:txBody>
          <a:bodyPr wrap="square" rtlCol="0">
            <a:spAutoFit/>
          </a:bodyPr>
          <a:lstStyle/>
          <a:p>
            <a:r>
              <a:rPr kumimoji="0" lang="en-US" sz="8000" b="1" i="0" u="none" strike="noStrike" kern="1200" cap="none" spc="-50" normalizeH="0" baseline="0" noProof="0" dirty="0">
                <a:ln>
                  <a:noFill/>
                </a:ln>
                <a:solidFill>
                  <a:srgbClr val="000000">
                    <a:lumMod val="75000"/>
                    <a:lumOff val="25000"/>
                  </a:srgbClr>
                </a:solidFill>
                <a:effectLst/>
                <a:uLnTx/>
                <a:uFillTx/>
                <a:latin typeface="Times New Roman"/>
                <a:ea typeface="+mj-ea"/>
                <a:cs typeface="Times New Roman"/>
              </a:rPr>
              <a:t>THANK  </a:t>
            </a:r>
            <a:br>
              <a:rPr kumimoji="0" lang="en-US" sz="8000" b="1" i="0" u="none" strike="noStrike" kern="1200" cap="none" spc="-50" normalizeH="0" baseline="0" noProof="0" dirty="0">
                <a:ln>
                  <a:noFill/>
                </a:ln>
                <a:solidFill>
                  <a:srgbClr val="000000">
                    <a:lumMod val="75000"/>
                    <a:lumOff val="25000"/>
                  </a:srgbClr>
                </a:solidFill>
                <a:effectLst/>
                <a:uLnTx/>
                <a:uFillTx/>
                <a:latin typeface="Times New Roman"/>
                <a:ea typeface="+mj-ea"/>
                <a:cs typeface="Times New Roman"/>
              </a:rPr>
            </a:br>
            <a:r>
              <a:rPr kumimoji="0" lang="en-US" sz="8000" b="1" i="0" u="none" strike="noStrike" kern="1200" cap="none" spc="-50" normalizeH="0" baseline="0" noProof="0" dirty="0">
                <a:ln>
                  <a:noFill/>
                </a:ln>
                <a:solidFill>
                  <a:srgbClr val="000000">
                    <a:lumMod val="75000"/>
                    <a:lumOff val="25000"/>
                  </a:srgbClr>
                </a:solidFill>
                <a:effectLst/>
                <a:uLnTx/>
                <a:uFillTx/>
                <a:latin typeface="Times New Roman"/>
                <a:ea typeface="+mj-ea"/>
                <a:cs typeface="Times New Roman"/>
              </a:rPr>
              <a:t>   YOU…</a:t>
            </a:r>
            <a:endParaRPr lang="en-IN" sz="8000" dirty="0"/>
          </a:p>
        </p:txBody>
      </p:sp>
    </p:spTree>
    <p:extLst>
      <p:ext uri="{BB962C8B-B14F-4D97-AF65-F5344CB8AC3E}">
        <p14:creationId xmlns:p14="http://schemas.microsoft.com/office/powerpoint/2010/main" val="32237064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Organic</Template>
  <TotalTime>723</TotalTime>
  <Words>415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Cambria Math</vt:lpstr>
      <vt:lpstr>Söhne</vt:lpstr>
      <vt:lpstr>Times New Roman</vt:lpstr>
      <vt:lpstr>Wingdings</vt:lpstr>
      <vt:lpstr>Retrospect</vt:lpstr>
      <vt:lpstr>GIS DEEP SEA FISHING APP</vt:lpstr>
      <vt:lpstr>Problem Statement</vt:lpstr>
      <vt:lpstr>Existing System</vt:lpstr>
      <vt:lpstr>PowerPoint Presentation</vt:lpstr>
      <vt:lpstr>Proposed Solution</vt:lpstr>
      <vt:lpstr>PowerPoint Presentation</vt:lpstr>
      <vt:lpstr>TECHNOLOGY USED</vt:lpstr>
      <vt:lpstr>NOVELTY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Adhi balaji</cp:lastModifiedBy>
  <cp:revision>111</cp:revision>
  <dcterms:created xsi:type="dcterms:W3CDTF">2019-10-16T03:03:10Z</dcterms:created>
  <dcterms:modified xsi:type="dcterms:W3CDTF">2024-05-20T02:56:12Z</dcterms:modified>
</cp:coreProperties>
</file>