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7" r:id="rId6"/>
    <p:sldId id="268" r:id="rId7"/>
    <p:sldId id="260" r:id="rId8"/>
    <p:sldId id="262" r:id="rId9"/>
    <p:sldId id="263" r:id="rId10"/>
    <p:sldId id="264" r:id="rId11"/>
    <p:sldId id="265" r:id="rId12"/>
    <p:sldId id="266"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Celestia-R1---OverlayTitle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962399" y="1964267"/>
            <a:ext cx="7197726" cy="2421464"/>
          </a:xfrm>
        </p:spPr>
        <p:txBody>
          <a:bodyPr anchor="b"/>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a:xfrm>
            <a:off x="8932863" y="5870575"/>
            <a:ext cx="1600200" cy="377825"/>
          </a:xfrm>
        </p:spPr>
        <p:txBody>
          <a:bodyPr/>
          <a:lstStyle>
            <a:lvl1pPr>
              <a:defRPr/>
            </a:lvl1pPr>
          </a:lstStyle>
          <a:p>
            <a:pPr>
              <a:defRPr/>
            </a:pPr>
            <a:fld id="{A04080A5-D7B3-45CD-9474-E0D3A50BBCE7}" type="datetimeFigureOut">
              <a:rPr lang="en-US"/>
              <a:pPr>
                <a:defRPr/>
              </a:pPr>
              <a:t>25-02-2022</a:t>
            </a:fld>
            <a:endParaRPr lang="en-US"/>
          </a:p>
        </p:txBody>
      </p:sp>
      <p:sp>
        <p:nvSpPr>
          <p:cNvPr id="6" name="Footer Placeholder 4"/>
          <p:cNvSpPr>
            <a:spLocks noGrp="1"/>
          </p:cNvSpPr>
          <p:nvPr>
            <p:ph type="ftr" sz="quarter" idx="11"/>
          </p:nvPr>
        </p:nvSpPr>
        <p:spPr>
          <a:xfrm>
            <a:off x="3962400" y="5870575"/>
            <a:ext cx="4894263" cy="377825"/>
          </a:xfr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10609263" y="5870575"/>
            <a:ext cx="550862" cy="377825"/>
          </a:xfrm>
        </p:spPr>
        <p:txBody>
          <a:bodyPr/>
          <a:lstStyle>
            <a:lvl1pPr>
              <a:defRPr/>
            </a:lvl1pPr>
          </a:lstStyle>
          <a:p>
            <a:pPr>
              <a:defRPr/>
            </a:pPr>
            <a:fld id="{2603CF22-335F-4E11-A915-4303B1377D9F}" type="slidenum">
              <a:rPr lang="en-US"/>
              <a:pPr>
                <a:defRPr/>
              </a:pPr>
              <a:t>‹#›</a:t>
            </a:fld>
            <a:endParaRPr lang="en-US"/>
          </a:p>
        </p:txBody>
      </p:sp>
    </p:spTree>
    <p:extLst>
      <p:ext uri="{BB962C8B-B14F-4D97-AF65-F5344CB8AC3E}">
        <p14:creationId xmlns:p14="http://schemas.microsoft.com/office/powerpoint/2010/main" val="39592110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4732865"/>
            <a:ext cx="10131427" cy="566738"/>
          </a:xfrm>
        </p:spPr>
        <p:txBody>
          <a:bodyPr anchor="b"/>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F31D0293-1E2E-41F9-A470-F69C2DDA7F78}" type="datetimeFigureOut">
              <a:rPr lang="en-US"/>
              <a:pPr>
                <a:defRPr/>
              </a:pPr>
              <a:t>25-02-2022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EEA81820-9A74-49D9-A348-77318F325408}" type="slidenum">
              <a:rPr lang="en-US"/>
              <a:pPr>
                <a:defRPr/>
              </a:pPr>
              <a:t>‹#›</a:t>
            </a:fld>
            <a:endParaRPr lang="en-US"/>
          </a:p>
        </p:txBody>
      </p:sp>
    </p:spTree>
    <p:extLst>
      <p:ext uri="{BB962C8B-B14F-4D97-AF65-F5344CB8AC3E}">
        <p14:creationId xmlns:p14="http://schemas.microsoft.com/office/powerpoint/2010/main" val="8533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3124199"/>
          </a:xfrm>
        </p:spPr>
        <p:txBody>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9F0D9095-BFFD-4469-B384-C6044349C133}" type="datetimeFigureOut">
              <a:rPr lang="en-US"/>
              <a:pPr>
                <a:defRPr/>
              </a:pPr>
              <a:t>25-02-2022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58FB62-3C59-4C4F-A10E-2C71400EB090}" type="slidenum">
              <a:rPr lang="en-US"/>
              <a:pPr>
                <a:defRPr/>
              </a:pPr>
              <a:t>‹#›</a:t>
            </a:fld>
            <a:endParaRPr lang="en-US"/>
          </a:p>
        </p:txBody>
      </p:sp>
    </p:spTree>
    <p:extLst>
      <p:ext uri="{BB962C8B-B14F-4D97-AF65-F5344CB8AC3E}">
        <p14:creationId xmlns:p14="http://schemas.microsoft.com/office/powerpoint/2010/main" val="367018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8" name="Date Placeholder 3"/>
          <p:cNvSpPr>
            <a:spLocks noGrp="1"/>
          </p:cNvSpPr>
          <p:nvPr>
            <p:ph type="dt" sz="half" idx="14"/>
          </p:nvPr>
        </p:nvSpPr>
        <p:spPr/>
        <p:txBody>
          <a:bodyPr/>
          <a:lstStyle>
            <a:lvl1pPr>
              <a:defRPr/>
            </a:lvl1pPr>
          </a:lstStyle>
          <a:p>
            <a:pPr>
              <a:defRPr/>
            </a:pPr>
            <a:fld id="{B082DECD-D8C3-4D0C-8671-E71796FCFDC3}" type="datetimeFigureOut">
              <a:rPr lang="en-US"/>
              <a:pPr>
                <a:defRPr/>
              </a:pPr>
              <a:t>25-02-2022</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CE0A23EE-6F1C-43B0-95E6-92274B2EFC39}" type="slidenum">
              <a:rPr lang="en-US"/>
              <a:pPr>
                <a:defRPr/>
              </a:pPr>
              <a:t>‹#›</a:t>
            </a:fld>
            <a:endParaRPr lang="en-US"/>
          </a:p>
        </p:txBody>
      </p:sp>
    </p:spTree>
    <p:extLst>
      <p:ext uri="{BB962C8B-B14F-4D97-AF65-F5344CB8AC3E}">
        <p14:creationId xmlns:p14="http://schemas.microsoft.com/office/powerpoint/2010/main" val="4150454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2" y="3308581"/>
            <a:ext cx="10131425" cy="1468800"/>
          </a:xfrm>
        </p:spPr>
        <p:txBody>
          <a:bodyPr anchor="b"/>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130ACB7D-9E4C-41A6-A672-D45B10BB4A90}" type="datetimeFigureOut">
              <a:rPr lang="en-US"/>
              <a:pPr>
                <a:defRPr/>
              </a:pPr>
              <a:t>25-02-2022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AC9271-7510-46BC-AD18-29EC79E603FF}" type="slidenum">
              <a:rPr lang="en-US"/>
              <a:pPr>
                <a:defRPr/>
              </a:pPr>
              <a:t>‹#›</a:t>
            </a:fld>
            <a:endParaRPr lang="en-US"/>
          </a:p>
        </p:txBody>
      </p:sp>
    </p:spTree>
    <p:extLst>
      <p:ext uri="{BB962C8B-B14F-4D97-AF65-F5344CB8AC3E}">
        <p14:creationId xmlns:p14="http://schemas.microsoft.com/office/powerpoint/2010/main" val="2000793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0237788" y="2743200"/>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7" name="TextBox 6"/>
          <p:cNvSpPr txBox="1"/>
          <p:nvPr/>
        </p:nvSpPr>
        <p:spPr>
          <a:xfrm>
            <a:off x="488950" y="823913"/>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16" name="Title 1"/>
          <p:cNvSpPr>
            <a:spLocks noGrp="1"/>
          </p:cNvSpPr>
          <p:nvPr>
            <p:ph type="title"/>
          </p:nvPr>
        </p:nvSpPr>
        <p:spPr>
          <a:xfrm>
            <a:off x="992267" y="609601"/>
            <a:ext cx="9550399" cy="2743199"/>
          </a:xfrm>
        </p:spPr>
        <p:txBody>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rtlCol="0" anchor="b">
            <a:normAutofit/>
          </a:bodyPr>
          <a:lstStyle>
            <a:lvl1pPr>
              <a:buNone/>
              <a:defRPr lang="en-US" sz="2400" b="0" cap="none" dirty="0">
                <a:ln w="3175" cmpd="sng">
                  <a:noFill/>
                </a:ln>
                <a:solidFill>
                  <a:schemeClr val="tx1"/>
                </a:solidFill>
                <a:effectLst/>
              </a:defRPr>
            </a:lvl1pPr>
          </a:lstStyle>
          <a:p>
            <a:pPr lvl="0"/>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8" name="Date Placeholder 3"/>
          <p:cNvSpPr>
            <a:spLocks noGrp="1"/>
          </p:cNvSpPr>
          <p:nvPr>
            <p:ph type="dt" sz="half" idx="14"/>
          </p:nvPr>
        </p:nvSpPr>
        <p:spPr/>
        <p:txBody>
          <a:bodyPr/>
          <a:lstStyle>
            <a:lvl1pPr>
              <a:defRPr/>
            </a:lvl1pPr>
          </a:lstStyle>
          <a:p>
            <a:pPr>
              <a:defRPr/>
            </a:pPr>
            <a:fld id="{856B042D-DF89-470A-88BD-2C00E0A28F9A}" type="datetimeFigureOut">
              <a:rPr lang="en-US"/>
              <a:pPr>
                <a:defRPr/>
              </a:pPr>
              <a:t>25-02-2022</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9E9A33EB-6688-4267-BAB1-8F7E51C94979}" type="slidenum">
              <a:rPr lang="en-US"/>
              <a:pPr>
                <a:defRPr/>
              </a:pPr>
              <a:t>‹#›</a:t>
            </a:fld>
            <a:endParaRPr lang="en-US"/>
          </a:p>
        </p:txBody>
      </p:sp>
    </p:spTree>
    <p:extLst>
      <p:ext uri="{BB962C8B-B14F-4D97-AF65-F5344CB8AC3E}">
        <p14:creationId xmlns:p14="http://schemas.microsoft.com/office/powerpoint/2010/main" val="3414914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1" y="609601"/>
            <a:ext cx="10131427" cy="2743199"/>
          </a:xfrm>
        </p:spPr>
        <p:txBody>
          <a:bodyPr/>
          <a:lstStyle>
            <a:lvl1pPr>
              <a:defRPr lang="en-US" b="0" dirty="0"/>
            </a:lvl1pPr>
          </a:lstStyle>
          <a:p>
            <a:pPr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6" name="Date Placeholder 3"/>
          <p:cNvSpPr>
            <a:spLocks noGrp="1"/>
          </p:cNvSpPr>
          <p:nvPr>
            <p:ph type="dt" sz="half" idx="14"/>
          </p:nvPr>
        </p:nvSpPr>
        <p:spPr/>
        <p:txBody>
          <a:bodyPr/>
          <a:lstStyle>
            <a:lvl1pPr>
              <a:defRPr/>
            </a:lvl1pPr>
          </a:lstStyle>
          <a:p>
            <a:pPr>
              <a:defRPr/>
            </a:pPr>
            <a:fld id="{4A9F89DE-9E53-472B-86FA-9675D3C99EB9}" type="datetimeFigureOut">
              <a:rPr lang="en-US"/>
              <a:pPr>
                <a:defRPr/>
              </a:pPr>
              <a:t>25-02-2022</a:t>
            </a:fld>
            <a:endParaRPr lang="en-US"/>
          </a:p>
        </p:txBody>
      </p:sp>
      <p:sp>
        <p:nvSpPr>
          <p:cNvPr id="7"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pPr>
              <a:defRPr/>
            </a:pPr>
            <a:fld id="{3AAC0EC3-AB7F-40D2-AAA0-3AB629A95313}" type="slidenum">
              <a:rPr lang="en-US"/>
              <a:pPr>
                <a:defRPr/>
              </a:pPr>
              <a:t>‹#›</a:t>
            </a:fld>
            <a:endParaRPr lang="en-US"/>
          </a:p>
        </p:txBody>
      </p:sp>
    </p:spTree>
    <p:extLst>
      <p:ext uri="{BB962C8B-B14F-4D97-AF65-F5344CB8AC3E}">
        <p14:creationId xmlns:p14="http://schemas.microsoft.com/office/powerpoint/2010/main" val="729946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E4C3FA79-8D08-4091-9694-07410AC34547}" type="datetimeFigureOut">
              <a:rPr lang="en-US"/>
              <a:pPr>
                <a:defRPr/>
              </a:pPr>
              <a:t>25-02-2022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A32B24-CA6B-4C1E-9682-7A570E5B93A8}" type="slidenum">
              <a:rPr lang="en-US"/>
              <a:pPr>
                <a:defRPr/>
              </a:pPr>
              <a:t>‹#›</a:t>
            </a:fld>
            <a:endParaRPr lang="en-US"/>
          </a:p>
        </p:txBody>
      </p:sp>
    </p:spTree>
    <p:extLst>
      <p:ext uri="{BB962C8B-B14F-4D97-AF65-F5344CB8AC3E}">
        <p14:creationId xmlns:p14="http://schemas.microsoft.com/office/powerpoint/2010/main" val="1672936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6B32D4-52A9-4DB1-B107-B05B32AE5D4B}" type="datetimeFigureOut">
              <a:rPr lang="en-US"/>
              <a:pPr>
                <a:defRPr/>
              </a:pPr>
              <a:t>25-02-2022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33E18E-83E7-4DCA-ACFE-D28474C62326}" type="slidenum">
              <a:rPr lang="en-US"/>
              <a:pPr>
                <a:defRPr/>
              </a:pPr>
              <a:t>‹#›</a:t>
            </a:fld>
            <a:endParaRPr lang="en-US"/>
          </a:p>
        </p:txBody>
      </p:sp>
    </p:spTree>
    <p:extLst>
      <p:ext uri="{BB962C8B-B14F-4D97-AF65-F5344CB8AC3E}">
        <p14:creationId xmlns:p14="http://schemas.microsoft.com/office/powerpoint/2010/main" val="3870751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A5415A39-09D8-4254-A727-90541D8B240D}" type="datetimeFigureOut">
              <a:rPr lang="en-US"/>
              <a:pPr>
                <a:defRPr/>
              </a:pPr>
              <a:t>25-02-2022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20B0C8-5575-4D14-99B4-9FA5952EACB6}" type="slidenum">
              <a:rPr lang="en-US"/>
              <a:pPr>
                <a:defRPr/>
              </a:pPr>
              <a:t>‹#›</a:t>
            </a:fld>
            <a:endParaRPr lang="en-US"/>
          </a:p>
        </p:txBody>
      </p:sp>
    </p:spTree>
    <p:extLst>
      <p:ext uri="{BB962C8B-B14F-4D97-AF65-F5344CB8AC3E}">
        <p14:creationId xmlns:p14="http://schemas.microsoft.com/office/powerpoint/2010/main" val="101873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5BF1F740-7D57-440B-B44D-FB8E2B2E3C86}" type="datetimeFigureOut">
              <a:rPr lang="en-US"/>
              <a:pPr>
                <a:defRPr/>
              </a:pPr>
              <a:t>25-02-2022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FF3983-27AA-493A-AEAF-C61E16C04685}" type="slidenum">
              <a:rPr lang="en-US"/>
              <a:pPr>
                <a:defRPr/>
              </a:pPr>
              <a:t>‹#›</a:t>
            </a:fld>
            <a:endParaRPr lang="en-US"/>
          </a:p>
        </p:txBody>
      </p:sp>
    </p:spTree>
    <p:extLst>
      <p:ext uri="{BB962C8B-B14F-4D97-AF65-F5344CB8AC3E}">
        <p14:creationId xmlns:p14="http://schemas.microsoft.com/office/powerpoint/2010/main" val="61641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0914D9F1-9C5B-461F-B204-B64924217C5C}" type="datetimeFigureOut">
              <a:rPr lang="en-US"/>
              <a:pPr>
                <a:defRPr/>
              </a:pPr>
              <a:t>25-02-2022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7451F8BB-046F-4572-BA01-2883EF386AEC}" type="slidenum">
              <a:rPr lang="en-US"/>
              <a:pPr>
                <a:defRPr/>
              </a:pPr>
              <a:t>‹#›</a:t>
            </a:fld>
            <a:endParaRPr lang="en-US"/>
          </a:p>
        </p:txBody>
      </p:sp>
    </p:spTree>
    <p:extLst>
      <p:ext uri="{BB962C8B-B14F-4D97-AF65-F5344CB8AC3E}">
        <p14:creationId xmlns:p14="http://schemas.microsoft.com/office/powerpoint/2010/main" val="1758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01ACEA93-4D26-4C4B-9499-1BA9D886DDEC}" type="datetimeFigureOut">
              <a:rPr lang="en-US"/>
              <a:pPr>
                <a:defRPr/>
              </a:pPr>
              <a:t>25-02-2022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CF22F82-F025-4B41-B5F2-79EF4CB817E5}" type="slidenum">
              <a:rPr lang="en-US"/>
              <a:pPr>
                <a:defRPr/>
              </a:pPr>
              <a:t>‹#›</a:t>
            </a:fld>
            <a:endParaRPr lang="en-US"/>
          </a:p>
        </p:txBody>
      </p:sp>
    </p:spTree>
    <p:extLst>
      <p:ext uri="{BB962C8B-B14F-4D97-AF65-F5344CB8AC3E}">
        <p14:creationId xmlns:p14="http://schemas.microsoft.com/office/powerpoint/2010/main" val="334068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CC4C127-3F91-4E1F-93D2-725EEA667D57}" type="datetimeFigureOut">
              <a:rPr lang="en-US"/>
              <a:pPr>
                <a:defRPr/>
              </a:pPr>
              <a:t>25-02-2022</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28F27DE2-8116-4A48-BCCB-C3656DD116FB}" type="slidenum">
              <a:rPr lang="en-US"/>
              <a:pPr>
                <a:defRPr/>
              </a:pPr>
              <a:t>‹#›</a:t>
            </a:fld>
            <a:endParaRPr lang="en-US"/>
          </a:p>
        </p:txBody>
      </p:sp>
    </p:spTree>
    <p:extLst>
      <p:ext uri="{BB962C8B-B14F-4D97-AF65-F5344CB8AC3E}">
        <p14:creationId xmlns:p14="http://schemas.microsoft.com/office/powerpoint/2010/main" val="260151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0A0DD56F-025E-4D3E-AB63-BFCEE7151AED}" type="datetimeFigureOut">
              <a:rPr lang="en-US"/>
              <a:pPr>
                <a:defRPr/>
              </a:pPr>
              <a:t>25-02-2022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DC0CA0BE-3FBE-43BC-A3FE-9CA098B36E81}" type="slidenum">
              <a:rPr lang="en-US"/>
              <a:pPr>
                <a:defRPr/>
              </a:pPr>
              <a:t>‹#›</a:t>
            </a:fld>
            <a:endParaRPr lang="en-US"/>
          </a:p>
        </p:txBody>
      </p:sp>
    </p:spTree>
    <p:extLst>
      <p:ext uri="{BB962C8B-B14F-4D97-AF65-F5344CB8AC3E}">
        <p14:creationId xmlns:p14="http://schemas.microsoft.com/office/powerpoint/2010/main" val="5807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2074333"/>
            <a:ext cx="3680885" cy="13716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92AEE521-9C98-41B4-B6AE-BB06541C4D1D}" type="datetimeFigureOut">
              <a:rPr lang="en-US"/>
              <a:pPr>
                <a:defRPr/>
              </a:pPr>
              <a:t>25-02-2022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E3111229-59BA-42A3-BC2B-84C7B5E423F3}" type="slidenum">
              <a:rPr lang="en-US"/>
              <a:pPr>
                <a:defRPr/>
              </a:pPr>
              <a:t>‹#›</a:t>
            </a:fld>
            <a:endParaRPr lang="en-US"/>
          </a:p>
        </p:txBody>
      </p:sp>
    </p:spTree>
    <p:extLst>
      <p:ext uri="{BB962C8B-B14F-4D97-AF65-F5344CB8AC3E}">
        <p14:creationId xmlns:p14="http://schemas.microsoft.com/office/powerpoint/2010/main" val="411079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600200"/>
            <a:ext cx="6164653" cy="1371600"/>
          </a:xfrm>
        </p:spPr>
        <p:txBody>
          <a:bodyPr anchor="b"/>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Date Placeholder 4"/>
          <p:cNvSpPr>
            <a:spLocks noGrp="1"/>
          </p:cNvSpPr>
          <p:nvPr>
            <p:ph type="dt" sz="half" idx="10"/>
          </p:nvPr>
        </p:nvSpPr>
        <p:spPr/>
        <p:txBody>
          <a:bodyPr/>
          <a:lstStyle>
            <a:lvl1pPr>
              <a:defRPr/>
            </a:lvl1pPr>
          </a:lstStyle>
          <a:p>
            <a:pPr>
              <a:defRPr/>
            </a:pPr>
            <a:fld id="{319B58B2-98D4-4D1F-8CB7-39DCEC21F0D2}" type="datetimeFigureOut">
              <a:rPr lang="en-US"/>
              <a:pPr>
                <a:defRPr/>
              </a:pPr>
              <a:t>25-02-2022</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13A1C941-398A-4EF5-9D76-D3EEDE3A3367}" type="slidenum">
              <a:rPr lang="en-US"/>
              <a:pPr>
                <a:defRPr/>
              </a:pPr>
              <a:t>‹#›</a:t>
            </a:fld>
            <a:endParaRPr lang="en-US"/>
          </a:p>
        </p:txBody>
      </p:sp>
    </p:spTree>
    <p:extLst>
      <p:ext uri="{BB962C8B-B14F-4D97-AF65-F5344CB8AC3E}">
        <p14:creationId xmlns:p14="http://schemas.microsoft.com/office/powerpoint/2010/main" val="2253690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10131425" cy="1455738"/>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685800" y="2141538"/>
            <a:ext cx="10131425" cy="364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8589963" y="5870575"/>
            <a:ext cx="1600200"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dirty="0">
                <a:solidFill>
                  <a:schemeClr val="tx1"/>
                </a:solidFill>
                <a:effectLst/>
                <a:latin typeface="+mn-lt"/>
              </a:defRPr>
            </a:lvl1pPr>
          </a:lstStyle>
          <a:p>
            <a:pPr>
              <a:defRPr/>
            </a:pPr>
            <a:fld id="{7FA56254-67B1-4BF4-BDDC-B63C2E1E4EC7}" type="datetimeFigureOut">
              <a:rPr lang="en-US"/>
              <a:pPr>
                <a:defRPr/>
              </a:pPr>
              <a:t>25-02-2022</a:t>
            </a:fld>
            <a:endParaRPr lang="en-US"/>
          </a:p>
        </p:txBody>
      </p:sp>
      <p:sp>
        <p:nvSpPr>
          <p:cNvPr id="5" name="Footer Placeholder 4"/>
          <p:cNvSpPr>
            <a:spLocks noGrp="1"/>
          </p:cNvSpPr>
          <p:nvPr>
            <p:ph type="ftr" sz="quarter" idx="3"/>
          </p:nvPr>
        </p:nvSpPr>
        <p:spPr>
          <a:xfrm>
            <a:off x="685800" y="5870575"/>
            <a:ext cx="7827963" cy="377825"/>
          </a:xfrm>
          <a:prstGeom prst="rect">
            <a:avLst/>
          </a:prstGeom>
        </p:spPr>
        <p:txBody>
          <a:bodyPr vert="horz" lIns="91440" tIns="45720" rIns="91440" bIns="45720" rtlCol="0" anchor="ctr"/>
          <a:lstStyle>
            <a:lvl1pPr algn="l" eaLnBrk="1" fontAlgn="auto" hangingPunct="1">
              <a:spcBef>
                <a:spcPts val="0"/>
              </a:spcBef>
              <a:spcAft>
                <a:spcPts val="0"/>
              </a:spcAft>
              <a:defRPr sz="1000" b="0" i="0" dirty="0">
                <a:solidFill>
                  <a:schemeClr val="tx1"/>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10266363" y="5870575"/>
            <a:ext cx="550862" cy="377825"/>
          </a:xfrm>
          <a:prstGeom prst="rect">
            <a:avLst/>
          </a:prstGeom>
        </p:spPr>
        <p:txBody>
          <a:bodyPr vert="horz" lIns="91440" tIns="45720" rIns="91440" bIns="45720" rtlCol="0" anchor="ctr"/>
          <a:lstStyle>
            <a:lvl1pPr algn="r" eaLnBrk="1" fontAlgn="auto" hangingPunct="1">
              <a:spcBef>
                <a:spcPts val="0"/>
              </a:spcBef>
              <a:spcAft>
                <a:spcPts val="0"/>
              </a:spcAft>
              <a:defRPr sz="1000" b="0" i="0" dirty="0">
                <a:solidFill>
                  <a:schemeClr val="tx1"/>
                </a:solidFill>
                <a:effectLst/>
                <a:latin typeface="+mn-lt"/>
              </a:defRPr>
            </a:lvl1pPr>
          </a:lstStyle>
          <a:p>
            <a:pPr>
              <a:defRPr/>
            </a:pPr>
            <a:fld id="{3695CBE0-4D6B-45D6-BEF4-C71A37C3B394}"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5"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fontAlgn="base" hangingPunct="1">
        <a:spcBef>
          <a:spcPct val="0"/>
        </a:spcBef>
        <a:spcAft>
          <a:spcPct val="0"/>
        </a:spcAft>
        <a:defRPr sz="3600" kern="1200" cap="all">
          <a:ln w="3175" cmpd="sng">
            <a:noFill/>
          </a:ln>
          <a:solidFill>
            <a:schemeClr val="tx1"/>
          </a:solidFill>
          <a:latin typeface="+mj-lt"/>
          <a:ea typeface="+mj-ea"/>
          <a:cs typeface="+mj-cs"/>
        </a:defRPr>
      </a:lvl1pPr>
      <a:lvl2pPr algn="l" defTabSz="457200" rtl="0" eaLnBrk="1" fontAlgn="base" hangingPunct="1">
        <a:spcBef>
          <a:spcPct val="0"/>
        </a:spcBef>
        <a:spcAft>
          <a:spcPct val="0"/>
        </a:spcAft>
        <a:defRPr sz="3600">
          <a:solidFill>
            <a:schemeClr val="tx1"/>
          </a:solidFill>
          <a:latin typeface="Calibri Light" panose="020F0302020204030204" pitchFamily="34" charset="0"/>
        </a:defRPr>
      </a:lvl2pPr>
      <a:lvl3pPr algn="l" defTabSz="457200" rtl="0" eaLnBrk="1" fontAlgn="base" hangingPunct="1">
        <a:spcBef>
          <a:spcPct val="0"/>
        </a:spcBef>
        <a:spcAft>
          <a:spcPct val="0"/>
        </a:spcAft>
        <a:defRPr sz="3600">
          <a:solidFill>
            <a:schemeClr val="tx1"/>
          </a:solidFill>
          <a:latin typeface="Calibri Light" panose="020F0302020204030204" pitchFamily="34" charset="0"/>
        </a:defRPr>
      </a:lvl3pPr>
      <a:lvl4pPr algn="l" defTabSz="457200" rtl="0" eaLnBrk="1" fontAlgn="base" hangingPunct="1">
        <a:spcBef>
          <a:spcPct val="0"/>
        </a:spcBef>
        <a:spcAft>
          <a:spcPct val="0"/>
        </a:spcAft>
        <a:defRPr sz="3600">
          <a:solidFill>
            <a:schemeClr val="tx1"/>
          </a:solidFill>
          <a:latin typeface="Calibri Light" panose="020F0302020204030204" pitchFamily="34" charset="0"/>
        </a:defRPr>
      </a:lvl4pPr>
      <a:lvl5pPr algn="l" defTabSz="457200" rtl="0" eaLnBrk="1" fontAlgn="base" hangingPunct="1">
        <a:spcBef>
          <a:spcPct val="0"/>
        </a:spcBef>
        <a:spcAft>
          <a:spcPct val="0"/>
        </a:spcAft>
        <a:defRPr sz="3600">
          <a:solidFill>
            <a:schemeClr val="tx1"/>
          </a:solidFill>
          <a:latin typeface="Calibri Light" panose="020F03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fontAlgn="base" hangingPunct="1">
        <a:spcBef>
          <a:spcPct val="0"/>
        </a:spcBef>
        <a:spcAft>
          <a:spcPts val="1000"/>
        </a:spcAft>
        <a:buClr>
          <a:schemeClr val="tx1"/>
        </a:buClr>
        <a:buSzPct val="100000"/>
        <a:buFont typeface="Arial" panose="020B0604020202020204" pitchFamily="34" charset="0"/>
        <a:buChar char="•"/>
        <a:defRPr kern="1200">
          <a:solidFill>
            <a:schemeClr val="tx1"/>
          </a:solidFill>
          <a:latin typeface="+mn-lt"/>
          <a:ea typeface="+mn-ea"/>
          <a:cs typeface="+mn-cs"/>
        </a:defRPr>
      </a:lvl1pPr>
      <a:lvl2pPr marL="742950" indent="-285750" algn="l" defTabSz="457200" rtl="0" eaLnBrk="1" fontAlgn="base" hangingPunct="1">
        <a:spcBef>
          <a:spcPct val="0"/>
        </a:spcBef>
        <a:spcAft>
          <a:spcPts val="1000"/>
        </a:spcAft>
        <a:buClr>
          <a:schemeClr val="tx1"/>
        </a:buClr>
        <a:buSzPct val="100000"/>
        <a:buFont typeface="Arial" panose="020B0604020202020204" pitchFamily="34" charset="0"/>
        <a:buChar char="•"/>
        <a:defRPr sz="1600" kern="1200">
          <a:solidFill>
            <a:schemeClr val="tx1"/>
          </a:solidFill>
          <a:latin typeface="+mn-lt"/>
          <a:ea typeface="+mn-ea"/>
          <a:cs typeface="+mn-cs"/>
        </a:defRPr>
      </a:lvl2pPr>
      <a:lvl3pPr marL="1200150" indent="-285750" algn="l" defTabSz="457200" rtl="0" eaLnBrk="1" fontAlgn="base" hangingPunct="1">
        <a:spcBef>
          <a:spcPct val="0"/>
        </a:spcBef>
        <a:spcAft>
          <a:spcPts val="1000"/>
        </a:spcAft>
        <a:buClr>
          <a:schemeClr val="tx1"/>
        </a:buClr>
        <a:buSzPct val="100000"/>
        <a:buFont typeface="Arial" panose="020B0604020202020204" pitchFamily="34" charset="0"/>
        <a:buChar char="•"/>
        <a:defRPr sz="1400" kern="1200">
          <a:solidFill>
            <a:schemeClr val="tx1"/>
          </a:solidFill>
          <a:latin typeface="+mn-lt"/>
          <a:ea typeface="+mn-ea"/>
          <a:cs typeface="+mn-cs"/>
        </a:defRPr>
      </a:lvl3pPr>
      <a:lvl4pPr marL="1543050" indent="-171450" algn="l" defTabSz="457200" rtl="0" eaLnBrk="1" fontAlgn="base" hangingPunct="1">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4pPr>
      <a:lvl5pPr marL="2000250" indent="-171450" algn="l" defTabSz="457200" rtl="0" eaLnBrk="1" fontAlgn="base" hangingPunct="1">
        <a:spcBef>
          <a:spcPct val="0"/>
        </a:spcBef>
        <a:spcAft>
          <a:spcPts val="1000"/>
        </a:spcAft>
        <a:buClr>
          <a:schemeClr val="tx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FE4B-1597-4750-A965-66AAC9741756}"/>
              </a:ext>
            </a:extLst>
          </p:cNvPr>
          <p:cNvSpPr>
            <a:spLocks noGrp="1"/>
          </p:cNvSpPr>
          <p:nvPr>
            <p:ph type="ctrTitle"/>
          </p:nvPr>
        </p:nvSpPr>
        <p:spPr>
          <a:xfrm>
            <a:off x="2570163" y="1963738"/>
            <a:ext cx="8589962" cy="1828800"/>
          </a:xfrm>
        </p:spPr>
        <p:txBody>
          <a:bodyPr>
            <a:normAutofit fontScale="90000"/>
          </a:bodyPr>
          <a:lstStyle/>
          <a:p>
            <a:pPr algn="ctr" fontAlgn="auto">
              <a:spcAft>
                <a:spcPts val="0"/>
              </a:spcAft>
              <a:defRPr/>
            </a:pPr>
            <a:r>
              <a:rPr lang="en-US" dirty="0"/>
              <a:t>UNIT-4</a:t>
            </a:r>
            <a:br>
              <a:rPr lang="en-US" dirty="0"/>
            </a:br>
            <a:r>
              <a:rPr lang="en-US" dirty="0"/>
              <a:t>Natural Language Processing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2"/>
          <p:cNvSpPr txBox="1">
            <a:spLocks noChangeArrowheads="1"/>
          </p:cNvSpPr>
          <p:nvPr/>
        </p:nvSpPr>
        <p:spPr bwMode="auto">
          <a:xfrm>
            <a:off x="500063" y="827088"/>
            <a:ext cx="11233150" cy="591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b="1">
                <a:solidFill>
                  <a:srgbClr val="FF0000"/>
                </a:solidFill>
              </a:rPr>
              <a:t>Entities</a:t>
            </a:r>
            <a:r>
              <a:rPr lang="en-US" altLang="en-US" sz="2400"/>
              <a:t> :</a:t>
            </a:r>
          </a:p>
          <a:p>
            <a:pPr algn="just" eaLnBrk="1" hangingPunct="1"/>
            <a:r>
              <a:rPr lang="en-US" altLang="en-US" sz="2400"/>
              <a:t>Likely the most common use case for natural language processing, entities are the people, places, organizations, and things in your text. In our initial example sen‐ tence, we identified several entities in the text—friend, car, and phone. </a:t>
            </a:r>
          </a:p>
          <a:p>
            <a:pPr algn="just" eaLnBrk="1" hangingPunct="1"/>
            <a:endParaRPr lang="en-US" altLang="en-US" sz="2400"/>
          </a:p>
          <a:p>
            <a:pPr algn="just" eaLnBrk="1" hangingPunct="1"/>
            <a:r>
              <a:rPr lang="en-US" altLang="en-US" sz="2400" b="1">
                <a:solidFill>
                  <a:srgbClr val="FF0000"/>
                </a:solidFill>
              </a:rPr>
              <a:t>Relations</a:t>
            </a:r>
          </a:p>
          <a:p>
            <a:pPr algn="just" eaLnBrk="1" hangingPunct="1"/>
            <a:r>
              <a:rPr lang="en-US" altLang="en-US" sz="2400"/>
              <a:t> How are entities related? Natural language processing can identify whether there is a relationship between multiple entities and tell the type of relation between them. For example, a “createdBy” relation might connect the entities “iPhone” and “Apple.” </a:t>
            </a:r>
          </a:p>
          <a:p>
            <a:pPr algn="just" eaLnBrk="1" hangingPunct="1"/>
            <a:endParaRPr lang="en-US" altLang="en-US" sz="2400"/>
          </a:p>
          <a:p>
            <a:pPr algn="just" eaLnBrk="1" hangingPunct="1"/>
            <a:r>
              <a:rPr lang="en-US" altLang="en-US" sz="2400" b="1">
                <a:solidFill>
                  <a:srgbClr val="FF0000"/>
                </a:solidFill>
              </a:rPr>
              <a:t>Concepts</a:t>
            </a:r>
            <a:r>
              <a:rPr lang="en-US" altLang="en-US" sz="2400"/>
              <a:t> </a:t>
            </a:r>
          </a:p>
          <a:p>
            <a:pPr algn="just" eaLnBrk="1" hangingPunct="1"/>
            <a:r>
              <a:rPr lang="en-US" altLang="en-US" sz="2400"/>
              <a:t>One of the more magical aspects of NLP is extracting general concepts from the body of text that may not explicitly appear in the corpus. This is a potent tool. For example, analysis of an article about Tesla may return the concepts “electric cars“ or “Elon Musk,” even if those terms are not explicitly mentioned in the text</a:t>
            </a:r>
            <a:r>
              <a:rPr lang="en-US" altLang="en-US"/>
              <a:t>.</a:t>
            </a:r>
          </a:p>
          <a:p>
            <a:pPr eaLnBrk="1" hangingPunct="1"/>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p:cNvSpPr txBox="1">
            <a:spLocks noChangeArrowheads="1"/>
          </p:cNvSpPr>
          <p:nvPr/>
        </p:nvSpPr>
        <p:spPr bwMode="auto">
          <a:xfrm>
            <a:off x="365125" y="298450"/>
            <a:ext cx="11628438"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b="1">
                <a:solidFill>
                  <a:srgbClr val="FF0000"/>
                </a:solidFill>
              </a:rPr>
              <a:t>Keywords</a:t>
            </a:r>
            <a:r>
              <a:rPr lang="en-US" altLang="en-US" sz="2400"/>
              <a:t> NLP can identify the important and relevant keywords in your content. This allows you to create a base of words from the corpus that are important to the business value you’re trying to drive. </a:t>
            </a:r>
          </a:p>
          <a:p>
            <a:pPr algn="just" eaLnBrk="1" hangingPunct="1"/>
            <a:endParaRPr lang="en-US" altLang="en-US" sz="2400"/>
          </a:p>
          <a:p>
            <a:pPr algn="just" eaLnBrk="1" hangingPunct="1"/>
            <a:r>
              <a:rPr lang="en-US" altLang="en-US" sz="2400" b="1">
                <a:solidFill>
                  <a:srgbClr val="FF0000"/>
                </a:solidFill>
              </a:rPr>
              <a:t>Semantic</a:t>
            </a:r>
            <a:r>
              <a:rPr lang="en-US" altLang="en-US" sz="2400"/>
              <a:t> Roles Semantic roles are the subjects, actions, and the objects they act upon in the text. Take the sentence, “IBM bought a company.” In this sentence the subject is “IBM,” the action is “bought,” and the object is “company.” NLP can parse senten‐ The Components of NLP | 11 ces into these semantic roles for a variety of business uses—for example, deter‐ mining which companies were acquired last week or receiving notifications any time a particular company launches a product.</a:t>
            </a:r>
          </a:p>
          <a:p>
            <a:pPr algn="just" eaLnBrk="1" hangingPunct="1"/>
            <a:endParaRPr lang="en-US" altLang="en-US" sz="2400"/>
          </a:p>
          <a:p>
            <a:pPr algn="just" eaLnBrk="1" hangingPunct="1"/>
            <a:r>
              <a:rPr lang="en-US" altLang="en-US" sz="2400"/>
              <a:t> </a:t>
            </a:r>
            <a:r>
              <a:rPr lang="en-US" altLang="en-US" sz="2400" b="1">
                <a:solidFill>
                  <a:srgbClr val="FF0000"/>
                </a:solidFill>
              </a:rPr>
              <a:t>Categories</a:t>
            </a:r>
            <a:r>
              <a:rPr lang="en-US" altLang="en-US" sz="2400"/>
              <a:t> Categories describe what a piece of content is about at a high level. NLP can ana‐ lyze text and then place it into a hierarchical taxonomy, providing categories to use in applications. Depending on the content, categories could be one or more of sports, finance, travel, computing, and so on. Possible applications include placing relevant ads alongside user-generated content on a website or displaying all the articles talking about a particular subject.</a:t>
            </a:r>
            <a:endParaRPr lang="en-I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
          <p:cNvSpPr txBox="1">
            <a:spLocks noChangeArrowheads="1"/>
          </p:cNvSpPr>
          <p:nvPr/>
        </p:nvSpPr>
        <p:spPr bwMode="auto">
          <a:xfrm>
            <a:off x="635000" y="625475"/>
            <a:ext cx="107902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a:solidFill>
                  <a:srgbClr val="FF0000"/>
                </a:solidFill>
              </a:rPr>
              <a:t>Emotion</a:t>
            </a:r>
            <a:r>
              <a:rPr lang="en-US" altLang="en-US" sz="2400"/>
              <a:t> Whether you’re trying to understand the emotion conveyed by a post on social media or analyze incoming customer support tickets, detecting emotions in text is extremely valuable. Is the content conveying anger, disgust, fear, joy, or sad‐ ness? Emotion detection in NLP will assist in solving this problem. </a:t>
            </a:r>
          </a:p>
          <a:p>
            <a:pPr algn="just" eaLnBrk="1" hangingPunct="1"/>
            <a:endParaRPr lang="en-US" altLang="en-US" sz="2400"/>
          </a:p>
          <a:p>
            <a:pPr algn="just" eaLnBrk="1" hangingPunct="1"/>
            <a:r>
              <a:rPr lang="en-US" altLang="en-US" sz="2400">
                <a:solidFill>
                  <a:srgbClr val="FF0000"/>
                </a:solidFill>
              </a:rPr>
              <a:t>Sentiment</a:t>
            </a:r>
            <a:r>
              <a:rPr lang="en-US" altLang="en-US" sz="2400"/>
              <a:t> Similarly, what is the general sentiment in the content? Is it positive, neutral, or negative? NLP can provide a score as to the level of positive or negative sentiment of the text. Again, this proves to be extremely valuable in the context of customer support. This enables automatic understanding of sentiment related to your product on a continual basis. Now that we’ve covered what constitutes natural language processing, let’s look at some examples to illustrate how NLP is currently being used across various industries</a:t>
            </a:r>
            <a:endParaRPr lang="en-I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685800" y="609600"/>
            <a:ext cx="9834563" cy="863600"/>
          </a:xfrm>
        </p:spPr>
        <p:txBody>
          <a:bodyPr wrap="square" numCol="1" anchorCtr="0" compatLnSpc="1">
            <a:prstTxWarp prst="textNoShape">
              <a:avLst/>
            </a:prstTxWarp>
          </a:bodyPr>
          <a:lstStyle/>
          <a:p>
            <a:pPr algn="ctr"/>
            <a:r>
              <a:rPr lang="en-IN" altLang="en-US" cap="none" smtClean="0">
                <a:ln>
                  <a:noFill/>
                </a:ln>
              </a:rPr>
              <a:t>Enterprise Applications Of NLP</a:t>
            </a:r>
          </a:p>
        </p:txBody>
      </p:sp>
      <p:sp>
        <p:nvSpPr>
          <p:cNvPr id="3" name="Content Placeholder 2">
            <a:extLst>
              <a:ext uri="{FF2B5EF4-FFF2-40B4-BE49-F238E27FC236}">
                <a16:creationId xmlns:a16="http://schemas.microsoft.com/office/drawing/2014/main" id="{D723D991-645A-4A62-B6CF-0F7D51AF4777}"/>
              </a:ext>
            </a:extLst>
          </p:cNvPr>
          <p:cNvSpPr>
            <a:spLocks noGrp="1"/>
          </p:cNvSpPr>
          <p:nvPr>
            <p:ph idx="1"/>
          </p:nvPr>
        </p:nvSpPr>
        <p:spPr>
          <a:xfrm>
            <a:off x="982663" y="1473200"/>
            <a:ext cx="9834562" cy="4318000"/>
          </a:xfrm>
        </p:spPr>
        <p:txBody>
          <a:bodyPr rtlCol="0">
            <a:normAutofit/>
          </a:bodyPr>
          <a:lstStyle/>
          <a:p>
            <a:pPr marL="0" indent="0" algn="just" fontAlgn="auto">
              <a:spcBef>
                <a:spcPts val="0"/>
              </a:spcBef>
              <a:buFont typeface="Arial"/>
              <a:buNone/>
              <a:defRPr/>
            </a:pPr>
            <a:r>
              <a:rPr lang="en-US" sz="2400" dirty="0"/>
              <a:t>There are numerous examples of natural language processing being used in enterprise applications, the following are some of the best representations of the power of NLP.</a:t>
            </a:r>
          </a:p>
          <a:p>
            <a:pPr algn="just" fontAlgn="auto">
              <a:spcBef>
                <a:spcPts val="0"/>
              </a:spcBef>
              <a:buFont typeface="Wingdings" panose="05000000000000000000" pitchFamily="2" charset="2"/>
              <a:buChar char="q"/>
              <a:defRPr/>
            </a:pPr>
            <a:r>
              <a:rPr lang="en-IN" sz="2400" dirty="0"/>
              <a:t>Social Media Analysis</a:t>
            </a:r>
            <a:endParaRPr lang="en-US" sz="2400" dirty="0"/>
          </a:p>
          <a:p>
            <a:pPr algn="just" fontAlgn="auto">
              <a:spcBef>
                <a:spcPts val="0"/>
              </a:spcBef>
              <a:buFont typeface="Wingdings" panose="05000000000000000000" pitchFamily="2" charset="2"/>
              <a:buChar char="q"/>
              <a:defRPr/>
            </a:pPr>
            <a:r>
              <a:rPr lang="en-IN" sz="2400" dirty="0"/>
              <a:t>Customer Support</a:t>
            </a:r>
            <a:endParaRPr lang="en-US" sz="2400" dirty="0"/>
          </a:p>
          <a:p>
            <a:pPr algn="just" fontAlgn="auto">
              <a:spcBef>
                <a:spcPts val="0"/>
              </a:spcBef>
              <a:buFont typeface="Wingdings" panose="05000000000000000000" pitchFamily="2" charset="2"/>
              <a:buChar char="q"/>
              <a:defRPr/>
            </a:pPr>
            <a:r>
              <a:rPr lang="en-IN" sz="2400" dirty="0"/>
              <a:t>Business Intelligence</a:t>
            </a:r>
            <a:endParaRPr lang="en-US" sz="2400" dirty="0"/>
          </a:p>
          <a:p>
            <a:pPr algn="just" fontAlgn="auto">
              <a:spcBef>
                <a:spcPts val="0"/>
              </a:spcBef>
              <a:buFont typeface="Wingdings" panose="05000000000000000000" pitchFamily="2" charset="2"/>
              <a:buChar char="q"/>
              <a:defRPr/>
            </a:pPr>
            <a:r>
              <a:rPr lang="en-IN" sz="2400" dirty="0"/>
              <a:t>Content Marketing and Recommendation</a:t>
            </a:r>
            <a:endParaRPr lang="en-US" sz="2400" dirty="0"/>
          </a:p>
          <a:p>
            <a:pPr algn="just" fontAlgn="auto">
              <a:spcBef>
                <a:spcPts val="0"/>
              </a:spcBef>
              <a:buFont typeface="Wingdings" panose="05000000000000000000" pitchFamily="2" charset="2"/>
              <a:buChar char="q"/>
              <a:defRPr/>
            </a:pPr>
            <a:r>
              <a:rPr lang="en-IN" sz="2400" dirty="0"/>
              <a:t>Additional Topics</a:t>
            </a:r>
            <a:r>
              <a:rPr lang="en-US" sz="2400" dirty="0"/>
              <a:t> </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244DB-4B63-41A2-B7B7-57222A2D54FA}"/>
              </a:ext>
            </a:extLst>
          </p:cNvPr>
          <p:cNvSpPr txBox="1"/>
          <p:nvPr/>
        </p:nvSpPr>
        <p:spPr>
          <a:xfrm>
            <a:off x="0" y="106363"/>
            <a:ext cx="12192000" cy="7046912"/>
          </a:xfrm>
          <a:prstGeom prst="rect">
            <a:avLst/>
          </a:prstGeom>
          <a:noFill/>
        </p:spPr>
        <p:txBody>
          <a:bodyPr>
            <a:spAutoFit/>
          </a:bodyPr>
          <a:lstStyle/>
          <a:p>
            <a:pPr eaLnBrk="1" fontAlgn="auto" hangingPunct="1">
              <a:spcBef>
                <a:spcPts val="0"/>
              </a:spcBef>
              <a:spcAft>
                <a:spcPts val="0"/>
              </a:spcAft>
              <a:defRPr/>
            </a:pPr>
            <a:r>
              <a:rPr lang="en-IN" sz="2800" dirty="0">
                <a:solidFill>
                  <a:srgbClr val="FF0000"/>
                </a:solidFill>
                <a:latin typeface="+mn-lt"/>
              </a:rPr>
              <a:t>Social Media Analysis:</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One of the most common enterprise applications of natural language processing is in the area of social media monitoring, analytics, and analysis. </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Over 500 million tweets are send per day.</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Natural </a:t>
            </a:r>
            <a:r>
              <a:rPr lang="en-US" dirty="0" err="1">
                <a:latin typeface="+mn-lt"/>
              </a:rPr>
              <a:t>lan</a:t>
            </a:r>
            <a:r>
              <a:rPr lang="en-US" dirty="0">
                <a:latin typeface="+mn-lt"/>
              </a:rPr>
              <a:t>‐ </a:t>
            </a:r>
            <a:r>
              <a:rPr lang="en-US" dirty="0" err="1">
                <a:latin typeface="+mn-lt"/>
              </a:rPr>
              <a:t>guage</a:t>
            </a:r>
            <a:r>
              <a:rPr lang="en-US" dirty="0">
                <a:latin typeface="+mn-lt"/>
              </a:rPr>
              <a:t> processing can deliver this information and more by analyzing social 12 | Chapter 2: Natural Language Processing media.</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Additionally, when an incident occurs in real time, applying NLP to monitor social media provides a distinct advantage to help businesses react immediately with the appropriate understanding of the issue at hand.</a:t>
            </a:r>
            <a:endParaRPr lang="en-IN" dirty="0">
              <a:latin typeface="+mn-lt"/>
            </a:endParaRPr>
          </a:p>
          <a:p>
            <a:pPr eaLnBrk="1" fontAlgn="auto" hangingPunct="1">
              <a:spcBef>
                <a:spcPts val="0"/>
              </a:spcBef>
              <a:spcAft>
                <a:spcPts val="0"/>
              </a:spcAft>
              <a:defRPr/>
            </a:pPr>
            <a:r>
              <a:rPr lang="en-IN" sz="2800" dirty="0">
                <a:solidFill>
                  <a:srgbClr val="FF0000"/>
                </a:solidFill>
                <a:latin typeface="+mn-lt"/>
              </a:rPr>
              <a:t>Customer Support:</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A recent study has shown that companies lose more than $62 billion annually due to poor customer service, a 51% increase since 2013.</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Companies are using natural language processing in a variety of ways in </a:t>
            </a:r>
            <a:r>
              <a:rPr lang="en-US" dirty="0" err="1">
                <a:latin typeface="+mn-lt"/>
              </a:rPr>
              <a:t>cus</a:t>
            </a:r>
            <a:r>
              <a:rPr lang="en-US" dirty="0">
                <a:latin typeface="+mn-lt"/>
              </a:rPr>
              <a:t>‐ </a:t>
            </a:r>
            <a:r>
              <a:rPr lang="en-US" dirty="0" err="1">
                <a:latin typeface="+mn-lt"/>
              </a:rPr>
              <a:t>tomer</a:t>
            </a:r>
            <a:r>
              <a:rPr lang="en-US" dirty="0">
                <a:latin typeface="+mn-lt"/>
              </a:rPr>
              <a:t> support. </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For each incoming support ticket, the content can be analyzed to obtain its sentiment, relevant keywords, and a categorization.</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This process can be used to route the support ticket faster to the correct representative and in some cases to automatically respond to the request .</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Natural language processing can also assist in making sure support </a:t>
            </a:r>
            <a:r>
              <a:rPr lang="en-US" dirty="0" err="1">
                <a:latin typeface="+mn-lt"/>
              </a:rPr>
              <a:t>representa</a:t>
            </a:r>
            <a:r>
              <a:rPr lang="en-US" dirty="0">
                <a:latin typeface="+mn-lt"/>
              </a:rPr>
              <a:t>‐ </a:t>
            </a:r>
            <a:r>
              <a:rPr lang="en-US" dirty="0" err="1">
                <a:latin typeface="+mn-lt"/>
              </a:rPr>
              <a:t>tives</a:t>
            </a:r>
            <a:r>
              <a:rPr lang="en-US" dirty="0">
                <a:latin typeface="+mn-lt"/>
              </a:rPr>
              <a:t> are both consistent as well as nonaggressive (or any other trait the company is looking to minimize) in their language.</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When preparing a reply to a support question, an application incorporated with NLP can provide a suggested </a:t>
            </a:r>
            <a:r>
              <a:rPr lang="en-US" dirty="0" err="1">
                <a:latin typeface="+mn-lt"/>
              </a:rPr>
              <a:t>vocabu</a:t>
            </a:r>
            <a:r>
              <a:rPr lang="en-US" dirty="0">
                <a:latin typeface="+mn-lt"/>
              </a:rPr>
              <a:t>‐ </a:t>
            </a:r>
            <a:r>
              <a:rPr lang="en-US" dirty="0" err="1">
                <a:latin typeface="+mn-lt"/>
              </a:rPr>
              <a:t>lary</a:t>
            </a:r>
            <a:r>
              <a:rPr lang="en-US" dirty="0">
                <a:latin typeface="+mn-lt"/>
              </a:rPr>
              <a:t> to assist this process.</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These approaches to customer support can make the overall system much faster, more efficient, and easier to maintain, and subsequently reduce costs over a </a:t>
            </a:r>
            <a:r>
              <a:rPr lang="en-US" dirty="0" err="1">
                <a:latin typeface="+mn-lt"/>
              </a:rPr>
              <a:t>tra</a:t>
            </a:r>
            <a:r>
              <a:rPr lang="en-US" dirty="0">
                <a:latin typeface="+mn-lt"/>
              </a:rPr>
              <a:t>‐ </a:t>
            </a:r>
            <a:r>
              <a:rPr lang="en-US" dirty="0" err="1">
                <a:latin typeface="+mn-lt"/>
              </a:rPr>
              <a:t>ditional</a:t>
            </a:r>
            <a:r>
              <a:rPr lang="en-US" dirty="0">
                <a:latin typeface="+mn-lt"/>
              </a:rPr>
              <a:t> ticketing system.</a:t>
            </a:r>
          </a:p>
          <a:p>
            <a:pPr marL="285750" indent="-285750" algn="just" eaLnBrk="1" fontAlgn="auto" hangingPunct="1">
              <a:spcBef>
                <a:spcPts val="0"/>
              </a:spcBef>
              <a:spcAft>
                <a:spcPts val="0"/>
              </a:spcAft>
              <a:buFont typeface="Wingdings" panose="05000000000000000000" pitchFamily="2" charset="2"/>
              <a:buChar char="Ø"/>
              <a:defRPr/>
            </a:pPr>
            <a:endParaRPr lang="en-US" dirty="0">
              <a:latin typeface="+mn-lt"/>
            </a:endParaRPr>
          </a:p>
          <a:p>
            <a:pPr marL="285750" indent="-285750" algn="just" eaLnBrk="1" fontAlgn="auto" hangingPunct="1">
              <a:spcBef>
                <a:spcPts val="0"/>
              </a:spcBef>
              <a:spcAft>
                <a:spcPts val="0"/>
              </a:spcAft>
              <a:buFont typeface="Wingdings" panose="05000000000000000000" pitchFamily="2" charset="2"/>
              <a:buChar char="Ø"/>
              <a:defRPr/>
            </a:pPr>
            <a:endParaRPr lang="en-IN" dirty="0">
              <a:solidFill>
                <a:srgbClr val="FF0000"/>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C385D-99A4-4CB3-95CC-41D93837D37E}"/>
              </a:ext>
            </a:extLst>
          </p:cNvPr>
          <p:cNvSpPr txBox="1"/>
          <p:nvPr/>
        </p:nvSpPr>
        <p:spPr>
          <a:xfrm>
            <a:off x="192088" y="163513"/>
            <a:ext cx="11483975" cy="6094412"/>
          </a:xfrm>
          <a:prstGeom prst="rect">
            <a:avLst/>
          </a:prstGeom>
          <a:noFill/>
        </p:spPr>
        <p:txBody>
          <a:bodyPr>
            <a:spAutoFit/>
          </a:bodyPr>
          <a:lstStyle/>
          <a:p>
            <a:pPr eaLnBrk="1" fontAlgn="auto" hangingPunct="1">
              <a:spcBef>
                <a:spcPts val="0"/>
              </a:spcBef>
              <a:spcAft>
                <a:spcPts val="0"/>
              </a:spcAft>
              <a:defRPr/>
            </a:pPr>
            <a:r>
              <a:rPr lang="en-IN" sz="2800" b="1" dirty="0">
                <a:solidFill>
                  <a:srgbClr val="FF0000"/>
                </a:solidFill>
                <a:latin typeface="+mn-lt"/>
              </a:rPr>
              <a:t>Business Intelligence:</a:t>
            </a:r>
          </a:p>
          <a:p>
            <a:pPr marL="457200" indent="-457200" algn="just" eaLnBrk="1" fontAlgn="auto" hangingPunct="1">
              <a:spcBef>
                <a:spcPts val="0"/>
              </a:spcBef>
              <a:spcAft>
                <a:spcPts val="0"/>
              </a:spcAft>
              <a:buFont typeface="Wingdings" panose="05000000000000000000" pitchFamily="2" charset="2"/>
              <a:buChar char="Ø"/>
              <a:defRPr/>
            </a:pPr>
            <a:r>
              <a:rPr lang="en-US" dirty="0">
                <a:latin typeface="+mn-lt"/>
              </a:rPr>
              <a:t>According to Gartner, the market for business intelligence (BI) software is expected to reach $18.3 billion in 2017.</a:t>
            </a:r>
          </a:p>
          <a:p>
            <a:pPr marL="457200" indent="-457200" algn="just" eaLnBrk="1" fontAlgn="auto" hangingPunct="1">
              <a:spcBef>
                <a:spcPts val="0"/>
              </a:spcBef>
              <a:spcAft>
                <a:spcPts val="0"/>
              </a:spcAft>
              <a:buFont typeface="Wingdings" panose="05000000000000000000" pitchFamily="2" charset="2"/>
              <a:buChar char="Ø"/>
              <a:defRPr/>
            </a:pPr>
            <a:r>
              <a:rPr lang="en-US" dirty="0">
                <a:latin typeface="+mn-lt"/>
              </a:rPr>
              <a:t>Natural language processing allows all users, especially nontechnical experts, to ask questions of the data as opposed to needing to write a complex query of the database. </a:t>
            </a:r>
          </a:p>
          <a:p>
            <a:pPr marL="457200" indent="-457200" algn="just" eaLnBrk="1" fontAlgn="auto" hangingPunct="1">
              <a:spcBef>
                <a:spcPts val="0"/>
              </a:spcBef>
              <a:spcAft>
                <a:spcPts val="0"/>
              </a:spcAft>
              <a:buFont typeface="Wingdings" panose="05000000000000000000" pitchFamily="2" charset="2"/>
              <a:buChar char="Ø"/>
              <a:defRPr/>
            </a:pPr>
            <a:r>
              <a:rPr lang="en-US" dirty="0">
                <a:latin typeface="+mn-lt"/>
              </a:rPr>
              <a:t>This allows the business users to ask questions of the data without having to request developer resources to make it happen. </a:t>
            </a:r>
          </a:p>
          <a:p>
            <a:pPr marL="457200" indent="-457200" algn="just" eaLnBrk="1" fontAlgn="auto" hangingPunct="1">
              <a:spcBef>
                <a:spcPts val="0"/>
              </a:spcBef>
              <a:spcAft>
                <a:spcPts val="0"/>
              </a:spcAft>
              <a:buFont typeface="Wingdings" panose="05000000000000000000" pitchFamily="2" charset="2"/>
              <a:buChar char="Ø"/>
              <a:defRPr/>
            </a:pPr>
            <a:r>
              <a:rPr lang="en-US" dirty="0">
                <a:latin typeface="+mn-lt"/>
              </a:rPr>
              <a:t>This democratizes BI within the enterprise and frees up crucial development time for developers in other areas.</a:t>
            </a:r>
          </a:p>
          <a:p>
            <a:pPr marL="457200" indent="-457200" algn="just" eaLnBrk="1" fontAlgn="auto" hangingPunct="1">
              <a:spcBef>
                <a:spcPts val="0"/>
              </a:spcBef>
              <a:spcAft>
                <a:spcPts val="0"/>
              </a:spcAft>
              <a:buFont typeface="Wingdings" panose="05000000000000000000" pitchFamily="2" charset="2"/>
              <a:buChar char="Ø"/>
              <a:defRPr/>
            </a:pPr>
            <a:r>
              <a:rPr lang="en-US" dirty="0">
                <a:latin typeface="+mn-lt"/>
              </a:rPr>
              <a:t>Additionally, this significantly improves overall productivity in the organization and also allows for a potential reduction in staff for a particular project or application implementation.</a:t>
            </a:r>
            <a:endParaRPr lang="en-US" sz="2800" dirty="0">
              <a:solidFill>
                <a:srgbClr val="FF0000"/>
              </a:solidFill>
              <a:latin typeface="+mn-lt"/>
            </a:endParaRPr>
          </a:p>
          <a:p>
            <a:pPr algn="just" eaLnBrk="1" fontAlgn="auto" hangingPunct="1">
              <a:spcBef>
                <a:spcPts val="0"/>
              </a:spcBef>
              <a:spcAft>
                <a:spcPts val="0"/>
              </a:spcAft>
              <a:defRPr/>
            </a:pPr>
            <a:r>
              <a:rPr lang="en-IN" sz="2800" dirty="0">
                <a:solidFill>
                  <a:srgbClr val="FF0000"/>
                </a:solidFill>
                <a:latin typeface="+mn-lt"/>
              </a:rPr>
              <a:t>Content Marketing and Recommendation:</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As it becomes harder to reach customers with advertising, companies now look to content marketing to produce unique stories that will drive traffic and increase brand awareness.</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Not only do they look for new content to create, but companies also want better ways to recommend more relevant content to their readers. </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Natural language processing enables companies publishing content to take all the articles, blog posts, and customer comments and reviews to both understand what to write about as well as produce more interesting and relevant topics to readers.</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Additionally, massive amounts of trend data can also be gleaned from this newly processed content, providing additional insights for the company.</a:t>
            </a:r>
            <a:endParaRPr lang="en-IN" dirty="0">
              <a:solidFill>
                <a:srgbClr val="FF0000"/>
              </a:solidFill>
              <a:latin typeface="+mn-lt"/>
            </a:endParaRPr>
          </a:p>
          <a:p>
            <a:pPr algn="just" eaLnBrk="1" fontAlgn="auto" hangingPunct="1">
              <a:spcBef>
                <a:spcPts val="0"/>
              </a:spcBef>
              <a:spcAft>
                <a:spcPts val="0"/>
              </a:spcAft>
              <a:defRPr/>
            </a:pPr>
            <a:endParaRPr lang="en-IN" sz="2800" dirty="0">
              <a:solidFill>
                <a:srgbClr val="FF0000"/>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4CC46-EE54-42C3-AA64-8A8B34C4C462}"/>
              </a:ext>
            </a:extLst>
          </p:cNvPr>
          <p:cNvSpPr txBox="1"/>
          <p:nvPr/>
        </p:nvSpPr>
        <p:spPr>
          <a:xfrm>
            <a:off x="500063" y="549275"/>
            <a:ext cx="10529887" cy="3570288"/>
          </a:xfrm>
          <a:prstGeom prst="rect">
            <a:avLst/>
          </a:prstGeom>
          <a:noFill/>
        </p:spPr>
        <p:txBody>
          <a:bodyPr>
            <a:spAutoFit/>
          </a:bodyPr>
          <a:lstStyle/>
          <a:p>
            <a:pPr eaLnBrk="1" fontAlgn="auto" hangingPunct="1">
              <a:spcBef>
                <a:spcPts val="0"/>
              </a:spcBef>
              <a:spcAft>
                <a:spcPts val="0"/>
              </a:spcAft>
              <a:defRPr/>
            </a:pPr>
            <a:r>
              <a:rPr lang="en-IN" sz="2800" b="1" dirty="0">
                <a:solidFill>
                  <a:srgbClr val="FF0000"/>
                </a:solidFill>
                <a:latin typeface="+mn-lt"/>
              </a:rPr>
              <a:t>Additional Topics:</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For example, natural language processing is used in brand management.</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Customers are talking about brands every day across multiple channels. </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How does a com‐ </a:t>
            </a:r>
            <a:r>
              <a:rPr lang="en-US" dirty="0" err="1">
                <a:latin typeface="+mn-lt"/>
              </a:rPr>
              <a:t>pany</a:t>
            </a:r>
            <a:r>
              <a:rPr lang="en-US" dirty="0">
                <a:latin typeface="+mn-lt"/>
              </a:rPr>
              <a:t> both monitor what’s said about the brand as well as understand the content and sentiment?</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 Relatedly, market intelligence is another area often improved through natural language processing.</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NLP is being used by numerous companies to review cases and other legal documents to alleviate the need for expensive lawyers and paralegals to do so. </a:t>
            </a:r>
          </a:p>
          <a:p>
            <a:pPr marL="285750" indent="-285750" algn="just" eaLnBrk="1" fontAlgn="auto" hangingPunct="1">
              <a:spcBef>
                <a:spcPts val="0"/>
              </a:spcBef>
              <a:spcAft>
                <a:spcPts val="0"/>
              </a:spcAft>
              <a:buFont typeface="Wingdings" panose="05000000000000000000" pitchFamily="2" charset="2"/>
              <a:buChar char="Ø"/>
              <a:defRPr/>
            </a:pPr>
            <a:r>
              <a:rPr lang="en-US" dirty="0">
                <a:latin typeface="+mn-lt"/>
              </a:rPr>
              <a:t>. Interestingly, while one may think this leads to a reduction in jobs (particularly for the relatively lower-cost paralegals and legal assistants), it has in fact improved their efficiency instead, allowing them to spend their time doing more/higher-rate billable work.</a:t>
            </a:r>
          </a:p>
          <a:p>
            <a:pPr marL="285750" indent="-285750" algn="just" eaLnBrk="1" fontAlgn="auto" hangingPunct="1">
              <a:spcBef>
                <a:spcPts val="0"/>
              </a:spcBef>
              <a:spcAft>
                <a:spcPts val="0"/>
              </a:spcAft>
              <a:buFont typeface="Wingdings" panose="05000000000000000000" pitchFamily="2" charset="2"/>
              <a:buChar char="Ø"/>
              <a:defRPr/>
            </a:pPr>
            <a:endParaRPr lang="en-IN" b="1" dirty="0">
              <a:solidFill>
                <a:srgbClr val="FF0000"/>
              </a:solidFill>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587375" y="77788"/>
            <a:ext cx="10229850" cy="1182687"/>
          </a:xfrm>
        </p:spPr>
        <p:txBody>
          <a:bodyPr wrap="square" numCol="1" anchorCtr="0" compatLnSpc="1">
            <a:prstTxWarp prst="textNoShape">
              <a:avLst/>
            </a:prstTxWarp>
          </a:bodyPr>
          <a:lstStyle/>
          <a:p>
            <a:pPr algn="ctr"/>
            <a:r>
              <a:rPr lang="en-IN" altLang="en-US" sz="2800" b="1" cap="none" smtClean="0">
                <a:ln>
                  <a:noFill/>
                </a:ln>
              </a:rPr>
              <a:t>How To Use NLP</a:t>
            </a:r>
          </a:p>
        </p:txBody>
      </p:sp>
      <p:sp>
        <p:nvSpPr>
          <p:cNvPr id="3" name="Content Placeholder 2">
            <a:extLst>
              <a:ext uri="{FF2B5EF4-FFF2-40B4-BE49-F238E27FC236}">
                <a16:creationId xmlns:a16="http://schemas.microsoft.com/office/drawing/2014/main" id="{4A9A1520-2B56-4331-A36E-7ACA7A6D2562}"/>
              </a:ext>
            </a:extLst>
          </p:cNvPr>
          <p:cNvSpPr>
            <a:spLocks noGrp="1"/>
          </p:cNvSpPr>
          <p:nvPr>
            <p:ph idx="1"/>
          </p:nvPr>
        </p:nvSpPr>
        <p:spPr>
          <a:xfrm>
            <a:off x="374650" y="1260475"/>
            <a:ext cx="11531600" cy="5341938"/>
          </a:xfrm>
        </p:spPr>
        <p:txBody>
          <a:bodyPr rtlCol="0">
            <a:normAutofit lnSpcReduction="10000"/>
          </a:bodyPr>
          <a:lstStyle/>
          <a:p>
            <a:pPr algn="just" fontAlgn="auto">
              <a:spcBef>
                <a:spcPts val="0"/>
              </a:spcBef>
              <a:buFont typeface="Wingdings" panose="05000000000000000000" pitchFamily="2" charset="2"/>
              <a:buChar char="Ø"/>
              <a:defRPr/>
            </a:pPr>
            <a:r>
              <a:rPr lang="en-US" dirty="0"/>
              <a:t>that we’ve provided an overview of natural language processing and given some industry examples, let’s look at some of the strategies for actually </a:t>
            </a:r>
            <a:r>
              <a:rPr lang="en-US" dirty="0" err="1"/>
              <a:t>imple</a:t>
            </a:r>
            <a:r>
              <a:rPr lang="en-US" dirty="0"/>
              <a:t>‐ </a:t>
            </a:r>
            <a:r>
              <a:rPr lang="en-US" dirty="0" err="1"/>
              <a:t>menting</a:t>
            </a:r>
            <a:r>
              <a:rPr lang="en-US" dirty="0"/>
              <a:t> NLP in an application.</a:t>
            </a:r>
          </a:p>
          <a:p>
            <a:pPr algn="just" fontAlgn="auto">
              <a:spcBef>
                <a:spcPts val="0"/>
              </a:spcBef>
              <a:buFont typeface="Wingdings" panose="05000000000000000000" pitchFamily="2" charset="2"/>
              <a:buChar char="Ø"/>
              <a:defRPr/>
            </a:pPr>
            <a:r>
              <a:rPr lang="en-US" dirty="0"/>
              <a:t>There are a number of solutions for natural language processing. Starting with open source software projects, a few of the more popular include: </a:t>
            </a:r>
          </a:p>
          <a:p>
            <a:pPr algn="just" fontAlgn="auto">
              <a:spcBef>
                <a:spcPts val="0"/>
              </a:spcBef>
              <a:buFont typeface="Courier New" panose="02070309020205020404" pitchFamily="49" charset="0"/>
              <a:buChar char="o"/>
              <a:defRPr/>
            </a:pPr>
            <a:r>
              <a:rPr lang="en-US" dirty="0"/>
              <a:t> Apache NLP</a:t>
            </a:r>
          </a:p>
          <a:p>
            <a:pPr algn="just" fontAlgn="auto">
              <a:spcBef>
                <a:spcPts val="0"/>
              </a:spcBef>
              <a:buFont typeface="Courier New" panose="02070309020205020404" pitchFamily="49" charset="0"/>
              <a:buChar char="o"/>
              <a:defRPr/>
            </a:pPr>
            <a:r>
              <a:rPr lang="en-US" dirty="0"/>
              <a:t> Stanford </a:t>
            </a:r>
            <a:r>
              <a:rPr lang="en-US" dirty="0" err="1"/>
              <a:t>CoreNLP</a:t>
            </a:r>
            <a:endParaRPr lang="en-US" dirty="0"/>
          </a:p>
          <a:p>
            <a:pPr algn="just" fontAlgn="auto">
              <a:spcBef>
                <a:spcPts val="0"/>
              </a:spcBef>
              <a:buFont typeface="Courier New" panose="02070309020205020404" pitchFamily="49" charset="0"/>
              <a:buChar char="o"/>
              <a:defRPr/>
            </a:pPr>
            <a:r>
              <a:rPr lang="en-US" dirty="0"/>
              <a:t>  NLTK for Python </a:t>
            </a:r>
          </a:p>
          <a:p>
            <a:pPr algn="just" fontAlgn="auto">
              <a:spcBef>
                <a:spcPts val="0"/>
              </a:spcBef>
              <a:buFont typeface="Courier New" panose="02070309020205020404" pitchFamily="49" charset="0"/>
              <a:buChar char="o"/>
              <a:defRPr/>
            </a:pPr>
            <a:r>
              <a:rPr lang="en-US" dirty="0"/>
              <a:t> </a:t>
            </a:r>
            <a:r>
              <a:rPr lang="en-US" dirty="0" err="1"/>
              <a:t>SyntaxNet</a:t>
            </a:r>
            <a:r>
              <a:rPr lang="en-US" dirty="0"/>
              <a:t>.</a:t>
            </a:r>
          </a:p>
          <a:p>
            <a:pPr algn="just" fontAlgn="auto">
              <a:spcBef>
                <a:spcPts val="0"/>
              </a:spcBef>
              <a:buFont typeface="Wingdings" panose="05000000000000000000" pitchFamily="2" charset="2"/>
              <a:buChar char="Ø"/>
              <a:defRPr/>
            </a:pPr>
            <a:r>
              <a:rPr lang="en-US" dirty="0"/>
              <a:t>While these are some of the more popular options, there’s a collection of open source libraries for natural language processing in almost every programming language. </a:t>
            </a:r>
          </a:p>
          <a:p>
            <a:pPr algn="just" fontAlgn="auto">
              <a:spcBef>
                <a:spcPts val="0"/>
              </a:spcBef>
              <a:buFont typeface="Wingdings" panose="05000000000000000000" pitchFamily="2" charset="2"/>
              <a:buChar char="Ø"/>
              <a:defRPr/>
            </a:pPr>
            <a:r>
              <a:rPr lang="en-US" dirty="0"/>
              <a:t>For example, if you use Ruby, you can find a collection of small libra‐ </a:t>
            </a:r>
            <a:r>
              <a:rPr lang="en-US" dirty="0" err="1"/>
              <a:t>ries</a:t>
            </a:r>
            <a:r>
              <a:rPr lang="en-US" dirty="0"/>
              <a:t> at http://rubynlp.org. The same goes for PHP: http://php-nlp-tools.com. At this point, there’s typically no need to reinvent the wheel, or in this case the algo‐ </a:t>
            </a:r>
            <a:r>
              <a:rPr lang="en-US" dirty="0" err="1"/>
              <a:t>rithm</a:t>
            </a:r>
            <a:r>
              <a:rPr lang="en-US" dirty="0"/>
              <a:t>! .</a:t>
            </a:r>
          </a:p>
          <a:p>
            <a:pPr algn="just" fontAlgn="auto">
              <a:spcBef>
                <a:spcPts val="0"/>
              </a:spcBef>
              <a:buFont typeface="Wingdings" panose="05000000000000000000" pitchFamily="2" charset="2"/>
              <a:buChar char="Ø"/>
              <a:defRPr/>
            </a:pPr>
            <a:r>
              <a:rPr lang="en-US" dirty="0"/>
              <a:t>Nevertheless, while there are many options to implement natural language pro‐ </a:t>
            </a:r>
            <a:r>
              <a:rPr lang="en-US" dirty="0" err="1"/>
              <a:t>cessing</a:t>
            </a:r>
            <a:r>
              <a:rPr lang="en-US" dirty="0"/>
              <a:t> using open source as a starting point, from a cost-benefit perspective, it can often make sense for enterprise applications to utilize one of the numerous third-party services.</a:t>
            </a:r>
          </a:p>
          <a:p>
            <a:pPr algn="just" fontAlgn="auto">
              <a:spcBef>
                <a:spcPts val="0"/>
              </a:spcBef>
              <a:buFont typeface="Wingdings" panose="05000000000000000000" pitchFamily="2" charset="2"/>
              <a:buChar char="Ø"/>
              <a:defRPr/>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685800" y="609600"/>
            <a:ext cx="10131425" cy="882650"/>
          </a:xfrm>
        </p:spPr>
        <p:txBody>
          <a:bodyPr wrap="square" numCol="1" anchorCtr="0" compatLnSpc="1">
            <a:prstTxWarp prst="textNoShape">
              <a:avLst/>
            </a:prstTxWarp>
          </a:bodyPr>
          <a:lstStyle/>
          <a:p>
            <a:pPr algn="ctr"/>
            <a:r>
              <a:rPr lang="en-IN" altLang="en-US" sz="2800" cap="none" smtClean="0">
                <a:ln>
                  <a:noFill/>
                </a:ln>
              </a:rPr>
              <a:t>How To Use NLP Cont…..</a:t>
            </a:r>
          </a:p>
        </p:txBody>
      </p:sp>
      <p:sp>
        <p:nvSpPr>
          <p:cNvPr id="35843" name="Content Placeholder 2"/>
          <p:cNvSpPr>
            <a:spLocks noGrp="1"/>
          </p:cNvSpPr>
          <p:nvPr>
            <p:ph idx="1"/>
          </p:nvPr>
        </p:nvSpPr>
        <p:spPr/>
        <p:txBody>
          <a:bodyPr/>
          <a:lstStyle/>
          <a:p>
            <a:pPr algn="just">
              <a:buFont typeface="Wingdings" panose="05000000000000000000" pitchFamily="2" charset="2"/>
              <a:buChar char="Ø"/>
            </a:pPr>
            <a:r>
              <a:rPr lang="en-US" altLang="en-US" smtClean="0"/>
              <a:t>Currently, several companies provide APIs offered as software as a service.</a:t>
            </a:r>
          </a:p>
          <a:p>
            <a:pPr algn="just">
              <a:buFont typeface="Wingdings" panose="05000000000000000000" pitchFamily="2" charset="2"/>
              <a:buChar char="Ø"/>
            </a:pPr>
            <a:r>
              <a:rPr lang="en-US" altLang="en-US" smtClean="0"/>
              <a:t>Alternatively, companies like Amazon and Netflix rely on recommendation engines as core functions of their business, assisting in the creation of a personal‐ ized experience. </a:t>
            </a:r>
          </a:p>
          <a:p>
            <a:pPr algn="just">
              <a:buFont typeface="Wingdings" panose="05000000000000000000" pitchFamily="2" charset="2"/>
              <a:buChar char="Ø"/>
            </a:pPr>
            <a:r>
              <a:rPr lang="en-US" altLang="en-US" smtClean="0"/>
              <a:t>e. According to McKinsey, these recommendation algorithms pro‐ duce 35 percent of Amazon purchases and 75 percent of Netflix viewings.</a:t>
            </a:r>
          </a:p>
          <a:p>
            <a:pPr algn="just">
              <a:buFont typeface="Wingdings" panose="05000000000000000000" pitchFamily="2" charset="2"/>
              <a:buChar char="Ø"/>
            </a:pPr>
            <a:r>
              <a:rPr lang="en-US" altLang="en-US" smtClean="0"/>
              <a:t>In this case, they would employ machine learning engineers and data scientists to improve this part of the application continually. </a:t>
            </a:r>
            <a:endParaRPr lang="en-I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612775" y="455613"/>
            <a:ext cx="10131425" cy="728662"/>
          </a:xfrm>
        </p:spPr>
        <p:txBody>
          <a:bodyPr wrap="square" numCol="1" anchorCtr="0" compatLnSpc="1">
            <a:prstTxWarp prst="textNoShape">
              <a:avLst/>
            </a:prstTxWarp>
          </a:bodyPr>
          <a:lstStyle/>
          <a:p>
            <a:pPr algn="ctr"/>
            <a:r>
              <a:rPr lang="en-IN" altLang="en-US" sz="2800" b="1" cap="none" smtClean="0">
                <a:ln>
                  <a:noFill/>
                </a:ln>
              </a:rPr>
              <a:t>Challenges Of NLP</a:t>
            </a:r>
          </a:p>
        </p:txBody>
      </p:sp>
      <p:sp>
        <p:nvSpPr>
          <p:cNvPr id="36867" name="Content Placeholder 2"/>
          <p:cNvSpPr>
            <a:spLocks noGrp="1"/>
          </p:cNvSpPr>
          <p:nvPr>
            <p:ph idx="1"/>
          </p:nvPr>
        </p:nvSpPr>
        <p:spPr>
          <a:xfrm>
            <a:off x="539750" y="1443038"/>
            <a:ext cx="10277475" cy="4348162"/>
          </a:xfrm>
        </p:spPr>
        <p:txBody>
          <a:bodyPr/>
          <a:lstStyle/>
          <a:p>
            <a:endParaRPr lang="en-I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p:cNvSpPr txBox="1">
            <a:spLocks noChangeArrowheads="1"/>
          </p:cNvSpPr>
          <p:nvPr/>
        </p:nvSpPr>
        <p:spPr bwMode="auto">
          <a:xfrm>
            <a:off x="1366838" y="1724025"/>
            <a:ext cx="938530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fr-FR" altLang="en-US">
                <a:latin typeface="Times New Roman" panose="02020603050405020304" pitchFamily="18" charset="0"/>
                <a:cs typeface="Times New Roman" panose="02020603050405020304" pitchFamily="18" charset="0"/>
              </a:rPr>
              <a:t>L  T  P  C </a:t>
            </a:r>
            <a:br>
              <a:rPr lang="fr-FR" altLang="en-US">
                <a:latin typeface="Times New Roman" panose="02020603050405020304" pitchFamily="18" charset="0"/>
                <a:cs typeface="Times New Roman" panose="02020603050405020304" pitchFamily="18" charset="0"/>
              </a:rPr>
            </a:br>
            <a:r>
              <a:rPr lang="fr-FR" altLang="en-US">
                <a:latin typeface="Times New Roman" panose="02020603050405020304" pitchFamily="18" charset="0"/>
                <a:cs typeface="Times New Roman" panose="02020603050405020304" pitchFamily="18" charset="0"/>
              </a:rPr>
              <a:t>3  0  0   3</a:t>
            </a:r>
            <a:endParaRPr lang="en-US" altLang="en-US">
              <a:latin typeface="Times New Roman" panose="02020603050405020304" pitchFamily="18" charset="0"/>
              <a:cs typeface="Times New Roman" panose="02020603050405020304" pitchFamily="18" charset="0"/>
            </a:endParaRPr>
          </a:p>
          <a:p>
            <a:pPr eaLnBrk="1" hangingPunct="1"/>
            <a:r>
              <a:rPr lang="en-US" altLang="en-US" sz="2800" b="1" u="sng">
                <a:cs typeface="Times New Roman" panose="02020603050405020304" pitchFamily="18" charset="0"/>
              </a:rPr>
              <a:t>UNIT-4</a:t>
            </a:r>
            <a:endParaRPr lang="en-US" altLang="en-US" sz="2800" b="1" u="sng"/>
          </a:p>
          <a:p>
            <a:pPr algn="just" eaLnBrk="1" hangingPunct="1"/>
            <a:r>
              <a:rPr lang="en-US" altLang="en-US" sz="2800"/>
              <a:t>Natural Language Processing: Overview of NLP The Components of NLP, Enterprise Applications of NLP, How to Use NLP, Challenges of NLP, Language Structure and Language Analyzer: Introduction to Language Structure, Overview of Language Analyzer: Morphological Analyzer, Local Word Grouper, Core Parser, Requirements of Computational Grammers: Computational Aspect, Systems Aspect, Large System Aspect. </a:t>
            </a:r>
            <a:endParaRPr lang="en-IN" altLang="en-US" sz="280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685800" y="609600"/>
            <a:ext cx="10131425" cy="949325"/>
          </a:xfrm>
        </p:spPr>
        <p:txBody>
          <a:bodyPr wrap="square" numCol="1" anchorCtr="0" compatLnSpc="1">
            <a:prstTxWarp prst="textNoShape">
              <a:avLst/>
            </a:prstTxWarp>
          </a:bodyPr>
          <a:lstStyle/>
          <a:p>
            <a:pPr algn="ctr"/>
            <a:r>
              <a:rPr lang="en-IN" altLang="en-US" sz="4400" cap="none" smtClean="0">
                <a:ln>
                  <a:noFill/>
                </a:ln>
              </a:rPr>
              <a:t>Introduction</a:t>
            </a:r>
          </a:p>
        </p:txBody>
      </p:sp>
      <p:sp>
        <p:nvSpPr>
          <p:cNvPr id="3" name="Content Placeholder 2">
            <a:extLst>
              <a:ext uri="{FF2B5EF4-FFF2-40B4-BE49-F238E27FC236}">
                <a16:creationId xmlns:a16="http://schemas.microsoft.com/office/drawing/2014/main" id="{B3A01507-7D68-4134-BE7B-CCCBBDED5792}"/>
              </a:ext>
            </a:extLst>
          </p:cNvPr>
          <p:cNvSpPr>
            <a:spLocks noGrp="1"/>
          </p:cNvSpPr>
          <p:nvPr>
            <p:ph sz="half" idx="1"/>
          </p:nvPr>
        </p:nvSpPr>
        <p:spPr>
          <a:xfrm>
            <a:off x="685800" y="2141538"/>
            <a:ext cx="4637088" cy="3248025"/>
          </a:xfrm>
        </p:spPr>
        <p:txBody>
          <a:bodyPr rtlCol="0">
            <a:normAutofit lnSpcReduction="10000"/>
          </a:bodyPr>
          <a:lstStyle/>
          <a:p>
            <a:pPr marL="0" indent="0" algn="just" fontAlgn="auto">
              <a:spcBef>
                <a:spcPts val="0"/>
              </a:spcBef>
              <a:buFont typeface="Arial"/>
              <a:buNone/>
              <a:defRPr/>
            </a:pPr>
            <a:r>
              <a:rPr lang="en-IN" sz="2200" dirty="0"/>
              <a:t>Natural Language?</a:t>
            </a:r>
          </a:p>
          <a:p>
            <a:pPr algn="just" fontAlgn="auto">
              <a:spcBef>
                <a:spcPts val="0"/>
              </a:spcBef>
              <a:buFont typeface="Wingdings" panose="05000000000000000000" pitchFamily="2" charset="2"/>
              <a:buChar char="q"/>
              <a:defRPr/>
            </a:pPr>
            <a:r>
              <a:rPr lang="en-IN" sz="2200" dirty="0"/>
              <a:t>Refers to the language spoken by people, e.g. English, Japanese,  as opposed to Artificial languages like c, </a:t>
            </a:r>
            <a:r>
              <a:rPr lang="en-IN" sz="2200" dirty="0" err="1"/>
              <a:t>c++</a:t>
            </a:r>
            <a:r>
              <a:rPr lang="en-IN" sz="2200" dirty="0"/>
              <a:t>, java, etc..</a:t>
            </a:r>
          </a:p>
          <a:p>
            <a:pPr fontAlgn="auto">
              <a:spcBef>
                <a:spcPts val="0"/>
              </a:spcBef>
              <a:buFont typeface="Arial"/>
              <a:buChar char="•"/>
              <a:defRPr/>
            </a:pPr>
            <a:endParaRPr lang="en-IN" dirty="0"/>
          </a:p>
        </p:txBody>
      </p:sp>
      <p:sp>
        <p:nvSpPr>
          <p:cNvPr id="4" name="Content Placeholder 3">
            <a:extLst>
              <a:ext uri="{FF2B5EF4-FFF2-40B4-BE49-F238E27FC236}">
                <a16:creationId xmlns:a16="http://schemas.microsoft.com/office/drawing/2014/main" id="{2AB2417A-F8A0-4D8D-9CF1-E70EC5133758}"/>
              </a:ext>
            </a:extLst>
          </p:cNvPr>
          <p:cNvSpPr>
            <a:spLocks noGrp="1"/>
          </p:cNvSpPr>
          <p:nvPr>
            <p:ph sz="half" idx="2"/>
          </p:nvPr>
        </p:nvSpPr>
        <p:spPr>
          <a:xfrm>
            <a:off x="5851525" y="1982788"/>
            <a:ext cx="5208588" cy="3984625"/>
          </a:xfrm>
        </p:spPr>
        <p:txBody>
          <a:bodyPr rtlCol="0">
            <a:normAutofit lnSpcReduction="10000"/>
          </a:bodyPr>
          <a:lstStyle/>
          <a:p>
            <a:pPr marL="0" indent="0" fontAlgn="auto">
              <a:spcBef>
                <a:spcPts val="0"/>
              </a:spcBef>
              <a:buFont typeface="Arial"/>
              <a:buNone/>
              <a:defRPr/>
            </a:pPr>
            <a:r>
              <a:rPr lang="en-IN" dirty="0"/>
              <a:t>Natural Language Processing?</a:t>
            </a:r>
          </a:p>
          <a:p>
            <a:pPr algn="just" fontAlgn="auto">
              <a:spcBef>
                <a:spcPts val="0"/>
              </a:spcBef>
              <a:buFont typeface="Wingdings" panose="05000000000000000000" pitchFamily="2" charset="2"/>
              <a:buChar char="q"/>
              <a:defRPr/>
            </a:pPr>
            <a:r>
              <a:rPr lang="en-IN" dirty="0"/>
              <a:t>NLP is the branch of Computer Science Focused on developing systems that allow computers to communicate with people using everyday language.</a:t>
            </a:r>
          </a:p>
          <a:p>
            <a:pPr fontAlgn="auto">
              <a:spcBef>
                <a:spcPts val="0"/>
              </a:spcBef>
              <a:buFont typeface="Wingdings" panose="05000000000000000000" pitchFamily="2" charset="2"/>
              <a:buChar char="q"/>
              <a:defRPr/>
            </a:pPr>
            <a:r>
              <a:rPr lang="en-IN" dirty="0"/>
              <a:t>NLP is related human-computer interaction.</a:t>
            </a:r>
          </a:p>
          <a:p>
            <a:pPr algn="just" fontAlgn="auto">
              <a:spcBef>
                <a:spcPts val="0"/>
              </a:spcBef>
              <a:buFont typeface="Wingdings" panose="05000000000000000000" pitchFamily="2" charset="2"/>
              <a:buChar char="q"/>
              <a:defRPr/>
            </a:pPr>
            <a:r>
              <a:rPr lang="en-IN" dirty="0"/>
              <a:t>NLP encompasses anything a computer needs to understand natural language and also generate natural language.</a:t>
            </a:r>
          </a:p>
          <a:p>
            <a:pPr algn="just" fontAlgn="auto">
              <a:spcBef>
                <a:spcPts val="0"/>
              </a:spcBef>
              <a:buFont typeface="Wingdings" panose="05000000000000000000" pitchFamily="2" charset="2"/>
              <a:buChar char="q"/>
              <a:defRPr/>
            </a:pPr>
            <a:r>
              <a:rPr lang="en-IN" dirty="0"/>
              <a:t>NLP is subfield of AI. Devoted to make computers “understand” statements written in human language.</a:t>
            </a:r>
          </a:p>
          <a:p>
            <a:pPr marL="0" indent="0" fontAlgn="auto">
              <a:spcBef>
                <a:spcPts val="0"/>
              </a:spcBef>
              <a:buFont typeface="Arial"/>
              <a:buNone/>
              <a:defRP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894B-325D-415B-8746-D2171BAEA3D1}"/>
              </a:ext>
            </a:extLst>
          </p:cNvPr>
          <p:cNvSpPr>
            <a:spLocks noGrp="1"/>
          </p:cNvSpPr>
          <p:nvPr>
            <p:ph type="title"/>
          </p:nvPr>
        </p:nvSpPr>
        <p:spPr>
          <a:xfrm>
            <a:off x="471488" y="173038"/>
            <a:ext cx="10345737" cy="819150"/>
          </a:xfrm>
        </p:spPr>
        <p:txBody>
          <a:bodyPr/>
          <a:lstStyle/>
          <a:p>
            <a:pPr fontAlgn="auto">
              <a:spcAft>
                <a:spcPts val="0"/>
              </a:spcAft>
              <a:defRPr/>
            </a:pPr>
            <a:r>
              <a:rPr lang="en-IN" cap="none" dirty="0"/>
              <a:t>Over view of  </a:t>
            </a:r>
            <a:r>
              <a:rPr lang="en-US" cap="none" dirty="0"/>
              <a:t>Natural Language Processing </a:t>
            </a:r>
            <a:r>
              <a:rPr lang="en-US" dirty="0"/>
              <a:t>(NLP) </a:t>
            </a:r>
            <a:endParaRPr lang="en-IN" cap="none" dirty="0"/>
          </a:p>
        </p:txBody>
      </p:sp>
      <p:sp>
        <p:nvSpPr>
          <p:cNvPr id="3" name="Content Placeholder 2">
            <a:extLst>
              <a:ext uri="{FF2B5EF4-FFF2-40B4-BE49-F238E27FC236}">
                <a16:creationId xmlns:a16="http://schemas.microsoft.com/office/drawing/2014/main" id="{DAA47110-43B3-463C-ADFB-251A09BF2DE0}"/>
              </a:ext>
            </a:extLst>
          </p:cNvPr>
          <p:cNvSpPr>
            <a:spLocks noGrp="1"/>
          </p:cNvSpPr>
          <p:nvPr>
            <p:ph idx="1"/>
          </p:nvPr>
        </p:nvSpPr>
        <p:spPr>
          <a:xfrm>
            <a:off x="365125" y="992188"/>
            <a:ext cx="11280775" cy="5514975"/>
          </a:xfrm>
        </p:spPr>
        <p:txBody>
          <a:bodyPr rtlCol="0">
            <a:normAutofit lnSpcReduction="10000"/>
          </a:bodyPr>
          <a:lstStyle/>
          <a:p>
            <a:pPr algn="just" fontAlgn="auto">
              <a:spcBef>
                <a:spcPts val="0"/>
              </a:spcBef>
              <a:buFont typeface="Arial"/>
              <a:buChar char="•"/>
              <a:defRPr/>
            </a:pPr>
            <a:r>
              <a:rPr lang="en-US" sz="2800" dirty="0"/>
              <a:t>Natural language processing (NLP) is a subfield of Artificial Intelligence (AI). This is a widely used technology for personal assistants that are used in various business fields/areas. </a:t>
            </a:r>
          </a:p>
          <a:p>
            <a:pPr algn="just" fontAlgn="auto">
              <a:spcBef>
                <a:spcPts val="0"/>
              </a:spcBef>
              <a:buFont typeface="Arial"/>
              <a:buChar char="•"/>
              <a:defRPr/>
            </a:pPr>
            <a:r>
              <a:rPr lang="en-US" sz="2800" dirty="0"/>
              <a:t>Natural language processing is essentially the ability to take a body of text and extract meaning from it using a computer. </a:t>
            </a:r>
          </a:p>
          <a:p>
            <a:pPr algn="just" fontAlgn="auto">
              <a:spcBef>
                <a:spcPts val="0"/>
              </a:spcBef>
              <a:buFont typeface="Arial"/>
              <a:buChar char="•"/>
              <a:defRPr/>
            </a:pPr>
            <a:r>
              <a:rPr lang="en-US" sz="2800" dirty="0"/>
              <a:t>While computational language is very structured (think XML or JSON) and easily understood by a machine, written words by humans are quite messy and unstructured—meaning when you write about a house, friend, pet, or a phone in a paragraph, there’s no explicit reference that labels each of them as such. </a:t>
            </a:r>
          </a:p>
          <a:p>
            <a:pPr algn="just" fontAlgn="auto">
              <a:spcBef>
                <a:spcPts val="0"/>
              </a:spcBef>
              <a:buFont typeface="Arial"/>
              <a:buChar char="•"/>
              <a:defRPr/>
            </a:pPr>
            <a:r>
              <a:rPr lang="en-US" sz="2800" dirty="0"/>
              <a:t>For example, take this simple sentence: I drove my friend Mary to the park in my Tesla while listening to music on my iPhone. </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2"/>
          <p:cNvSpPr txBox="1">
            <a:spLocks noChangeArrowheads="1"/>
          </p:cNvSpPr>
          <p:nvPr/>
        </p:nvSpPr>
        <p:spPr bwMode="auto">
          <a:xfrm>
            <a:off x="288925" y="346075"/>
            <a:ext cx="106838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buFont typeface="Arial" panose="020B0604020202020204" pitchFamily="34" charset="0"/>
              <a:buChar char="•"/>
            </a:pPr>
            <a:r>
              <a:rPr lang="en-US" altLang="en-US" sz="2400"/>
              <a:t>For a human reader, this is an easily understandable sentence and paints a clear picture of what’s happening. But for a computer, not so much. </a:t>
            </a:r>
          </a:p>
          <a:p>
            <a:pPr algn="just" eaLnBrk="1" hangingPunct="1">
              <a:buFont typeface="Arial" panose="020B0604020202020204" pitchFamily="34" charset="0"/>
              <a:buChar char="•"/>
            </a:pPr>
            <a:r>
              <a:rPr lang="en-US" altLang="en-US" sz="2400"/>
              <a:t>For a machine, the sentence would need to be broken down into its structured parts.</a:t>
            </a:r>
          </a:p>
          <a:p>
            <a:pPr algn="just" eaLnBrk="1" hangingPunct="1">
              <a:buFont typeface="Arial" panose="020B0604020202020204" pitchFamily="34" charset="0"/>
              <a:buChar char="•"/>
            </a:pPr>
            <a:r>
              <a:rPr lang="en-US" altLang="en-US" sz="2400"/>
              <a:t>Instead of an entire sentence, the computer would need to see both the individual parts or entities along with the relations between these entities.</a:t>
            </a:r>
          </a:p>
          <a:p>
            <a:pPr algn="just" eaLnBrk="1" hangingPunct="1">
              <a:buFont typeface="Arial" panose="020B0604020202020204" pitchFamily="34" charset="0"/>
              <a:buChar char="•"/>
            </a:pPr>
            <a:r>
              <a:rPr lang="en-US" altLang="en-US" sz="2400"/>
              <a:t>Now let’s take a look at how that sentence could be written as structured data from the outset.</a:t>
            </a:r>
          </a:p>
          <a:p>
            <a:pPr algn="just" eaLnBrk="1" hangingPunct="1">
              <a:buFont typeface="Arial" panose="020B0604020202020204" pitchFamily="34" charset="0"/>
              <a:buChar char="•"/>
            </a:pPr>
            <a:r>
              <a:rPr lang="en-US" altLang="en-US" sz="2400"/>
              <a:t> If developers had made time in advance to structure the data in our sentence, in XML you’d see the following entities: Mary Tesla iPhone</a:t>
            </a:r>
            <a:endParaRPr lang="en-IN" altLang="en-US" sz="2400"/>
          </a:p>
        </p:txBody>
      </p:sp>
      <p:sp>
        <p:nvSpPr>
          <p:cNvPr id="22531" name="TextBox 4"/>
          <p:cNvSpPr txBox="1">
            <a:spLocks noChangeArrowheads="1"/>
          </p:cNvSpPr>
          <p:nvPr/>
        </p:nvSpPr>
        <p:spPr bwMode="auto">
          <a:xfrm>
            <a:off x="2201863" y="4548188"/>
            <a:ext cx="60975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&lt;friend&gt;Mary&lt;/friend&gt;</a:t>
            </a:r>
          </a:p>
          <a:p>
            <a:pPr eaLnBrk="1" hangingPunct="1"/>
            <a:r>
              <a:rPr lang="en-US" altLang="en-US"/>
              <a:t>&lt;car&gt;Tesla&lt;/car&gt;</a:t>
            </a:r>
          </a:p>
          <a:p>
            <a:pPr eaLnBrk="1" hangingPunct="1"/>
            <a:r>
              <a:rPr lang="en-US" altLang="en-US"/>
              <a:t>&lt;phone&gt;iPhone&lt;/phone&gt;</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2"/>
          <p:cNvSpPr txBox="1">
            <a:spLocks noChangeArrowheads="1"/>
          </p:cNvSpPr>
          <p:nvPr/>
        </p:nvSpPr>
        <p:spPr bwMode="auto">
          <a:xfrm>
            <a:off x="989013" y="809625"/>
            <a:ext cx="105997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just" eaLnBrk="1" hangingPunct="1">
              <a:buFont typeface="Arial" panose="020B0604020202020204" pitchFamily="34" charset="0"/>
              <a:buChar char="•"/>
            </a:pPr>
            <a:r>
              <a:rPr lang="en-US" altLang="en-US" sz="2800"/>
              <a:t>And unless time is taken to apply the correct structure to the text in advance, we have a massive problem that needs solving.</a:t>
            </a:r>
          </a:p>
          <a:p>
            <a:pPr algn="just" eaLnBrk="1" hangingPunct="1">
              <a:buFont typeface="Arial" panose="020B0604020202020204" pitchFamily="34" charset="0"/>
              <a:buChar char="•"/>
            </a:pPr>
            <a:r>
              <a:rPr lang="en-US" altLang="en-US" sz="2800"/>
              <a:t>This is where NLP enters the picture.</a:t>
            </a:r>
          </a:p>
          <a:p>
            <a:pPr algn="just" eaLnBrk="1" hangingPunct="1">
              <a:buFont typeface="Arial" panose="020B0604020202020204" pitchFamily="34" charset="0"/>
              <a:buChar char="•"/>
            </a:pPr>
            <a:r>
              <a:rPr lang="en-US" altLang="en-US" sz="2800"/>
              <a:t>Natural language processing is needed when you wish to mine unstructured data and extract meaningful insight from text.</a:t>
            </a:r>
          </a:p>
          <a:p>
            <a:pPr algn="just" eaLnBrk="1" hangingPunct="1">
              <a:buFont typeface="Arial" panose="020B0604020202020204" pitchFamily="34" charset="0"/>
              <a:buChar char="•"/>
            </a:pPr>
            <a:r>
              <a:rPr lang="en-US" altLang="en-US" sz="2800"/>
              <a:t> General applications of NLP attempt to identify common entities from a body of text; but when you start working with domain-specific content, a custom model needs training.</a:t>
            </a:r>
            <a:endParaRPr lang="en-I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5BFB-729D-47BF-BAAA-EF644893AF7F}"/>
              </a:ext>
            </a:extLst>
          </p:cNvPr>
          <p:cNvSpPr>
            <a:spLocks noGrp="1"/>
          </p:cNvSpPr>
          <p:nvPr>
            <p:ph type="title"/>
          </p:nvPr>
        </p:nvSpPr>
        <p:spPr>
          <a:xfrm>
            <a:off x="685800" y="609600"/>
            <a:ext cx="10131425" cy="920750"/>
          </a:xfrm>
        </p:spPr>
        <p:txBody>
          <a:bodyPr>
            <a:normAutofit fontScale="90000"/>
          </a:bodyPr>
          <a:lstStyle/>
          <a:p>
            <a:pPr algn="ctr" fontAlgn="auto">
              <a:spcAft>
                <a:spcPts val="0"/>
              </a:spcAft>
              <a:defRPr/>
            </a:pPr>
            <a:r>
              <a:rPr lang="en-US" altLang="en-US" b="1" cap="none" dirty="0">
                <a:ln>
                  <a:noFill/>
                </a:ln>
                <a:latin typeface="+mn-lt"/>
              </a:rPr>
              <a:t>Working of NLP</a:t>
            </a:r>
            <a:r>
              <a:rPr lang="en-US" altLang="en-US" b="1" cap="none" dirty="0">
                <a:ln>
                  <a:noFill/>
                </a:ln>
                <a:solidFill>
                  <a:srgbClr val="000000"/>
                </a:solidFill>
                <a:latin typeface="Roboto Slab"/>
              </a:rPr>
              <a:t/>
            </a:r>
            <a:br>
              <a:rPr lang="en-US" altLang="en-US" b="1" cap="none" dirty="0">
                <a:ln>
                  <a:noFill/>
                </a:ln>
                <a:solidFill>
                  <a:srgbClr val="000000"/>
                </a:solidFill>
                <a:latin typeface="Roboto Slab"/>
              </a:rPr>
            </a:br>
            <a:endParaRPr lang="en-IN" dirty="0"/>
          </a:p>
        </p:txBody>
      </p:sp>
      <p:sp>
        <p:nvSpPr>
          <p:cNvPr id="3" name="Content Placeholder 2">
            <a:extLst>
              <a:ext uri="{FF2B5EF4-FFF2-40B4-BE49-F238E27FC236}">
                <a16:creationId xmlns:a16="http://schemas.microsoft.com/office/drawing/2014/main" id="{D637D7E5-F64B-4929-A81A-7AB37695C6EE}"/>
              </a:ext>
            </a:extLst>
          </p:cNvPr>
          <p:cNvSpPr>
            <a:spLocks noGrp="1"/>
          </p:cNvSpPr>
          <p:nvPr>
            <p:ph idx="1"/>
          </p:nvPr>
        </p:nvSpPr>
        <p:spPr>
          <a:xfrm>
            <a:off x="577850" y="1530350"/>
            <a:ext cx="10239375" cy="4260850"/>
          </a:xfrm>
        </p:spPr>
        <p:txBody>
          <a:bodyPr rtlCol="0">
            <a:normAutofit fontScale="85000" lnSpcReduction="20000"/>
          </a:bodyPr>
          <a:lstStyle/>
          <a:p>
            <a:pPr marL="0" indent="0" algn="just">
              <a:spcBef>
                <a:spcPts val="0"/>
              </a:spcBef>
              <a:buFont typeface="Arial"/>
              <a:buNone/>
              <a:defRPr/>
            </a:pPr>
            <a:r>
              <a:rPr lang="en-US" sz="4000" dirty="0"/>
              <a:t>The field is divided into  three different parts:</a:t>
            </a:r>
          </a:p>
          <a:p>
            <a:pPr algn="just">
              <a:spcBef>
                <a:spcPts val="0"/>
              </a:spcBef>
              <a:buFont typeface="+mj-lt"/>
              <a:buAutoNum type="arabicPeriod"/>
              <a:defRPr/>
            </a:pPr>
            <a:r>
              <a:rPr lang="en-US" sz="4000" dirty="0"/>
              <a:t>Speech Recognition — The translation of spoken language into text.</a:t>
            </a:r>
          </a:p>
          <a:p>
            <a:pPr algn="just">
              <a:spcBef>
                <a:spcPts val="0"/>
              </a:spcBef>
              <a:buFont typeface="+mj-lt"/>
              <a:buAutoNum type="arabicPeriod"/>
              <a:defRPr/>
            </a:pPr>
            <a:r>
              <a:rPr lang="en-US" sz="4000" dirty="0"/>
              <a:t>Natural Language Understanding (NLU)  — The computer’s ability to understand what we say.</a:t>
            </a:r>
          </a:p>
          <a:p>
            <a:pPr algn="just">
              <a:spcBef>
                <a:spcPts val="0"/>
              </a:spcBef>
              <a:buFont typeface="+mj-lt"/>
              <a:buAutoNum type="arabicPeriod"/>
              <a:defRPr/>
            </a:pPr>
            <a:r>
              <a:rPr lang="en-US" sz="4000" dirty="0"/>
              <a:t>Natural Language Generation  (NLG) — The generation of natural language by a computer.</a:t>
            </a:r>
          </a:p>
          <a:p>
            <a:pPr marL="0" indent="0" fontAlgn="auto">
              <a:spcBef>
                <a:spcPts val="0"/>
              </a:spcBef>
              <a:buFont typeface="Arial"/>
              <a:buNone/>
              <a:defRPr/>
            </a:pPr>
            <a:r>
              <a:rPr lang="en-US" sz="3600" dirty="0"/>
              <a:t/>
            </a:r>
            <a:br>
              <a:rPr lang="en-US" sz="3600" dirty="0"/>
            </a:br>
            <a:r>
              <a:rPr lang="en-US" dirty="0"/>
              <a:t/>
            </a:r>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A865-E3A0-4978-800F-9FA5C12BB596}"/>
              </a:ext>
            </a:extLst>
          </p:cNvPr>
          <p:cNvSpPr>
            <a:spLocks noGrp="1"/>
          </p:cNvSpPr>
          <p:nvPr>
            <p:ph type="title"/>
          </p:nvPr>
        </p:nvSpPr>
        <p:spPr/>
        <p:txBody>
          <a:bodyPr/>
          <a:lstStyle/>
          <a:p>
            <a:pPr algn="ctr" fontAlgn="auto">
              <a:spcAft>
                <a:spcPts val="0"/>
              </a:spcAft>
              <a:defRPr/>
            </a:pPr>
            <a:r>
              <a:rPr lang="en-US" sz="2400" b="1" dirty="0"/>
              <a:t>Technologies related to Natural Language Processing</a:t>
            </a:r>
            <a:br>
              <a:rPr lang="en-US" sz="2400" b="1" dirty="0"/>
            </a:br>
            <a:endParaRPr lang="en-IN" sz="2400" dirty="0"/>
          </a:p>
        </p:txBody>
      </p:sp>
      <p:sp>
        <p:nvSpPr>
          <p:cNvPr id="3" name="Content Placeholder 2">
            <a:extLst>
              <a:ext uri="{FF2B5EF4-FFF2-40B4-BE49-F238E27FC236}">
                <a16:creationId xmlns:a16="http://schemas.microsoft.com/office/drawing/2014/main" id="{76623E95-067D-4FB0-B392-D01AD9CEEBE5}"/>
              </a:ext>
            </a:extLst>
          </p:cNvPr>
          <p:cNvSpPr>
            <a:spLocks noGrp="1"/>
          </p:cNvSpPr>
          <p:nvPr>
            <p:ph idx="1"/>
          </p:nvPr>
        </p:nvSpPr>
        <p:spPr>
          <a:xfrm>
            <a:off x="685800" y="2160588"/>
            <a:ext cx="10131425" cy="3649662"/>
          </a:xfrm>
        </p:spPr>
        <p:txBody>
          <a:bodyPr rtlCol="0">
            <a:noAutofit/>
          </a:bodyPr>
          <a:lstStyle/>
          <a:p>
            <a:pPr algn="just">
              <a:spcBef>
                <a:spcPts val="0"/>
              </a:spcBef>
              <a:buFont typeface="Arial"/>
              <a:buChar char="•"/>
              <a:defRPr/>
            </a:pPr>
            <a:r>
              <a:rPr lang="en-US" sz="2400" b="1" dirty="0"/>
              <a:t>Machine Translation: </a:t>
            </a:r>
            <a:r>
              <a:rPr lang="en-US" sz="2400" dirty="0"/>
              <a:t>NLP is used for language translation from one language to another through a computer.</a:t>
            </a:r>
          </a:p>
          <a:p>
            <a:pPr algn="just">
              <a:spcBef>
                <a:spcPts val="0"/>
              </a:spcBef>
              <a:buFont typeface="Arial"/>
              <a:buChar char="•"/>
              <a:defRPr/>
            </a:pPr>
            <a:r>
              <a:rPr lang="en-US" sz="2400" b="1" dirty="0"/>
              <a:t>Chatterbots: </a:t>
            </a:r>
            <a:r>
              <a:rPr lang="en-US" sz="2400" dirty="0"/>
              <a:t>NLP is used for chatter bots that communicate with other chat bots or humans through auditory or textual methods.</a:t>
            </a:r>
          </a:p>
          <a:p>
            <a:pPr algn="just">
              <a:spcBef>
                <a:spcPts val="0"/>
              </a:spcBef>
              <a:buFont typeface="Arial"/>
              <a:buChar char="•"/>
              <a:defRPr/>
            </a:pPr>
            <a:r>
              <a:rPr lang="en-US" sz="2400" b="1" dirty="0"/>
              <a:t>AI Software:</a:t>
            </a:r>
            <a:r>
              <a:rPr lang="en-US" sz="2400" dirty="0"/>
              <a:t> NLP is used in question-answering software for knowledge representation, analytical reasoning as well as information retrieval.</a:t>
            </a:r>
          </a:p>
          <a:p>
            <a:pPr marL="0" indent="0" algn="just" fontAlgn="auto">
              <a:spcBef>
                <a:spcPts val="0"/>
              </a:spcBef>
              <a:buFont typeface="Arial"/>
              <a:buNone/>
              <a:defRPr/>
            </a:pPr>
            <a:r>
              <a:rPr lang="en-US" sz="2400" dirty="0"/>
              <a:t/>
            </a:r>
            <a:br>
              <a:rPr lang="en-US" sz="2400" dirty="0"/>
            </a:b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D55A-E520-44E9-856C-BE2F083CA1FB}"/>
              </a:ext>
            </a:extLst>
          </p:cNvPr>
          <p:cNvSpPr>
            <a:spLocks noGrp="1"/>
          </p:cNvSpPr>
          <p:nvPr>
            <p:ph type="title"/>
          </p:nvPr>
        </p:nvSpPr>
        <p:spPr>
          <a:xfrm>
            <a:off x="914400" y="241300"/>
            <a:ext cx="9902825" cy="615950"/>
          </a:xfrm>
        </p:spPr>
        <p:txBody>
          <a:bodyPr>
            <a:normAutofit fontScale="90000"/>
          </a:bodyPr>
          <a:lstStyle/>
          <a:p>
            <a:pPr algn="ctr" fontAlgn="auto">
              <a:spcAft>
                <a:spcPts val="0"/>
              </a:spcAft>
              <a:defRPr/>
            </a:pPr>
            <a:r>
              <a:rPr lang="en-US" cap="none" dirty="0"/>
              <a:t>Components Of NLP</a:t>
            </a:r>
            <a:endParaRPr lang="en-IN" cap="none" dirty="0"/>
          </a:p>
        </p:txBody>
      </p:sp>
      <p:sp>
        <p:nvSpPr>
          <p:cNvPr id="3" name="Content Placeholder 2">
            <a:extLst>
              <a:ext uri="{FF2B5EF4-FFF2-40B4-BE49-F238E27FC236}">
                <a16:creationId xmlns:a16="http://schemas.microsoft.com/office/drawing/2014/main" id="{DE74E838-AF74-4F03-B29D-C0F9AA44E2D0}"/>
              </a:ext>
            </a:extLst>
          </p:cNvPr>
          <p:cNvSpPr>
            <a:spLocks noGrp="1"/>
          </p:cNvSpPr>
          <p:nvPr>
            <p:ph idx="1"/>
          </p:nvPr>
        </p:nvSpPr>
        <p:spPr>
          <a:xfrm>
            <a:off x="1184275" y="1184275"/>
            <a:ext cx="10260013" cy="5591175"/>
          </a:xfrm>
        </p:spPr>
        <p:txBody>
          <a:bodyPr rtlCol="0">
            <a:normAutofit/>
          </a:bodyPr>
          <a:lstStyle/>
          <a:p>
            <a:pPr marL="0" indent="0" algn="just" fontAlgn="auto">
              <a:spcBef>
                <a:spcPts val="0"/>
              </a:spcBef>
              <a:buFont typeface="Arial"/>
              <a:buNone/>
              <a:defRPr/>
            </a:pPr>
            <a:r>
              <a:rPr lang="en-US" dirty="0"/>
              <a:t>In order to understand NLP, we first need to understand the components of its model. Specifically, natural language processing lets you analyze and extract key metadata from text, including entities, relations, concepts, sentiment, and emo‐ </a:t>
            </a:r>
            <a:r>
              <a:rPr lang="en-US" dirty="0" err="1"/>
              <a:t>tion</a:t>
            </a:r>
            <a:r>
              <a:rPr lang="en-US" dirty="0"/>
              <a:t>. Let’s briefly discuss each of these aspects that can be extracted from a body of text.</a:t>
            </a:r>
          </a:p>
          <a:p>
            <a:pPr fontAlgn="auto">
              <a:spcBef>
                <a:spcPts val="0"/>
              </a:spcBef>
              <a:buFont typeface="Wingdings" panose="05000000000000000000" pitchFamily="2" charset="2"/>
              <a:buChar char="q"/>
              <a:defRPr/>
            </a:pPr>
            <a:r>
              <a:rPr lang="en-IN" dirty="0"/>
              <a:t>Entities</a:t>
            </a:r>
          </a:p>
          <a:p>
            <a:pPr fontAlgn="auto">
              <a:spcBef>
                <a:spcPts val="0"/>
              </a:spcBef>
              <a:buFont typeface="Wingdings" panose="05000000000000000000" pitchFamily="2" charset="2"/>
              <a:buChar char="q"/>
              <a:defRPr/>
            </a:pPr>
            <a:r>
              <a:rPr lang="en-IN" dirty="0"/>
              <a:t>Relations</a:t>
            </a:r>
          </a:p>
          <a:p>
            <a:pPr fontAlgn="auto">
              <a:spcBef>
                <a:spcPts val="0"/>
              </a:spcBef>
              <a:buFont typeface="Wingdings" panose="05000000000000000000" pitchFamily="2" charset="2"/>
              <a:buChar char="q"/>
              <a:defRPr/>
            </a:pPr>
            <a:r>
              <a:rPr lang="en-IN" dirty="0"/>
              <a:t>Concepts</a:t>
            </a:r>
          </a:p>
          <a:p>
            <a:pPr fontAlgn="auto">
              <a:spcBef>
                <a:spcPts val="0"/>
              </a:spcBef>
              <a:buFont typeface="Wingdings" panose="05000000000000000000" pitchFamily="2" charset="2"/>
              <a:buChar char="q"/>
              <a:defRPr/>
            </a:pPr>
            <a:r>
              <a:rPr lang="en-IN" dirty="0"/>
              <a:t>Keywords</a:t>
            </a:r>
          </a:p>
          <a:p>
            <a:pPr fontAlgn="auto">
              <a:spcBef>
                <a:spcPts val="0"/>
              </a:spcBef>
              <a:buFont typeface="Wingdings" panose="05000000000000000000" pitchFamily="2" charset="2"/>
              <a:buChar char="q"/>
              <a:defRPr/>
            </a:pPr>
            <a:r>
              <a:rPr lang="en-IN" dirty="0"/>
              <a:t>Semantic Roles </a:t>
            </a:r>
          </a:p>
          <a:p>
            <a:pPr fontAlgn="auto">
              <a:spcBef>
                <a:spcPts val="0"/>
              </a:spcBef>
              <a:buFont typeface="Wingdings" panose="05000000000000000000" pitchFamily="2" charset="2"/>
              <a:buChar char="q"/>
              <a:defRPr/>
            </a:pPr>
            <a:r>
              <a:rPr lang="en-IN" dirty="0"/>
              <a:t>Categories </a:t>
            </a:r>
          </a:p>
          <a:p>
            <a:pPr fontAlgn="auto">
              <a:spcBef>
                <a:spcPts val="0"/>
              </a:spcBef>
              <a:buFont typeface="Wingdings" panose="05000000000000000000" pitchFamily="2" charset="2"/>
              <a:buChar char="q"/>
              <a:defRPr/>
            </a:pPr>
            <a:r>
              <a:rPr lang="en-IN" dirty="0"/>
              <a:t>Emotion </a:t>
            </a:r>
          </a:p>
          <a:p>
            <a:pPr fontAlgn="auto">
              <a:spcBef>
                <a:spcPts val="0"/>
              </a:spcBef>
              <a:buFont typeface="Wingdings" panose="05000000000000000000" pitchFamily="2" charset="2"/>
              <a:buChar char="q"/>
              <a:defRPr/>
            </a:pPr>
            <a:r>
              <a:rPr lang="en-IN" dirty="0"/>
              <a:t>Sentiment </a:t>
            </a:r>
          </a:p>
          <a:p>
            <a:pPr marL="0" indent="0" algn="just" fontAlgn="auto">
              <a:spcBef>
                <a:spcPts val="0"/>
              </a:spcBef>
              <a:buFont typeface="Arial"/>
              <a:buNone/>
              <a:defRPr/>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NLP-COMPONENTS AND APPLICATIONS</Template>
  <TotalTime>0</TotalTime>
  <Words>2110</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Arial</vt:lpstr>
      <vt:lpstr>Calibri Light</vt:lpstr>
      <vt:lpstr>Times New Roman</vt:lpstr>
      <vt:lpstr>Wingdings</vt:lpstr>
      <vt:lpstr>Roboto Slab</vt:lpstr>
      <vt:lpstr>Courier New</vt:lpstr>
      <vt:lpstr>Celestial</vt:lpstr>
      <vt:lpstr>UNIT-4 Natural Language Processing</vt:lpstr>
      <vt:lpstr>PowerPoint Presentation</vt:lpstr>
      <vt:lpstr>Introduction</vt:lpstr>
      <vt:lpstr>Over view of  Natural Language Processing (NLP) </vt:lpstr>
      <vt:lpstr>PowerPoint Presentation</vt:lpstr>
      <vt:lpstr>PowerPoint Presentation</vt:lpstr>
      <vt:lpstr>Working of NLP </vt:lpstr>
      <vt:lpstr>Technologies related to Natural Language Processing </vt:lpstr>
      <vt:lpstr>Components Of NLP</vt:lpstr>
      <vt:lpstr>PowerPoint Presentation</vt:lpstr>
      <vt:lpstr>PowerPoint Presentation</vt:lpstr>
      <vt:lpstr>PowerPoint Presentation</vt:lpstr>
      <vt:lpstr>Enterprise Applications Of NLP</vt:lpstr>
      <vt:lpstr>PowerPoint Presentation</vt:lpstr>
      <vt:lpstr>PowerPoint Presentation</vt:lpstr>
      <vt:lpstr>PowerPoint Presentation</vt:lpstr>
      <vt:lpstr>How To Use NLP</vt:lpstr>
      <vt:lpstr>How To Use NLP Cont…..</vt:lpstr>
      <vt:lpstr>Challenges Of NLP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 Natural Language Processing</dc:title>
  <dc:creator>Windows User</dc:creator>
  <cp:lastModifiedBy>Windows User</cp:lastModifiedBy>
  <cp:revision>2</cp:revision>
  <dcterms:created xsi:type="dcterms:W3CDTF">2022-02-25T04:21:39Z</dcterms:created>
  <dcterms:modified xsi:type="dcterms:W3CDTF">2022-02-25T04:22:24Z</dcterms:modified>
</cp:coreProperties>
</file>