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3101FA2-7BE1-48F6-8720-CCC72FF86D2F}" type="datetimeFigureOut">
              <a:rPr lang="en-US"/>
              <a:pPr>
                <a:defRPr/>
              </a:pPr>
              <a:t>19-02-2022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2A18B0-1002-4A80-9D41-5FE0E243E19A}" type="slidenum">
              <a:rPr lang="en-US"/>
              <a:pPr>
                <a:defRPr/>
              </a:pPr>
              <a:t>‹#›</a:t>
            </a:fld>
            <a:endParaRPr lang="en-US"/>
          </a:p>
        </p:txBody>
      </p:sp>
    </p:spTree>
    <p:extLst>
      <p:ext uri="{BB962C8B-B14F-4D97-AF65-F5344CB8AC3E}">
        <p14:creationId xmlns:p14="http://schemas.microsoft.com/office/powerpoint/2010/main" val="252856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B5BF22-158C-4099-87CF-E960CBC58508}" type="datetimeFigureOut">
              <a:rPr lang="en-US"/>
              <a:pPr>
                <a:defRPr/>
              </a:pPr>
              <a:t>19-02-2022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88B545-9D0C-42A4-8F63-3DAC105E4028}" type="slidenum">
              <a:rPr lang="en-US"/>
              <a:pPr>
                <a:defRPr/>
              </a:pPr>
              <a:t>‹#›</a:t>
            </a:fld>
            <a:endParaRPr lang="en-US"/>
          </a:p>
        </p:txBody>
      </p:sp>
    </p:spTree>
    <p:extLst>
      <p:ext uri="{BB962C8B-B14F-4D97-AF65-F5344CB8AC3E}">
        <p14:creationId xmlns:p14="http://schemas.microsoft.com/office/powerpoint/2010/main" val="11457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E90C-1A49-45D6-B16C-E8D125AADAFA}" type="datetimeFigureOut">
              <a:rPr lang="en-US"/>
              <a:pPr>
                <a:defRPr/>
              </a:pPr>
              <a:t>19-02-2022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2F56BF-3F8B-4955-8F40-638AA346ACC9}" type="slidenum">
              <a:rPr lang="en-US"/>
              <a:pPr>
                <a:defRPr/>
              </a:pPr>
              <a:t>‹#›</a:t>
            </a:fld>
            <a:endParaRPr lang="en-US"/>
          </a:p>
        </p:txBody>
      </p:sp>
    </p:spTree>
    <p:extLst>
      <p:ext uri="{BB962C8B-B14F-4D97-AF65-F5344CB8AC3E}">
        <p14:creationId xmlns:p14="http://schemas.microsoft.com/office/powerpoint/2010/main" val="244423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20F17A-A5D1-41AE-902C-52B7DCEBB95A}" type="datetimeFigureOut">
              <a:rPr lang="en-US"/>
              <a:pPr>
                <a:defRPr/>
              </a:pPr>
              <a:t>19-02-2022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2FF3A2-BC96-48A9-812D-9AAD7FF326DA}" type="slidenum">
              <a:rPr lang="en-US"/>
              <a:pPr>
                <a:defRPr/>
              </a:pPr>
              <a:t>‹#›</a:t>
            </a:fld>
            <a:endParaRPr lang="en-US"/>
          </a:p>
        </p:txBody>
      </p:sp>
    </p:spTree>
    <p:extLst>
      <p:ext uri="{BB962C8B-B14F-4D97-AF65-F5344CB8AC3E}">
        <p14:creationId xmlns:p14="http://schemas.microsoft.com/office/powerpoint/2010/main" val="67784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F33D2358-212E-47B6-9B99-BEB1727302A5}" type="datetimeFigureOut">
              <a:rPr lang="en-US"/>
              <a:pPr>
                <a:defRPr/>
              </a:pPr>
              <a:t>19-02-2022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ADCCED-5F60-4F0E-926F-A1515737A41F}" type="slidenum">
              <a:rPr lang="en-US"/>
              <a:pPr>
                <a:defRPr/>
              </a:pPr>
              <a:t>‹#›</a:t>
            </a:fld>
            <a:endParaRPr lang="en-US"/>
          </a:p>
        </p:txBody>
      </p:sp>
    </p:spTree>
    <p:extLst>
      <p:ext uri="{BB962C8B-B14F-4D97-AF65-F5344CB8AC3E}">
        <p14:creationId xmlns:p14="http://schemas.microsoft.com/office/powerpoint/2010/main" val="11696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801DE12-CCF2-4A3D-83DD-4E3520C65F02}" type="datetimeFigureOut">
              <a:rPr lang="en-US"/>
              <a:pPr>
                <a:defRPr/>
              </a:pPr>
              <a:t>19-02-2022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DF7A28-596D-4972-80B5-9B688E6669D1}" type="slidenum">
              <a:rPr lang="en-US"/>
              <a:pPr>
                <a:defRPr/>
              </a:pPr>
              <a:t>‹#›</a:t>
            </a:fld>
            <a:endParaRPr lang="en-US"/>
          </a:p>
        </p:txBody>
      </p:sp>
    </p:spTree>
    <p:extLst>
      <p:ext uri="{BB962C8B-B14F-4D97-AF65-F5344CB8AC3E}">
        <p14:creationId xmlns:p14="http://schemas.microsoft.com/office/powerpoint/2010/main" val="194366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FEB9CA7-38DA-4803-8553-5ED999934539}" type="datetimeFigureOut">
              <a:rPr lang="en-US"/>
              <a:pPr>
                <a:defRPr/>
              </a:pPr>
              <a:t>19-02-2022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5D169EC-F26E-449E-907A-23AB5FC3C6E6}" type="slidenum">
              <a:rPr lang="en-US"/>
              <a:pPr>
                <a:defRPr/>
              </a:pPr>
              <a:t>‹#›</a:t>
            </a:fld>
            <a:endParaRPr lang="en-US"/>
          </a:p>
        </p:txBody>
      </p:sp>
    </p:spTree>
    <p:extLst>
      <p:ext uri="{BB962C8B-B14F-4D97-AF65-F5344CB8AC3E}">
        <p14:creationId xmlns:p14="http://schemas.microsoft.com/office/powerpoint/2010/main" val="405610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53AAC-1B21-4380-9EAB-EC1E854993F2}" type="datetimeFigureOut">
              <a:rPr lang="en-US"/>
              <a:pPr>
                <a:defRPr/>
              </a:pPr>
              <a:t>19-02-2022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44A2ED5-2852-44AD-86CC-9DD31B97828A}" type="slidenum">
              <a:rPr lang="en-US"/>
              <a:pPr>
                <a:defRPr/>
              </a:pPr>
              <a:t>‹#›</a:t>
            </a:fld>
            <a:endParaRPr lang="en-US"/>
          </a:p>
        </p:txBody>
      </p:sp>
    </p:spTree>
    <p:extLst>
      <p:ext uri="{BB962C8B-B14F-4D97-AF65-F5344CB8AC3E}">
        <p14:creationId xmlns:p14="http://schemas.microsoft.com/office/powerpoint/2010/main" val="302608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2A9CC5-98B5-4374-9D07-4B729A7E3769}" type="datetimeFigureOut">
              <a:rPr lang="en-US"/>
              <a:pPr>
                <a:defRPr/>
              </a:pPr>
              <a:t>19-02-2022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2DAABB-78AD-4658-9E90-7C30713F0A88}" type="slidenum">
              <a:rPr lang="en-US"/>
              <a:pPr>
                <a:defRPr/>
              </a:pPr>
              <a:t>‹#›</a:t>
            </a:fld>
            <a:endParaRPr lang="en-US"/>
          </a:p>
        </p:txBody>
      </p:sp>
    </p:spTree>
    <p:extLst>
      <p:ext uri="{BB962C8B-B14F-4D97-AF65-F5344CB8AC3E}">
        <p14:creationId xmlns:p14="http://schemas.microsoft.com/office/powerpoint/2010/main" val="110283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73692A45-8261-4EDB-80A4-A814A32AFDE9}" type="datetimeFigureOut">
              <a:rPr lang="en-US"/>
              <a:pPr>
                <a:defRPr/>
              </a:pPr>
              <a:t>19-02-2022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F9E744E-6C04-4F5A-8B86-FD43336C8BF7}" type="slidenum">
              <a:rPr lang="en-US"/>
              <a:pPr>
                <a:defRPr/>
              </a:pPr>
              <a:t>‹#›</a:t>
            </a:fld>
            <a:endParaRPr lang="en-US"/>
          </a:p>
        </p:txBody>
      </p:sp>
    </p:spTree>
    <p:extLst>
      <p:ext uri="{BB962C8B-B14F-4D97-AF65-F5344CB8AC3E}">
        <p14:creationId xmlns:p14="http://schemas.microsoft.com/office/powerpoint/2010/main" val="208291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FB7DB57C-B184-4979-8D40-77D6254EA933}" type="datetimeFigureOut">
              <a:rPr lang="en-US"/>
              <a:pPr>
                <a:defRPr/>
              </a:pPr>
              <a:t>19-02-2022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0ED177-4ECA-4C70-AB76-8EC3715A19B3}" type="slidenum">
              <a:rPr lang="en-US"/>
              <a:pPr>
                <a:defRPr/>
              </a:pPr>
              <a:t>‹#›</a:t>
            </a:fld>
            <a:endParaRPr lang="en-US"/>
          </a:p>
        </p:txBody>
      </p:sp>
    </p:spTree>
    <p:extLst>
      <p:ext uri="{BB962C8B-B14F-4D97-AF65-F5344CB8AC3E}">
        <p14:creationId xmlns:p14="http://schemas.microsoft.com/office/powerpoint/2010/main" val="297927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BA034789-E2E6-4013-852A-6D2FF2FF125E}" type="datetimeFigureOut">
              <a:rPr lang="en-US"/>
              <a:pPr>
                <a:defRPr/>
              </a:pPr>
              <a:t>19-02-2022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877B659-70E9-4077-A2C5-8235E197D5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educba.com/naive-bayes-algorith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pustate.com/text-analytics-api/" TargetMode="External"/><Relationship Id="rId2" Type="http://schemas.openxmlformats.org/officeDocument/2006/relationships/hyperlink" Target="https://blog.google/products/translate/translate-where-you-need-it-in-any-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pustate.com/video-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a:lstStyle/>
          <a:p>
            <a:r>
              <a:rPr lang="en-US" altLang="en-US" smtClean="0"/>
              <a:t>NLP</a:t>
            </a:r>
          </a:p>
        </p:txBody>
      </p:sp>
      <p:sp>
        <p:nvSpPr>
          <p:cNvPr id="2051" name="Content Placeholder 4"/>
          <p:cNvSpPr>
            <a:spLocks noGrp="1"/>
          </p:cNvSpPr>
          <p:nvPr>
            <p:ph idx="1"/>
          </p:nvPr>
        </p:nvSpPr>
        <p:spPr/>
        <p:txBody>
          <a:bodyPr/>
          <a:lstStyle/>
          <a:p>
            <a:r>
              <a:rPr lang="en-US" altLang="en-US" smtClean="0"/>
              <a:t>The definition is very simple if you understand the 3 words, i.e. Natural Language Processing. NLP involves machines or robots to understand human language, the way we humans talk so that they can effectively communicate with 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8575"/>
            <a:ext cx="10515600" cy="4567238"/>
          </a:xfrm>
        </p:spPr>
      </p:pic>
      <p:sp>
        <p:nvSpPr>
          <p:cNvPr id="11267" name="TextBox 4"/>
          <p:cNvSpPr txBox="1">
            <a:spLocks noChangeArrowheads="1"/>
          </p:cNvSpPr>
          <p:nvPr/>
        </p:nvSpPr>
        <p:spPr bwMode="auto">
          <a:xfrm>
            <a:off x="614363" y="234950"/>
            <a:ext cx="10358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rgbClr val="6C6C6C"/>
                </a:solidFill>
                <a:latin typeface="Arial" panose="020B0604020202020204" pitchFamily="34" charset="0"/>
              </a:rPr>
              <a:t>Tokenization</a:t>
            </a:r>
            <a:r>
              <a:rPr lang="en-US" altLang="en-US">
                <a:solidFill>
                  <a:srgbClr val="6C6C6C"/>
                </a:solidFill>
                <a:latin typeface="Arial" panose="020B0604020202020204" pitchFamily="34" charset="0"/>
              </a:rPr>
              <a:t> is the process of replacing sensitive data with unique identification symbols that retain all the essential information about the data without compromising its security.</a:t>
            </a:r>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POS</a:t>
            </a:r>
          </a:p>
        </p:txBody>
      </p:sp>
      <p:pic>
        <p:nvPicPr>
          <p:cNvPr id="122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01775" y="1554163"/>
            <a:ext cx="8347075" cy="42703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1638" y="1528763"/>
            <a:ext cx="7820025" cy="4702175"/>
          </a:xfrm>
        </p:spPr>
      </p:pic>
      <p:sp>
        <p:nvSpPr>
          <p:cNvPr id="13315" name="TextBox 4"/>
          <p:cNvSpPr txBox="1">
            <a:spLocks noChangeArrowheads="1"/>
          </p:cNvSpPr>
          <p:nvPr/>
        </p:nvSpPr>
        <p:spPr bwMode="auto">
          <a:xfrm>
            <a:off x="5969000" y="457200"/>
            <a:ext cx="4546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solidFill>
                  <a:srgbClr val="202124"/>
                </a:solidFill>
                <a:latin typeface="Arial" panose="020B0604020202020204" pitchFamily="34" charset="0"/>
              </a:rPr>
              <a:t>A POS tag (or part-of-speech tag) is a special label assigned to each token (word) in a text corpus to </a:t>
            </a:r>
            <a:r>
              <a:rPr lang="en-US" altLang="en-US" b="1">
                <a:solidFill>
                  <a:srgbClr val="202124"/>
                </a:solidFill>
                <a:latin typeface="Arial" panose="020B0604020202020204" pitchFamily="34" charset="0"/>
              </a:rPr>
              <a:t>indicate the part of speech</a:t>
            </a:r>
            <a:r>
              <a:rPr lang="en-US" altLang="en-US">
                <a:solidFill>
                  <a:srgbClr val="202124"/>
                </a:solidFill>
                <a:latin typeface="Arial" panose="020B0604020202020204" pitchFamily="34" charset="0"/>
              </a:rPr>
              <a:t> and often also other grammatical categories such as tense, number (plural/singular), case etc. POS tags are used in corpus searches and in text analysis tools and algorithms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 : </a:t>
            </a:r>
            <a:br>
              <a:rPr lang="en-US" dirty="0" smtClean="0"/>
            </a:br>
            <a:r>
              <a:rPr lang="en-US" dirty="0" smtClean="0"/>
              <a:t>stemming reduces its word to root.</a:t>
            </a:r>
            <a:endParaRPr lang="en-US" dirty="0"/>
          </a:p>
        </p:txBody>
      </p:sp>
      <p:pic>
        <p:nvPicPr>
          <p:cNvPr id="4" name="Content Placeholder 3"/>
          <p:cNvPicPr>
            <a:picLocks noGrp="1" noChangeAspect="1"/>
          </p:cNvPicPr>
          <p:nvPr>
            <p:ph idx="1"/>
          </p:nvPr>
        </p:nvPicPr>
        <p:blipFill>
          <a:blip r:embed="rId2"/>
          <a:stretch>
            <a:fillRect/>
          </a:stretch>
        </p:blipFill>
        <p:spPr>
          <a:xfrm>
            <a:off x="3513909" y="1805190"/>
            <a:ext cx="5389145" cy="4045202"/>
          </a:xfrm>
          <a:prstGeom prst="rect">
            <a:avLst/>
          </a:prstGeom>
        </p:spPr>
      </p:pic>
    </p:spTree>
    <p:extLst>
      <p:ext uri="{BB962C8B-B14F-4D97-AF65-F5344CB8AC3E}">
        <p14:creationId xmlns:p14="http://schemas.microsoft.com/office/powerpoint/2010/main" val="267926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troduction to Stemming and Lemmatization (NLP) | by Prateek Sawhney |  Geek Culture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982" y="467088"/>
            <a:ext cx="78385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9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554" y="2071507"/>
            <a:ext cx="7153683" cy="3358537"/>
          </a:xfrm>
          <a:prstGeom prst="rect">
            <a:avLst/>
          </a:prstGeom>
        </p:spPr>
      </p:pic>
      <p:sp>
        <p:nvSpPr>
          <p:cNvPr id="5" name="TextBox 4"/>
          <p:cNvSpPr txBox="1"/>
          <p:nvPr/>
        </p:nvSpPr>
        <p:spPr>
          <a:xfrm>
            <a:off x="640080" y="705394"/>
            <a:ext cx="9653452" cy="923330"/>
          </a:xfrm>
          <a:prstGeom prst="rect">
            <a:avLst/>
          </a:prstGeom>
          <a:noFill/>
        </p:spPr>
        <p:txBody>
          <a:bodyPr wrap="square" rtlCol="0">
            <a:spAutoFit/>
          </a:bodyPr>
          <a:lstStyle/>
          <a:p>
            <a:r>
              <a:rPr lang="en-US" b="1" i="0" dirty="0" smtClean="0">
                <a:solidFill>
                  <a:srgbClr val="273239"/>
                </a:solidFill>
                <a:effectLst/>
                <a:latin typeface="urw-din"/>
              </a:rPr>
              <a:t>Stop Words:</a:t>
            </a:r>
            <a:r>
              <a:rPr lang="en-US" b="0" i="0" dirty="0" smtClean="0">
                <a:solidFill>
                  <a:srgbClr val="273239"/>
                </a:solidFill>
                <a:effectLst/>
                <a:latin typeface="urw-din"/>
              </a:rPr>
              <a:t> A stop word is a commonly used word (such as “the”, “a”, “an”, “in”) that a search engine has been programmed to ignore, both when indexing entries for searching and when retrieving them as the result of a search query. </a:t>
            </a:r>
            <a:endParaRPr lang="en-US" dirty="0"/>
          </a:p>
        </p:txBody>
      </p:sp>
    </p:spTree>
    <p:extLst>
      <p:ext uri="{BB962C8B-B14F-4D97-AF65-F5344CB8AC3E}">
        <p14:creationId xmlns:p14="http://schemas.microsoft.com/office/powerpoint/2010/main" val="429433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92488" y="979488"/>
            <a:ext cx="5407025" cy="5197475"/>
          </a:xfrm>
        </p:spPr>
      </p:pic>
      <p:sp>
        <p:nvSpPr>
          <p:cNvPr id="3075" name="TextBox 4"/>
          <p:cNvSpPr txBox="1">
            <a:spLocks noChangeArrowheads="1"/>
          </p:cNvSpPr>
          <p:nvPr/>
        </p:nvSpPr>
        <p:spPr bwMode="auto">
          <a:xfrm>
            <a:off x="7537450" y="822325"/>
            <a:ext cx="2730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Phonology refers to the science of understanding sound, Morphology refers to word formation, and syntax refers to the structure, whereas Pragmatics refers to understanding.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936625"/>
            <a:ext cx="87058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319213"/>
            <a:ext cx="8582025"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025"/>
            <a:ext cx="10515600" cy="6203950"/>
          </a:xfrm>
        </p:spPr>
        <p:txBody>
          <a:bodyPr rtlCol="0">
            <a:normAutofit fontScale="70000" lnSpcReduction="20000"/>
          </a:bodyPr>
          <a:lstStyle/>
          <a:p>
            <a:pPr marL="0" indent="0" fontAlgn="auto">
              <a:spcAft>
                <a:spcPts val="0"/>
              </a:spcAft>
              <a:buFont typeface="Arial" panose="020B0604020202020204" pitchFamily="34" charset="0"/>
              <a:buNone/>
              <a:defRPr/>
            </a:pPr>
            <a:r>
              <a:rPr lang="en-US" b="1" dirty="0" smtClean="0">
                <a:solidFill>
                  <a:srgbClr val="232C39"/>
                </a:solidFill>
                <a:latin typeface="Times New Roman" panose="02020603050405020304" pitchFamily="18" charset="0"/>
                <a:cs typeface="Times New Roman" panose="02020603050405020304" pitchFamily="18" charset="0"/>
              </a:rPr>
              <a:t>Application</a:t>
            </a:r>
            <a:r>
              <a:rPr lang="en-US" b="1" dirty="0" smtClean="0">
                <a:solidFill>
                  <a:srgbClr val="232C39"/>
                </a:solidFill>
                <a:latin typeface="Nunito Sans"/>
              </a:rPr>
              <a:t> of NLP</a:t>
            </a:r>
          </a:p>
          <a:p>
            <a:pPr marL="0" indent="0" fontAlgn="auto">
              <a:spcAft>
                <a:spcPts val="0"/>
              </a:spcAft>
              <a:buFont typeface="Arial" panose="020B0604020202020204" pitchFamily="34" charset="0"/>
              <a:buNone/>
              <a:defRPr/>
            </a:pPr>
            <a:r>
              <a:rPr lang="en-US" dirty="0" smtClean="0">
                <a:solidFill>
                  <a:srgbClr val="4D5968"/>
                </a:solidFill>
                <a:latin typeface="Nunito Sans"/>
              </a:rPr>
              <a:t>NLP has a wide spectrum of applicability.</a:t>
            </a:r>
          </a:p>
          <a:p>
            <a:pPr marL="0" indent="0" fontAlgn="auto">
              <a:spcAft>
                <a:spcPts val="0"/>
              </a:spcAft>
              <a:buFont typeface="Arial" panose="020B0604020202020204" pitchFamily="34" charset="0"/>
              <a:buNone/>
              <a:defRPr/>
            </a:pPr>
            <a:r>
              <a:rPr lang="en-US" dirty="0" smtClean="0">
                <a:solidFill>
                  <a:srgbClr val="4D5968"/>
                </a:solidFill>
                <a:latin typeface="Nunito Sans"/>
              </a:rPr>
              <a:t>Machine Translation, </a:t>
            </a:r>
          </a:p>
          <a:p>
            <a:pPr marL="0" indent="0" fontAlgn="auto">
              <a:spcAft>
                <a:spcPts val="0"/>
              </a:spcAft>
              <a:buFont typeface="Arial" panose="020B0604020202020204" pitchFamily="34" charset="0"/>
              <a:buNone/>
              <a:defRPr/>
            </a:pPr>
            <a:r>
              <a:rPr lang="en-US" dirty="0" smtClean="0">
                <a:solidFill>
                  <a:srgbClr val="4D5968"/>
                </a:solidFill>
                <a:latin typeface="Nunito Sans"/>
              </a:rPr>
              <a:t>Email spam detection,</a:t>
            </a:r>
          </a:p>
          <a:p>
            <a:pPr marL="0" indent="0" fontAlgn="auto">
              <a:spcAft>
                <a:spcPts val="0"/>
              </a:spcAft>
              <a:buFont typeface="Arial" panose="020B0604020202020204" pitchFamily="34" charset="0"/>
              <a:buNone/>
              <a:defRPr/>
            </a:pPr>
            <a:r>
              <a:rPr lang="en-US" dirty="0" smtClean="0">
                <a:solidFill>
                  <a:srgbClr val="4D5968"/>
                </a:solidFill>
                <a:latin typeface="Nunito Sans"/>
              </a:rPr>
              <a:t>Information Extraction, </a:t>
            </a:r>
          </a:p>
          <a:p>
            <a:pPr marL="0" indent="0" fontAlgn="auto">
              <a:spcAft>
                <a:spcPts val="0"/>
              </a:spcAft>
              <a:buFont typeface="Arial" panose="020B0604020202020204" pitchFamily="34" charset="0"/>
              <a:buNone/>
              <a:defRPr/>
            </a:pPr>
            <a:r>
              <a:rPr lang="en-US" dirty="0" smtClean="0">
                <a:solidFill>
                  <a:srgbClr val="4D5968"/>
                </a:solidFill>
                <a:latin typeface="Nunito Sans"/>
              </a:rPr>
              <a:t>Summarization </a:t>
            </a:r>
          </a:p>
          <a:p>
            <a:pPr fontAlgn="auto">
              <a:spcAft>
                <a:spcPts val="0"/>
              </a:spcAft>
              <a:defRPr/>
            </a:pPr>
            <a:r>
              <a:rPr lang="en-US" dirty="0" smtClean="0">
                <a:solidFill>
                  <a:srgbClr val="4D5968"/>
                </a:solidFill>
                <a:latin typeface="Nunito Sans"/>
              </a:rPr>
              <a:t>Machine Translation is very crucial as the entire world is present online and the task of data accessible to each individual is a huge challenge. Language barrier contributes most to the challenge, with every language associated is a multitude of structure and grammar.</a:t>
            </a:r>
          </a:p>
          <a:p>
            <a:pPr fontAlgn="auto">
              <a:spcAft>
                <a:spcPts val="0"/>
              </a:spcAft>
              <a:defRPr/>
            </a:pPr>
            <a:r>
              <a:rPr lang="en-US" dirty="0" smtClean="0">
                <a:solidFill>
                  <a:srgbClr val="4D5968"/>
                </a:solidFill>
                <a:latin typeface="Nunito Sans"/>
              </a:rPr>
              <a:t>Spam filtering works using text categorization, and in recent times, various machine learning techniques have been applied to text categorization or anti-spam filtering, just like Rule learning,</a:t>
            </a:r>
            <a:r>
              <a:rPr lang="en-US" dirty="0" smtClean="0">
                <a:solidFill>
                  <a:srgbClr val="E93F33"/>
                </a:solidFill>
                <a:latin typeface="Nunito Sans"/>
                <a:hlinkClick r:id="rId2"/>
              </a:rPr>
              <a:t> Naïve Bayes models</a:t>
            </a:r>
            <a:r>
              <a:rPr lang="en-US" dirty="0" smtClean="0">
                <a:solidFill>
                  <a:srgbClr val="4D5968"/>
                </a:solidFill>
                <a:latin typeface="Nunito Sans"/>
              </a:rPr>
              <a:t>.</a:t>
            </a:r>
          </a:p>
          <a:p>
            <a:pPr fontAlgn="auto">
              <a:spcAft>
                <a:spcPts val="0"/>
              </a:spcAft>
              <a:defRPr/>
            </a:pPr>
            <a:r>
              <a:rPr lang="en-US" dirty="0" smtClean="0">
                <a:solidFill>
                  <a:srgbClr val="4D5968"/>
                </a:solidFill>
                <a:latin typeface="Nunito Sans"/>
              </a:rPr>
              <a:t>Information extraction concern with identifying more relevant and correct textual data. Many applications for whom extracting entities such as names, places, dates, and time are a powerful way of summarizing the relevant information as per the user’s need is concerned.</a:t>
            </a:r>
          </a:p>
          <a:p>
            <a:pPr fontAlgn="auto">
              <a:spcAft>
                <a:spcPts val="0"/>
              </a:spcAft>
              <a:defRPr/>
            </a:pPr>
            <a:r>
              <a:rPr lang="en-US" dirty="0" smtClean="0">
                <a:solidFill>
                  <a:srgbClr val="4D5968"/>
                </a:solidFill>
                <a:latin typeface="Nunito Sans"/>
              </a:rPr>
              <a:t>Summarization, As we are currently surrounded by data, which means our ability to understand it. Since data is on an ever-increasing trend and the ability to summarize it with exact meaning is high in demand. This gives us a better chance to manipulate data and also to take necessary decisions (which is what NLP is trying to do).</a:t>
            </a:r>
          </a:p>
          <a:p>
            <a:pPr fontAlgn="auto">
              <a:spcAft>
                <a:spcPts val="0"/>
              </a:spcAft>
              <a:defRPr/>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509588"/>
            <a:ext cx="10515600" cy="5667375"/>
          </a:xfrm>
        </p:spPr>
        <p:txBody>
          <a:bodyPr/>
          <a:lstStyle/>
          <a:p>
            <a:pPr marL="0" indent="0">
              <a:buFont typeface="Arial" panose="020B0604020202020204" pitchFamily="34" charset="0"/>
              <a:buNone/>
            </a:pPr>
            <a:r>
              <a:rPr lang="en-US" altLang="en-US" b="1" smtClean="0">
                <a:solidFill>
                  <a:srgbClr val="212529"/>
                </a:solidFill>
                <a:latin typeface="tt norms w05 bold"/>
              </a:rPr>
              <a:t>1. Social Media Sentiment Analysis</a:t>
            </a:r>
            <a:endParaRPr lang="en-US" altLang="en-US" smtClean="0">
              <a:solidFill>
                <a:srgbClr val="212529"/>
              </a:solidFill>
              <a:latin typeface="tt norms w05 bold"/>
            </a:endParaRPr>
          </a:p>
          <a:p>
            <a:pPr marL="0" indent="0">
              <a:buFont typeface="Arial" panose="020B0604020202020204" pitchFamily="34" charset="0"/>
              <a:buNone/>
            </a:pPr>
            <a:r>
              <a:rPr lang="en-US" altLang="en-US" smtClean="0">
                <a:solidFill>
                  <a:srgbClr val="212529"/>
                </a:solidFill>
                <a:latin typeface="TT Norms W05 Regular"/>
              </a:rPr>
              <a:t>NLP for social media listening is unique because it understands internet short forms (BRB), slangs, code-switching, emoticons and hashtags. No matter what your customers choose to speak, NLP allows you to extract information from it, and prepare it for an ML model to ingest</a:t>
            </a:r>
          </a:p>
          <a:p>
            <a:pPr marL="0" indent="0">
              <a:buFont typeface="Arial" panose="020B0604020202020204" pitchFamily="34" charset="0"/>
              <a:buNone/>
            </a:pPr>
            <a:r>
              <a:rPr lang="en-US" altLang="en-US" b="1" smtClean="0"/>
              <a:t>2. Patient Voice &amp; Healthcare</a:t>
            </a:r>
            <a:endParaRPr lang="en-US" altLang="en-US" smtClean="0"/>
          </a:p>
          <a:p>
            <a:pPr marL="0" indent="0">
              <a:buFont typeface="Arial" panose="020B0604020202020204" pitchFamily="34" charset="0"/>
              <a:buNone/>
            </a:pPr>
            <a:r>
              <a:rPr lang="en-US" altLang="en-US" smtClean="0"/>
              <a:t>Hospitals and healthcare providers are using NLP technology more frequently now than before, to capture and manage patient notes, and electronic health records (EHRs). Patient feedback, their waiting room experience, post-surgery care, opinions and feelings, are all analyzed through AI/ML models using textual data from in-clinic questionnaires, post-appointment surveys, and feedback web forms</a:t>
            </a:r>
          </a:p>
          <a:p>
            <a:pPr marL="0" indent="0">
              <a:buFont typeface="Arial" panose="020B0604020202020204" pitchFamily="34" charset="0"/>
              <a:buNone/>
            </a:pPr>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943600"/>
          </a:xfrm>
        </p:spPr>
        <p:txBody>
          <a:bodyPr rtlCol="0">
            <a:normAutofit fontScale="92500" lnSpcReduction="10000"/>
          </a:bodyPr>
          <a:lstStyle/>
          <a:p>
            <a:pPr marL="0" indent="0" fontAlgn="auto">
              <a:spcAft>
                <a:spcPts val="0"/>
              </a:spcAft>
              <a:buFont typeface="Arial" panose="020B0604020202020204" pitchFamily="34" charset="0"/>
              <a:buNone/>
              <a:defRPr/>
            </a:pPr>
            <a:r>
              <a:rPr lang="en-US" b="1" dirty="0" smtClean="0"/>
              <a:t>3. Language Translation</a:t>
            </a:r>
            <a:endParaRPr lang="en-US" dirty="0" smtClean="0"/>
          </a:p>
          <a:p>
            <a:pPr marL="0" indent="0" fontAlgn="auto">
              <a:spcAft>
                <a:spcPts val="0"/>
              </a:spcAft>
              <a:buFont typeface="Arial" panose="020B0604020202020204" pitchFamily="34" charset="0"/>
              <a:buNone/>
              <a:defRPr/>
            </a:pPr>
            <a:r>
              <a:rPr lang="en-US" dirty="0" smtClean="0">
                <a:solidFill>
                  <a:srgbClr val="212529"/>
                </a:solidFill>
                <a:latin typeface="TT Norms W05 Regular"/>
              </a:rPr>
              <a:t>In NLP, there is a task called </a:t>
            </a:r>
            <a:r>
              <a:rPr lang="en-US" b="1" dirty="0" smtClean="0">
                <a:solidFill>
                  <a:srgbClr val="212529"/>
                </a:solidFill>
                <a:latin typeface="TT Norms W05 Regular"/>
              </a:rPr>
              <a:t>Sentence Boundary Detection (SBD)</a:t>
            </a:r>
            <a:r>
              <a:rPr lang="en-US" dirty="0" smtClean="0">
                <a:solidFill>
                  <a:srgbClr val="212529"/>
                </a:solidFill>
                <a:latin typeface="TT Norms W05 Regular"/>
              </a:rPr>
              <a:t> that understands the boundaries of a set of words. It is one of its most fundamental tasks in translation. That’s why you can translate entire texts in different languages, and they match sentence by sentence. Google Translation alone is used by </a:t>
            </a:r>
            <a:r>
              <a:rPr lang="en-US" dirty="0" smtClean="0">
                <a:solidFill>
                  <a:srgbClr val="3D9DEE"/>
                </a:solidFill>
                <a:latin typeface="TT Norms W05 Regular"/>
                <a:hlinkClick r:id="rId2"/>
              </a:rPr>
              <a:t>500 million</a:t>
            </a:r>
            <a:r>
              <a:rPr lang="en-US" dirty="0" smtClean="0">
                <a:solidFill>
                  <a:srgbClr val="212529"/>
                </a:solidFill>
                <a:latin typeface="TT Norms W05 Regular"/>
              </a:rPr>
              <a:t> people to translate documents or text in 100 different languages. There are numerous other translation apps and websites.</a:t>
            </a:r>
          </a:p>
          <a:p>
            <a:pPr marL="0" indent="0" fontAlgn="auto">
              <a:spcAft>
                <a:spcPts val="0"/>
              </a:spcAft>
              <a:buFont typeface="Arial" panose="020B0604020202020204" pitchFamily="34" charset="0"/>
              <a:buNone/>
              <a:defRPr/>
            </a:pPr>
            <a:r>
              <a:rPr lang="en-US" b="1" dirty="0" smtClean="0"/>
              <a:t>4. Text Analytics</a:t>
            </a:r>
            <a:endParaRPr lang="en-US" dirty="0" smtClean="0"/>
          </a:p>
          <a:p>
            <a:pPr marL="0" indent="0" fontAlgn="auto">
              <a:spcAft>
                <a:spcPts val="0"/>
              </a:spcAft>
              <a:buFont typeface="Arial" panose="020B0604020202020204" pitchFamily="34" charset="0"/>
              <a:buNone/>
              <a:defRPr/>
            </a:pPr>
            <a:r>
              <a:rPr lang="en-US" dirty="0" smtClean="0"/>
              <a:t>Companies use </a:t>
            </a:r>
            <a:r>
              <a:rPr lang="en-US" dirty="0" smtClean="0">
                <a:hlinkClick r:id="rId3"/>
              </a:rPr>
              <a:t>text analytics</a:t>
            </a:r>
            <a:r>
              <a:rPr lang="en-US" dirty="0" smtClean="0"/>
              <a:t> to gain insights from any and every source of information that is related to them. This flood of data can be from news, social media reviews, tweets, online surveys, voice-to-text notes, or any other source. NLP converts this raw data into meaningful documentation that can be analyzed by a machine learning algorithm. Semantic Search further helps in understanding the meaning and intent behind words and phrases.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796925"/>
            <a:ext cx="10515600" cy="5380038"/>
          </a:xfrm>
        </p:spPr>
        <p:txBody>
          <a:bodyPr/>
          <a:lstStyle/>
          <a:p>
            <a:pPr marL="0" indent="0">
              <a:buFont typeface="Arial" panose="020B0604020202020204" pitchFamily="34" charset="0"/>
              <a:buNone/>
            </a:pPr>
            <a:r>
              <a:rPr lang="en-US" altLang="en-US" b="1" smtClean="0">
                <a:solidFill>
                  <a:srgbClr val="212529"/>
                </a:solidFill>
                <a:latin typeface="tt norms w05 bold"/>
              </a:rPr>
              <a:t>5. Optical Character Recognition</a:t>
            </a:r>
            <a:endParaRPr lang="en-US" altLang="en-US" smtClean="0">
              <a:solidFill>
                <a:srgbClr val="212529"/>
              </a:solidFill>
              <a:latin typeface="tt norms w05 bold"/>
            </a:endParaRPr>
          </a:p>
          <a:p>
            <a:pPr marL="0" indent="0">
              <a:buFont typeface="Arial" panose="020B0604020202020204" pitchFamily="34" charset="0"/>
              <a:buNone/>
            </a:pPr>
            <a:r>
              <a:rPr lang="en-US" altLang="en-US" smtClean="0">
                <a:solidFill>
                  <a:srgbClr val="212529"/>
                </a:solidFill>
                <a:latin typeface="TT Norms W05 Regular"/>
              </a:rPr>
              <a:t>Raw data that is collected for text analytics can be from emails, invoices, service agreements, research papers, human resource documents, purchase orders, and other textual formats. But it can also be sourced from video formats on various platforms like YouTube, Igtv, Facebook, TikTok or in images (think Instagram or Pinterest). Natural Language Processing algorithms use Optical Character Recognition (OCR) technology for images, as well as for </a:t>
            </a:r>
            <a:r>
              <a:rPr lang="en-US" altLang="en-US" smtClean="0">
                <a:solidFill>
                  <a:srgbClr val="3D9DEE"/>
                </a:solidFill>
                <a:latin typeface="TT Norms W05 Regular"/>
                <a:hlinkClick r:id="rId2"/>
              </a:rPr>
              <a:t>Video Content Analysis</a:t>
            </a:r>
            <a:r>
              <a:rPr lang="en-US" altLang="en-US" smtClean="0">
                <a:solidFill>
                  <a:srgbClr val="212529"/>
                </a:solidFill>
                <a:latin typeface="TT Norms W05 Regular"/>
              </a:rPr>
              <a:t>, to understand this image-based data. The technology converts the scanned file into a text searchable file, and in this way helps the machine model read the data to derive insights.</a:t>
            </a:r>
          </a:p>
          <a:p>
            <a:pPr marL="0" indent="0">
              <a:buFont typeface="Arial" panose="020B0604020202020204" pitchFamily="34" charset="0"/>
              <a:buNone/>
            </a:pPr>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HOW TO USE NLP</a:t>
            </a:r>
          </a:p>
        </p:txBody>
      </p:sp>
      <p:sp>
        <p:nvSpPr>
          <p:cNvPr id="10243" name="Content Placeholder 2"/>
          <p:cNvSpPr>
            <a:spLocks noGrp="1"/>
          </p:cNvSpPr>
          <p:nvPr>
            <p:ph idx="1"/>
          </p:nvPr>
        </p:nvSpPr>
        <p:spPr>
          <a:xfrm>
            <a:off x="838200" y="1825625"/>
            <a:ext cx="10515600" cy="3348038"/>
          </a:xfrm>
        </p:spPr>
        <p:txBody>
          <a:bodyPr/>
          <a:lstStyle/>
          <a:p>
            <a:pPr marL="0" indent="0">
              <a:buFont typeface="Arial" panose="020B0604020202020204" pitchFamily="34" charset="0"/>
              <a:buNone/>
            </a:pPr>
            <a:r>
              <a:rPr lang="en-US" altLang="en-US" smtClean="0"/>
              <a:t>Tokenization</a:t>
            </a:r>
          </a:p>
          <a:p>
            <a:pPr marL="0" indent="0">
              <a:buFont typeface="Arial" panose="020B0604020202020204" pitchFamily="34" charset="0"/>
              <a:buNone/>
            </a:pPr>
            <a:r>
              <a:rPr lang="en-US" altLang="en-US" smtClean="0"/>
              <a:t>Part of Speech Tagging</a:t>
            </a:r>
          </a:p>
          <a:p>
            <a:pPr marL="0" indent="0">
              <a:buFont typeface="Arial" panose="020B0604020202020204" pitchFamily="34" charset="0"/>
              <a:buNone/>
            </a:pPr>
            <a:r>
              <a:rPr lang="en-US" altLang="en-US" smtClean="0"/>
              <a:t>Stemming &amp; lemmatization</a:t>
            </a:r>
          </a:p>
          <a:p>
            <a:pPr marL="0" indent="0">
              <a:buFont typeface="Arial" panose="020B0604020202020204" pitchFamily="34" charset="0"/>
              <a:buNone/>
            </a:pPr>
            <a:r>
              <a:rPr lang="en-US" altLang="en-US" smtClean="0"/>
              <a:t>Stop Word Removal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NLP1</Template>
  <TotalTime>15</TotalTime>
  <Words>465</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Arial</vt:lpstr>
      <vt:lpstr>Calibri Light</vt:lpstr>
      <vt:lpstr>Times New Roman</vt:lpstr>
      <vt:lpstr>Nunito Sans</vt:lpstr>
      <vt:lpstr>tt norms w05 bold</vt:lpstr>
      <vt:lpstr>TT Norms W05 Regular</vt:lpstr>
      <vt:lpstr>Office Theme</vt:lpstr>
      <vt:lpstr>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USE NLP</vt:lpstr>
      <vt:lpstr>PowerPoint Presentation</vt:lpstr>
      <vt:lpstr>POS</vt:lpstr>
      <vt:lpstr>PowerPoint Presentation</vt:lpstr>
      <vt:lpstr>Stemming :  stemming reduces its word to root.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Windows User</dc:creator>
  <cp:lastModifiedBy>Windows User</cp:lastModifiedBy>
  <cp:revision>2</cp:revision>
  <dcterms:created xsi:type="dcterms:W3CDTF">2022-02-19T03:40:18Z</dcterms:created>
  <dcterms:modified xsi:type="dcterms:W3CDTF">2022-02-19T03:56:13Z</dcterms:modified>
</cp:coreProperties>
</file>