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sldIdLst>
    <p:sldId id="256" r:id="rId2"/>
    <p:sldId id="257" r:id="rId3"/>
    <p:sldId id="258" r:id="rId4"/>
    <p:sldId id="259" r:id="rId5"/>
    <p:sldId id="260" r:id="rId6"/>
    <p:sldId id="276" r:id="rId7"/>
    <p:sldId id="283"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8" r:id="rId21"/>
    <p:sldId id="279" r:id="rId22"/>
    <p:sldId id="280" r:id="rId23"/>
    <p:sldId id="281" r:id="rId24"/>
    <p:sldId id="282" r:id="rId25"/>
    <p:sldId id="284" r:id="rId26"/>
    <p:sldId id="285" r:id="rId27"/>
    <p:sldId id="286" r:id="rId28"/>
    <p:sldId id="287" r:id="rId29"/>
    <p:sldId id="288" r:id="rId30"/>
    <p:sldId id="289" r:id="rId31"/>
    <p:sldId id="290" r:id="rId32"/>
  </p:sldIdLst>
  <p:sldSz cx="10158413" cy="7621588"/>
  <p:notesSz cx="6858000" cy="9144000"/>
  <p:defaultTextStyle>
    <a:defPPr>
      <a:defRPr lang="en-GB"/>
    </a:defPPr>
    <a:lvl1pPr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ejaVu Sans Condensed" charset="0"/>
      </a:defRPr>
    </a:lvl1pPr>
    <a:lvl2pPr marL="4572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ejaVu Sans Condensed" charset="0"/>
      </a:defRPr>
    </a:lvl2pPr>
    <a:lvl3pPr marL="9144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ejaVu Sans Condensed" charset="0"/>
      </a:defRPr>
    </a:lvl3pPr>
    <a:lvl4pPr marL="1371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ejaVu Sans Condensed" charset="0"/>
      </a:defRPr>
    </a:lvl4pPr>
    <a:lvl5pPr marL="18288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ejaVu Sans Condensed"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ondensed"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ondensed"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ondensed"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ondensed"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28" y="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1pPr>
            <a:lvl2pPr marL="742950" indent="-28575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2pPr>
            <a:lvl3pPr marL="11430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3pPr>
            <a:lvl4pPr marL="16002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4pPr>
            <a:lvl5pPr marL="20574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defRPr/>
            </a:pPr>
            <a:endParaRPr lang="en-US" altLang="en-US" smtClean="0"/>
          </a:p>
        </p:txBody>
      </p:sp>
      <p:sp>
        <p:nvSpPr>
          <p:cNvPr id="2051" name="Text Box 2"/>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1pPr>
            <a:lvl2pPr marL="742950" indent="-28575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2pPr>
            <a:lvl3pPr marL="11430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3pPr>
            <a:lvl4pPr marL="16002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4pPr>
            <a:lvl5pPr marL="20574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defRPr/>
            </a:pPr>
            <a:endParaRPr lang="en-US" altLang="en-US" smtClean="0"/>
          </a:p>
        </p:txBody>
      </p:sp>
      <p:sp>
        <p:nvSpPr>
          <p:cNvPr id="2" name="Rectangle 3"/>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100000"/>
              </a:lnSpc>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ondensed" charset="0"/>
                <a:cs typeface="DejaVu Sans Condensed" charset="0"/>
              </a:defRPr>
            </a:lvl1pPr>
          </a:lstStyle>
          <a:p>
            <a:pPr>
              <a:defRPr/>
            </a:pPr>
            <a:endParaRPr lang="en-GB"/>
          </a:p>
        </p:txBody>
      </p:sp>
      <p:sp>
        <p:nvSpPr>
          <p:cNvPr id="2053" name="Rectangle 4"/>
          <p:cNvSpPr>
            <a:spLocks noGrp="1" noChangeArrowheads="1"/>
          </p:cNvSpPr>
          <p:nvPr>
            <p:ph type="sldImg"/>
          </p:nvPr>
        </p:nvSpPr>
        <p:spPr bwMode="auto">
          <a:xfrm>
            <a:off x="1143000" y="685800"/>
            <a:ext cx="4570413" cy="3427413"/>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2055" name="Text Box 6"/>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1pPr>
            <a:lvl2pPr marL="742950" indent="-28575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2pPr>
            <a:lvl3pPr marL="11430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3pPr>
            <a:lvl4pPr marL="16002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4pPr>
            <a:lvl5pPr marL="20574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defRPr/>
            </a:pPr>
            <a:endParaRPr lang="en-US" altLang="en-US" smtClean="0"/>
          </a:p>
        </p:txBody>
      </p:sp>
      <p:sp>
        <p:nvSpPr>
          <p:cNvPr id="4"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hangingPunct="1">
              <a:lnSpc>
                <a:spcPct val="100000"/>
              </a:lnSpc>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pPr>
              <a:defRPr/>
            </a:pPr>
            <a:fld id="{853C0D86-B4FE-4837-BDB7-BF7CC017D37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pPr>
            <a:fld id="{75083669-BE29-4795-86F2-9079E277D2B3}" type="slidenum">
              <a:rPr lang="en-GB" altLang="en-US" smtClean="0"/>
              <a:pPr>
                <a:spcBef>
                  <a:spcPct val="0"/>
                </a:spcBef>
              </a:pPr>
              <a:t>1</a:t>
            </a:fld>
            <a:endParaRPr lang="en-GB" altLang="en-US" smtClean="0"/>
          </a:p>
        </p:txBody>
      </p:sp>
      <p:sp>
        <p:nvSpPr>
          <p:cNvPr id="4099" name="Rectangle 1"/>
          <p:cNvSpPr>
            <a:spLocks noChangeArrowheads="1" noTextEdit="1"/>
          </p:cNvSpPr>
          <p:nvPr>
            <p:ph type="sldImg"/>
          </p:nvPr>
        </p:nvSpPr>
        <p:spPr>
          <a:xfrm>
            <a:off x="1144588" y="685800"/>
            <a:ext cx="4568825" cy="3429000"/>
          </a:xfrm>
          <a:solidFill>
            <a:srgbClr val="FFFFFF"/>
          </a:solidFill>
          <a:ln/>
        </p:spPr>
      </p:sp>
      <p:sp>
        <p:nvSpPr>
          <p:cNvPr id="4100" name="Rectangle 2"/>
          <p:cNvSpPr>
            <a:spLocks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pPr>
            <a:fld id="{D115E498-9A0D-4865-AB95-40B81D1DFE3D}" type="slidenum">
              <a:rPr lang="en-GB" altLang="en-US" smtClean="0"/>
              <a:pPr>
                <a:spcBef>
                  <a:spcPct val="0"/>
                </a:spcBef>
              </a:pPr>
              <a:t>2</a:t>
            </a:fld>
            <a:endParaRPr lang="en-GB" altLang="en-US" smtClean="0"/>
          </a:p>
        </p:txBody>
      </p:sp>
      <p:sp>
        <p:nvSpPr>
          <p:cNvPr id="6147" name="Rectangle 1"/>
          <p:cNvSpPr>
            <a:spLocks noChangeArrowheads="1" noTextEdit="1"/>
          </p:cNvSpPr>
          <p:nvPr>
            <p:ph type="sldImg"/>
          </p:nvPr>
        </p:nvSpPr>
        <p:spPr>
          <a:xfrm>
            <a:off x="1144588" y="685800"/>
            <a:ext cx="4568825" cy="3429000"/>
          </a:xfrm>
          <a:solidFill>
            <a:srgbClr val="FFFFFF"/>
          </a:solidFill>
          <a:ln/>
        </p:spPr>
      </p:sp>
      <p:sp>
        <p:nvSpPr>
          <p:cNvPr id="6148" name="Rectangle 2"/>
          <p:cNvSpPr>
            <a:spLocks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pPr>
            <a:fld id="{B22EDED3-3CD6-4953-9EA9-9F0FBF4D1A9C}" type="slidenum">
              <a:rPr lang="en-GB" altLang="en-US" smtClean="0"/>
              <a:pPr>
                <a:spcBef>
                  <a:spcPct val="0"/>
                </a:spcBef>
              </a:pPr>
              <a:t>3</a:t>
            </a:fld>
            <a:endParaRPr lang="en-GB" altLang="en-US" smtClean="0"/>
          </a:p>
        </p:txBody>
      </p:sp>
      <p:sp>
        <p:nvSpPr>
          <p:cNvPr id="8195" name="Rectangle 1"/>
          <p:cNvSpPr>
            <a:spLocks noChangeArrowheads="1" noTextEdit="1"/>
          </p:cNvSpPr>
          <p:nvPr>
            <p:ph type="sldImg"/>
          </p:nvPr>
        </p:nvSpPr>
        <p:spPr>
          <a:xfrm>
            <a:off x="1144588" y="685800"/>
            <a:ext cx="4568825" cy="3429000"/>
          </a:xfrm>
          <a:solidFill>
            <a:srgbClr val="FFFFFF"/>
          </a:solidFill>
          <a:ln/>
        </p:spPr>
      </p:sp>
      <p:sp>
        <p:nvSpPr>
          <p:cNvPr id="8196" name="Rectangle 2"/>
          <p:cNvSpPr>
            <a:spLocks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pPr>
            <a:fld id="{9D9064F2-2381-47C3-93D0-14806CF2F10D}" type="slidenum">
              <a:rPr lang="en-GB" altLang="en-US" smtClean="0"/>
              <a:pPr>
                <a:spcBef>
                  <a:spcPct val="0"/>
                </a:spcBef>
              </a:pPr>
              <a:t>4</a:t>
            </a:fld>
            <a:endParaRPr lang="en-GB" altLang="en-US" smtClean="0"/>
          </a:p>
        </p:txBody>
      </p:sp>
      <p:sp>
        <p:nvSpPr>
          <p:cNvPr id="10243" name="Rectangle 1"/>
          <p:cNvSpPr>
            <a:spLocks noChangeArrowheads="1" noTextEdit="1"/>
          </p:cNvSpPr>
          <p:nvPr>
            <p:ph type="sldImg"/>
          </p:nvPr>
        </p:nvSpPr>
        <p:spPr>
          <a:xfrm>
            <a:off x="1144588" y="685800"/>
            <a:ext cx="4568825" cy="3429000"/>
          </a:xfrm>
          <a:solidFill>
            <a:srgbClr val="FFFFFF"/>
          </a:solidFill>
          <a:ln/>
        </p:spPr>
      </p:sp>
      <p:sp>
        <p:nvSpPr>
          <p:cNvPr id="10244" name="Rectangle 2"/>
          <p:cNvSpPr>
            <a:spLocks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4413" cy="16351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524000" y="4319588"/>
            <a:ext cx="7110413" cy="1946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5"/>
          <p:cNvSpPr>
            <a:spLocks noGrp="1" noChangeArrowheads="1"/>
          </p:cNvSpPr>
          <p:nvPr>
            <p:ph type="sldNum" idx="10"/>
          </p:nvPr>
        </p:nvSpPr>
        <p:spPr>
          <a:ln/>
        </p:spPr>
        <p:txBody>
          <a:bodyPr/>
          <a:lstStyle>
            <a:lvl1pPr>
              <a:defRPr/>
            </a:lvl1pPr>
          </a:lstStyle>
          <a:p>
            <a:pPr>
              <a:defRPr/>
            </a:pPr>
            <a:fld id="{9ABA581A-E18B-4B1F-83A5-26180406581D}" type="slidenum">
              <a:rPr lang="en-GB" altLang="en-US"/>
              <a:pPr>
                <a:defRPr/>
              </a:pPr>
              <a:t>‹#›</a:t>
            </a:fld>
            <a:endParaRPr lang="en-GB" altLang="en-US"/>
          </a:p>
        </p:txBody>
      </p:sp>
    </p:spTree>
    <p:extLst>
      <p:ext uri="{BB962C8B-B14F-4D97-AF65-F5344CB8AC3E}">
        <p14:creationId xmlns:p14="http://schemas.microsoft.com/office/powerpoint/2010/main" val="230608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sldNum" idx="10"/>
          </p:nvPr>
        </p:nvSpPr>
        <p:spPr>
          <a:ln/>
        </p:spPr>
        <p:txBody>
          <a:bodyPr/>
          <a:lstStyle>
            <a:lvl1pPr>
              <a:defRPr/>
            </a:lvl1pPr>
          </a:lstStyle>
          <a:p>
            <a:pPr>
              <a:defRPr/>
            </a:pPr>
            <a:fld id="{53DCADCA-EE47-4553-8A38-D97485DBF4B0}" type="slidenum">
              <a:rPr lang="en-GB" altLang="en-US"/>
              <a:pPr>
                <a:defRPr/>
              </a:pPr>
              <a:t>‹#›</a:t>
            </a:fld>
            <a:endParaRPr lang="en-GB" altLang="en-US"/>
          </a:p>
        </p:txBody>
      </p:sp>
    </p:spTree>
    <p:extLst>
      <p:ext uri="{BB962C8B-B14F-4D97-AF65-F5344CB8AC3E}">
        <p14:creationId xmlns:p14="http://schemas.microsoft.com/office/powerpoint/2010/main" val="238678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7413" cy="6096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62000" y="676275"/>
            <a:ext cx="63246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sldNum" idx="10"/>
          </p:nvPr>
        </p:nvSpPr>
        <p:spPr>
          <a:ln/>
        </p:spPr>
        <p:txBody>
          <a:bodyPr/>
          <a:lstStyle>
            <a:lvl1pPr>
              <a:defRPr/>
            </a:lvl1pPr>
          </a:lstStyle>
          <a:p>
            <a:pPr>
              <a:defRPr/>
            </a:pPr>
            <a:fld id="{E9B813A3-4639-409A-9D3A-595907CD0CEE}" type="slidenum">
              <a:rPr lang="en-GB" altLang="en-US"/>
              <a:pPr>
                <a:defRPr/>
              </a:pPr>
              <a:t>‹#›</a:t>
            </a:fld>
            <a:endParaRPr lang="en-GB" altLang="en-US"/>
          </a:p>
        </p:txBody>
      </p:sp>
    </p:spTree>
    <p:extLst>
      <p:ext uri="{BB962C8B-B14F-4D97-AF65-F5344CB8AC3E}">
        <p14:creationId xmlns:p14="http://schemas.microsoft.com/office/powerpoint/2010/main" val="167548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sldNum" idx="10"/>
          </p:nvPr>
        </p:nvSpPr>
        <p:spPr>
          <a:ln/>
        </p:spPr>
        <p:txBody>
          <a:bodyPr/>
          <a:lstStyle>
            <a:lvl1pPr>
              <a:defRPr/>
            </a:lvl1pPr>
          </a:lstStyle>
          <a:p>
            <a:pPr>
              <a:defRPr/>
            </a:pPr>
            <a:fld id="{8A0A3D93-2A50-4661-9353-FF2E4D9090CF}" type="slidenum">
              <a:rPr lang="en-GB" altLang="en-US"/>
              <a:pPr>
                <a:defRPr/>
              </a:pPr>
              <a:t>‹#›</a:t>
            </a:fld>
            <a:endParaRPr lang="en-GB" altLang="en-US"/>
          </a:p>
        </p:txBody>
      </p:sp>
    </p:spTree>
    <p:extLst>
      <p:ext uri="{BB962C8B-B14F-4D97-AF65-F5344CB8AC3E}">
        <p14:creationId xmlns:p14="http://schemas.microsoft.com/office/powerpoint/2010/main" val="20861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97438"/>
            <a:ext cx="8636000" cy="15144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01688" y="3230563"/>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7B1EC5B0-99CB-4299-A1B4-1BBC17CD6AE0}" type="slidenum">
              <a:rPr lang="en-GB" altLang="en-US"/>
              <a:pPr>
                <a:defRPr/>
              </a:pPr>
              <a:t>‹#›</a:t>
            </a:fld>
            <a:endParaRPr lang="en-GB" altLang="en-US"/>
          </a:p>
        </p:txBody>
      </p:sp>
    </p:spTree>
    <p:extLst>
      <p:ext uri="{BB962C8B-B14F-4D97-AF65-F5344CB8AC3E}">
        <p14:creationId xmlns:p14="http://schemas.microsoft.com/office/powerpoint/2010/main" val="354104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62000" y="2200275"/>
            <a:ext cx="424021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54613" y="2200275"/>
            <a:ext cx="42418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sldNum" idx="10"/>
          </p:nvPr>
        </p:nvSpPr>
        <p:spPr>
          <a:ln/>
        </p:spPr>
        <p:txBody>
          <a:bodyPr/>
          <a:lstStyle>
            <a:lvl1pPr>
              <a:defRPr/>
            </a:lvl1pPr>
          </a:lstStyle>
          <a:p>
            <a:pPr>
              <a:defRPr/>
            </a:pPr>
            <a:fld id="{0DF9C1CF-B1C1-489F-AF7C-EDB715E56F1A}" type="slidenum">
              <a:rPr lang="en-GB" altLang="en-US"/>
              <a:pPr>
                <a:defRPr/>
              </a:pPr>
              <a:t>‹#›</a:t>
            </a:fld>
            <a:endParaRPr lang="en-GB" altLang="en-US"/>
          </a:p>
        </p:txBody>
      </p:sp>
    </p:spTree>
    <p:extLst>
      <p:ext uri="{BB962C8B-B14F-4D97-AF65-F5344CB8AC3E}">
        <p14:creationId xmlns:p14="http://schemas.microsoft.com/office/powerpoint/2010/main" val="1950589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2413" cy="1270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08000" y="1706563"/>
            <a:ext cx="4487863"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7763"/>
            <a:ext cx="4487863"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160963" y="1706563"/>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7763"/>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sldNum" idx="10"/>
          </p:nvPr>
        </p:nvSpPr>
        <p:spPr>
          <a:ln/>
        </p:spPr>
        <p:txBody>
          <a:bodyPr/>
          <a:lstStyle>
            <a:lvl1pPr>
              <a:defRPr/>
            </a:lvl1pPr>
          </a:lstStyle>
          <a:p>
            <a:pPr>
              <a:defRPr/>
            </a:pPr>
            <a:fld id="{5B311715-AFAF-4894-A7F0-ED91E8F0D3F9}" type="slidenum">
              <a:rPr lang="en-GB" altLang="en-US"/>
              <a:pPr>
                <a:defRPr/>
              </a:pPr>
              <a:t>‹#›</a:t>
            </a:fld>
            <a:endParaRPr lang="en-GB" altLang="en-US"/>
          </a:p>
        </p:txBody>
      </p:sp>
    </p:spTree>
    <p:extLst>
      <p:ext uri="{BB962C8B-B14F-4D97-AF65-F5344CB8AC3E}">
        <p14:creationId xmlns:p14="http://schemas.microsoft.com/office/powerpoint/2010/main" val="20679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sldNum" idx="10"/>
          </p:nvPr>
        </p:nvSpPr>
        <p:spPr>
          <a:ln/>
        </p:spPr>
        <p:txBody>
          <a:bodyPr/>
          <a:lstStyle>
            <a:lvl1pPr>
              <a:defRPr/>
            </a:lvl1pPr>
          </a:lstStyle>
          <a:p>
            <a:pPr>
              <a:defRPr/>
            </a:pPr>
            <a:fld id="{82253B57-9C8B-4B83-8BEF-DD605B49F16F}" type="slidenum">
              <a:rPr lang="en-GB" altLang="en-US"/>
              <a:pPr>
                <a:defRPr/>
              </a:pPr>
              <a:t>‹#›</a:t>
            </a:fld>
            <a:endParaRPr lang="en-GB" altLang="en-US"/>
          </a:p>
        </p:txBody>
      </p:sp>
    </p:spTree>
    <p:extLst>
      <p:ext uri="{BB962C8B-B14F-4D97-AF65-F5344CB8AC3E}">
        <p14:creationId xmlns:p14="http://schemas.microsoft.com/office/powerpoint/2010/main" val="328008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11FCA7F6-0B10-4CB4-8360-036E6C46A3E2}" type="slidenum">
              <a:rPr lang="en-GB" altLang="en-US"/>
              <a:pPr>
                <a:defRPr/>
              </a:pPr>
              <a:t>‹#›</a:t>
            </a:fld>
            <a:endParaRPr lang="en-GB" altLang="en-US"/>
          </a:p>
        </p:txBody>
      </p:sp>
    </p:spTree>
    <p:extLst>
      <p:ext uri="{BB962C8B-B14F-4D97-AF65-F5344CB8AC3E}">
        <p14:creationId xmlns:p14="http://schemas.microsoft.com/office/powerpoint/2010/main" val="351973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1688" cy="129222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971925" y="303213"/>
            <a:ext cx="5678488" cy="6505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08000" y="1595438"/>
            <a:ext cx="3341688"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F5432F9-CDB6-405A-8C4D-A17ABBB2849B}" type="slidenum">
              <a:rPr lang="en-GB" altLang="en-US"/>
              <a:pPr>
                <a:defRPr/>
              </a:pPr>
              <a:t>‹#›</a:t>
            </a:fld>
            <a:endParaRPr lang="en-GB" altLang="en-US"/>
          </a:p>
        </p:txBody>
      </p:sp>
    </p:spTree>
    <p:extLst>
      <p:ext uri="{BB962C8B-B14F-4D97-AF65-F5344CB8AC3E}">
        <p14:creationId xmlns:p14="http://schemas.microsoft.com/office/powerpoint/2010/main" val="1812276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5588"/>
            <a:ext cx="6096000" cy="628650"/>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90725" y="681038"/>
            <a:ext cx="6096000" cy="45735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990725" y="5964238"/>
            <a:ext cx="6096000" cy="895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07560CC1-ACB2-400A-B3BB-DF65BD0607D9}" type="slidenum">
              <a:rPr lang="en-GB" altLang="en-US"/>
              <a:pPr>
                <a:defRPr/>
              </a:pPr>
              <a:t>‹#›</a:t>
            </a:fld>
            <a:endParaRPr lang="en-GB" altLang="en-US"/>
          </a:p>
        </p:txBody>
      </p:sp>
    </p:spTree>
    <p:extLst>
      <p:ext uri="{BB962C8B-B14F-4D97-AF65-F5344CB8AC3E}">
        <p14:creationId xmlns:p14="http://schemas.microsoft.com/office/powerpoint/2010/main" val="331251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762000" y="676275"/>
            <a:ext cx="8634413"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762000" y="2200275"/>
            <a:ext cx="86344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Text Box 3"/>
          <p:cNvSpPr txBox="1">
            <a:spLocks noChangeArrowheads="1"/>
          </p:cNvSpPr>
          <p:nvPr/>
        </p:nvSpPr>
        <p:spPr bwMode="auto">
          <a:xfrm>
            <a:off x="762000" y="6942138"/>
            <a:ext cx="21177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1pPr>
            <a:lvl2pPr marL="742950" indent="-28575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2pPr>
            <a:lvl3pPr marL="11430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3pPr>
            <a:lvl4pPr marL="16002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4pPr>
            <a:lvl5pPr marL="20574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defRPr/>
            </a:pPr>
            <a:endParaRPr lang="en-US" altLang="en-US" smtClean="0"/>
          </a:p>
        </p:txBody>
      </p:sp>
      <p:sp>
        <p:nvSpPr>
          <p:cNvPr id="1029" name="Text Box 4"/>
          <p:cNvSpPr txBox="1">
            <a:spLocks noChangeArrowheads="1"/>
          </p:cNvSpPr>
          <p:nvPr/>
        </p:nvSpPr>
        <p:spPr bwMode="auto">
          <a:xfrm>
            <a:off x="3470275" y="6942138"/>
            <a:ext cx="32194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1pPr>
            <a:lvl2pPr marL="742950" indent="-28575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2pPr>
            <a:lvl3pPr marL="11430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3pPr>
            <a:lvl4pPr marL="16002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4pPr>
            <a:lvl5pPr marL="2057400" indent="-228600">
              <a:lnSpc>
                <a:spcPct val="98000"/>
              </a:lnSpc>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defRPr/>
            </a:pPr>
            <a:endParaRPr lang="en-US" altLang="en-US" smtClean="0"/>
          </a:p>
        </p:txBody>
      </p:sp>
      <p:sp>
        <p:nvSpPr>
          <p:cNvPr id="2" name="Rectangle 5"/>
          <p:cNvSpPr>
            <a:spLocks noGrp="1" noChangeArrowheads="1"/>
          </p:cNvSpPr>
          <p:nvPr>
            <p:ph type="sldNum"/>
          </p:nvPr>
        </p:nvSpPr>
        <p:spPr bwMode="auto">
          <a:xfrm>
            <a:off x="7280275" y="6942138"/>
            <a:ext cx="2117725" cy="5080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100000"/>
              </a:lnSpc>
              <a:buClr>
                <a:srgbClr val="000000"/>
              </a:buClr>
              <a:buSzPct val="100000"/>
              <a:buFont typeface="Times New Roman" panose="02020603050405020304" pitchFamily="18" charset="0"/>
              <a:buNone/>
              <a:defRPr sz="1400">
                <a:solidFill>
                  <a:srgbClr val="000000"/>
                </a:solidFill>
              </a:defRPr>
            </a:lvl1pPr>
          </a:lstStyle>
          <a:p>
            <a:pPr>
              <a:defRPr/>
            </a:pPr>
            <a:fld id="{07732EB0-DF37-4B5D-9874-D5298ED4A47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8" charset="0"/>
          <a:ea typeface="DejaVu Sans Condensed" charset="0"/>
          <a:cs typeface="DejaVu Sans Condensed" charset="0"/>
        </a:defRPr>
      </a:lvl2pPr>
      <a:lvl3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8" charset="0"/>
          <a:ea typeface="DejaVu Sans Condensed" charset="0"/>
          <a:cs typeface="DejaVu Sans Condensed" charset="0"/>
        </a:defRPr>
      </a:lvl3pPr>
      <a:lvl4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8" charset="0"/>
          <a:ea typeface="DejaVu Sans Condensed" charset="0"/>
          <a:cs typeface="DejaVu Sans Condensed" charset="0"/>
        </a:defRPr>
      </a:lvl4pPr>
      <a:lvl5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8" charset="0"/>
          <a:ea typeface="DejaVu Sans Condensed" charset="0"/>
          <a:cs typeface="DejaVu Sans Condensed" charset="0"/>
        </a:defRPr>
      </a:lvl5pPr>
      <a:lvl6pPr marL="457200" algn="ctr" defTabSz="449263" rtl="0" eaLnBrk="0" fontAlgn="base" hangingPunct="0">
        <a:lnSpc>
          <a:spcPct val="98000"/>
        </a:lnSpc>
        <a:spcBef>
          <a:spcPct val="0"/>
        </a:spcBef>
        <a:spcAft>
          <a:spcPct val="0"/>
        </a:spcAft>
        <a:buClr>
          <a:srgbClr val="000000"/>
        </a:buClr>
        <a:buSzPct val="100000"/>
        <a:buFont typeface="Times New Roman" pitchFamily="18" charset="0"/>
        <a:defRPr sz="4400">
          <a:solidFill>
            <a:srgbClr val="000000"/>
          </a:solidFill>
          <a:latin typeface="Times New Roman" pitchFamily="18" charset="0"/>
          <a:ea typeface="DejaVu Sans Condensed" charset="0"/>
          <a:cs typeface="DejaVu Sans Condensed" charset="0"/>
        </a:defRPr>
      </a:lvl6pPr>
      <a:lvl7pPr marL="914400" algn="ctr" defTabSz="449263" rtl="0" eaLnBrk="0" fontAlgn="base" hangingPunct="0">
        <a:lnSpc>
          <a:spcPct val="98000"/>
        </a:lnSpc>
        <a:spcBef>
          <a:spcPct val="0"/>
        </a:spcBef>
        <a:spcAft>
          <a:spcPct val="0"/>
        </a:spcAft>
        <a:buClr>
          <a:srgbClr val="000000"/>
        </a:buClr>
        <a:buSzPct val="100000"/>
        <a:buFont typeface="Times New Roman" pitchFamily="18" charset="0"/>
        <a:defRPr sz="4400">
          <a:solidFill>
            <a:srgbClr val="000000"/>
          </a:solidFill>
          <a:latin typeface="Times New Roman" pitchFamily="18" charset="0"/>
          <a:ea typeface="DejaVu Sans Condensed" charset="0"/>
          <a:cs typeface="DejaVu Sans Condensed" charset="0"/>
        </a:defRPr>
      </a:lvl7pPr>
      <a:lvl8pPr marL="1371600" algn="ctr" defTabSz="449263" rtl="0" eaLnBrk="0" fontAlgn="base" hangingPunct="0">
        <a:lnSpc>
          <a:spcPct val="98000"/>
        </a:lnSpc>
        <a:spcBef>
          <a:spcPct val="0"/>
        </a:spcBef>
        <a:spcAft>
          <a:spcPct val="0"/>
        </a:spcAft>
        <a:buClr>
          <a:srgbClr val="000000"/>
        </a:buClr>
        <a:buSzPct val="100000"/>
        <a:buFont typeface="Times New Roman" pitchFamily="18" charset="0"/>
        <a:defRPr sz="4400">
          <a:solidFill>
            <a:srgbClr val="000000"/>
          </a:solidFill>
          <a:latin typeface="Times New Roman" pitchFamily="18" charset="0"/>
          <a:ea typeface="DejaVu Sans Condensed" charset="0"/>
          <a:cs typeface="DejaVu Sans Condensed" charset="0"/>
        </a:defRPr>
      </a:lvl8pPr>
      <a:lvl9pPr marL="1828800" algn="ctr" defTabSz="449263" rtl="0" eaLnBrk="0" fontAlgn="base" hangingPunct="0">
        <a:lnSpc>
          <a:spcPct val="98000"/>
        </a:lnSpc>
        <a:spcBef>
          <a:spcPct val="0"/>
        </a:spcBef>
        <a:spcAft>
          <a:spcPct val="0"/>
        </a:spcAft>
        <a:buClr>
          <a:srgbClr val="000000"/>
        </a:buClr>
        <a:buSzPct val="100000"/>
        <a:buFont typeface="Times New Roman" pitchFamily="18" charset="0"/>
        <a:defRPr sz="4400">
          <a:solidFill>
            <a:srgbClr val="000000"/>
          </a:solidFill>
          <a:latin typeface="Times New Roman" pitchFamily="18" charset="0"/>
          <a:ea typeface="DejaVu Sans Condensed" charset="0"/>
          <a:cs typeface="DejaVu Sans Condensed" charset="0"/>
        </a:defRPr>
      </a:lvl9pPr>
    </p:titleStyle>
    <p:bodyStyle>
      <a:lvl1pPr marL="341313" indent="-341313" algn="l" defTabSz="449263" rtl="0" eaLnBrk="0" fontAlgn="base" hangingPunct="0">
        <a:lnSpc>
          <a:spcPct val="98000"/>
        </a:lnSpc>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1363" indent="-284163" algn="l" defTabSz="449263" rtl="0" eaLnBrk="0" fontAlgn="base" hangingPunct="0">
        <a:lnSpc>
          <a:spcPct val="98000"/>
        </a:lnSpc>
        <a:spcBef>
          <a:spcPts val="70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263" rtl="0" eaLnBrk="0" fontAlgn="base" hangingPunct="0">
        <a:lnSpc>
          <a:spcPct val="98000"/>
        </a:lnSpc>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263" rtl="0" eaLnBrk="0" fontAlgn="base" hangingPunct="0">
        <a:lnSpc>
          <a:spcPct val="98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263" rtl="0" eaLnBrk="0" fontAlgn="base" hangingPunct="0">
        <a:lnSpc>
          <a:spcPct val="98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263" rtl="0" eaLnBrk="0" fontAlgn="base" hangingPunct="0">
        <a:lnSpc>
          <a:spcPct val="98000"/>
        </a:lnSpc>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6pPr>
      <a:lvl7pPr marL="2971800" indent="-228600" algn="l" defTabSz="449263" rtl="0" eaLnBrk="0" fontAlgn="base" hangingPunct="0">
        <a:lnSpc>
          <a:spcPct val="98000"/>
        </a:lnSpc>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7pPr>
      <a:lvl8pPr marL="3429000" indent="-228600" algn="l" defTabSz="449263" rtl="0" eaLnBrk="0" fontAlgn="base" hangingPunct="0">
        <a:lnSpc>
          <a:spcPct val="98000"/>
        </a:lnSpc>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8pPr>
      <a:lvl9pPr marL="3886200" indent="-228600" algn="l" defTabSz="449263" rtl="0" eaLnBrk="0" fontAlgn="base" hangingPunct="0">
        <a:lnSpc>
          <a:spcPct val="98000"/>
        </a:lnSpc>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806450" y="2417763"/>
            <a:ext cx="854710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8000"/>
              </a:lnSpc>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ejaVu Sans Condensed" charset="0"/>
              </a:defRPr>
            </a:lvl1pPr>
            <a:lvl2pPr marL="742950" indent="-285750">
              <a:lnSpc>
                <a:spcPct val="98000"/>
              </a:lnSpc>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ejaVu Sans Condensed" charset="0"/>
              </a:defRPr>
            </a:lvl2pPr>
            <a:lvl3pPr marL="1143000" indent="-228600">
              <a:lnSpc>
                <a:spcPct val="98000"/>
              </a:lnSpc>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ondensed" charset="0"/>
              </a:defRPr>
            </a:lvl3pPr>
            <a:lvl4pPr marL="1600200" indent="-228600">
              <a:lnSpc>
                <a:spcPct val="98000"/>
              </a:lnSpc>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4pPr>
            <a:lvl5pPr marL="2057400" indent="-228600">
              <a:lnSpc>
                <a:spcPct val="98000"/>
              </a:lnSpc>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9pPr>
          </a:lstStyle>
          <a:p>
            <a:pPr algn="ctr" eaLnBrk="1" hangingPunct="1">
              <a:lnSpc>
                <a:spcPct val="95000"/>
              </a:lnSpc>
              <a:spcBef>
                <a:spcPct val="0"/>
              </a:spcBef>
              <a:buFont typeface="Arial" panose="020B0604020202020204" pitchFamily="34" charset="0"/>
              <a:buNone/>
            </a:pPr>
            <a:r>
              <a:rPr lang="en-GB" altLang="en-US" sz="4900">
                <a:latin typeface="Arial" panose="020B0604020202020204" pitchFamily="34" charset="0"/>
              </a:rPr>
              <a:t>Chat bots</a:t>
            </a:r>
          </a:p>
        </p:txBody>
      </p:sp>
      <p:sp>
        <p:nvSpPr>
          <p:cNvPr id="3075" name="Text Box 2"/>
          <p:cNvSpPr txBox="1">
            <a:spLocks noChangeArrowheads="1"/>
          </p:cNvSpPr>
          <p:nvPr/>
        </p:nvSpPr>
        <p:spPr bwMode="auto">
          <a:xfrm>
            <a:off x="1508125" y="5167313"/>
            <a:ext cx="702310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8000"/>
              </a:lnSpc>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ejaVu Sans Condensed" charset="0"/>
              </a:defRPr>
            </a:lvl1pPr>
            <a:lvl2pPr marL="742950" indent="-285750">
              <a:lnSpc>
                <a:spcPct val="98000"/>
              </a:lnSpc>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ejaVu Sans Condensed" charset="0"/>
              </a:defRPr>
            </a:lvl2pPr>
            <a:lvl3pPr marL="1143000" indent="-228600">
              <a:lnSpc>
                <a:spcPct val="98000"/>
              </a:lnSpc>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ondensed" charset="0"/>
              </a:defRPr>
            </a:lvl3pPr>
            <a:lvl4pPr marL="1600200" indent="-228600">
              <a:lnSpc>
                <a:spcPct val="98000"/>
              </a:lnSpc>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4pPr>
            <a:lvl5pPr marL="2057400" indent="-228600">
              <a:lnSpc>
                <a:spcPct val="98000"/>
              </a:lnSpc>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9pPr>
          </a:lstStyle>
          <a:p>
            <a:pPr algn="ctr" eaLnBrk="1" hangingPunct="1">
              <a:lnSpc>
                <a:spcPct val="95000"/>
              </a:lnSpc>
              <a:spcBef>
                <a:spcPct val="0"/>
              </a:spcBef>
              <a:buClr>
                <a:srgbClr val="898989"/>
              </a:buClr>
              <a:buFont typeface="Arial" panose="020B0604020202020204" pitchFamily="34" charset="0"/>
              <a:buNone/>
            </a:pPr>
            <a:r>
              <a:rPr lang="en-GB" altLang="en-US" sz="3600">
                <a:solidFill>
                  <a:srgbClr val="898989"/>
                </a:solidFill>
                <a:latin typeface="Arial" panose="020B0604020202020204" pitchFamily="34" charset="0"/>
              </a:rPr>
              <a:t>K Kishore Kumar</a:t>
            </a:r>
          </a:p>
          <a:p>
            <a:pPr algn="ctr" eaLnBrk="1" hangingPunct="1">
              <a:lnSpc>
                <a:spcPct val="95000"/>
              </a:lnSpc>
              <a:spcBef>
                <a:spcPct val="0"/>
              </a:spcBef>
              <a:buClr>
                <a:srgbClr val="898989"/>
              </a:buClr>
              <a:buFont typeface="Arial" panose="020B0604020202020204" pitchFamily="34" charset="0"/>
              <a:buNone/>
            </a:pPr>
            <a:r>
              <a:rPr lang="en-GB" altLang="en-US" sz="3600">
                <a:solidFill>
                  <a:srgbClr val="898989"/>
                </a:solidFill>
                <a:latin typeface="Arial" panose="020B0604020202020204" pitchFamily="34" charset="0"/>
              </a:rPr>
              <a:t>Dept. of CSE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How to Build a Chatbot</a:t>
            </a:r>
          </a:p>
        </p:txBody>
      </p:sp>
      <p:sp>
        <p:nvSpPr>
          <p:cNvPr id="16387" name="Content Placeholder 2"/>
          <p:cNvSpPr>
            <a:spLocks noGrp="1"/>
          </p:cNvSpPr>
          <p:nvPr>
            <p:ph idx="1"/>
          </p:nvPr>
        </p:nvSpPr>
        <p:spPr>
          <a:xfrm>
            <a:off x="471488" y="1793875"/>
            <a:ext cx="8924925" cy="5257800"/>
          </a:xfrm>
        </p:spPr>
        <p:txBody>
          <a:bodyPr/>
          <a:lstStyle/>
          <a:p>
            <a:pPr marL="0" indent="0">
              <a:buFont typeface="Times New Roman" panose="02020603050405020304" pitchFamily="18" charset="0"/>
              <a:buNone/>
            </a:pPr>
            <a:r>
              <a:rPr lang="en-US" altLang="en-US" smtClean="0"/>
              <a:t>A chatbot has a frontend and a backend. The frontend is the messaging channel where the chatbot interacts with the user. The backend is the application logic, the persistence stores, and the supporting services</a:t>
            </a:r>
          </a:p>
          <a:p>
            <a:pPr marL="0" indent="0">
              <a:buFont typeface="Times New Roman" panose="02020603050405020304" pitchFamily="18" charset="0"/>
              <a:buNone/>
            </a:pPr>
            <a:r>
              <a:rPr lang="en-US" altLang="en-US" i="1" smtClean="0"/>
              <a:t>Messaging Channel:</a:t>
            </a:r>
          </a:p>
          <a:p>
            <a:pPr marL="0" indent="0">
              <a:buFont typeface="Times New Roman" panose="02020603050405020304" pitchFamily="18" charset="0"/>
              <a:buNone/>
            </a:pPr>
            <a:r>
              <a:rPr lang="en-US" altLang="en-US" i="1" smtClean="0"/>
              <a:t>Slack (messaging app)</a:t>
            </a:r>
          </a:p>
          <a:p>
            <a:pPr marL="0" indent="0">
              <a:buFont typeface="Times New Roman" panose="02020603050405020304" pitchFamily="18" charset="0"/>
              <a:buNone/>
            </a:pPr>
            <a:r>
              <a:rPr lang="en-US" altLang="en-US" i="1" smtClean="0"/>
              <a:t>Build own messenger </a:t>
            </a:r>
          </a:p>
          <a:p>
            <a:pPr marL="0" indent="0">
              <a:buFont typeface="Times New Roman" panose="02020603050405020304" pitchFamily="18" charset="0"/>
              <a:buNone/>
            </a:pPr>
            <a:endParaRPr lang="en-US" altLang="en-US" i="1"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4363" y="1001713"/>
            <a:ext cx="8634412" cy="1335087"/>
          </a:xfrm>
        </p:spPr>
        <p:txBody>
          <a:bodyPr/>
          <a:lstStyle/>
          <a:p>
            <a:r>
              <a:rPr lang="en-US" altLang="en-US" sz="4000" smtClean="0"/>
              <a:t>Backend</a:t>
            </a:r>
          </a:p>
        </p:txBody>
      </p:sp>
      <p:pic>
        <p:nvPicPr>
          <p:cNvPr id="1741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58825" y="3019425"/>
            <a:ext cx="9078913" cy="3598863"/>
          </a:xfrm>
        </p:spPr>
      </p:pic>
      <p:sp>
        <p:nvSpPr>
          <p:cNvPr id="3" name="TextBox 2"/>
          <p:cNvSpPr txBox="1"/>
          <p:nvPr/>
        </p:nvSpPr>
        <p:spPr>
          <a:xfrm>
            <a:off x="758825" y="2514600"/>
            <a:ext cx="2232025" cy="461963"/>
          </a:xfrm>
          <a:prstGeom prst="rect">
            <a:avLst/>
          </a:prstGeom>
          <a:noFill/>
        </p:spPr>
        <p:txBody>
          <a:bodyPr>
            <a:spAutoFit/>
          </a:bodyPr>
          <a:lstStyle/>
          <a:p>
            <a:pPr>
              <a:defRPr/>
            </a:pPr>
            <a:r>
              <a:rPr lang="en-US" dirty="0">
                <a:ln w="0"/>
                <a:solidFill>
                  <a:schemeClr val="tx1"/>
                </a:solidFill>
                <a:effectLst>
                  <a:outerShdw blurRad="38100" dist="19050" dir="2700000" algn="tl" rotWithShape="0">
                    <a:schemeClr val="dk1">
                      <a:alpha val="40000"/>
                    </a:schemeClr>
                  </a:outerShdw>
                </a:effectLst>
              </a:rPr>
              <a:t>Text Classifier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l"/>
            <a:r>
              <a:rPr lang="en-US" altLang="en-US" sz="2800" smtClean="0"/>
              <a:t>Using Existing FW or Build your own</a:t>
            </a:r>
          </a:p>
        </p:txBody>
      </p:sp>
      <p:sp>
        <p:nvSpPr>
          <p:cNvPr id="18435" name="Content Placeholder 2"/>
          <p:cNvSpPr>
            <a:spLocks noGrp="1"/>
          </p:cNvSpPr>
          <p:nvPr>
            <p:ph idx="1"/>
          </p:nvPr>
        </p:nvSpPr>
        <p:spPr/>
        <p:txBody>
          <a:bodyPr/>
          <a:lstStyle/>
          <a:p>
            <a:pPr marL="0" indent="0">
              <a:buFont typeface="Times New Roman" panose="02020603050405020304" pitchFamily="18" charset="0"/>
              <a:buNone/>
            </a:pPr>
            <a:r>
              <a:rPr lang="en-US" altLang="en-US" sz="2400" smtClean="0"/>
              <a:t>It’s straightforward to build a chatbot within it, but impossible to customize or inte‐ grate the chatbot in a way that’s outside the design of the framework</a:t>
            </a:r>
          </a:p>
          <a:p>
            <a:pPr marL="0" indent="0">
              <a:buFont typeface="Times New Roman" panose="02020603050405020304" pitchFamily="18" charset="0"/>
              <a:buNone/>
            </a:pPr>
            <a:r>
              <a:rPr lang="en-US" altLang="en-US" sz="2400" smtClean="0"/>
              <a:t>There are many chatbot frameworks available, including </a:t>
            </a:r>
          </a:p>
          <a:p>
            <a:pPr marL="0" indent="0">
              <a:buFont typeface="Times New Roman" panose="02020603050405020304" pitchFamily="18" charset="0"/>
              <a:buNone/>
            </a:pPr>
            <a:r>
              <a:rPr lang="en-US" altLang="en-US" sz="2400" smtClean="0">
                <a:solidFill>
                  <a:srgbClr val="FF0000"/>
                </a:solidFill>
              </a:rPr>
              <a:t>API.ai, Wit.ai, Microsoft Bot Framework, and IBM Watson Conversation</a:t>
            </a:r>
          </a:p>
          <a:p>
            <a:pPr marL="0" indent="0">
              <a:buFont typeface="Times New Roman" panose="02020603050405020304" pitchFamily="18" charset="0"/>
              <a:buNone/>
            </a:pPr>
            <a:endParaRPr lang="en-US" altLang="en-US" sz="2400" smtClean="0"/>
          </a:p>
          <a:p>
            <a:pPr marL="0" indent="0">
              <a:buFont typeface="Times New Roman" panose="02020603050405020304" pitchFamily="18" charset="0"/>
              <a:buNone/>
            </a:pPr>
            <a:endParaRPr lang="en-US" alt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Anatomy of a chatbot backend </a:t>
            </a:r>
          </a:p>
        </p:txBody>
      </p:sp>
      <p:sp>
        <p:nvSpPr>
          <p:cNvPr id="19459" name="Content Placeholder 2"/>
          <p:cNvSpPr>
            <a:spLocks noGrp="1"/>
          </p:cNvSpPr>
          <p:nvPr>
            <p:ph idx="1"/>
          </p:nvPr>
        </p:nvSpPr>
        <p:spPr/>
        <p:txBody>
          <a:bodyPr/>
          <a:lstStyle/>
          <a:p>
            <a:pPr marL="0" indent="0">
              <a:buFont typeface="Times New Roman" panose="02020603050405020304" pitchFamily="18" charset="0"/>
              <a:buNone/>
            </a:pPr>
            <a:r>
              <a:rPr lang="en-US" altLang="en-US" smtClean="0"/>
              <a:t>you do decide to choose a framework, the backend of your chatbot will most likely consist of three main parts</a:t>
            </a:r>
            <a:r>
              <a:rPr lang="en-US" altLang="en-US" smtClean="0">
                <a:solidFill>
                  <a:srgbClr val="FF0000"/>
                </a:solidFill>
              </a:rPr>
              <a:t>: </a:t>
            </a:r>
          </a:p>
          <a:p>
            <a:pPr marL="0" indent="0">
              <a:buFont typeface="Times New Roman" panose="02020603050405020304" pitchFamily="18" charset="0"/>
              <a:buNone/>
            </a:pPr>
            <a:r>
              <a:rPr lang="en-US" altLang="en-US" smtClean="0">
                <a:solidFill>
                  <a:srgbClr val="FF0000"/>
                </a:solidFill>
              </a:rPr>
              <a:t>intents, entities, and dialog</a:t>
            </a:r>
          </a:p>
          <a:p>
            <a:pPr marL="0" indent="0">
              <a:buFont typeface="Times New Roman" panose="02020603050405020304" pitchFamily="18" charset="0"/>
              <a:buNone/>
            </a:pPr>
            <a:r>
              <a:rPr lang="en-US" altLang="en-US" sz="2800" b="1" u="sng" smtClean="0"/>
              <a:t>Intent :</a:t>
            </a:r>
          </a:p>
          <a:p>
            <a:pPr marL="0" indent="0">
              <a:buFont typeface="Times New Roman" panose="02020603050405020304" pitchFamily="18" charset="0"/>
              <a:buNone/>
            </a:pPr>
            <a:r>
              <a:rPr lang="en-US" altLang="en-US" sz="2800" smtClean="0"/>
              <a:t>To train your chatbot to recognize an intent, first determine the action you’d like to map to this intent—for example, provide information on business hours.</a:t>
            </a:r>
          </a:p>
          <a:p>
            <a:pPr marL="0" indent="0">
              <a:buFont typeface="Times New Roman" panose="02020603050405020304" pitchFamily="18" charset="0"/>
              <a:buNone/>
            </a:pPr>
            <a:r>
              <a:rPr lang="en-US" altLang="en-US" sz="2800" smtClean="0">
                <a:solidFill>
                  <a:srgbClr val="FF0000"/>
                </a:solidFill>
              </a:rPr>
              <a:t>‘what time the shop open?’  ‘Is weekend shops open?’</a:t>
            </a:r>
          </a:p>
          <a:p>
            <a:pPr marL="0" indent="0">
              <a:buFont typeface="Times New Roman" panose="02020603050405020304" pitchFamily="18" charset="0"/>
              <a:buNone/>
            </a:pPr>
            <a:endParaRPr lang="en-US" altLang="en-US" sz="2800" smtClean="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762000" y="569913"/>
            <a:ext cx="8634413" cy="6481762"/>
          </a:xfrm>
        </p:spPr>
        <p:txBody>
          <a:bodyPr/>
          <a:lstStyle/>
          <a:p>
            <a:pPr marL="0" indent="0">
              <a:buFont typeface="Times New Roman" panose="02020603050405020304" pitchFamily="18" charset="0"/>
              <a:buNone/>
            </a:pPr>
            <a:r>
              <a:rPr lang="en-US" altLang="en-US" sz="2400" smtClean="0"/>
              <a:t>The most common intent for a chatbot is to greet the user.When a user first comes in contact with your chatbot, it needs to introduce itself. </a:t>
            </a:r>
          </a:p>
          <a:p>
            <a:pPr marL="0" indent="0">
              <a:buFont typeface="Times New Roman" panose="02020603050405020304" pitchFamily="18" charset="0"/>
              <a:buNone/>
            </a:pPr>
            <a:r>
              <a:rPr lang="en-US" altLang="en-US" sz="2400" smtClean="0"/>
              <a:t>some common greetings that a developer might deploy using </a:t>
            </a:r>
            <a:r>
              <a:rPr lang="en-US" altLang="en-US" sz="2400" smtClean="0">
                <a:solidFill>
                  <a:srgbClr val="FF0000"/>
                </a:solidFill>
              </a:rPr>
              <a:t>Watson Conversation’s Intents tab. </a:t>
            </a:r>
          </a:p>
          <a:p>
            <a:pPr marL="0" indent="0">
              <a:buFont typeface="Times New Roman" panose="02020603050405020304" pitchFamily="18" charset="0"/>
              <a:buNone/>
            </a:pPr>
            <a:endParaRPr lang="en-US" altLang="en-US" sz="2400" smtClean="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95450" y="858838"/>
            <a:ext cx="7272338" cy="604837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762000" y="714375"/>
            <a:ext cx="8634413" cy="6480175"/>
          </a:xfrm>
        </p:spPr>
        <p:txBody>
          <a:bodyPr/>
          <a:lstStyle/>
          <a:p>
            <a:pPr marL="0" indent="0">
              <a:buFont typeface="Times New Roman" panose="02020603050405020304" pitchFamily="18" charset="0"/>
              <a:buNone/>
            </a:pPr>
            <a:r>
              <a:rPr lang="en-US" altLang="en-US" sz="2400" u="sng" smtClean="0"/>
              <a:t>Entity:</a:t>
            </a:r>
          </a:p>
          <a:p>
            <a:pPr marL="0" indent="0">
              <a:buFont typeface="Times New Roman" panose="02020603050405020304" pitchFamily="18" charset="0"/>
              <a:buNone/>
            </a:pPr>
            <a:r>
              <a:rPr lang="en-US" altLang="en-US" sz="2400" smtClean="0"/>
              <a:t>If intents are the verbs for a chatbot to act on, then entities are the nouns. </a:t>
            </a:r>
            <a:endParaRPr lang="en-US" altLang="en-US" sz="2400" u="sng" smtClean="0"/>
          </a:p>
          <a:p>
            <a:pPr marL="0" indent="0">
              <a:buFont typeface="Times New Roman" panose="02020603050405020304" pitchFamily="18" charset="0"/>
              <a:buNone/>
            </a:pPr>
            <a:r>
              <a:rPr lang="en-US" altLang="en-US" sz="2400" smtClean="0"/>
              <a:t>For </a:t>
            </a:r>
            <a:r>
              <a:rPr lang="en-US" altLang="en-US" sz="2400" smtClean="0">
                <a:solidFill>
                  <a:srgbClr val="FF0000"/>
                </a:solidFill>
              </a:rPr>
              <a:t>example</a:t>
            </a:r>
            <a:r>
              <a:rPr lang="en-US" altLang="en-US" sz="2400" smtClean="0"/>
              <a:t>, if a user wants to find the business hours of a bank’s branch, the location of the bank would be one of the entities. Specifically, if a user asks, “What are the hours for the Austin branch?” provide business hours would be the intent and Austin would be the entity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3288" y="858838"/>
            <a:ext cx="8135937"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762000" y="498475"/>
            <a:ext cx="8634413" cy="6624638"/>
          </a:xfrm>
        </p:spPr>
        <p:txBody>
          <a:bodyPr/>
          <a:lstStyle/>
          <a:p>
            <a:pPr marL="0" indent="0">
              <a:buFont typeface="Times New Roman" panose="02020603050405020304" pitchFamily="18" charset="0"/>
              <a:buNone/>
            </a:pPr>
            <a:r>
              <a:rPr lang="en-US" altLang="en-US" sz="2400" b="1" smtClean="0"/>
              <a:t>Dialog:</a:t>
            </a:r>
          </a:p>
          <a:p>
            <a:pPr marL="0" indent="0">
              <a:buFont typeface="Times New Roman" panose="02020603050405020304" pitchFamily="18" charset="0"/>
              <a:buNone/>
            </a:pPr>
            <a:r>
              <a:rPr lang="en-US" altLang="en-US" sz="2400" smtClean="0"/>
              <a:t>Dialog is the conversation flow. It’s usually represented as a directed graph where each node represents one exchange in the conversation. Together, it is the combined structure of all your possible conversations. Since this can become quite complex, most chatbot platforms provide a UI to help you visualize the process</a:t>
            </a:r>
            <a:endParaRPr lang="en-US" altLang="en-US" sz="2400" b="1" smtClean="0"/>
          </a:p>
        </p:txBody>
      </p:sp>
      <p:pic>
        <p:nvPicPr>
          <p:cNvPr id="2457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3235325"/>
            <a:ext cx="67722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762000" y="498475"/>
            <a:ext cx="8634413" cy="6769100"/>
          </a:xfrm>
        </p:spPr>
        <p:txBody>
          <a:bodyPr/>
          <a:lstStyle/>
          <a:p>
            <a:pPr marL="0" indent="0">
              <a:buFont typeface="Times New Roman" panose="02020603050405020304" pitchFamily="18" charset="0"/>
              <a:buNone/>
            </a:pPr>
            <a:r>
              <a:rPr lang="en-US" altLang="en-US" sz="2400" b="1" smtClean="0"/>
              <a:t>Context variable</a:t>
            </a:r>
            <a:r>
              <a:rPr lang="en-US" altLang="en-US" sz="2400" smtClean="0"/>
              <a:t>. A context variable contains the information shared between the framework and your application. It’s the way to exchange information between your business logic and the framework.</a:t>
            </a:r>
          </a:p>
          <a:p>
            <a:pPr marL="0" indent="0">
              <a:buFont typeface="Times New Roman" panose="02020603050405020304" pitchFamily="18" charset="0"/>
              <a:buNone/>
            </a:pPr>
            <a:r>
              <a:rPr lang="en-US" altLang="en-US" sz="2400" smtClean="0"/>
              <a:t>the context object stores all the variables related to the user’s pizza order. The variables are updated as the user progresses through the ordering process</a:t>
            </a:r>
          </a:p>
        </p:txBody>
      </p:sp>
      <p:pic>
        <p:nvPicPr>
          <p:cNvPr id="256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51225"/>
            <a:ext cx="81883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552450" y="355600"/>
            <a:ext cx="9055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8000"/>
              </a:lnSpc>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ejaVu Sans Condensed" charset="0"/>
              </a:defRPr>
            </a:lvl1pPr>
            <a:lvl2pPr marL="742950" indent="-285750">
              <a:lnSpc>
                <a:spcPct val="98000"/>
              </a:lnSpc>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ejaVu Sans Condensed" charset="0"/>
              </a:defRPr>
            </a:lvl2pPr>
            <a:lvl3pPr marL="1143000" indent="-228600">
              <a:lnSpc>
                <a:spcPct val="98000"/>
              </a:lnSpc>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ondensed" charset="0"/>
              </a:defRPr>
            </a:lvl3pPr>
            <a:lvl4pPr marL="1600200" indent="-228600">
              <a:lnSpc>
                <a:spcPct val="98000"/>
              </a:lnSpc>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4pPr>
            <a:lvl5pPr marL="2057400" indent="-228600">
              <a:lnSpc>
                <a:spcPct val="98000"/>
              </a:lnSpc>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9pPr>
          </a:lstStyle>
          <a:p>
            <a:pPr algn="ctr" eaLnBrk="1" hangingPunct="1">
              <a:lnSpc>
                <a:spcPct val="95000"/>
              </a:lnSpc>
              <a:spcBef>
                <a:spcPct val="0"/>
              </a:spcBef>
              <a:buFont typeface="Arial" panose="020B0604020202020204" pitchFamily="34" charset="0"/>
              <a:buNone/>
            </a:pPr>
            <a:r>
              <a:rPr lang="en-GB" altLang="en-US" sz="4900">
                <a:latin typeface="Arial" panose="020B0604020202020204" pitchFamily="34" charset="0"/>
              </a:rPr>
              <a:t>What are chatbots?</a:t>
            </a:r>
          </a:p>
        </p:txBody>
      </p:sp>
      <p:sp>
        <p:nvSpPr>
          <p:cNvPr id="5123" name="Text Box 2"/>
          <p:cNvSpPr txBox="1">
            <a:spLocks noChangeArrowheads="1"/>
          </p:cNvSpPr>
          <p:nvPr/>
        </p:nvSpPr>
        <p:spPr bwMode="auto">
          <a:xfrm>
            <a:off x="552450" y="1828800"/>
            <a:ext cx="90551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a:lnSpc>
                <a:spcPct val="98000"/>
              </a:lnSpc>
              <a:spcBef>
                <a:spcPts val="800"/>
              </a:spcBef>
              <a:buClr>
                <a:srgbClr val="000000"/>
              </a:buClr>
              <a:buSzPct val="100000"/>
              <a:buFont typeface="Times New Roman" panose="02020603050405020304" pitchFamily="18"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3200">
                <a:solidFill>
                  <a:srgbClr val="000000"/>
                </a:solidFill>
                <a:latin typeface="Times New Roman" panose="02020603050405020304" pitchFamily="18" charset="0"/>
                <a:cs typeface="DejaVu Sans Condensed" charset="0"/>
              </a:defRPr>
            </a:lvl1pPr>
            <a:lvl2pPr indent="-342900">
              <a:lnSpc>
                <a:spcPct val="98000"/>
              </a:lnSpc>
              <a:spcBef>
                <a:spcPts val="700"/>
              </a:spcBef>
              <a:buClr>
                <a:srgbClr val="000000"/>
              </a:buClr>
              <a:buSzPct val="100000"/>
              <a:buFont typeface="Times New Roman" panose="02020603050405020304" pitchFamily="18"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800">
                <a:solidFill>
                  <a:srgbClr val="000000"/>
                </a:solidFill>
                <a:latin typeface="Times New Roman" panose="02020603050405020304" pitchFamily="18" charset="0"/>
                <a:cs typeface="DejaVu Sans Condensed" charset="0"/>
              </a:defRPr>
            </a:lvl2pPr>
            <a:lvl3pPr marL="1143000" indent="-228600">
              <a:lnSpc>
                <a:spcPct val="98000"/>
              </a:lnSpc>
              <a:spcBef>
                <a:spcPts val="600"/>
              </a:spcBef>
              <a:buClr>
                <a:srgbClr val="000000"/>
              </a:buClr>
              <a:buSzPct val="100000"/>
              <a:buFont typeface="Times New Roman" panose="02020603050405020304" pitchFamily="18"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imes New Roman" panose="02020603050405020304" pitchFamily="18" charset="0"/>
                <a:cs typeface="DejaVu Sans Condensed" charset="0"/>
              </a:defRPr>
            </a:lvl3pPr>
            <a:lvl4pPr marL="1600200" indent="-228600">
              <a:lnSpc>
                <a:spcPct val="98000"/>
              </a:lnSpc>
              <a:spcBef>
                <a:spcPts val="500"/>
              </a:spcBef>
              <a:buClr>
                <a:srgbClr val="000000"/>
              </a:buClr>
              <a:buSzPct val="100000"/>
              <a:buFont typeface="Times New Roman" panose="02020603050405020304" pitchFamily="18"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imes New Roman" panose="02020603050405020304" pitchFamily="18" charset="0"/>
                <a:cs typeface="DejaVu Sans Condensed" charset="0"/>
              </a:defRPr>
            </a:lvl4pPr>
            <a:lvl5pPr marL="2057400" indent="-228600">
              <a:lnSpc>
                <a:spcPct val="98000"/>
              </a:lnSpc>
              <a:spcBef>
                <a:spcPts val="500"/>
              </a:spcBef>
              <a:buClr>
                <a:srgbClr val="000000"/>
              </a:buClr>
              <a:buSzPct val="100000"/>
              <a:buFont typeface="Times New Roman" panose="02020603050405020304" pitchFamily="18"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imes New Roman" panose="02020603050405020304" pitchFamily="18" charset="0"/>
                <a:cs typeface="DejaVu Sans Condensed" charset="0"/>
              </a:defRPr>
            </a:lvl9pPr>
          </a:lstStyle>
          <a:p>
            <a:pPr lvl="1" eaLnBrk="1" hangingPunct="1">
              <a:lnSpc>
                <a:spcPct val="95000"/>
              </a:lnSpc>
              <a:spcBef>
                <a:spcPct val="0"/>
              </a:spcBef>
              <a:buFont typeface="Arial" panose="020B0604020202020204" pitchFamily="34" charset="0"/>
              <a:buChar char="•"/>
            </a:pPr>
            <a:r>
              <a:rPr lang="en-GB" altLang="en-US" sz="3600">
                <a:latin typeface="Arial" panose="020B0604020202020204" pitchFamily="34" charset="0"/>
              </a:rPr>
              <a:t>A chatbot is a conversational agent that interacts with users using natural language. </a:t>
            </a:r>
          </a:p>
          <a:p>
            <a:pPr lvl="1" eaLnBrk="1" hangingPunct="1">
              <a:lnSpc>
                <a:spcPct val="95000"/>
              </a:lnSpc>
              <a:spcBef>
                <a:spcPct val="0"/>
              </a:spcBef>
              <a:buFont typeface="Arial" panose="020B0604020202020204" pitchFamily="34" charset="0"/>
              <a:buNone/>
            </a:pPr>
            <a:endParaRPr lang="en-GB" altLang="en-US" sz="3600">
              <a:latin typeface="Arial" panose="020B0604020202020204" pitchFamily="34" charset="0"/>
            </a:endParaRPr>
          </a:p>
          <a:p>
            <a:pPr lvl="1" eaLnBrk="1" hangingPunct="1">
              <a:lnSpc>
                <a:spcPct val="95000"/>
              </a:lnSpc>
              <a:spcBef>
                <a:spcPct val="0"/>
              </a:spcBef>
              <a:buFont typeface="Arial" panose="020B0604020202020204" pitchFamily="34" charset="0"/>
              <a:buChar char="•"/>
            </a:pPr>
            <a:r>
              <a:rPr lang="en-GB" altLang="en-US" sz="3600">
                <a:latin typeface="Arial" panose="020B0604020202020204" pitchFamily="34" charset="0"/>
              </a:rPr>
              <a:t>Started as an attempt to fool humans.</a:t>
            </a:r>
          </a:p>
          <a:p>
            <a:pPr lvl="1" eaLnBrk="1" hangingPunct="1">
              <a:lnSpc>
                <a:spcPct val="95000"/>
              </a:lnSpc>
              <a:spcBef>
                <a:spcPct val="0"/>
              </a:spcBef>
              <a:buFont typeface="Times New Roman" panose="02020603050405020304" pitchFamily="18" charset="0"/>
              <a:buNone/>
            </a:pPr>
            <a:endParaRPr lang="en-GB" altLang="en-US" sz="2400"/>
          </a:p>
          <a:p>
            <a:pPr lvl="1" eaLnBrk="1" hangingPunct="1">
              <a:lnSpc>
                <a:spcPct val="95000"/>
              </a:lnSpc>
              <a:spcBef>
                <a:spcPct val="0"/>
              </a:spcBef>
              <a:buFont typeface="Arial" panose="020B0604020202020204" pitchFamily="34" charset="0"/>
              <a:buChar char="•"/>
            </a:pPr>
            <a:r>
              <a:rPr lang="en-GB" altLang="en-US" sz="3600">
                <a:latin typeface="Arial" panose="020B0604020202020204" pitchFamily="34" charset="0"/>
              </a:rPr>
              <a:t>Numerous applications of chatbots such as Customer Service, call centers etc</a:t>
            </a:r>
          </a:p>
          <a:p>
            <a:pPr eaLnBrk="1" hangingPunct="1">
              <a:lnSpc>
                <a:spcPct val="95000"/>
              </a:lnSpc>
              <a:spcBef>
                <a:spcPct val="0"/>
              </a:spcBef>
              <a:buFont typeface="Arial" panose="020B0604020202020204" pitchFamily="34" charset="0"/>
              <a:buNone/>
            </a:pPr>
            <a:endParaRPr lang="en-GB" altLang="en-US" sz="3600">
              <a:latin typeface="Arial" panose="020B060402020202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762000" y="714375"/>
            <a:ext cx="8634413" cy="6696075"/>
          </a:xfrm>
        </p:spPr>
        <p:txBody>
          <a:bodyPr/>
          <a:lstStyle/>
          <a:p>
            <a:pPr marL="0" indent="0">
              <a:buFont typeface="Times New Roman" panose="02020603050405020304" pitchFamily="18" charset="0"/>
              <a:buNone/>
            </a:pPr>
            <a:r>
              <a:rPr lang="en-US" altLang="en-US" sz="2800" smtClean="0"/>
              <a:t>Analytics and metrics:</a:t>
            </a:r>
          </a:p>
          <a:p>
            <a:pPr marL="0" indent="0">
              <a:buFont typeface="Times New Roman" panose="02020603050405020304" pitchFamily="18" charset="0"/>
              <a:buNone/>
            </a:pPr>
            <a:endParaRPr lang="en-US" altLang="en-US" sz="2400" smtClean="0"/>
          </a:p>
          <a:p>
            <a:pPr marL="0" indent="0">
              <a:buFont typeface="Times New Roman" panose="02020603050405020304" pitchFamily="18" charset="0"/>
              <a:buNone/>
            </a:pPr>
            <a:r>
              <a:rPr lang="en-US" altLang="en-US" sz="2400" smtClean="0"/>
              <a:t>One of the best ways to improve chatbot performance is to monitor user interactions through </a:t>
            </a:r>
            <a:r>
              <a:rPr lang="en-US" altLang="en-US" sz="2400" smtClean="0">
                <a:solidFill>
                  <a:srgbClr val="FF0000"/>
                </a:solidFill>
              </a:rPr>
              <a:t>chat logs. </a:t>
            </a:r>
            <a:r>
              <a:rPr lang="en-US" altLang="en-US" sz="2400" smtClean="0"/>
              <a:t>This is especially important as you scale up your operation to simultaneously serve multiple customers. The more users you have, the larger the chat logs. Being able to examine the logs effectively will help you monitor your chatbot performance, and deliver a better user experience</a:t>
            </a:r>
          </a:p>
          <a:p>
            <a:pPr marL="0" indent="0">
              <a:buFont typeface="Times New Roman" panose="02020603050405020304" pitchFamily="18" charset="0"/>
              <a:buNone/>
            </a:pPr>
            <a:endParaRPr lang="en-US" altLang="en-US" sz="24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614363" y="569913"/>
            <a:ext cx="8710612" cy="6481762"/>
          </a:xfrm>
        </p:spPr>
        <p:txBody>
          <a:bodyPr/>
          <a:lstStyle/>
          <a:p>
            <a:pPr marL="0" indent="0">
              <a:buFont typeface="Times New Roman" panose="02020603050405020304" pitchFamily="18" charset="0"/>
              <a:buNone/>
              <a:defRPr/>
            </a:pPr>
            <a:r>
              <a:rPr lang="en-US" altLang="en-US" sz="2400" b="1" dirty="0" smtClean="0"/>
              <a:t>Challenges of Building a Successful Chatbot</a:t>
            </a:r>
            <a:r>
              <a:rPr lang="en-US" altLang="en-US" sz="2400" dirty="0" smtClean="0"/>
              <a:t>:</a:t>
            </a:r>
          </a:p>
          <a:p>
            <a:pPr marL="0" indent="0">
              <a:buFont typeface="Times New Roman" panose="02020603050405020304" pitchFamily="18" charset="0"/>
              <a:buNone/>
              <a:defRPr/>
            </a:pPr>
            <a:endParaRPr lang="en-US" altLang="en-US" sz="2400" dirty="0" smtClean="0"/>
          </a:p>
          <a:p>
            <a:pPr marL="0" indent="0">
              <a:buFont typeface="Times New Roman" panose="02020603050405020304" pitchFamily="18" charset="0"/>
              <a:buNone/>
              <a:defRPr/>
            </a:pPr>
            <a:r>
              <a:rPr lang="en-US" altLang="en-US" sz="2400" dirty="0" smtClean="0"/>
              <a:t>This is </a:t>
            </a:r>
            <a:r>
              <a:rPr lang="en-US" altLang="en-US" sz="2400" dirty="0" smtClean="0">
                <a:solidFill>
                  <a:srgbClr val="FF0000"/>
                </a:solidFill>
              </a:rPr>
              <a:t>not an easy problem</a:t>
            </a:r>
            <a:r>
              <a:rPr lang="en-US" altLang="en-US" sz="2400" dirty="0" smtClean="0"/>
              <a:t>. </a:t>
            </a:r>
          </a:p>
          <a:p>
            <a:pPr marL="0" indent="0">
              <a:buFont typeface="Times New Roman" panose="02020603050405020304" pitchFamily="18" charset="0"/>
              <a:buNone/>
              <a:defRPr/>
            </a:pPr>
            <a:r>
              <a:rPr lang="en-US" altLang="en-US" sz="2400" dirty="0" smtClean="0"/>
              <a:t>For example, one travel agency tried to deploy a </a:t>
            </a:r>
            <a:r>
              <a:rPr lang="en-US" altLang="en-US" sz="2400" dirty="0" smtClean="0">
                <a:effectLst>
                  <a:outerShdw blurRad="38100" dist="38100" dir="2700000" algn="tl">
                    <a:srgbClr val="000000">
                      <a:alpha val="43137"/>
                    </a:srgbClr>
                  </a:outerShdw>
                </a:effectLst>
              </a:rPr>
              <a:t>vacation planning </a:t>
            </a:r>
            <a:r>
              <a:rPr lang="en-US" altLang="en-US" sz="2400" dirty="0" smtClean="0"/>
              <a:t>chatbot. A </a:t>
            </a:r>
            <a:r>
              <a:rPr lang="en-US" altLang="en-US" sz="2400" u="sng" dirty="0" smtClean="0"/>
              <a:t>critical component was a vocabulary </a:t>
            </a:r>
            <a:r>
              <a:rPr lang="en-US" altLang="en-US" sz="2400" dirty="0" smtClean="0"/>
              <a:t>base large enough to recognize all the destinations, along with its </a:t>
            </a:r>
            <a:r>
              <a:rPr lang="en-US" altLang="en-US" sz="2400" i="1" dirty="0" smtClean="0"/>
              <a:t>colloquial variations</a:t>
            </a:r>
            <a:r>
              <a:rPr lang="en-US" altLang="en-US" sz="2400" dirty="0" smtClean="0"/>
              <a:t>. It turns out there were over 10 ways people could refer to the </a:t>
            </a:r>
            <a:r>
              <a:rPr lang="en-US" altLang="en-US" sz="2400" b="1" dirty="0" smtClean="0"/>
              <a:t>Cayman Islands,</a:t>
            </a:r>
            <a:r>
              <a:rPr lang="en-US" altLang="en-US" sz="2400" dirty="0" smtClean="0"/>
              <a:t> even assuming all spellings were correct. </a:t>
            </a:r>
          </a:p>
          <a:p>
            <a:pPr marL="0" indent="0">
              <a:buFont typeface="Times New Roman" panose="02020603050405020304" pitchFamily="18" charset="0"/>
              <a:buNone/>
              <a:defRPr/>
            </a:pPr>
            <a:endParaRPr lang="en-US" altLang="en-US" sz="24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471488" y="498475"/>
            <a:ext cx="9288462" cy="6696075"/>
          </a:xfrm>
        </p:spPr>
        <p:txBody>
          <a:bodyPr/>
          <a:lstStyle/>
          <a:p>
            <a:pPr marL="0" indent="0">
              <a:buFont typeface="Times New Roman" panose="02020603050405020304" pitchFamily="18" charset="0"/>
              <a:buNone/>
              <a:defRPr/>
            </a:pPr>
            <a:r>
              <a:rPr lang="en-US" altLang="en-US" b="1" dirty="0" smtClean="0"/>
              <a:t>Best Practices:</a:t>
            </a:r>
          </a:p>
          <a:p>
            <a:pPr marL="0" indent="0">
              <a:buFont typeface="Times New Roman" panose="02020603050405020304" pitchFamily="18" charset="0"/>
              <a:buNone/>
              <a:defRPr/>
            </a:pPr>
            <a:endParaRPr lang="en-US" altLang="en-US" sz="2400" dirty="0" smtClean="0"/>
          </a:p>
          <a:p>
            <a:pPr marL="0" indent="0">
              <a:buFont typeface="Times New Roman" panose="02020603050405020304" pitchFamily="18" charset="0"/>
              <a:buNone/>
              <a:defRPr/>
            </a:pPr>
            <a:r>
              <a:rPr lang="en-US" altLang="en-US" sz="2400" dirty="0" smtClean="0">
                <a:solidFill>
                  <a:srgbClr val="FF0000"/>
                </a:solidFill>
              </a:rPr>
              <a:t>Tip #1: Introduce Your </a:t>
            </a:r>
            <a:r>
              <a:rPr lang="en-US" altLang="en-US" sz="2400" dirty="0" err="1" smtClean="0">
                <a:solidFill>
                  <a:srgbClr val="FF0000"/>
                </a:solidFill>
              </a:rPr>
              <a:t>Chatbot</a:t>
            </a:r>
            <a:r>
              <a:rPr lang="en-US" altLang="en-US" sz="2400" dirty="0" smtClean="0">
                <a:solidFill>
                  <a:srgbClr val="FF0000"/>
                </a:solidFill>
              </a:rPr>
              <a:t> to First-Time Users</a:t>
            </a:r>
          </a:p>
          <a:p>
            <a:pPr marL="0" indent="0">
              <a:buFont typeface="Times New Roman" panose="02020603050405020304" pitchFamily="18" charset="0"/>
              <a:buNone/>
              <a:defRPr/>
            </a:pPr>
            <a:r>
              <a:rPr lang="en-US" altLang="en-US" sz="2400" dirty="0" smtClean="0"/>
              <a:t>One way to create a better user experience is to immediately introduce the user to the </a:t>
            </a:r>
            <a:r>
              <a:rPr lang="en-US" altLang="en-US" sz="2400" dirty="0" err="1" smtClean="0"/>
              <a:t>chatbot’s</a:t>
            </a:r>
            <a:r>
              <a:rPr lang="en-US" altLang="en-US" sz="2400" dirty="0" smtClean="0"/>
              <a:t> capabilities and explain how to converse with it. A </a:t>
            </a:r>
            <a:r>
              <a:rPr lang="en-US" altLang="en-US" sz="2400" dirty="0" smtClean="0">
                <a:effectLst>
                  <a:outerShdw blurRad="38100" dist="38100" dir="2700000" algn="tl">
                    <a:srgbClr val="000000">
                      <a:alpha val="43137"/>
                    </a:srgbClr>
                  </a:outerShdw>
                </a:effectLst>
              </a:rPr>
              <a:t>welcome message </a:t>
            </a:r>
            <a:r>
              <a:rPr lang="en-US" altLang="en-US" sz="2400" dirty="0" smtClean="0"/>
              <a:t>(something short, simple, and motivating) is usually best followed by a helpful paragraph describing the </a:t>
            </a:r>
            <a:r>
              <a:rPr lang="en-US" altLang="en-US" sz="2400" dirty="0" err="1" smtClean="0"/>
              <a:t>chatbot</a:t>
            </a:r>
            <a:r>
              <a:rPr lang="en-US" altLang="en-US" sz="2400" dirty="0" smtClean="0"/>
              <a:t>.</a:t>
            </a:r>
          </a:p>
          <a:p>
            <a:pPr marL="0" indent="0">
              <a:buFont typeface="Times New Roman" panose="02020603050405020304" pitchFamily="18" charset="0"/>
              <a:buNone/>
              <a:defRPr/>
            </a:pPr>
            <a:r>
              <a:rPr lang="en-US" altLang="en-US" sz="2400" dirty="0" smtClean="0">
                <a:solidFill>
                  <a:srgbClr val="FF0000"/>
                </a:solidFill>
              </a:rPr>
              <a:t>Tip #2: Add Variations to Your Responses</a:t>
            </a:r>
          </a:p>
          <a:p>
            <a:pPr marL="0" indent="0">
              <a:buFont typeface="Times New Roman" panose="02020603050405020304" pitchFamily="18" charset="0"/>
              <a:buNone/>
              <a:defRPr/>
            </a:pPr>
            <a:r>
              <a:rPr lang="en-US" altLang="en-US" sz="2400" dirty="0" smtClean="0"/>
              <a:t>Adding variations to your responses makes your </a:t>
            </a:r>
            <a:r>
              <a:rPr lang="en-US" altLang="en-US" sz="2400" dirty="0" err="1" smtClean="0"/>
              <a:t>chatbot</a:t>
            </a:r>
            <a:r>
              <a:rPr lang="en-US" altLang="en-US" sz="2400" dirty="0" smtClean="0"/>
              <a:t> seem more human, and thus more engaging. One simple trick is to rotate through a set of different replies to the same question. This gives your </a:t>
            </a:r>
            <a:r>
              <a:rPr lang="en-US" altLang="en-US" sz="2400" dirty="0" err="1" smtClean="0"/>
              <a:t>chatbot</a:t>
            </a:r>
            <a:r>
              <a:rPr lang="en-US" altLang="en-US" sz="2400" dirty="0" smtClean="0"/>
              <a:t> an additional </a:t>
            </a:r>
            <a:r>
              <a:rPr lang="en-US" altLang="en-US" sz="2400" dirty="0" smtClean="0">
                <a:effectLst>
                  <a:outerShdw blurRad="38100" dist="38100" dir="2700000" algn="tl">
                    <a:srgbClr val="000000">
                      <a:alpha val="43137"/>
                    </a:srgbClr>
                  </a:outerShdw>
                </a:effectLst>
              </a:rPr>
              <a:t>sense of randomness</a:t>
            </a:r>
            <a:r>
              <a:rPr lang="en-US" altLang="en-US" sz="2400" dirty="0" smtClean="0"/>
              <a:t>. After all, as humans, we rarely give the same response to a question twice in a row.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82788" y="1290638"/>
            <a:ext cx="6289675" cy="511175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762000" y="569913"/>
            <a:ext cx="8634413" cy="6553200"/>
          </a:xfrm>
        </p:spPr>
        <p:txBody>
          <a:bodyPr/>
          <a:lstStyle/>
          <a:p>
            <a:pPr marL="0" indent="0">
              <a:buFont typeface="Times New Roman" panose="02020603050405020304" pitchFamily="18" charset="0"/>
              <a:buNone/>
            </a:pPr>
            <a:r>
              <a:rPr lang="en-US" altLang="en-US" sz="2800" smtClean="0">
                <a:solidFill>
                  <a:srgbClr val="FF0000"/>
                </a:solidFill>
              </a:rPr>
              <a:t>Tip #3: Make a Main Menu That’s Accessible Anywhere</a:t>
            </a:r>
          </a:p>
          <a:p>
            <a:pPr marL="0" indent="0">
              <a:buFont typeface="Times New Roman" panose="02020603050405020304" pitchFamily="18" charset="0"/>
              <a:buNone/>
            </a:pPr>
            <a:r>
              <a:rPr lang="en-US" altLang="en-US" sz="2400" smtClean="0"/>
              <a:t>A better approach would be to make the main menu always accessible via some </a:t>
            </a:r>
            <a:r>
              <a:rPr lang="en-US" altLang="en-US" sz="2400" smtClean="0">
                <a:effectLst>
                  <a:outerShdw blurRad="38100" dist="38100" dir="2700000" algn="tl">
                    <a:srgbClr val="C0C0C0"/>
                  </a:outerShdw>
                </a:effectLst>
              </a:rPr>
              <a:t>intuitive phrases</a:t>
            </a:r>
            <a:r>
              <a:rPr lang="en-US" altLang="en-US" sz="2400" smtClean="0"/>
              <a:t>: </a:t>
            </a:r>
          </a:p>
          <a:p>
            <a:pPr marL="0" indent="0">
              <a:buFont typeface="Times New Roman" panose="02020603050405020304" pitchFamily="18" charset="0"/>
              <a:buNone/>
            </a:pPr>
            <a:r>
              <a:rPr lang="en-US" altLang="en-US" sz="2400" smtClean="0"/>
              <a:t>“Where do I go from here?” </a:t>
            </a:r>
          </a:p>
          <a:p>
            <a:pPr marL="0" indent="0">
              <a:buFont typeface="Times New Roman" panose="02020603050405020304" pitchFamily="18" charset="0"/>
              <a:buNone/>
            </a:pPr>
            <a:r>
              <a:rPr lang="en-US" altLang="en-US" sz="2400" smtClean="0"/>
              <a:t>“I need the menu.” </a:t>
            </a:r>
          </a:p>
          <a:p>
            <a:pPr marL="0" indent="0">
              <a:buFont typeface="Times New Roman" panose="02020603050405020304" pitchFamily="18" charset="0"/>
              <a:buNone/>
            </a:pPr>
            <a:r>
              <a:rPr lang="en-US" altLang="en-US" sz="2400" smtClean="0"/>
              <a:t>“Where is the main menu?” </a:t>
            </a:r>
          </a:p>
          <a:p>
            <a:pPr marL="0" indent="0">
              <a:buFont typeface="Times New Roman" panose="02020603050405020304" pitchFamily="18" charset="0"/>
              <a:buNone/>
            </a:pPr>
            <a:r>
              <a:rPr lang="en-US" altLang="en-US" sz="2400" smtClean="0"/>
              <a:t>When the chatbot recog‐ nizes these phrases, it can remind the user of the available options.</a:t>
            </a:r>
          </a:p>
          <a:p>
            <a:pPr marL="0" indent="0">
              <a:buFont typeface="Times New Roman" panose="02020603050405020304" pitchFamily="18" charset="0"/>
              <a:buNone/>
            </a:pPr>
            <a:r>
              <a:rPr lang="en-US" altLang="en-US" sz="2400" smtClean="0">
                <a:solidFill>
                  <a:srgbClr val="FF0000"/>
                </a:solidFill>
              </a:rPr>
              <a:t>Tip #4: Have Context Awareness</a:t>
            </a:r>
          </a:p>
          <a:p>
            <a:pPr marL="0" indent="0">
              <a:buFont typeface="Times New Roman" panose="02020603050405020304" pitchFamily="18" charset="0"/>
              <a:buNone/>
            </a:pPr>
            <a:r>
              <a:rPr lang="en-US" altLang="en-US" sz="2400" smtClean="0"/>
              <a:t>One example of having context awareness is storing information that has already been discussed. As we mentioned earlier, Watson Conversation provides a </a:t>
            </a:r>
            <a:r>
              <a:rPr lang="en-US" altLang="en-US" sz="2400" smtClean="0">
                <a:effectLst>
                  <a:outerShdw blurRad="38100" dist="38100" dir="2700000" algn="tl">
                    <a:srgbClr val="C0C0C0"/>
                  </a:outerShdw>
                </a:effectLst>
              </a:rPr>
              <a:t>con‐ text object that stores context variables as key/value pairs</a:t>
            </a:r>
          </a:p>
          <a:p>
            <a:pPr marL="0" indent="0">
              <a:buFont typeface="Times New Roman" panose="02020603050405020304" pitchFamily="18" charset="0"/>
              <a:buNone/>
            </a:pPr>
            <a:endParaRPr lang="en-US" altLang="en-US" sz="2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614363" y="498475"/>
            <a:ext cx="8782050" cy="6769100"/>
          </a:xfrm>
        </p:spPr>
        <p:txBody>
          <a:bodyPr/>
          <a:lstStyle/>
          <a:p>
            <a:pPr marL="0" indent="0">
              <a:buFont typeface="Times New Roman" panose="02020603050405020304" pitchFamily="18" charset="0"/>
              <a:buNone/>
            </a:pPr>
            <a:r>
              <a:rPr lang="en-US" altLang="en-US" sz="2400" smtClean="0">
                <a:solidFill>
                  <a:srgbClr val="FF0000"/>
                </a:solidFill>
              </a:rPr>
              <a:t>Tip #5: Be Able to Fix Incorrect Inputs</a:t>
            </a:r>
          </a:p>
          <a:p>
            <a:pPr marL="0" indent="0">
              <a:buFont typeface="Times New Roman" panose="02020603050405020304" pitchFamily="18" charset="0"/>
              <a:buNone/>
            </a:pPr>
            <a:r>
              <a:rPr lang="en-US" altLang="en-US" sz="2400" smtClean="0"/>
              <a:t>Users will inevitably enter incorrect information in the middle of a conversation. When that happens, starting over should be the last resort. Instead, the user should be able to enter the correct response immediately after. One way to imple‐ ment this is with an idea similar to the slots feature in Watson Conversation</a:t>
            </a:r>
          </a:p>
          <a:p>
            <a:pPr marL="0" indent="0">
              <a:buFont typeface="Times New Roman" panose="02020603050405020304" pitchFamily="18" charset="0"/>
              <a:buNone/>
            </a:pPr>
            <a:r>
              <a:rPr lang="en-US" altLang="en-US" sz="2400" smtClean="0"/>
              <a:t>Slots are a way to collapse dialog nodes. In some instances, you need to gather multiple pieces of information in a single node</a:t>
            </a:r>
          </a:p>
          <a:p>
            <a:pPr marL="0" indent="0">
              <a:buFont typeface="Times New Roman" panose="02020603050405020304" pitchFamily="18" charset="0"/>
              <a:buNone/>
            </a:pPr>
            <a:r>
              <a:rPr lang="en-US" altLang="en-US" sz="2400" smtClean="0"/>
              <a:t>If the user accidentally entered “small” for the size of the pizza, she can simply say, “actually I meant large” to fix the mistake. This is because when we’re at this node, Watson Conversation automatically checks all user inputs for the defined entities such as size (small, medium, large) or toppings (pepperoni, mushroom, cheese). And in this case when Watson Conversation sees the entity value “large” in the phrase “actually I meant large,” it updates the slot with that value</a:t>
            </a:r>
            <a:endParaRPr lang="en-US" altLang="en-US" sz="2400" smtClean="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0263" y="569913"/>
            <a:ext cx="8281987" cy="6481762"/>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98475"/>
            <a:ext cx="8634413" cy="6624638"/>
          </a:xfrm>
        </p:spPr>
        <p:txBody>
          <a:bodyPr/>
          <a:lstStyle/>
          <a:p>
            <a:pPr marL="0" indent="0">
              <a:buFont typeface="Times New Roman" panose="02020603050405020304" pitchFamily="18" charset="0"/>
              <a:buNone/>
            </a:pPr>
            <a:r>
              <a:rPr lang="en-US" altLang="en-US" sz="2400" smtClean="0">
                <a:solidFill>
                  <a:srgbClr val="FF0000"/>
                </a:solidFill>
              </a:rPr>
              <a:t>Tip #6: Handle the “I Do Not Understand” Case</a:t>
            </a:r>
          </a:p>
          <a:p>
            <a:pPr marL="0" indent="0">
              <a:buFont typeface="Times New Roman" panose="02020603050405020304" pitchFamily="18" charset="0"/>
              <a:buNone/>
            </a:pPr>
            <a:r>
              <a:rPr lang="en-US" altLang="en-US" sz="2400" smtClean="0"/>
              <a:t>As users interact with your chatbot, you’ll encounter messages that you’ve never seen before. That’s OK. When it happens, the most important thing is to acknowledge the situation rather than having no response. This is why it’s essen‐ tial to have a catch-all node in your dialog</a:t>
            </a:r>
          </a:p>
          <a:p>
            <a:pPr marL="0" indent="0">
              <a:buFont typeface="Times New Roman" panose="02020603050405020304" pitchFamily="18" charset="0"/>
              <a:buNone/>
            </a:pPr>
            <a:r>
              <a:rPr lang="en-US" altLang="en-US" sz="2400" smtClean="0"/>
              <a:t>You can even thank the user for the new message and say that an answer will be available on her next visit.</a:t>
            </a:r>
          </a:p>
          <a:p>
            <a:pPr marL="0" indent="0">
              <a:buFont typeface="Times New Roman" panose="02020603050405020304" pitchFamily="18" charset="0"/>
              <a:buNone/>
            </a:pPr>
            <a:r>
              <a:rPr lang="en-US" altLang="en-US" sz="2400" smtClean="0">
                <a:solidFill>
                  <a:srgbClr val="FF0000"/>
                </a:solidFill>
              </a:rPr>
              <a:t>Tip #7: Be Careful About Creating a Personality</a:t>
            </a:r>
          </a:p>
          <a:p>
            <a:pPr marL="0" indent="0">
              <a:buFont typeface="Times New Roman" panose="02020603050405020304" pitchFamily="18" charset="0"/>
              <a:buNone/>
            </a:pPr>
            <a:r>
              <a:rPr lang="en-US" altLang="en-US" sz="2400" smtClean="0"/>
              <a:t>Creating a personality for your chatbot is tempting. After all, it can be a crucial differentiator</a:t>
            </a:r>
          </a:p>
          <a:p>
            <a:pPr marL="0" indent="0">
              <a:buFont typeface="Times New Roman" panose="02020603050405020304" pitchFamily="18" charset="0"/>
              <a:buNone/>
            </a:pPr>
            <a:r>
              <a:rPr lang="en-US" altLang="en-US" sz="2400" smtClean="0">
                <a:solidFill>
                  <a:srgbClr val="FF0000"/>
                </a:solidFill>
              </a:rPr>
              <a:t>Poncho</a:t>
            </a:r>
            <a:r>
              <a:rPr lang="en-US" altLang="en-US" sz="2400" smtClean="0">
                <a:solidFill>
                  <a:srgbClr val="92D050"/>
                </a:solidFill>
              </a:rPr>
              <a:t>(</a:t>
            </a:r>
            <a:r>
              <a:rPr lang="en-US" altLang="en-US" sz="2400" smtClean="0">
                <a:solidFill>
                  <a:srgbClr val="92D050"/>
                </a:solidFill>
                <a:effectLst>
                  <a:outerShdw blurRad="38100" dist="38100" dir="2700000" algn="tl">
                    <a:srgbClr val="C0C0C0"/>
                  </a:outerShdw>
                </a:effectLst>
              </a:rPr>
              <a:t>weather forecasting chatbot</a:t>
            </a:r>
            <a:r>
              <a:rPr lang="en-US" altLang="en-US" sz="2400" smtClean="0">
                <a:solidFill>
                  <a:srgbClr val="92D050"/>
                </a:solidFill>
              </a:rPr>
              <a:t>) </a:t>
            </a:r>
            <a:r>
              <a:rPr lang="en-US" altLang="en-US" sz="2400" smtClean="0"/>
              <a:t>will even behave differently based on your politeness. If you’re rude to him, he’ll ask you to apologize. If you continue to be aggressive, he won’t respond for 24 hours.</a:t>
            </a:r>
            <a:endParaRPr lang="en-US" altLang="en-US" sz="2400" smtClean="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58825" y="714375"/>
            <a:ext cx="8280400" cy="63373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925" y="427038"/>
            <a:ext cx="8853488" cy="6840537"/>
          </a:xfrm>
        </p:spPr>
        <p:txBody>
          <a:bodyPr/>
          <a:lstStyle/>
          <a:p>
            <a:pPr marL="0" indent="0">
              <a:buFont typeface="Times New Roman" panose="02020603050405020304" pitchFamily="18" charset="0"/>
              <a:buNone/>
              <a:defRPr/>
            </a:pPr>
            <a:r>
              <a:rPr lang="en-US" sz="2400" b="1" dirty="0" smtClean="0"/>
              <a:t>Industry Case Studies </a:t>
            </a:r>
          </a:p>
          <a:p>
            <a:pPr marL="0" indent="0">
              <a:buFont typeface="Times New Roman" panose="02020603050405020304" pitchFamily="18" charset="0"/>
              <a:buNone/>
              <a:defRPr/>
            </a:pPr>
            <a:r>
              <a:rPr lang="en-US" sz="2400" b="1" dirty="0" smtClean="0">
                <a:solidFill>
                  <a:srgbClr val="FF0000"/>
                </a:solidFill>
              </a:rPr>
              <a:t>Autodesk</a:t>
            </a:r>
            <a:r>
              <a:rPr lang="en-US" sz="2400" b="1" dirty="0" smtClean="0"/>
              <a:t>: Customer Support</a:t>
            </a:r>
          </a:p>
          <a:p>
            <a:pPr marL="0" indent="0">
              <a:buFont typeface="Times New Roman" panose="02020603050405020304" pitchFamily="18" charset="0"/>
              <a:buNone/>
              <a:defRPr/>
            </a:pPr>
            <a:r>
              <a:rPr lang="en-US" sz="2400" dirty="0" smtClean="0">
                <a:effectLst>
                  <a:outerShdw blurRad="38100" dist="38100" dir="2700000" algn="tl">
                    <a:srgbClr val="000000">
                      <a:alpha val="43137"/>
                    </a:srgbClr>
                  </a:outerShdw>
                </a:effectLst>
              </a:rPr>
              <a:t>Autodesk </a:t>
            </a:r>
            <a:r>
              <a:rPr lang="en-US" sz="2400" dirty="0" smtClean="0"/>
              <a:t>is known for its </a:t>
            </a:r>
            <a:r>
              <a:rPr lang="en-US" sz="2400" i="1" dirty="0" smtClean="0"/>
              <a:t>3D design and engineering software</a:t>
            </a:r>
            <a:r>
              <a:rPr lang="en-US" sz="2400" dirty="0" smtClean="0"/>
              <a:t>. As the company switched from a </a:t>
            </a:r>
            <a:r>
              <a:rPr lang="en-US" sz="2400" u="sng" dirty="0" smtClean="0"/>
              <a:t>desktop licensing model to a SaaS model</a:t>
            </a:r>
            <a:r>
              <a:rPr lang="en-US" sz="2400" dirty="0"/>
              <a:t>.</a:t>
            </a:r>
            <a:endParaRPr lang="en-US" sz="2400" dirty="0" smtClean="0"/>
          </a:p>
          <a:p>
            <a:pPr marL="0" indent="0">
              <a:buFont typeface="Times New Roman" panose="02020603050405020304" pitchFamily="18" charset="0"/>
              <a:buNone/>
              <a:defRPr/>
            </a:pPr>
            <a:r>
              <a:rPr lang="en-US" sz="2400" dirty="0" smtClean="0"/>
              <a:t>Autodesk’s staff of about 350 customer support agents handles roughly one million customer and partner contacts per year. About half of these are simple activation code requests, changes of address, contract problems, and technical issues</a:t>
            </a:r>
            <a:endParaRPr lang="en-US" sz="2400" b="1" dirty="0"/>
          </a:p>
          <a:p>
            <a:pPr marL="0" indent="0">
              <a:buFont typeface="Times New Roman" panose="02020603050405020304" pitchFamily="18" charset="0"/>
              <a:buNone/>
              <a:defRPr/>
            </a:pPr>
            <a:r>
              <a:rPr lang="en-US" sz="2400" dirty="0" smtClean="0"/>
              <a:t>Autodesk built a virtual agent called Autodesk Virtual Agent (AVA), designed to answer common customer queries quickly. It was first trained from </a:t>
            </a:r>
            <a:r>
              <a:rPr lang="en-US" sz="2400" u="sng" dirty="0" smtClean="0"/>
              <a:t>chat logs</a:t>
            </a:r>
            <a:r>
              <a:rPr lang="en-US" sz="2400" dirty="0" smtClean="0"/>
              <a:t>, use cases, and forum posts. It analyzed more than 14 million sentences for keywords, entities, phrases, clusters, and other speech and language patterns.</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762000" y="676275"/>
            <a:ext cx="86360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8000"/>
              </a:lnSpc>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ejaVu Sans Condensed" charset="0"/>
              </a:defRPr>
            </a:lvl1pPr>
            <a:lvl2pPr marL="742950" indent="-285750">
              <a:lnSpc>
                <a:spcPct val="98000"/>
              </a:lnSpc>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ejaVu Sans Condensed" charset="0"/>
              </a:defRPr>
            </a:lvl2pPr>
            <a:lvl3pPr marL="1143000" indent="-228600">
              <a:lnSpc>
                <a:spcPct val="98000"/>
              </a:lnSpc>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ondensed" charset="0"/>
              </a:defRPr>
            </a:lvl3pPr>
            <a:lvl4pPr marL="1600200" indent="-228600">
              <a:lnSpc>
                <a:spcPct val="98000"/>
              </a:lnSpc>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4pPr>
            <a:lvl5pPr marL="2057400" indent="-228600">
              <a:lnSpc>
                <a:spcPct val="98000"/>
              </a:lnSpc>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9pPr>
          </a:lstStyle>
          <a:p>
            <a:pPr algn="ctr" eaLnBrk="1" hangingPunct="1">
              <a:lnSpc>
                <a:spcPct val="100000"/>
              </a:lnSpc>
              <a:spcBef>
                <a:spcPct val="0"/>
              </a:spcBef>
              <a:buFont typeface="Arial" panose="020B0604020202020204" pitchFamily="34" charset="0"/>
              <a:buNone/>
            </a:pPr>
            <a:r>
              <a:rPr lang="en-GB" altLang="en-US" sz="4400">
                <a:latin typeface="Arial" panose="020B0604020202020204" pitchFamily="34" charset="0"/>
              </a:rPr>
              <a:t>Need for chatbots?</a:t>
            </a:r>
          </a:p>
        </p:txBody>
      </p:sp>
      <p:sp>
        <p:nvSpPr>
          <p:cNvPr id="7171" name="Text Box 2"/>
          <p:cNvSpPr txBox="1">
            <a:spLocks noChangeArrowheads="1"/>
          </p:cNvSpPr>
          <p:nvPr/>
        </p:nvSpPr>
        <p:spPr bwMode="auto">
          <a:xfrm>
            <a:off x="762000" y="2200275"/>
            <a:ext cx="86360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lnSpc>
                <a:spcPct val="98000"/>
              </a:lnSpc>
              <a:spcBef>
                <a:spcPts val="8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cs typeface="DejaVu Sans Condensed" charset="0"/>
              </a:defRPr>
            </a:lvl1pPr>
            <a:lvl2pPr marL="742950" indent="-285750">
              <a:lnSpc>
                <a:spcPct val="98000"/>
              </a:lnSpc>
              <a:spcBef>
                <a:spcPts val="7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cs typeface="DejaVu Sans Condensed" charset="0"/>
              </a:defRPr>
            </a:lvl2pPr>
            <a:lvl3pPr marL="1143000" indent="-228600">
              <a:lnSpc>
                <a:spcPct val="98000"/>
              </a:lnSpc>
              <a:spcBef>
                <a:spcPts val="6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ejaVu Sans Condensed" charset="0"/>
              </a:defRPr>
            </a:lvl3pPr>
            <a:lvl4pPr marL="1600200" indent="-228600">
              <a:lnSpc>
                <a:spcPct val="98000"/>
              </a:lnSpc>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cs typeface="DejaVu Sans Condensed" charset="0"/>
              </a:defRPr>
            </a:lvl4pPr>
            <a:lvl5pPr marL="2057400" indent="-228600">
              <a:lnSpc>
                <a:spcPct val="98000"/>
              </a:lnSpc>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cs typeface="DejaVu Sans Condensed" charset="0"/>
              </a:defRPr>
            </a:lvl9pPr>
          </a:lstStyle>
          <a:p>
            <a:pPr eaLnBrk="1" hangingPunct="1">
              <a:lnSpc>
                <a:spcPct val="100000"/>
              </a:lnSpc>
            </a:pPr>
            <a:r>
              <a:rPr lang="en-GB" altLang="en-US"/>
              <a:t>Widespread use of personal machines</a:t>
            </a:r>
          </a:p>
          <a:p>
            <a:pPr eaLnBrk="1" hangingPunct="1">
              <a:lnSpc>
                <a:spcPct val="100000"/>
              </a:lnSpc>
            </a:pPr>
            <a:r>
              <a:rPr lang="en-GB" altLang="en-US"/>
              <a:t>Better Human Computer Interaction</a:t>
            </a:r>
          </a:p>
          <a:p>
            <a:pPr eaLnBrk="1" hangingPunct="1">
              <a:lnSpc>
                <a:spcPct val="100000"/>
              </a:lnSpc>
              <a:buFont typeface="Times New Roman" panose="02020603050405020304" pitchFamily="18" charset="0"/>
              <a:buNone/>
            </a:pPr>
            <a:endParaRPr lang="en-GB" altLang="en-US"/>
          </a:p>
          <a:p>
            <a:pPr eaLnBrk="1" hangingPunct="1">
              <a:lnSpc>
                <a:spcPct val="100000"/>
              </a:lnSpc>
            </a:pPr>
            <a:r>
              <a:rPr lang="en-GB" altLang="en-US"/>
              <a:t>“To express their interest, wishes, or queries directly and naturally, by speaking, typing, and pointing”.</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758825" y="498475"/>
            <a:ext cx="8634413" cy="6769100"/>
          </a:xfrm>
        </p:spPr>
        <p:txBody>
          <a:bodyPr/>
          <a:lstStyle/>
          <a:p>
            <a:r>
              <a:rPr lang="en-US" altLang="en-US" sz="2400" smtClean="0"/>
              <a:t>AVA has had 146,652 conversations, a 35% increase quarter over quarter (QoQ). </a:t>
            </a:r>
          </a:p>
          <a:p>
            <a:r>
              <a:rPr lang="en-US" altLang="en-US" sz="2400" smtClean="0"/>
              <a:t>AVA has helped 45,514 customers total, a 54% increase QoQ. </a:t>
            </a:r>
          </a:p>
          <a:p>
            <a:r>
              <a:rPr lang="en-US" altLang="en-US" sz="2400" smtClean="0"/>
              <a:t>Resolution takes an average of 5.6 minutes, compared to the original 38 hours with human support agents. </a:t>
            </a:r>
          </a:p>
          <a:p>
            <a:r>
              <a:rPr lang="en-US" altLang="en-US" sz="2400" smtClean="0"/>
              <a:t>Autodesk estimates a support agent headcount savings of 12–15.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98475"/>
            <a:ext cx="8634413" cy="6696075"/>
          </a:xfrm>
        </p:spPr>
        <p:txBody>
          <a:bodyPr/>
          <a:lstStyle/>
          <a:p>
            <a:pPr marL="0" indent="0">
              <a:buFont typeface="Times New Roman" panose="02020603050405020304" pitchFamily="18" charset="0"/>
              <a:buNone/>
              <a:defRPr/>
            </a:pPr>
            <a:r>
              <a:rPr lang="en-US" sz="2800" dirty="0" smtClean="0">
                <a:solidFill>
                  <a:srgbClr val="FF0000"/>
                </a:solidFill>
              </a:rPr>
              <a:t>Staples: Conversational Commerce</a:t>
            </a:r>
          </a:p>
          <a:p>
            <a:pPr marL="0" indent="0">
              <a:buFont typeface="Times New Roman" panose="02020603050405020304" pitchFamily="18" charset="0"/>
              <a:buNone/>
              <a:defRPr/>
            </a:pPr>
            <a:r>
              <a:rPr lang="en-US" sz="2400" dirty="0" smtClean="0">
                <a:solidFill>
                  <a:srgbClr val="FF0000"/>
                </a:solidFill>
              </a:rPr>
              <a:t>Staples</a:t>
            </a:r>
            <a:r>
              <a:rPr lang="en-US" sz="2400" dirty="0" smtClean="0"/>
              <a:t> built an intelligent Easy Button such that when a customer speaks to it, the Watson Conversation service extracts the customer’s intent and entities. </a:t>
            </a:r>
          </a:p>
          <a:p>
            <a:pPr marL="0" indent="0">
              <a:buFont typeface="Times New Roman" panose="02020603050405020304" pitchFamily="18" charset="0"/>
              <a:buNone/>
              <a:defRPr/>
            </a:pPr>
            <a:r>
              <a:rPr lang="en-US" sz="2400" dirty="0" smtClean="0"/>
              <a:t>The system currently understands </a:t>
            </a:r>
            <a:r>
              <a:rPr lang="en-US" sz="2400" u="sng" dirty="0" smtClean="0"/>
              <a:t>five </a:t>
            </a:r>
            <a:r>
              <a:rPr lang="en-US" sz="2400" u="sng" dirty="0" smtClean="0">
                <a:effectLst>
                  <a:outerShdw blurRad="38100" dist="38100" dir="2700000" algn="tl">
                    <a:srgbClr val="000000">
                      <a:alpha val="43137"/>
                    </a:srgbClr>
                  </a:outerShdw>
                </a:effectLst>
              </a:rPr>
              <a:t>intents:</a:t>
            </a:r>
          </a:p>
          <a:p>
            <a:pPr marL="0" indent="0">
              <a:buFont typeface="Times New Roman" panose="02020603050405020304" pitchFamily="18" charset="0"/>
              <a:buNone/>
              <a:defRPr/>
            </a:pPr>
            <a:r>
              <a:rPr lang="en-US" sz="2400" i="1" dirty="0" smtClean="0"/>
              <a:t>product ordering, product reordering, shipment tracking, checking on reward summaries</a:t>
            </a:r>
            <a:r>
              <a:rPr lang="en-US" sz="2400" dirty="0" smtClean="0"/>
              <a:t>, and processing </a:t>
            </a:r>
            <a:r>
              <a:rPr lang="en-US" sz="2400" dirty="0" err="1" smtClean="0"/>
              <a:t>back-toschool</a:t>
            </a:r>
            <a:r>
              <a:rPr lang="en-US" sz="2400" dirty="0" smtClean="0"/>
              <a:t> lists from scanned images provided by customers. </a:t>
            </a:r>
          </a:p>
          <a:p>
            <a:pPr marL="0" indent="0">
              <a:buFont typeface="Times New Roman" panose="02020603050405020304" pitchFamily="18" charset="0"/>
              <a:buNone/>
              <a:defRPr/>
            </a:pPr>
            <a:r>
              <a:rPr lang="en-US" sz="2400" dirty="0" smtClean="0"/>
              <a:t>After Watson Conversation recognizes the intent and entity of a request such as “I want to reorder black pens,” it calls the </a:t>
            </a:r>
            <a:r>
              <a:rPr lang="en-US" sz="2400" dirty="0" smtClean="0">
                <a:effectLst>
                  <a:outerShdw blurRad="38100" dist="38100" dir="2700000" algn="tl">
                    <a:srgbClr val="000000">
                      <a:alpha val="43137"/>
                    </a:srgbClr>
                  </a:outerShdw>
                </a:effectLst>
              </a:rPr>
              <a:t>Staples </a:t>
            </a:r>
            <a:r>
              <a:rPr lang="en-US" sz="2400" dirty="0" smtClean="0"/>
              <a:t>personalization engine. This engine combs through the customer’s purchasing history to identify the pen (an excellent use of contextual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552450" y="355600"/>
            <a:ext cx="9055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lnSpc>
                <a:spcPct val="98000"/>
              </a:lnSpc>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ejaVu Sans Condensed" charset="0"/>
              </a:defRPr>
            </a:lvl1pPr>
            <a:lvl2pPr marL="742950" indent="-285750">
              <a:lnSpc>
                <a:spcPct val="98000"/>
              </a:lnSpc>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ejaVu Sans Condensed" charset="0"/>
              </a:defRPr>
            </a:lvl2pPr>
            <a:lvl3pPr marL="1143000" indent="-228600">
              <a:lnSpc>
                <a:spcPct val="98000"/>
              </a:lnSpc>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ondensed" charset="0"/>
              </a:defRPr>
            </a:lvl3pPr>
            <a:lvl4pPr marL="1600200" indent="-228600">
              <a:lnSpc>
                <a:spcPct val="98000"/>
              </a:lnSpc>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4pPr>
            <a:lvl5pPr marL="2057400" indent="-228600">
              <a:lnSpc>
                <a:spcPct val="98000"/>
              </a:lnSpc>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ejaVu Sans Condensed" charset="0"/>
              </a:defRPr>
            </a:lvl9pPr>
          </a:lstStyle>
          <a:p>
            <a:pPr algn="ctr" eaLnBrk="1" hangingPunct="1">
              <a:lnSpc>
                <a:spcPct val="95000"/>
              </a:lnSpc>
              <a:spcBef>
                <a:spcPct val="0"/>
              </a:spcBef>
              <a:buFont typeface="Arial" panose="020B0604020202020204" pitchFamily="34" charset="0"/>
              <a:buNone/>
            </a:pPr>
            <a:r>
              <a:rPr lang="en-GB" altLang="en-US" sz="4900">
                <a:latin typeface="Arial" panose="020B0604020202020204" pitchFamily="34" charset="0"/>
              </a:rPr>
              <a:t>Need for chatbots?</a:t>
            </a:r>
          </a:p>
        </p:txBody>
      </p:sp>
      <p:sp>
        <p:nvSpPr>
          <p:cNvPr id="9219" name="Text Box 2"/>
          <p:cNvSpPr txBox="1">
            <a:spLocks noChangeArrowheads="1"/>
          </p:cNvSpPr>
          <p:nvPr/>
        </p:nvSpPr>
        <p:spPr bwMode="auto">
          <a:xfrm>
            <a:off x="552450" y="1828800"/>
            <a:ext cx="9055100" cy="472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342900" indent="-342900">
              <a:lnSpc>
                <a:spcPct val="98000"/>
              </a:lnSpc>
              <a:spcBef>
                <a:spcPts val="800"/>
              </a:spcBef>
              <a:buClr>
                <a:srgbClr val="000000"/>
              </a:buClr>
              <a:buSzPct val="100000"/>
              <a:buFont typeface="Times New Roman" panose="02020603050405020304" pitchFamily="18"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rgbClr val="000000"/>
                </a:solidFill>
                <a:latin typeface="Times New Roman" panose="02020603050405020304" pitchFamily="18" charset="0"/>
                <a:cs typeface="DejaVu Sans Condensed" charset="0"/>
              </a:defRPr>
            </a:lvl1pPr>
            <a:lvl2pPr marL="341313" indent="-341313">
              <a:lnSpc>
                <a:spcPct val="98000"/>
              </a:lnSpc>
              <a:spcBef>
                <a:spcPts val="700"/>
              </a:spcBef>
              <a:buClr>
                <a:srgbClr val="000000"/>
              </a:buClr>
              <a:buSzPct val="100000"/>
              <a:buFont typeface="Times New Roman" panose="02020603050405020304" pitchFamily="18"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rgbClr val="000000"/>
                </a:solidFill>
                <a:latin typeface="Times New Roman" panose="02020603050405020304" pitchFamily="18" charset="0"/>
                <a:cs typeface="DejaVu Sans Condensed" charset="0"/>
              </a:defRPr>
            </a:lvl2pPr>
            <a:lvl3pPr marL="1143000" indent="-228600">
              <a:lnSpc>
                <a:spcPct val="98000"/>
              </a:lnSpc>
              <a:spcBef>
                <a:spcPts val="600"/>
              </a:spcBef>
              <a:buClr>
                <a:srgbClr val="000000"/>
              </a:buClr>
              <a:buSzPct val="100000"/>
              <a:buFont typeface="Times New Roman" panose="02020603050405020304" pitchFamily="18"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0000"/>
                </a:solidFill>
                <a:latin typeface="Times New Roman" panose="02020603050405020304" pitchFamily="18" charset="0"/>
                <a:cs typeface="DejaVu Sans Condensed" charset="0"/>
              </a:defRPr>
            </a:lvl3pPr>
            <a:lvl4pPr marL="1600200" indent="-228600">
              <a:lnSpc>
                <a:spcPct val="98000"/>
              </a:lnSpc>
              <a:spcBef>
                <a:spcPts val="500"/>
              </a:spcBef>
              <a:buClr>
                <a:srgbClr val="000000"/>
              </a:buClr>
              <a:buSzPct val="100000"/>
              <a:buFont typeface="Times New Roman" panose="02020603050405020304" pitchFamily="18"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Times New Roman" panose="02020603050405020304" pitchFamily="18" charset="0"/>
                <a:cs typeface="DejaVu Sans Condensed" charset="0"/>
              </a:defRPr>
            </a:lvl4pPr>
            <a:lvl5pPr marL="2057400" indent="-228600">
              <a:lnSpc>
                <a:spcPct val="98000"/>
              </a:lnSpc>
              <a:spcBef>
                <a:spcPts val="500"/>
              </a:spcBef>
              <a:buClr>
                <a:srgbClr val="000000"/>
              </a:buClr>
              <a:buSzPct val="100000"/>
              <a:buFont typeface="Times New Roman" panose="02020603050405020304" pitchFamily="18"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ts val="500"/>
              </a:spcBef>
              <a:spcAft>
                <a:spcPct val="0"/>
              </a:spcAft>
              <a:buClr>
                <a:srgbClr val="000000"/>
              </a:buClr>
              <a:buSzPct val="100000"/>
              <a:buFont typeface="Times New Roman" panose="02020603050405020304" pitchFamily="18"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Times New Roman" panose="02020603050405020304" pitchFamily="18" charset="0"/>
                <a:cs typeface="DejaVu Sans Condensed" charset="0"/>
              </a:defRPr>
            </a:lvl9pPr>
          </a:lstStyle>
          <a:p>
            <a:pPr lvl="1" eaLnBrk="1" hangingPunct="1">
              <a:lnSpc>
                <a:spcPct val="95000"/>
              </a:lnSpc>
              <a:spcBef>
                <a:spcPts val="800"/>
              </a:spcBef>
              <a:buFont typeface="Times New Roman" panose="02020603050405020304" pitchFamily="18" charset="0"/>
              <a:buChar char="•"/>
            </a:pPr>
            <a:r>
              <a:rPr lang="en-GB" altLang="en-US" sz="3200"/>
              <a:t>You: Hello</a:t>
            </a:r>
          </a:p>
          <a:p>
            <a:pPr lvl="1" eaLnBrk="1" hangingPunct="1">
              <a:lnSpc>
                <a:spcPct val="95000"/>
              </a:lnSpc>
              <a:spcBef>
                <a:spcPts val="800"/>
              </a:spcBef>
              <a:buFont typeface="Times New Roman" panose="02020603050405020304" pitchFamily="18" charset="0"/>
              <a:buChar char="•"/>
            </a:pPr>
            <a:r>
              <a:rPr lang="en-GB" altLang="en-US" sz="3200"/>
              <a:t>Op: Hi. This is Railway Enquiry</a:t>
            </a:r>
          </a:p>
          <a:p>
            <a:pPr lvl="1" eaLnBrk="1" hangingPunct="1">
              <a:lnSpc>
                <a:spcPct val="95000"/>
              </a:lnSpc>
              <a:spcBef>
                <a:spcPts val="800"/>
              </a:spcBef>
              <a:buFont typeface="Times New Roman" panose="02020603050405020304" pitchFamily="18" charset="0"/>
              <a:buChar char="•"/>
            </a:pPr>
            <a:r>
              <a:rPr lang="en-GB" altLang="en-US" sz="3200"/>
              <a:t>You: What is the status of train 2803? </a:t>
            </a:r>
          </a:p>
          <a:p>
            <a:pPr lvl="1" eaLnBrk="1" hangingPunct="1">
              <a:lnSpc>
                <a:spcPct val="95000"/>
              </a:lnSpc>
              <a:spcBef>
                <a:spcPts val="800"/>
              </a:spcBef>
              <a:buFont typeface="Times New Roman" panose="02020603050405020304" pitchFamily="18" charset="0"/>
              <a:buChar char="•"/>
            </a:pPr>
            <a:r>
              <a:rPr lang="en-GB" altLang="en-US" sz="3200"/>
              <a:t>Op: It’s right on time. The train will leave CST at 5:45 pm. Is there anything else I could assist you with?</a:t>
            </a:r>
          </a:p>
          <a:p>
            <a:pPr lvl="1" eaLnBrk="1" hangingPunct="1">
              <a:lnSpc>
                <a:spcPct val="95000"/>
              </a:lnSpc>
              <a:spcBef>
                <a:spcPts val="800"/>
              </a:spcBef>
              <a:buFont typeface="Times New Roman" panose="02020603050405020304" pitchFamily="18" charset="0"/>
              <a:buChar char="•"/>
            </a:pPr>
            <a:r>
              <a:rPr lang="en-GB" altLang="en-US" sz="3200"/>
              <a:t>You : No, thank you</a:t>
            </a:r>
          </a:p>
          <a:p>
            <a:pPr lvl="1" eaLnBrk="1" hangingPunct="1">
              <a:lnSpc>
                <a:spcPct val="95000"/>
              </a:lnSpc>
              <a:spcBef>
                <a:spcPts val="800"/>
              </a:spcBef>
              <a:buFont typeface="Times New Roman" panose="02020603050405020304" pitchFamily="18" charset="0"/>
              <a:buChar char="•"/>
            </a:pPr>
            <a:r>
              <a:rPr lang="en-GB" altLang="en-US" sz="3200"/>
              <a:t>Op: You are welcome. Indian railways wishes a nice and happy journey.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762000" y="642938"/>
            <a:ext cx="8634413" cy="1990725"/>
          </a:xfrm>
        </p:spPr>
        <p:txBody>
          <a:bodyPr/>
          <a:lstStyle/>
          <a:p>
            <a:r>
              <a:rPr lang="en-US" altLang="en-US" smtClean="0"/>
              <a:t>The Rise of Chatbots</a:t>
            </a:r>
          </a:p>
        </p:txBody>
      </p:sp>
      <p:sp>
        <p:nvSpPr>
          <p:cNvPr id="11267" name="Subtitle 2"/>
          <p:cNvSpPr>
            <a:spLocks noGrp="1"/>
          </p:cNvSpPr>
          <p:nvPr>
            <p:ph type="subTitle" idx="1"/>
          </p:nvPr>
        </p:nvSpPr>
        <p:spPr>
          <a:xfrm>
            <a:off x="762000" y="2633663"/>
            <a:ext cx="8634413" cy="4344987"/>
          </a:xfrm>
        </p:spPr>
        <p:txBody>
          <a:bodyPr/>
          <a:lstStyle/>
          <a:p>
            <a:pPr algn="l"/>
            <a:r>
              <a:rPr lang="en-US" altLang="en-US" smtClean="0"/>
              <a:t>Natural language processing in the cloud :</a:t>
            </a:r>
          </a:p>
          <a:p>
            <a:pPr algn="l"/>
            <a:endParaRPr lang="en-US" altLang="en-US" smtClean="0"/>
          </a:p>
          <a:p>
            <a:pPr algn="l"/>
            <a:r>
              <a:rPr lang="en-US" altLang="en-US" sz="2400" smtClean="0"/>
              <a:t>The availability of natural language processing capabilities in the cloud has been the most potent force behind the rise of chatbots. NLP, specifically text classifiers and entity extractors, powers a few of the core functionalities inside a chatbot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687388" y="498475"/>
            <a:ext cx="8634412" cy="6696075"/>
          </a:xfrm>
        </p:spPr>
        <p:txBody>
          <a:bodyPr/>
          <a:lstStyle/>
          <a:p>
            <a:pPr marL="0" indent="0">
              <a:buFont typeface="Times New Roman" panose="02020603050405020304" pitchFamily="18" charset="0"/>
              <a:buNone/>
            </a:pPr>
            <a:r>
              <a:rPr lang="en-US" altLang="en-US" b="1" smtClean="0"/>
              <a:t>Human in the loop:</a:t>
            </a:r>
          </a:p>
          <a:p>
            <a:pPr marL="0" indent="0">
              <a:buFont typeface="Times New Roman" panose="02020603050405020304" pitchFamily="18" charset="0"/>
              <a:buNone/>
            </a:pPr>
            <a:r>
              <a:rPr lang="en-US" altLang="en-US" smtClean="0"/>
              <a:t>Embedding a human into your chatbot has two significant benefits. First, humans are an excellent way to bootstrap your chatbot before it gathers enough data to operate autonomously. If the chatbot is not confident about its response, it can ask the human for approvals or edits before sending it to the end user. Another setup is to have the chatbot provide multiple responses, and have the human choose the most appropriate one.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825" y="785813"/>
            <a:ext cx="8634413" cy="6273800"/>
          </a:xfrm>
        </p:spPr>
        <p:txBody>
          <a:bodyPr/>
          <a:lstStyle/>
          <a:p>
            <a:pPr marL="0" indent="0">
              <a:buFont typeface="Times New Roman" panose="02020603050405020304" pitchFamily="18" charset="0"/>
              <a:buNone/>
              <a:defRPr/>
            </a:pPr>
            <a:r>
              <a:rPr lang="en-US" altLang="en-US" dirty="0"/>
              <a:t>The </a:t>
            </a:r>
            <a:r>
              <a:rPr lang="en-US" altLang="en-US" b="1" dirty="0"/>
              <a:t>second benefit </a:t>
            </a:r>
            <a:r>
              <a:rPr lang="en-US" altLang="en-US" dirty="0"/>
              <a:t>is that humans are the best way to prevent your chatbot from utterly failing your users. There are a few ways to detect if the conversation needs to be routed to a human: </a:t>
            </a:r>
            <a:endParaRPr lang="en-US" altLang="en-US" dirty="0" smtClean="0"/>
          </a:p>
          <a:p>
            <a:pPr marL="0" indent="0">
              <a:buFont typeface="Times New Roman" panose="02020603050405020304" pitchFamily="18" charset="0"/>
              <a:buNone/>
              <a:defRPr/>
            </a:pPr>
            <a:r>
              <a:rPr lang="en-US" altLang="en-US" dirty="0" smtClean="0"/>
              <a:t>• </a:t>
            </a:r>
            <a:r>
              <a:rPr lang="en-US" altLang="en-US" dirty="0"/>
              <a:t>The chatbot doesn’t understand the user’s input—this usually means the user input doesn’t match any of your established intents. </a:t>
            </a:r>
            <a:endParaRPr lang="en-US" altLang="en-US" dirty="0" smtClean="0"/>
          </a:p>
          <a:p>
            <a:pPr marL="0" indent="0">
              <a:buFont typeface="Times New Roman" panose="02020603050405020304" pitchFamily="18" charset="0"/>
              <a:buNone/>
              <a:defRPr/>
            </a:pPr>
            <a:r>
              <a:rPr lang="en-US" altLang="en-US" dirty="0" smtClean="0"/>
              <a:t>• </a:t>
            </a:r>
            <a:r>
              <a:rPr lang="en-US" altLang="en-US" dirty="0"/>
              <a:t>The conversation is taking too long, or a circular pattern is detected</a:t>
            </a:r>
            <a:r>
              <a:rPr lang="en-US" altLang="en-US" dirty="0" smtClean="0"/>
              <a:t>.</a:t>
            </a:r>
          </a:p>
          <a:p>
            <a:pPr marL="0" indent="0">
              <a:buFont typeface="Times New Roman" panose="02020603050405020304" pitchFamily="18" charset="0"/>
              <a:buNone/>
              <a:defRPr/>
            </a:pPr>
            <a:r>
              <a:rPr lang="en-US" altLang="en-US" dirty="0" smtClean="0"/>
              <a:t> </a:t>
            </a:r>
            <a:r>
              <a:rPr lang="en-US" altLang="en-US" dirty="0"/>
              <a:t>• Negative sentiment is caught in the user’s input</a:t>
            </a:r>
            <a:r>
              <a:rPr lang="en-US" altLang="en-US" dirty="0" smtClean="0"/>
              <a:t>.</a:t>
            </a:r>
          </a:p>
          <a:p>
            <a:pPr marL="0" indent="0">
              <a:buFont typeface="Times New Roman" panose="02020603050405020304" pitchFamily="18" charset="0"/>
              <a:buNone/>
              <a:defRPr/>
            </a:pPr>
            <a:r>
              <a:rPr lang="en-US" altLang="en-US" dirty="0" smtClean="0"/>
              <a:t> </a:t>
            </a:r>
            <a:r>
              <a:rPr lang="en-US" altLang="en-US" dirty="0"/>
              <a:t>• The user directly asks to talk to a real person</a:t>
            </a:r>
          </a:p>
          <a:p>
            <a:pPr>
              <a:defRP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762000" y="714375"/>
            <a:ext cx="8634413" cy="6057900"/>
          </a:xfrm>
        </p:spPr>
        <p:txBody>
          <a:bodyPr/>
          <a:lstStyle/>
          <a:p>
            <a:pPr marL="0" indent="0">
              <a:buFont typeface="Times New Roman" panose="02020603050405020304" pitchFamily="18" charset="0"/>
              <a:buNone/>
            </a:pPr>
            <a:r>
              <a:rPr lang="en-US" altLang="en-US" b="1" smtClean="0"/>
              <a:t>Proliferation of Messaging Platforms</a:t>
            </a:r>
          </a:p>
          <a:p>
            <a:pPr marL="0" indent="0">
              <a:buFont typeface="Times New Roman" panose="02020603050405020304" pitchFamily="18" charset="0"/>
              <a:buNone/>
            </a:pPr>
            <a:endParaRPr lang="en-US" altLang="en-US" smtClean="0"/>
          </a:p>
          <a:p>
            <a:pPr marL="0" indent="0">
              <a:buFont typeface="Times New Roman" panose="02020603050405020304" pitchFamily="18" charset="0"/>
              <a:buNone/>
            </a:pPr>
            <a:r>
              <a:rPr lang="en-US" altLang="en-US" sz="2400" smtClean="0"/>
              <a:t>Messaging apps have come to dominate our mobile app usage. Recent data shows that these messaging apps have surpassed social networks in monthly active users</a:t>
            </a:r>
            <a:r>
              <a:rPr lang="en-US" altLang="en-US" smtClean="0"/>
              <a:t>.</a:t>
            </a:r>
          </a:p>
          <a:p>
            <a:pPr marL="0" indent="0">
              <a:buFont typeface="Times New Roman" panose="02020603050405020304" pitchFamily="18" charset="0"/>
              <a:buNone/>
            </a:pPr>
            <a:r>
              <a:rPr lang="en-US" altLang="en-US" sz="2400" smtClean="0"/>
              <a:t>Companies are now looking to help users by embedding chatbots inside these message channels to answer questions or assist with various tasks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a:r>
              <a:rPr lang="en-US" altLang="en-US" sz="3200" b="1" smtClean="0"/>
              <a:t>Natural Language Interface</a:t>
            </a:r>
          </a:p>
        </p:txBody>
      </p:sp>
      <p:sp>
        <p:nvSpPr>
          <p:cNvPr id="15363" name="Content Placeholder 2"/>
          <p:cNvSpPr>
            <a:spLocks noGrp="1"/>
          </p:cNvSpPr>
          <p:nvPr>
            <p:ph idx="1"/>
          </p:nvPr>
        </p:nvSpPr>
        <p:spPr/>
        <p:txBody>
          <a:bodyPr/>
          <a:lstStyle/>
          <a:p>
            <a:pPr marL="0" indent="0">
              <a:buFont typeface="Times New Roman" panose="02020603050405020304" pitchFamily="18" charset="0"/>
              <a:buNone/>
            </a:pPr>
            <a:r>
              <a:rPr lang="en-US" altLang="en-US" sz="2400" smtClean="0"/>
              <a:t>In most human–machine interactions, users translate their intentions into a series of keystrokes and button clicks. The machine then responds via pixels on a screen.</a:t>
            </a:r>
          </a:p>
          <a:p>
            <a:pPr marL="0" indent="0">
              <a:buFont typeface="Times New Roman" panose="02020603050405020304" pitchFamily="18" charset="0"/>
              <a:buNone/>
            </a:pPr>
            <a:r>
              <a:rPr lang="en-US" altLang="en-US" sz="2400" smtClean="0"/>
              <a:t>Ex: </a:t>
            </a:r>
          </a:p>
          <a:p>
            <a:pPr marL="0" indent="0">
              <a:buFont typeface="Times New Roman" panose="02020603050405020304" pitchFamily="18" charset="0"/>
              <a:buNone/>
            </a:pPr>
            <a:r>
              <a:rPr lang="en-US" altLang="en-US" sz="2400" smtClean="0">
                <a:solidFill>
                  <a:srgbClr val="FF0000"/>
                </a:solidFill>
              </a:rPr>
              <a:t>Askjeeves</a:t>
            </a:r>
            <a:r>
              <a:rPr lang="en-US" altLang="en-US" sz="2400" smtClean="0"/>
              <a:t> ( webpage allows to communicate with natural language)</a:t>
            </a:r>
          </a:p>
          <a:p>
            <a:pPr marL="0" indent="0">
              <a:buFont typeface="Times New Roman" panose="02020603050405020304" pitchFamily="18" charset="0"/>
              <a:buNone/>
            </a:pPr>
            <a:r>
              <a:rPr lang="en-US" altLang="en-US" sz="2400" smtClean="0">
                <a:solidFill>
                  <a:srgbClr val="FF0000"/>
                </a:solidFill>
              </a:rPr>
              <a:t>Amazon Echo ( </a:t>
            </a:r>
            <a:r>
              <a:rPr lang="en-US" altLang="en-US" sz="2400" smtClean="0">
                <a:solidFill>
                  <a:schemeClr val="tx1"/>
                </a:solidFill>
              </a:rPr>
              <a:t>Voice Communication System)</a:t>
            </a:r>
            <a:endParaRPr lang="en-US" altLang="en-US" sz="2400" smtClean="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Condensed"/>
        <a:cs typeface="DejaVu Sans Condensed"/>
      </a:majorFont>
      <a:minorFont>
        <a:latin typeface="Times New Roman"/>
        <a:ea typeface="DejaVu Sans Condensed"/>
        <a:cs typeface="DejaVu Sans Condensed"/>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8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8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1152</TotalTime>
  <Words>1956</Words>
  <Application>Microsoft Office PowerPoint</Application>
  <PresentationFormat>Custom</PresentationFormat>
  <Paragraphs>116</Paragraphs>
  <Slides>31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Times New Roman</vt:lpstr>
      <vt:lpstr>DejaVu Sans Condensed</vt:lpstr>
      <vt:lpstr>Arial</vt:lpstr>
      <vt:lpstr>Office Theme</vt:lpstr>
      <vt:lpstr>PowerPoint Presentation</vt:lpstr>
      <vt:lpstr>PowerPoint Presentation</vt:lpstr>
      <vt:lpstr>PowerPoint Presentation</vt:lpstr>
      <vt:lpstr>PowerPoint Presentation</vt:lpstr>
      <vt:lpstr>The Rise of Chatbots</vt:lpstr>
      <vt:lpstr>PowerPoint Presentation</vt:lpstr>
      <vt:lpstr>PowerPoint Presentation</vt:lpstr>
      <vt:lpstr>PowerPoint Presentation</vt:lpstr>
      <vt:lpstr>Natural Language Interface</vt:lpstr>
      <vt:lpstr>How to Build a Chatbot</vt:lpstr>
      <vt:lpstr>Backend</vt:lpstr>
      <vt:lpstr>Using Existing FW or Build your own</vt:lpstr>
      <vt:lpstr>Anatomy of a chatbot backend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Nokleberg</dc:creator>
  <cp:lastModifiedBy>Windows User</cp:lastModifiedBy>
  <cp:revision>138</cp:revision>
  <dcterms:modified xsi:type="dcterms:W3CDTF">2022-03-21T04:33:53Z</dcterms:modified>
</cp:coreProperties>
</file>