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notesMasterIdLst>
    <p:notesMasterId r:id="rId28"/>
  </p:notesMasterIdLst>
  <p:sldIdLst>
    <p:sldId id="256" r:id="rId2"/>
    <p:sldId id="257" r:id="rId3"/>
    <p:sldId id="258" r:id="rId4"/>
    <p:sldId id="276" r:id="rId5"/>
    <p:sldId id="277" r:id="rId6"/>
    <p:sldId id="285" r:id="rId7"/>
    <p:sldId id="265" r:id="rId8"/>
    <p:sldId id="259" r:id="rId9"/>
    <p:sldId id="286" r:id="rId10"/>
    <p:sldId id="268" r:id="rId11"/>
    <p:sldId id="266" r:id="rId12"/>
    <p:sldId id="269" r:id="rId13"/>
    <p:sldId id="288" r:id="rId14"/>
    <p:sldId id="291" r:id="rId15"/>
    <p:sldId id="267" r:id="rId16"/>
    <p:sldId id="287" r:id="rId17"/>
    <p:sldId id="290" r:id="rId18"/>
    <p:sldId id="261" r:id="rId19"/>
    <p:sldId id="278" r:id="rId20"/>
    <p:sldId id="279" r:id="rId21"/>
    <p:sldId id="292" r:id="rId22"/>
    <p:sldId id="280" r:id="rId23"/>
    <p:sldId id="281" r:id="rId24"/>
    <p:sldId id="282" r:id="rId25"/>
    <p:sldId id="28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41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0C5A0-B0F1-4DB1-B224-39DA4934037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957B-9B11-42B3-9856-9270E0978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4957B-9B11-42B3-9856-9270E09786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27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14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672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58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98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11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1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9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0045-EAF7-49C6-8F83-DA78E639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Churn 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C399-5677-4EBD-9526-5BFCB3939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5A119-7FD8-4683-A0A9-D20F55A04AF7}"/>
              </a:ext>
            </a:extLst>
          </p:cNvPr>
          <p:cNvSpPr txBox="1"/>
          <p:nvPr/>
        </p:nvSpPr>
        <p:spPr>
          <a:xfrm>
            <a:off x="284085" y="304716"/>
            <a:ext cx="3040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Adjoa Adanledji</a:t>
            </a:r>
          </a:p>
          <a:p>
            <a:r>
              <a:rPr lang="en-US" dirty="0"/>
              <a:t>Nicholas Sherman</a:t>
            </a:r>
          </a:p>
          <a:p>
            <a:r>
              <a:rPr lang="en-US" dirty="0"/>
              <a:t>Andrew Smith</a:t>
            </a:r>
          </a:p>
          <a:p>
            <a:r>
              <a:rPr lang="en-US" dirty="0"/>
              <a:t>Kishor Kumar Sridhar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7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7EC524-14CF-4865-9759-BE33C71E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5" y="1817191"/>
            <a:ext cx="6226080" cy="42237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E66017-0104-4BC9-87A3-5DD820CB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85" y="365126"/>
            <a:ext cx="10799715" cy="1010914"/>
          </a:xfrm>
        </p:spPr>
        <p:txBody>
          <a:bodyPr>
            <a:normAutofit/>
          </a:bodyPr>
          <a:lstStyle/>
          <a:p>
            <a:r>
              <a:rPr lang="en-US" sz="4000" dirty="0"/>
              <a:t>Analysis by 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3D184-B7B1-4538-8EF5-F5A4D13236FA}"/>
              </a:ext>
            </a:extLst>
          </p:cNvPr>
          <p:cNvSpPr txBox="1"/>
          <p:nvPr/>
        </p:nvSpPr>
        <p:spPr>
          <a:xfrm>
            <a:off x="7554896" y="1817190"/>
            <a:ext cx="4484704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25 percent of female exited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14 percent of male exited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Males account for 55% of the data</a:t>
            </a:r>
          </a:p>
        </p:txBody>
      </p:sp>
    </p:spTree>
    <p:extLst>
      <p:ext uri="{BB962C8B-B14F-4D97-AF65-F5344CB8AC3E}">
        <p14:creationId xmlns:p14="http://schemas.microsoft.com/office/powerpoint/2010/main" val="51451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7DBAA-ED56-4669-960E-55D0D0D1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20" y="1972549"/>
            <a:ext cx="6226080" cy="44670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174A23-9FC7-44D0-8711-383FF314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>
            <a:normAutofit/>
          </a:bodyPr>
          <a:lstStyle/>
          <a:p>
            <a:r>
              <a:rPr lang="en-US" sz="4000" dirty="0"/>
              <a:t>Analysis by Credit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7691-12BD-414C-906C-B03EDD28536F}"/>
              </a:ext>
            </a:extLst>
          </p:cNvPr>
          <p:cNvSpPr txBox="1"/>
          <p:nvPr/>
        </p:nvSpPr>
        <p:spPr>
          <a:xfrm>
            <a:off x="7419975" y="1972549"/>
            <a:ext cx="4405081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Credit score lower than 390 exited the bank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Approximately less than 25% of customers exited  for all credit 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Credit score does not seem to have a considerable impact</a:t>
            </a:r>
          </a:p>
        </p:txBody>
      </p:sp>
    </p:spTree>
    <p:extLst>
      <p:ext uri="{BB962C8B-B14F-4D97-AF65-F5344CB8AC3E}">
        <p14:creationId xmlns:p14="http://schemas.microsoft.com/office/powerpoint/2010/main" val="174153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D6BF5-39EF-42FF-9C61-D08CD326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1" y="1848262"/>
            <a:ext cx="5690524" cy="43572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3F6082-F006-4913-82F3-EDC0EB03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en-US" sz="4000"/>
              <a:t>Analysis by Target Variable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3A66B-A5DD-4824-A2E0-61922DF7F005}"/>
              </a:ext>
            </a:extLst>
          </p:cNvPr>
          <p:cNvSpPr txBox="1"/>
          <p:nvPr/>
        </p:nvSpPr>
        <p:spPr>
          <a:xfrm>
            <a:off x="6862439" y="1848262"/>
            <a:ext cx="4722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</a:rPr>
              <a:t>Increase exit rate by age until maximum rate at age between 50 and 55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</a:rPr>
              <a:t>Decrease after 55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</a:rPr>
              <a:t>Ages 50 to 60 have the highest customer exit rate, more than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</a:rPr>
              <a:t>Outlier between ages 80 and 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DB30F5E-3431-40BC-8E5E-8205CDA8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Analysis by Balance and Estimated Salary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3828EC9-33B1-4D96-9D16-E46FEFC42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860510" y="647699"/>
            <a:ext cx="3917270" cy="2683330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D8875A-96AF-4620-9881-640DF80B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median estimated salary of the customers who have exited the bank seems to be similar to the median estimated salary of the customers who have been retained</a:t>
            </a:r>
          </a:p>
          <a:p>
            <a:r>
              <a:rPr lang="en-US" dirty="0"/>
              <a:t>However, the median Balance held by the customers who have exited the bank seems to be higher than the median balance held by the customers who have been retained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E9CC14-C3FB-4F35-9AA6-DF9174D85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4216" y="3526971"/>
            <a:ext cx="392985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921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DB30F5E-3431-40BC-8E5E-8205CDA8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Analysis by Age and Credit Score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BE13E1CB-3B08-42EF-9E91-7CBA0D71F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494" y="647699"/>
            <a:ext cx="3975303" cy="2683330"/>
          </a:xfrm>
          <a:prstGeom prst="rect">
            <a:avLst/>
          </a:prstGeom>
          <a:effectLst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D8875A-96AF-4620-9881-640DF80B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median age of the customers that are retained are much lower than the median age of the customers that have exited the bank</a:t>
            </a:r>
          </a:p>
          <a:p>
            <a:r>
              <a:rPr lang="en-US" dirty="0"/>
              <a:t>There also seems to be a lot of outliers in the age of the people who are retained</a:t>
            </a:r>
          </a:p>
          <a:p>
            <a:r>
              <a:rPr lang="en-US" dirty="0"/>
              <a:t>However, the median credit score of the customers who have exited the bank seems to be similar to the median credit score of the customers who have been retained</a:t>
            </a:r>
          </a:p>
        </p:txBody>
      </p:sp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3F151192-6F4F-4AF5-A4D1-F78B8525C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1285" y="3526971"/>
            <a:ext cx="391572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695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7F817-669A-4BFD-A128-0414C715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690"/>
            <a:ext cx="6226080" cy="41380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28DACD-930E-412F-875B-79B47BCB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>
            <a:normAutofit/>
          </a:bodyPr>
          <a:lstStyle/>
          <a:p>
            <a:r>
              <a:rPr lang="en-US" sz="4000" dirty="0"/>
              <a:t>Analysis by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77612-E0A9-466A-98DD-84312DE7BEEA}"/>
              </a:ext>
            </a:extLst>
          </p:cNvPr>
          <p:cNvSpPr txBox="1"/>
          <p:nvPr/>
        </p:nvSpPr>
        <p:spPr>
          <a:xfrm>
            <a:off x="7762875" y="1626690"/>
            <a:ext cx="3971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darker the higher exit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Germany has the highest exit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Spain and France have exit rate less than 0.20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0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88CA00-B3F0-4BD0-B7C5-CDECE33E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Analysis of Estimated Salary and Balance by Location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D9DAD-F0BD-472F-B353-F933AE9E8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1" y="158048"/>
            <a:ext cx="4718186" cy="3172981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442691-94F8-4C4C-A74D-74EEAD70E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254765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The Estimated Salary of all the three countries seem to have similar spread of customers</a:t>
            </a:r>
          </a:p>
          <a:p>
            <a:r>
              <a:rPr lang="en-US" dirty="0"/>
              <a:t>However, the Balance held by the customers in Germany seem to be concentrated between 100,000 to 150,000 with a lot of outliers among different age groups as compared to the other two countries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5E1597-4E89-415A-9CDC-CF30AEAB63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32092" y="3595110"/>
            <a:ext cx="4581921" cy="31729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09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E5D4-1DDD-43B0-9BDA-C35AB2C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Analysis of Balance by Gender and Location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41598-9061-4BCE-95C8-C7314AF4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3" y="2052919"/>
            <a:ext cx="4164299" cy="320488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000" dirty="0"/>
              <a:t>Germany seems to stand out from the other two countries with respect to the people who have exited</a:t>
            </a:r>
          </a:p>
          <a:p>
            <a:r>
              <a:rPr lang="en-US" sz="2000" dirty="0"/>
              <a:t>Most of the people in Germany across Genders who have Exited seem to have a Balance clustered near 100,000 and 150,000 as opposed to the other two countries that have a better spread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FB5CB0D-A7D5-41FE-ACDA-D315AB486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6263574" y="1391894"/>
            <a:ext cx="5678342" cy="4074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356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0260-5FED-4D18-B2D4-9879C0A8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885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30A4-1564-4A09-BA42-948DAF65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4475"/>
            <a:ext cx="10126663" cy="489080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8000" dirty="0"/>
              <a:t>Normalized numeric features 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(centered and scaled)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Created dummy variables for categorical features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Holdout set to verify model performance(70%/30% split)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Oversampled the training set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Class imbalance in total data set: 7,963 retained vs 2,037 exited</a:t>
            </a:r>
          </a:p>
          <a:p>
            <a:pPr lvl="1">
              <a:lnSpc>
                <a:spcPct val="170000"/>
              </a:lnSpc>
            </a:pPr>
            <a:r>
              <a:rPr lang="en-US" sz="8000" dirty="0"/>
              <a:t>Randomly oversampled instances of the ‘exited’ class until training set was split 50/50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5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F09F-BB47-4777-8946-F6A9E26E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84DE28F-17C0-40BF-9D91-FAAADDEEF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61" y="647698"/>
            <a:ext cx="3059429" cy="556260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491-7568-40B1-B605-D37B9E94B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Business goal: predict exiting customers so that the bank can entice them to stay with offers/rebates/etc.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Minimize False Negative rate (1-Sensitivity)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So indirectly, maximize Sensitivity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Total Model Accuracy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B596A-B544-4C65-98DC-1F9BC21C755B}"/>
              </a:ext>
            </a:extLst>
          </p:cNvPr>
          <p:cNvSpPr txBox="1"/>
          <p:nvPr/>
        </p:nvSpPr>
        <p:spPr>
          <a:xfrm>
            <a:off x="648930" y="6223819"/>
            <a:ext cx="56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https://en.wikipedia.org/wiki/Sensitivity_and_specificity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89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F25B-AA77-4EF0-BD37-4CFC8E4B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148A7D-C339-47F4-B984-732DE4C1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262679"/>
            <a:ext cx="5451627" cy="37752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E40D8-C95E-4DC1-AB3D-0033F519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 dirty="0"/>
              <a:t>Data obtained from </a:t>
            </a:r>
            <a:r>
              <a:rPr lang="en-US" dirty="0" err="1"/>
              <a:t>kaggle</a:t>
            </a:r>
            <a:r>
              <a:rPr lang="en-US" dirty="0"/>
              <a:t> website</a:t>
            </a:r>
          </a:p>
          <a:p>
            <a:r>
              <a:rPr lang="en-US" dirty="0"/>
              <a:t>14 variables </a:t>
            </a:r>
          </a:p>
          <a:p>
            <a:r>
              <a:rPr lang="en-US" dirty="0"/>
              <a:t>Target variable is a binary variable reflecting the fact that customer left or stay with the bank</a:t>
            </a:r>
          </a:p>
          <a:p>
            <a:r>
              <a:rPr lang="en-US" dirty="0"/>
              <a:t>Privacy issues: surname in the data. Real name?</a:t>
            </a:r>
          </a:p>
          <a:p>
            <a:r>
              <a:rPr lang="en-US" dirty="0"/>
              <a:t>Geographical limitation: France, Germany, Spain</a:t>
            </a:r>
          </a:p>
          <a:p>
            <a:r>
              <a:rPr lang="en-US" dirty="0"/>
              <a:t>Vis_miss: all gray indicates no missing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9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178-A8B9-4943-9442-4F88C8F6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057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5BA76-21F6-40D1-B8E7-D2A1311F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881368"/>
            <a:ext cx="5327832" cy="42002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Age, Balance, and Number of Products == 2 were identified in data exploration strong predictors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randomForestSRC_importance</a:t>
            </a:r>
            <a:r>
              <a:rPr lang="en-US" sz="2400" dirty="0"/>
              <a:t> ranking method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0D728B0-5AB1-49CF-92D7-EB499ACC7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1881368"/>
            <a:ext cx="4395787" cy="42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7EB4-2E6D-4C7B-89DD-255CCD9D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Base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B6C-4B5B-4870-ADEB-B55A822D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52563"/>
            <a:ext cx="4396338" cy="576262"/>
          </a:xfrm>
        </p:spPr>
        <p:txBody>
          <a:bodyPr/>
          <a:lstStyle/>
          <a:p>
            <a:r>
              <a:rPr lang="en-US" dirty="0"/>
              <a:t>Naïve Bayes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DA8212-0F72-4E50-80C3-0E8D83C91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2" y="2181225"/>
            <a:ext cx="4245807" cy="406638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CB40B-64ED-4D17-B567-878EDBEB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52563"/>
            <a:ext cx="4396339" cy="5762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Logistic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2A697-487F-4455-9F3F-1713C6C446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494" y="2181225"/>
            <a:ext cx="4185005" cy="40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106B-422C-4C56-A543-D78A56C5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dirty="0"/>
              <a:t>J48 Decision Tree Model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EEEBA-FA19-464D-AB95-CB895418D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C8381F1-F202-4000-AF62-B3036C834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326879"/>
            <a:ext cx="4395787" cy="3663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89F7E-6FAB-4B89-ADB0-8579D764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45" y="2326879"/>
            <a:ext cx="4961630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8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2959-5CE6-435C-8EC4-E51F40B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D2818-C7CB-4F31-8CAD-EB9A3123AB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8999" y="2326879"/>
            <a:ext cx="5641975" cy="214071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7C6626E-B3DB-497E-998A-F2AA78B5B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2326879"/>
            <a:ext cx="4395787" cy="36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8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724F-2AA9-4668-98BB-C6B9CDE6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632"/>
          </a:xfrm>
        </p:spPr>
        <p:txBody>
          <a:bodyPr/>
          <a:lstStyle/>
          <a:p>
            <a:r>
              <a:rPr lang="en-US"/>
              <a:t>Support Vector Machine (SVM) Model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5D1DE-F512-4F6C-8436-077BAC41B2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7509" y="2326879"/>
            <a:ext cx="6027569" cy="216282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F2CE6551-B92A-414B-8063-516F0A813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2326879"/>
            <a:ext cx="4395787" cy="36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09A0-83EE-424D-8F24-17A44DFF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5CAA3B7-B3F8-468A-AB96-9C6571CD0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434" y="1465229"/>
            <a:ext cx="4268424" cy="479111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54A0259-78BF-4BE6-85CD-947671D6F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1470661"/>
            <a:ext cx="4785678" cy="47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87A-8297-45DC-B205-86771BA1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2C69-8070-482D-88B0-C802C4D0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bank has some of its most success with customers that are 30 to 40</a:t>
            </a:r>
          </a:p>
          <a:p>
            <a:r>
              <a:rPr lang="en-US" dirty="0"/>
              <a:t>Other important factors were the amount of products one has with the bank and their balance</a:t>
            </a:r>
          </a:p>
          <a:p>
            <a:r>
              <a:rPr lang="en-US" dirty="0"/>
              <a:t>Based off our models we would recommend using the Random Forest model for accuracy but when avoiding false positives one should use our first SVM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5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6CA-BBEB-409A-BBEA-5C3634B9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B6255-9C94-4B07-96A1-8027803A6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35" y="2984503"/>
            <a:ext cx="10233025" cy="1927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B8C8C-2108-4BE1-A5AF-43834E1644BC}"/>
              </a:ext>
            </a:extLst>
          </p:cNvPr>
          <p:cNvSpPr txBox="1"/>
          <p:nvPr/>
        </p:nvSpPr>
        <p:spPr>
          <a:xfrm>
            <a:off x="1028700" y="1921078"/>
            <a:ext cx="4972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Data pre cleaning</a:t>
            </a:r>
          </a:p>
        </p:txBody>
      </p:sp>
    </p:spTree>
    <p:extLst>
      <p:ext uri="{BB962C8B-B14F-4D97-AF65-F5344CB8AC3E}">
        <p14:creationId xmlns:p14="http://schemas.microsoft.com/office/powerpoint/2010/main" val="19046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CF0D-FE81-4C88-A216-A2A0842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0ADA-4B01-4009-BE7C-820E099E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30863" cy="4195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/>
              <a:t>Used the R function </a:t>
            </a:r>
            <a:r>
              <a:rPr lang="en-US" sz="3000" dirty="0" err="1"/>
              <a:t>Dplyr</a:t>
            </a:r>
            <a:r>
              <a:rPr lang="en-US" sz="3000" dirty="0"/>
              <a:t> to clean columns and reclassified variables </a:t>
            </a:r>
          </a:p>
          <a:p>
            <a:r>
              <a:rPr lang="en-US" sz="3000" dirty="0"/>
              <a:t>Removed columns based on data exploration, and from data integrity issues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3A29D-3BAA-40E8-9343-28D8F04D6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2950" y="4158456"/>
            <a:ext cx="4395788" cy="21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DF301-ADD6-4BF0-B528-C28ECB82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071812"/>
            <a:ext cx="11649075" cy="23145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6BCA7C-E010-43EA-8B38-634B2315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r>
              <a:rPr lang="en-US" dirty="0"/>
              <a:t>Data Cleaning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1A053-B022-45F9-ADF7-48A41B053E24}"/>
              </a:ext>
            </a:extLst>
          </p:cNvPr>
          <p:cNvSpPr txBox="1"/>
          <p:nvPr/>
        </p:nvSpPr>
        <p:spPr>
          <a:xfrm>
            <a:off x="750885" y="1739532"/>
            <a:ext cx="5345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Data fully cleaned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98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9F9-A27D-423E-A7B2-A8E53D9E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CB9A-E45F-4673-9299-7E4910B9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786218"/>
            <a:ext cx="8946541" cy="4195481"/>
          </a:xfrm>
        </p:spPr>
        <p:txBody>
          <a:bodyPr/>
          <a:lstStyle/>
          <a:p>
            <a:r>
              <a:rPr lang="en-US" dirty="0"/>
              <a:t>Changed the columns to appropriate datatypes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</a:t>
            </a:r>
            <a:r>
              <a:rPr lang="en-US" dirty="0" err="1"/>
              <a:t>AgeBins</a:t>
            </a:r>
            <a:r>
              <a:rPr lang="en-US" dirty="0"/>
              <a:t> column using the Age column ranging from 17 through 105 in intervals of 10</a:t>
            </a:r>
          </a:p>
          <a:p>
            <a:r>
              <a:rPr lang="en-US" dirty="0"/>
              <a:t>Created </a:t>
            </a:r>
            <a:r>
              <a:rPr lang="en-US" dirty="0" err="1"/>
              <a:t>CreditScoreBins</a:t>
            </a:r>
            <a:r>
              <a:rPr lang="en-US" dirty="0"/>
              <a:t> column using credit scores ranging from 400 through 850 in intervals of 50</a:t>
            </a:r>
          </a:p>
          <a:p>
            <a:r>
              <a:rPr lang="en-US" dirty="0"/>
              <a:t>Created </a:t>
            </a:r>
            <a:r>
              <a:rPr lang="en-US" dirty="0" err="1"/>
              <a:t>EstimatedSalaryBins</a:t>
            </a:r>
            <a:r>
              <a:rPr lang="en-US" dirty="0"/>
              <a:t> column using Estimated Salary ranging from 0 through 200000 in intervals of 20000</a:t>
            </a:r>
          </a:p>
          <a:p>
            <a:r>
              <a:rPr lang="en-US" dirty="0"/>
              <a:t>Converted the Tenure column into a factor with the ordered levels 0 through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222B-FC0E-464E-A9BF-46BCF5CF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2D8D-667D-4C16-B2AB-D352606E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1624293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Customer Tenure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Age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Gender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Credit Score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ECE-3F92-4074-828F-64685082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7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D96BA-5990-4C94-A921-227256A1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76" y="1955302"/>
            <a:ext cx="5966977" cy="413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43910-E4C6-47BC-9BC5-DDDE613D0DDF}"/>
              </a:ext>
            </a:extLst>
          </p:cNvPr>
          <p:cNvSpPr txBox="1"/>
          <p:nvPr/>
        </p:nvSpPr>
        <p:spPr>
          <a:xfrm>
            <a:off x="7581900" y="1955302"/>
            <a:ext cx="4531543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majority of customers have been with the bank for at least 5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Majority of customers are 25 to 50 years of age</a:t>
            </a:r>
          </a:p>
        </p:txBody>
      </p:sp>
    </p:spTree>
    <p:extLst>
      <p:ext uri="{BB962C8B-B14F-4D97-AF65-F5344CB8AC3E}">
        <p14:creationId xmlns:p14="http://schemas.microsoft.com/office/powerpoint/2010/main" val="280666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C3B6-B2AE-4612-9DDA-E52FE2EA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7671"/>
          </a:xfrm>
        </p:spPr>
        <p:txBody>
          <a:bodyPr/>
          <a:lstStyle/>
          <a:p>
            <a:r>
              <a:rPr lang="en-US" dirty="0"/>
              <a:t>Analysis by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6E1894-EEC0-4628-BC06-8C0DBBF5F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24842" y="2209520"/>
            <a:ext cx="4710686" cy="150085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38578-4A75-4463-882B-D67F79F39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1" y="2209520"/>
            <a:ext cx="59233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811</Words>
  <Application>Microsoft Office PowerPoint</Application>
  <PresentationFormat>Widescreen</PresentationFormat>
  <Paragraphs>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Wingdings 3</vt:lpstr>
      <vt:lpstr>Ion</vt:lpstr>
      <vt:lpstr>Customer Churn  Modeling</vt:lpstr>
      <vt:lpstr>Background</vt:lpstr>
      <vt:lpstr>Data Cleaning</vt:lpstr>
      <vt:lpstr>Data Cleaning Continued</vt:lpstr>
      <vt:lpstr>Data Cleaning Continued</vt:lpstr>
      <vt:lpstr>Data Exploration</vt:lpstr>
      <vt:lpstr>Data Exploration continued</vt:lpstr>
      <vt:lpstr>Data Exploration</vt:lpstr>
      <vt:lpstr>Analysis by Age</vt:lpstr>
      <vt:lpstr>Analysis by Gender</vt:lpstr>
      <vt:lpstr>Analysis by Credit Score</vt:lpstr>
      <vt:lpstr>Analysis by Target Variable</vt:lpstr>
      <vt:lpstr>Analysis by Balance and Estimated Salary</vt:lpstr>
      <vt:lpstr>Analysis by Age and Credit Score</vt:lpstr>
      <vt:lpstr>Analysis by Location</vt:lpstr>
      <vt:lpstr>Analysis of Estimated Salary and Balance by Location</vt:lpstr>
      <vt:lpstr>Analysis of Balance by Gender and Location</vt:lpstr>
      <vt:lpstr>Data Modeling</vt:lpstr>
      <vt:lpstr>Model Evaluation</vt:lpstr>
      <vt:lpstr>Feature Importance</vt:lpstr>
      <vt:lpstr>Base Models</vt:lpstr>
      <vt:lpstr>J48 Decision Tree Model </vt:lpstr>
      <vt:lpstr>Random Forest Model </vt:lpstr>
      <vt:lpstr>Support Vector Machine (SVM) Model 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 Modeling</dc:title>
  <dc:creator>Sridhar, Kishor Kumar [COM S]</dc:creator>
  <cp:lastModifiedBy>Sridhar, Kishor Kumar</cp:lastModifiedBy>
  <cp:revision>13</cp:revision>
  <dcterms:created xsi:type="dcterms:W3CDTF">2019-12-09T01:22:11Z</dcterms:created>
  <dcterms:modified xsi:type="dcterms:W3CDTF">2020-10-30T15:18:44Z</dcterms:modified>
</cp:coreProperties>
</file>