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4"/>
  </p:notesMasterIdLst>
  <p:sldIdLst>
    <p:sldId id="298" r:id="rId5"/>
    <p:sldId id="300" r:id="rId6"/>
    <p:sldId id="304" r:id="rId7"/>
    <p:sldId id="309" r:id="rId8"/>
    <p:sldId id="305" r:id="rId9"/>
    <p:sldId id="306" r:id="rId10"/>
    <p:sldId id="336" r:id="rId11"/>
    <p:sldId id="313" r:id="rId12"/>
    <p:sldId id="314" r:id="rId13"/>
    <p:sldId id="315" r:id="rId14"/>
    <p:sldId id="324" r:id="rId15"/>
    <p:sldId id="325" r:id="rId16"/>
    <p:sldId id="332" r:id="rId17"/>
    <p:sldId id="327" r:id="rId18"/>
    <p:sldId id="326" r:id="rId19"/>
    <p:sldId id="334" r:id="rId20"/>
    <p:sldId id="333" r:id="rId21"/>
    <p:sldId id="328" r:id="rId22"/>
    <p:sldId id="339" r:id="rId23"/>
    <p:sldId id="338" r:id="rId24"/>
    <p:sldId id="316" r:id="rId25"/>
    <p:sldId id="317" r:id="rId26"/>
    <p:sldId id="330" r:id="rId27"/>
    <p:sldId id="331" r:id="rId28"/>
    <p:sldId id="340" r:id="rId29"/>
    <p:sldId id="341" r:id="rId30"/>
    <p:sldId id="310" r:id="rId31"/>
    <p:sldId id="337" r:id="rId32"/>
    <p:sldId id="33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01" autoAdjust="0"/>
    <p:restoredTop sz="96416" autoAdjust="0"/>
  </p:normalViewPr>
  <p:slideViewPr>
    <p:cSldViewPr snapToGrid="0">
      <p:cViewPr varScale="1">
        <p:scale>
          <a:sx n="114" d="100"/>
          <a:sy n="114" d="100"/>
        </p:scale>
        <p:origin x="45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628438-12F5-4E77-9645-CD1A406F68F4}" type="datetimeFigureOut">
              <a:rPr lang="en-US" smtClean="0"/>
              <a:t>5/17/2021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236D26-1681-4329-9454-F3798E5A2A26}" type="slidenum">
              <a:rPr lang="en-US" smtClean="0"/>
              <a:t>‹#›</a:t>
            </a:fld>
            <a:endParaRPr lang="en-US"/>
          </a:p>
        </p:txBody>
      </p:sp>
    </p:spTree>
    <p:extLst>
      <p:ext uri="{BB962C8B-B14F-4D97-AF65-F5344CB8AC3E}">
        <p14:creationId xmlns:p14="http://schemas.microsoft.com/office/powerpoint/2010/main" val="3058783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5/17/2021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5/17/2021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5/17/2021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5/17/2021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5/17/2021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5/17/2021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5/17/2021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5/17/2021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5/17/2021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5/17/2021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5.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6.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7.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8.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9.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0.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0"/>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090568" y="1406430"/>
            <a:ext cx="3242822" cy="3017685"/>
          </a:xfrm>
        </p:spPr>
        <p:txBody>
          <a:bodyPr anchor="b">
            <a:normAutofit/>
          </a:bodyPr>
          <a:lstStyle/>
          <a:p>
            <a:pPr>
              <a:spcAft>
                <a:spcPts val="200"/>
              </a:spcAft>
            </a:pPr>
            <a:r>
              <a:rPr lang="en-US" sz="3600" dirty="0">
                <a:solidFill>
                  <a:schemeClr val="tx1"/>
                </a:solidFill>
              </a:rPr>
              <a:t>Customer Segmentation and Sales Forecasting</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lnSpcReduction="10000"/>
          </a:bodyPr>
          <a:lstStyle/>
          <a:p>
            <a:pPr>
              <a:lnSpc>
                <a:spcPct val="100000"/>
              </a:lnSpc>
            </a:pPr>
            <a:r>
              <a:rPr lang="en-US" sz="1600" dirty="0"/>
              <a:t>Kishor Kumar Sridhar</a:t>
            </a:r>
          </a:p>
          <a:p>
            <a:pPr>
              <a:lnSpc>
                <a:spcPct val="100000"/>
              </a:lnSpc>
            </a:pPr>
            <a:r>
              <a:rPr lang="en-US" sz="1600" dirty="0"/>
              <a:t>17 May 2021</a:t>
            </a:r>
          </a:p>
          <a:p>
            <a:pPr>
              <a:lnSpc>
                <a:spcPct val="100000"/>
              </a:lnSpc>
            </a:pPr>
            <a:endParaRPr lang="en-US" sz="1600" dirty="0"/>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2290193" y="328548"/>
            <a:ext cx="8773207" cy="1450757"/>
          </a:xfrm>
        </p:spPr>
        <p:txBody>
          <a:bodyPr vert="horz" lIns="91440" tIns="45720" rIns="91440" bIns="45720" rtlCol="0">
            <a:normAutofit/>
          </a:bodyPr>
          <a:lstStyle/>
          <a:p>
            <a:r>
              <a:rPr lang="en-US" dirty="0"/>
              <a:t>Customer Segments</a:t>
            </a:r>
          </a:p>
        </p:txBody>
      </p:sp>
      <p:sp>
        <p:nvSpPr>
          <p:cNvPr id="5" name="Content Placeholder 4">
            <a:extLst>
              <a:ext uri="{FF2B5EF4-FFF2-40B4-BE49-F238E27FC236}">
                <a16:creationId xmlns:a16="http://schemas.microsoft.com/office/drawing/2014/main" id="{682BD99B-0479-4A66-81F5-777BE54E811B}"/>
              </a:ext>
            </a:extLst>
          </p:cNvPr>
          <p:cNvSpPr>
            <a:spLocks noGrp="1"/>
          </p:cNvSpPr>
          <p:nvPr>
            <p:ph idx="1"/>
          </p:nvPr>
        </p:nvSpPr>
        <p:spPr>
          <a:xfrm>
            <a:off x="2449584" y="2108201"/>
            <a:ext cx="8706095" cy="3760891"/>
          </a:xfrm>
        </p:spPr>
        <p:txBody>
          <a:bodyPr>
            <a:normAutofit lnSpcReduction="10000"/>
          </a:bodyPr>
          <a:lstStyle/>
          <a:p>
            <a:pPr>
              <a:buFont typeface="Wingdings" panose="05000000000000000000" pitchFamily="2" charset="2"/>
              <a:buChar char="Ø"/>
            </a:pPr>
            <a:r>
              <a:rPr lang="en-US" sz="1600" b="1" i="0" dirty="0">
                <a:effectLst/>
                <a:latin typeface="Century Gothic" panose="020B0502020202020204" pitchFamily="34" charset="0"/>
              </a:rPr>
              <a:t>  Champions (5.78% of the customers)</a:t>
            </a:r>
          </a:p>
          <a:p>
            <a:pPr>
              <a:buFont typeface="Wingdings" panose="05000000000000000000" pitchFamily="2" charset="2"/>
              <a:buChar char="Ø"/>
            </a:pPr>
            <a:r>
              <a:rPr lang="en-US" sz="1600" b="1" i="0" dirty="0">
                <a:effectLst/>
                <a:latin typeface="Century Gothic" panose="020B0502020202020204" pitchFamily="34" charset="0"/>
              </a:rPr>
              <a:t>  Potential Loyalists (20.48%of the customers)</a:t>
            </a:r>
          </a:p>
          <a:p>
            <a:pPr>
              <a:buFont typeface="Wingdings" panose="05000000000000000000" pitchFamily="2" charset="2"/>
              <a:buChar char="Ø"/>
            </a:pPr>
            <a:r>
              <a:rPr lang="en-US" sz="1600" b="1" i="0" dirty="0">
                <a:effectLst/>
                <a:latin typeface="Century Gothic" panose="020B0502020202020204" pitchFamily="34" charset="0"/>
              </a:rPr>
              <a:t>  Average Customers (20.99% of the customers)</a:t>
            </a:r>
          </a:p>
          <a:p>
            <a:pPr>
              <a:buFont typeface="Wingdings" panose="05000000000000000000" pitchFamily="2" charset="2"/>
              <a:buChar char="Ø"/>
            </a:pPr>
            <a:r>
              <a:rPr lang="en-US" sz="1600" b="1" i="0" dirty="0">
                <a:effectLst/>
                <a:latin typeface="Century Gothic" panose="020B0502020202020204" pitchFamily="34" charset="0"/>
              </a:rPr>
              <a:t>  Rookies - Newest Customers (13.20% of the customers)</a:t>
            </a:r>
          </a:p>
          <a:p>
            <a:pPr>
              <a:buFont typeface="Wingdings" panose="05000000000000000000" pitchFamily="2" charset="2"/>
              <a:buChar char="Ø"/>
            </a:pPr>
            <a:r>
              <a:rPr lang="en-US" sz="1600" b="1" i="0" dirty="0">
                <a:effectLst/>
                <a:latin typeface="Century Gothic" panose="020B0502020202020204" pitchFamily="34" charset="0"/>
              </a:rPr>
              <a:t>  Churned Customers (12% of the customers)</a:t>
            </a:r>
          </a:p>
          <a:p>
            <a:pPr>
              <a:buFont typeface="Wingdings" panose="05000000000000000000" pitchFamily="2" charset="2"/>
              <a:buChar char="Ø"/>
            </a:pPr>
            <a:r>
              <a:rPr lang="en-US" sz="1600" b="1" i="0" dirty="0">
                <a:effectLst/>
                <a:latin typeface="Century Gothic" panose="020B0502020202020204" pitchFamily="34" charset="0"/>
              </a:rPr>
              <a:t>  Can’t Lose Them (6.75% of the customers)</a:t>
            </a:r>
          </a:p>
          <a:p>
            <a:pPr>
              <a:buFont typeface="Wingdings" panose="05000000000000000000" pitchFamily="2" charset="2"/>
              <a:buChar char="Ø"/>
            </a:pPr>
            <a:r>
              <a:rPr lang="en-US" sz="1600" b="1" i="0" dirty="0">
                <a:effectLst/>
                <a:latin typeface="Century Gothic" panose="020B0502020202020204" pitchFamily="34" charset="0"/>
              </a:rPr>
              <a:t>  New Big Spenders (5.83% of the customers)</a:t>
            </a:r>
          </a:p>
          <a:p>
            <a:pPr>
              <a:buFont typeface="Wingdings" panose="05000000000000000000" pitchFamily="2" charset="2"/>
              <a:buChar char="Ø"/>
            </a:pPr>
            <a:r>
              <a:rPr lang="en-US" sz="1600" b="1" i="0" dirty="0">
                <a:effectLst/>
                <a:latin typeface="Century Gothic" panose="020B0502020202020204" pitchFamily="34" charset="0"/>
              </a:rPr>
              <a:t>  At Risk Customers (0.36% of the customers)</a:t>
            </a:r>
          </a:p>
          <a:p>
            <a:pPr>
              <a:buFont typeface="Wingdings" panose="05000000000000000000" pitchFamily="2" charset="2"/>
              <a:buChar char="Ø"/>
            </a:pPr>
            <a:r>
              <a:rPr lang="en-US" sz="1600" b="1" dirty="0">
                <a:latin typeface="Century Gothic" panose="020B0502020202020204" pitchFamily="34" charset="0"/>
              </a:rPr>
              <a:t>  Others (14.5% of the customers)</a:t>
            </a:r>
          </a:p>
        </p:txBody>
      </p:sp>
      <p:sp>
        <p:nvSpPr>
          <p:cNvPr id="4" name="TextBox 3">
            <a:extLst>
              <a:ext uri="{FF2B5EF4-FFF2-40B4-BE49-F238E27FC236}">
                <a16:creationId xmlns:a16="http://schemas.microsoft.com/office/drawing/2014/main" id="{7061FCCC-C2CF-43E8-A0AF-8E83BA43F0E2}"/>
              </a:ext>
            </a:extLst>
          </p:cNvPr>
          <p:cNvSpPr txBox="1"/>
          <p:nvPr/>
        </p:nvSpPr>
        <p:spPr>
          <a:xfrm>
            <a:off x="74141" y="6513647"/>
            <a:ext cx="3814119" cy="246221"/>
          </a:xfrm>
          <a:prstGeom prst="rect">
            <a:avLst/>
          </a:prstGeom>
          <a:noFill/>
        </p:spPr>
        <p:txBody>
          <a:bodyPr wrap="square" rtlCol="0">
            <a:spAutoFit/>
          </a:bodyPr>
          <a:lstStyle/>
          <a:p>
            <a:r>
              <a:rPr lang="en-US" sz="1000" b="1" dirty="0">
                <a:solidFill>
                  <a:srgbClr val="FFC000"/>
                </a:solidFill>
                <a:latin typeface="Century Gothic" panose="020B0502020202020204" pitchFamily="34" charset="0"/>
              </a:rPr>
              <a:t>KISHOR KUMAR SRIDHAR</a:t>
            </a:r>
          </a:p>
        </p:txBody>
      </p:sp>
      <p:sp>
        <p:nvSpPr>
          <p:cNvPr id="6" name="TextBox 5">
            <a:extLst>
              <a:ext uri="{FF2B5EF4-FFF2-40B4-BE49-F238E27FC236}">
                <a16:creationId xmlns:a16="http://schemas.microsoft.com/office/drawing/2014/main" id="{DAB2AC80-0D81-4DEC-98A8-61FE33FBE684}"/>
              </a:ext>
            </a:extLst>
          </p:cNvPr>
          <p:cNvSpPr txBox="1"/>
          <p:nvPr/>
        </p:nvSpPr>
        <p:spPr>
          <a:xfrm>
            <a:off x="10000736" y="6513646"/>
            <a:ext cx="1979598" cy="246221"/>
          </a:xfrm>
          <a:prstGeom prst="rect">
            <a:avLst/>
          </a:prstGeom>
          <a:noFill/>
        </p:spPr>
        <p:txBody>
          <a:bodyPr wrap="square" rtlCol="0">
            <a:spAutoFit/>
          </a:bodyPr>
          <a:lstStyle/>
          <a:p>
            <a:pPr algn="r"/>
            <a:r>
              <a:rPr lang="en-US" sz="1000" b="1" dirty="0">
                <a:solidFill>
                  <a:srgbClr val="FFC000"/>
                </a:solidFill>
                <a:latin typeface="Century Gothic" panose="020B0502020202020204" pitchFamily="34" charset="0"/>
              </a:rPr>
              <a:t>17 May 2021</a:t>
            </a:r>
          </a:p>
        </p:txBody>
      </p:sp>
    </p:spTree>
    <p:extLst>
      <p:ext uri="{BB962C8B-B14F-4D97-AF65-F5344CB8AC3E}">
        <p14:creationId xmlns:p14="http://schemas.microsoft.com/office/powerpoint/2010/main" val="2032110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64328" y="443125"/>
            <a:ext cx="10058400" cy="818297"/>
          </a:xfrm>
        </p:spPr>
        <p:txBody>
          <a:bodyPr vert="horz" lIns="91440" tIns="45720" rIns="91440" bIns="45720" rtlCol="0">
            <a:normAutofit/>
          </a:bodyPr>
          <a:lstStyle/>
          <a:p>
            <a:r>
              <a:rPr lang="en-US" dirty="0"/>
              <a:t>Champions</a:t>
            </a:r>
          </a:p>
        </p:txBody>
      </p:sp>
      <p:sp>
        <p:nvSpPr>
          <p:cNvPr id="5" name="Content Placeholder 4">
            <a:extLst>
              <a:ext uri="{FF2B5EF4-FFF2-40B4-BE49-F238E27FC236}">
                <a16:creationId xmlns:a16="http://schemas.microsoft.com/office/drawing/2014/main" id="{682BD99B-0479-4A66-81F5-777BE54E811B}"/>
              </a:ext>
            </a:extLst>
          </p:cNvPr>
          <p:cNvSpPr>
            <a:spLocks noGrp="1"/>
          </p:cNvSpPr>
          <p:nvPr>
            <p:ph idx="1"/>
          </p:nvPr>
        </p:nvSpPr>
        <p:spPr>
          <a:xfrm>
            <a:off x="1146708" y="1156386"/>
            <a:ext cx="9984258" cy="754794"/>
          </a:xfrm>
        </p:spPr>
        <p:txBody>
          <a:bodyPr>
            <a:noAutofit/>
          </a:bodyPr>
          <a:lstStyle/>
          <a:p>
            <a:pPr marL="0" indent="0" algn="l">
              <a:lnSpc>
                <a:spcPct val="150000"/>
              </a:lnSpc>
              <a:spcBef>
                <a:spcPts val="0"/>
              </a:spcBef>
              <a:spcAft>
                <a:spcPts val="0"/>
              </a:spcAft>
            </a:pPr>
            <a:r>
              <a:rPr lang="en-US" sz="1600" b="1" i="0" dirty="0">
                <a:effectLst/>
                <a:latin typeface="+mj-lt"/>
              </a:rPr>
              <a:t>Champions (5.78% of the customers):</a:t>
            </a:r>
          </a:p>
          <a:p>
            <a:pPr marL="0" indent="0" algn="l">
              <a:lnSpc>
                <a:spcPct val="150000"/>
              </a:lnSpc>
              <a:spcBef>
                <a:spcPts val="0"/>
              </a:spcBef>
              <a:spcAft>
                <a:spcPts val="0"/>
              </a:spcAft>
            </a:pPr>
            <a:r>
              <a:rPr lang="en-US" sz="1600" b="1" i="0" dirty="0">
                <a:effectLst/>
                <a:latin typeface="+mj-lt"/>
              </a:rPr>
              <a:t>RFM Score: 333</a:t>
            </a:r>
          </a:p>
        </p:txBody>
      </p:sp>
      <p:sp>
        <p:nvSpPr>
          <p:cNvPr id="4" name="TextBox 3">
            <a:extLst>
              <a:ext uri="{FF2B5EF4-FFF2-40B4-BE49-F238E27FC236}">
                <a16:creationId xmlns:a16="http://schemas.microsoft.com/office/drawing/2014/main" id="{DBD043A3-C0FB-4A31-A8F6-F83A628AE685}"/>
              </a:ext>
            </a:extLst>
          </p:cNvPr>
          <p:cNvSpPr txBox="1"/>
          <p:nvPr/>
        </p:nvSpPr>
        <p:spPr>
          <a:xfrm>
            <a:off x="74141" y="6513647"/>
            <a:ext cx="3814119" cy="246221"/>
          </a:xfrm>
          <a:prstGeom prst="rect">
            <a:avLst/>
          </a:prstGeom>
          <a:noFill/>
        </p:spPr>
        <p:txBody>
          <a:bodyPr wrap="square" rtlCol="0">
            <a:spAutoFit/>
          </a:bodyPr>
          <a:lstStyle/>
          <a:p>
            <a:r>
              <a:rPr lang="en-US" sz="1000" b="1" dirty="0">
                <a:solidFill>
                  <a:srgbClr val="FFC000"/>
                </a:solidFill>
                <a:latin typeface="Century Gothic" panose="020B0502020202020204" pitchFamily="34" charset="0"/>
              </a:rPr>
              <a:t>KISHOR KUMAR SRIDHAR</a:t>
            </a:r>
          </a:p>
        </p:txBody>
      </p:sp>
      <p:sp>
        <p:nvSpPr>
          <p:cNvPr id="6" name="TextBox 5">
            <a:extLst>
              <a:ext uri="{FF2B5EF4-FFF2-40B4-BE49-F238E27FC236}">
                <a16:creationId xmlns:a16="http://schemas.microsoft.com/office/drawing/2014/main" id="{6460E1A7-5180-4CC7-9076-9726F8F52F9D}"/>
              </a:ext>
            </a:extLst>
          </p:cNvPr>
          <p:cNvSpPr txBox="1"/>
          <p:nvPr/>
        </p:nvSpPr>
        <p:spPr>
          <a:xfrm>
            <a:off x="10000736" y="6513646"/>
            <a:ext cx="1979598" cy="246221"/>
          </a:xfrm>
          <a:prstGeom prst="rect">
            <a:avLst/>
          </a:prstGeom>
          <a:noFill/>
        </p:spPr>
        <p:txBody>
          <a:bodyPr wrap="square" rtlCol="0">
            <a:spAutoFit/>
          </a:bodyPr>
          <a:lstStyle/>
          <a:p>
            <a:pPr algn="r"/>
            <a:r>
              <a:rPr lang="en-US" sz="1000" b="1" dirty="0">
                <a:solidFill>
                  <a:srgbClr val="FFC000"/>
                </a:solidFill>
                <a:latin typeface="Century Gothic" panose="020B0502020202020204" pitchFamily="34" charset="0"/>
              </a:rPr>
              <a:t>17 May 2021</a:t>
            </a:r>
          </a:p>
        </p:txBody>
      </p:sp>
      <p:sp>
        <p:nvSpPr>
          <p:cNvPr id="7" name="TextBox 6">
            <a:extLst>
              <a:ext uri="{FF2B5EF4-FFF2-40B4-BE49-F238E27FC236}">
                <a16:creationId xmlns:a16="http://schemas.microsoft.com/office/drawing/2014/main" id="{828F6983-816F-4B34-9451-DAF3F60060AD}"/>
              </a:ext>
            </a:extLst>
          </p:cNvPr>
          <p:cNvSpPr txBox="1"/>
          <p:nvPr/>
        </p:nvSpPr>
        <p:spPr>
          <a:xfrm>
            <a:off x="1130232" y="1875543"/>
            <a:ext cx="9984258" cy="4583242"/>
          </a:xfrm>
          <a:prstGeom prst="rect">
            <a:avLst/>
          </a:prstGeom>
          <a:noFill/>
        </p:spPr>
        <p:txBody>
          <a:bodyPr wrap="square">
            <a:spAutoFit/>
          </a:bodyPr>
          <a:lstStyle/>
          <a:p>
            <a:pPr algn="just">
              <a:lnSpc>
                <a:spcPct val="150000"/>
              </a:lnSpc>
              <a:buClr>
                <a:srgbClr val="FFC000"/>
              </a:buClr>
            </a:pPr>
            <a:r>
              <a:rPr lang="en-US" sz="1400" b="1" i="0" dirty="0">
                <a:effectLst/>
                <a:latin typeface="-apple-system"/>
              </a:rPr>
              <a:t>Who They Are:</a:t>
            </a:r>
            <a:r>
              <a:rPr lang="en-US" sz="1400" b="0" i="0" dirty="0">
                <a:effectLst/>
                <a:latin typeface="-apple-system"/>
              </a:rPr>
              <a:t> </a:t>
            </a:r>
          </a:p>
          <a:p>
            <a:pPr marL="628650" lvl="1" indent="-171450" algn="just">
              <a:lnSpc>
                <a:spcPct val="150000"/>
              </a:lnSpc>
              <a:buClr>
                <a:srgbClr val="FFC000"/>
              </a:buClr>
              <a:buFont typeface="Wingdings" panose="05000000000000000000" pitchFamily="2" charset="2"/>
              <a:buChar char="Ø"/>
            </a:pPr>
            <a:r>
              <a:rPr lang="en-US" sz="1400" b="0" i="0" dirty="0">
                <a:effectLst/>
                <a:latin typeface="-apple-system"/>
              </a:rPr>
              <a:t>Highly engaged customers who have bought the most recent, the most often, and generated the most revenue. </a:t>
            </a:r>
          </a:p>
          <a:p>
            <a:pPr marL="628650" lvl="1" indent="-171450" algn="just">
              <a:lnSpc>
                <a:spcPct val="150000"/>
              </a:lnSpc>
              <a:buClr>
                <a:srgbClr val="FFC000"/>
              </a:buClr>
              <a:buFont typeface="Wingdings" panose="05000000000000000000" pitchFamily="2" charset="2"/>
              <a:buChar char="Ø"/>
            </a:pPr>
            <a:r>
              <a:rPr lang="en-US" sz="1400" dirty="0">
                <a:latin typeface="-apple-system"/>
              </a:rPr>
              <a:t>P</a:t>
            </a:r>
            <a:r>
              <a:rPr lang="en-US" sz="1400" b="0" i="0" dirty="0">
                <a:effectLst/>
                <a:latin typeface="-apple-system"/>
              </a:rPr>
              <a:t>otential high-valued customers. </a:t>
            </a:r>
          </a:p>
          <a:p>
            <a:pPr marL="628650" lvl="1" indent="-171450" algn="just">
              <a:lnSpc>
                <a:spcPct val="150000"/>
              </a:lnSpc>
              <a:buClr>
                <a:srgbClr val="FFC000"/>
              </a:buClr>
              <a:buFont typeface="Wingdings" panose="05000000000000000000" pitchFamily="2" charset="2"/>
              <a:buChar char="Ø"/>
            </a:pPr>
            <a:r>
              <a:rPr lang="en-US" sz="1400" b="0" i="0" dirty="0">
                <a:effectLst/>
                <a:latin typeface="-apple-system"/>
              </a:rPr>
              <a:t>Generate a disproportionately high percentage of overall revenues </a:t>
            </a:r>
          </a:p>
          <a:p>
            <a:pPr marL="628650" lvl="1" indent="-171450" algn="just">
              <a:lnSpc>
                <a:spcPct val="150000"/>
              </a:lnSpc>
              <a:buClr>
                <a:srgbClr val="FFC000"/>
              </a:buClr>
              <a:buFont typeface="Wingdings" panose="05000000000000000000" pitchFamily="2" charset="2"/>
              <a:buChar char="Ø"/>
            </a:pPr>
            <a:r>
              <a:rPr lang="en-US" sz="1400" b="0" i="0" dirty="0">
                <a:effectLst/>
                <a:latin typeface="-apple-system"/>
              </a:rPr>
              <a:t>Focusing on keeping them happy should be a top priority.</a:t>
            </a:r>
          </a:p>
          <a:p>
            <a:pPr algn="just">
              <a:lnSpc>
                <a:spcPct val="150000"/>
              </a:lnSpc>
              <a:buClr>
                <a:srgbClr val="FFC000"/>
              </a:buClr>
            </a:pPr>
            <a:r>
              <a:rPr lang="en-US" sz="1400" b="1" i="0" dirty="0">
                <a:effectLst/>
                <a:latin typeface="-apple-system"/>
              </a:rPr>
              <a:t>Marketing Strategies:</a:t>
            </a:r>
            <a:r>
              <a:rPr lang="en-US" sz="1400" b="0" i="0" dirty="0">
                <a:effectLst/>
                <a:latin typeface="-apple-system"/>
              </a:rPr>
              <a:t> </a:t>
            </a:r>
          </a:p>
          <a:p>
            <a:pPr marL="628650" lvl="1" indent="-171450" algn="just">
              <a:lnSpc>
                <a:spcPct val="150000"/>
              </a:lnSpc>
              <a:buClr>
                <a:srgbClr val="FFC000"/>
              </a:buClr>
              <a:buFont typeface="Wingdings" panose="05000000000000000000" pitchFamily="2" charset="2"/>
              <a:buChar char="Ø"/>
            </a:pPr>
            <a:r>
              <a:rPr lang="en-US" sz="1400" b="0" i="0" dirty="0">
                <a:effectLst/>
                <a:latin typeface="-apple-system"/>
              </a:rPr>
              <a:t>Communications with this group should make them feel valued and appreciated. We need to reward these customers. </a:t>
            </a:r>
          </a:p>
          <a:p>
            <a:pPr marL="628650" lvl="1" indent="-171450" algn="just">
              <a:lnSpc>
                <a:spcPct val="150000"/>
              </a:lnSpc>
              <a:buClr>
                <a:srgbClr val="FFC000"/>
              </a:buClr>
              <a:buFont typeface="Wingdings" panose="05000000000000000000" pitchFamily="2" charset="2"/>
              <a:buChar char="Ø"/>
            </a:pPr>
            <a:r>
              <a:rPr lang="en-US" sz="1400" b="0" i="0" dirty="0">
                <a:effectLst/>
                <a:latin typeface="-apple-system"/>
              </a:rPr>
              <a:t>They can become early adopters for new products or new feature releases of the app and will help promote the brand. Suggest them to share your products with their friends or family using "Referral Program". It will help to increase conversion rates. </a:t>
            </a:r>
          </a:p>
          <a:p>
            <a:pPr marL="628650" lvl="1" indent="-171450" algn="just">
              <a:lnSpc>
                <a:spcPct val="150000"/>
              </a:lnSpc>
              <a:buClr>
                <a:srgbClr val="FFC000"/>
              </a:buClr>
              <a:buFont typeface="Wingdings" panose="05000000000000000000" pitchFamily="2" charset="2"/>
              <a:buChar char="Ø"/>
            </a:pPr>
            <a:r>
              <a:rPr lang="en-US" sz="1400" b="0" i="0" dirty="0">
                <a:effectLst/>
                <a:latin typeface="-apple-system"/>
              </a:rPr>
              <a:t>Focus on loyalty programs for them. These customers have proven to have a higher willingness to pay, so instead of using discount pricing to generate incremental sales, we should focus on value added offers through product recommendations based on previous purchases. </a:t>
            </a:r>
          </a:p>
          <a:p>
            <a:pPr marL="628650" lvl="1" indent="-171450" algn="just">
              <a:lnSpc>
                <a:spcPct val="150000"/>
              </a:lnSpc>
              <a:buClr>
                <a:srgbClr val="FFC000"/>
              </a:buClr>
              <a:buFont typeface="Wingdings" panose="05000000000000000000" pitchFamily="2" charset="2"/>
              <a:buChar char="Ø"/>
            </a:pPr>
            <a:r>
              <a:rPr lang="en-US" sz="1400" b="0" i="0" dirty="0">
                <a:effectLst/>
                <a:latin typeface="-apple-system"/>
              </a:rPr>
              <a:t>Further analyzing their individual preferences and affinities will provide additional opportunities for even more personalized messaging.</a:t>
            </a:r>
          </a:p>
        </p:txBody>
      </p:sp>
    </p:spTree>
    <p:extLst>
      <p:ext uri="{BB962C8B-B14F-4D97-AF65-F5344CB8AC3E}">
        <p14:creationId xmlns:p14="http://schemas.microsoft.com/office/powerpoint/2010/main" val="2346422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517267"/>
            <a:ext cx="10058400" cy="772577"/>
          </a:xfrm>
        </p:spPr>
        <p:txBody>
          <a:bodyPr vert="horz" lIns="91440" tIns="45720" rIns="91440" bIns="45720" rtlCol="0">
            <a:normAutofit/>
          </a:bodyPr>
          <a:lstStyle/>
          <a:p>
            <a:r>
              <a:rPr lang="en-US" dirty="0"/>
              <a:t>Potential Loyalists </a:t>
            </a:r>
          </a:p>
        </p:txBody>
      </p:sp>
      <p:sp>
        <p:nvSpPr>
          <p:cNvPr id="5" name="Content Placeholder 4">
            <a:extLst>
              <a:ext uri="{FF2B5EF4-FFF2-40B4-BE49-F238E27FC236}">
                <a16:creationId xmlns:a16="http://schemas.microsoft.com/office/drawing/2014/main" id="{682BD99B-0479-4A66-81F5-777BE54E811B}"/>
              </a:ext>
            </a:extLst>
          </p:cNvPr>
          <p:cNvSpPr>
            <a:spLocks noGrp="1"/>
          </p:cNvSpPr>
          <p:nvPr>
            <p:ph idx="1"/>
          </p:nvPr>
        </p:nvSpPr>
        <p:spPr>
          <a:xfrm>
            <a:off x="1130232" y="1148359"/>
            <a:ext cx="10058400" cy="944056"/>
          </a:xfrm>
        </p:spPr>
        <p:txBody>
          <a:bodyPr>
            <a:normAutofit/>
          </a:bodyPr>
          <a:lstStyle/>
          <a:p>
            <a:pPr marL="0" indent="0" algn="l">
              <a:lnSpc>
                <a:spcPct val="150000"/>
              </a:lnSpc>
              <a:spcBef>
                <a:spcPts val="0"/>
              </a:spcBef>
              <a:spcAft>
                <a:spcPts val="0"/>
              </a:spcAft>
            </a:pPr>
            <a:r>
              <a:rPr lang="en-US" sz="1600" b="1" i="0" dirty="0">
                <a:effectLst/>
                <a:latin typeface="Bookman Old Style" panose="02050604050505020204" pitchFamily="18" charset="0"/>
                <a:cs typeface="Arabic Typesetting" panose="020B0604020202020204" pitchFamily="66" charset="-78"/>
              </a:rPr>
              <a:t>Potential Loyalists (20.48%of the customers):</a:t>
            </a:r>
          </a:p>
          <a:p>
            <a:pPr marL="0" indent="0" algn="l">
              <a:lnSpc>
                <a:spcPct val="150000"/>
              </a:lnSpc>
              <a:spcBef>
                <a:spcPts val="0"/>
              </a:spcBef>
              <a:spcAft>
                <a:spcPts val="0"/>
              </a:spcAft>
            </a:pPr>
            <a:r>
              <a:rPr lang="en-US" sz="1600" b="1" i="0" dirty="0">
                <a:effectLst/>
                <a:latin typeface="Bookman Old Style" panose="02050604050505020204" pitchFamily="18" charset="0"/>
                <a:cs typeface="Arabic Typesetting" panose="020B0604020202020204" pitchFamily="66" charset="-78"/>
              </a:rPr>
              <a:t>RFM Score: 322, 323, 332, 223, 233</a:t>
            </a:r>
          </a:p>
        </p:txBody>
      </p:sp>
      <p:sp>
        <p:nvSpPr>
          <p:cNvPr id="4" name="TextBox 3">
            <a:extLst>
              <a:ext uri="{FF2B5EF4-FFF2-40B4-BE49-F238E27FC236}">
                <a16:creationId xmlns:a16="http://schemas.microsoft.com/office/drawing/2014/main" id="{EE6F23AD-99FD-41BA-B11E-2B7F1D7031ED}"/>
              </a:ext>
            </a:extLst>
          </p:cNvPr>
          <p:cNvSpPr txBox="1"/>
          <p:nvPr/>
        </p:nvSpPr>
        <p:spPr>
          <a:xfrm>
            <a:off x="74141" y="6513647"/>
            <a:ext cx="3814119" cy="246221"/>
          </a:xfrm>
          <a:prstGeom prst="rect">
            <a:avLst/>
          </a:prstGeom>
          <a:noFill/>
        </p:spPr>
        <p:txBody>
          <a:bodyPr wrap="square" rtlCol="0">
            <a:spAutoFit/>
          </a:bodyPr>
          <a:lstStyle/>
          <a:p>
            <a:r>
              <a:rPr lang="en-US" sz="1000" b="1" dirty="0">
                <a:solidFill>
                  <a:srgbClr val="FFC000"/>
                </a:solidFill>
                <a:latin typeface="Century Gothic" panose="020B0502020202020204" pitchFamily="34" charset="0"/>
              </a:rPr>
              <a:t>KISHOR KUMAR SRIDHAR</a:t>
            </a:r>
          </a:p>
        </p:txBody>
      </p:sp>
      <p:sp>
        <p:nvSpPr>
          <p:cNvPr id="6" name="TextBox 5">
            <a:extLst>
              <a:ext uri="{FF2B5EF4-FFF2-40B4-BE49-F238E27FC236}">
                <a16:creationId xmlns:a16="http://schemas.microsoft.com/office/drawing/2014/main" id="{FC93F35E-C5F7-4FBC-B5DA-A0A7A67F7A11}"/>
              </a:ext>
            </a:extLst>
          </p:cNvPr>
          <p:cNvSpPr txBox="1"/>
          <p:nvPr/>
        </p:nvSpPr>
        <p:spPr>
          <a:xfrm>
            <a:off x="10000736" y="6513646"/>
            <a:ext cx="1979598" cy="246221"/>
          </a:xfrm>
          <a:prstGeom prst="rect">
            <a:avLst/>
          </a:prstGeom>
          <a:noFill/>
        </p:spPr>
        <p:txBody>
          <a:bodyPr wrap="square" rtlCol="0">
            <a:spAutoFit/>
          </a:bodyPr>
          <a:lstStyle/>
          <a:p>
            <a:pPr algn="r"/>
            <a:r>
              <a:rPr lang="en-US" sz="1000" b="1" dirty="0">
                <a:solidFill>
                  <a:srgbClr val="FFC000"/>
                </a:solidFill>
                <a:latin typeface="Century Gothic" panose="020B0502020202020204" pitchFamily="34" charset="0"/>
              </a:rPr>
              <a:t>17 May 2021</a:t>
            </a:r>
          </a:p>
        </p:txBody>
      </p:sp>
      <p:sp>
        <p:nvSpPr>
          <p:cNvPr id="7" name="TextBox 6">
            <a:extLst>
              <a:ext uri="{FF2B5EF4-FFF2-40B4-BE49-F238E27FC236}">
                <a16:creationId xmlns:a16="http://schemas.microsoft.com/office/drawing/2014/main" id="{CED8367B-825D-42F5-B3D1-4E68892B691A}"/>
              </a:ext>
            </a:extLst>
          </p:cNvPr>
          <p:cNvSpPr txBox="1"/>
          <p:nvPr/>
        </p:nvSpPr>
        <p:spPr>
          <a:xfrm>
            <a:off x="1121996" y="1870661"/>
            <a:ext cx="10025448" cy="4486100"/>
          </a:xfrm>
          <a:prstGeom prst="rect">
            <a:avLst/>
          </a:prstGeom>
          <a:noFill/>
        </p:spPr>
        <p:txBody>
          <a:bodyPr wrap="square">
            <a:spAutoFit/>
          </a:bodyPr>
          <a:lstStyle/>
          <a:p>
            <a:pPr>
              <a:lnSpc>
                <a:spcPct val="150000"/>
              </a:lnSpc>
              <a:buClr>
                <a:srgbClr val="FFC000"/>
              </a:buClr>
            </a:pPr>
            <a:r>
              <a:rPr lang="en-US" sz="1600" b="1" dirty="0">
                <a:latin typeface="-apple-system"/>
              </a:rPr>
              <a:t>Who They Are: </a:t>
            </a:r>
          </a:p>
          <a:p>
            <a:pPr marL="628650" lvl="1" indent="-171450">
              <a:lnSpc>
                <a:spcPct val="150000"/>
              </a:lnSpc>
              <a:buClr>
                <a:srgbClr val="FFC000"/>
              </a:buClr>
              <a:buFont typeface="Wingdings" panose="05000000000000000000" pitchFamily="2" charset="2"/>
              <a:buChar char="Ø"/>
            </a:pPr>
            <a:r>
              <a:rPr lang="en-US" sz="1600" dirty="0">
                <a:latin typeface="-apple-system"/>
              </a:rPr>
              <a:t>The customers in these RFM groups are our recent customers with average frequency and who spent a good amount.</a:t>
            </a:r>
          </a:p>
          <a:p>
            <a:pPr>
              <a:lnSpc>
                <a:spcPct val="150000"/>
              </a:lnSpc>
              <a:buClr>
                <a:srgbClr val="FFC000"/>
              </a:buClr>
            </a:pPr>
            <a:r>
              <a:rPr lang="en-US" sz="1600" b="1" dirty="0">
                <a:latin typeface="-apple-system"/>
              </a:rPr>
              <a:t>Marketing Strategies: </a:t>
            </a:r>
          </a:p>
          <a:p>
            <a:pPr marL="628650" lvl="1" indent="-171450">
              <a:lnSpc>
                <a:spcPct val="150000"/>
              </a:lnSpc>
              <a:buClr>
                <a:srgbClr val="FFC000"/>
              </a:buClr>
              <a:buFont typeface="Wingdings" panose="05000000000000000000" pitchFamily="2" charset="2"/>
              <a:buChar char="Ø"/>
            </a:pPr>
            <a:r>
              <a:rPr lang="en-US" sz="1600" dirty="0">
                <a:latin typeface="-apple-system"/>
              </a:rPr>
              <a:t>This group has the potential to become Champions. </a:t>
            </a:r>
          </a:p>
          <a:p>
            <a:pPr marL="628650" lvl="1" indent="-171450">
              <a:lnSpc>
                <a:spcPct val="150000"/>
              </a:lnSpc>
              <a:buClr>
                <a:srgbClr val="FFC000"/>
              </a:buClr>
              <a:buFont typeface="Wingdings" panose="05000000000000000000" pitchFamily="2" charset="2"/>
              <a:buChar char="Ø"/>
            </a:pPr>
            <a:r>
              <a:rPr lang="en-US" sz="1600" dirty="0">
                <a:latin typeface="-apple-system"/>
              </a:rPr>
              <a:t>Highly promising customers and need to taken care of by offering annual or quarterly membership programs to them with additional benefits </a:t>
            </a:r>
          </a:p>
          <a:p>
            <a:pPr marL="628650" lvl="1" indent="-171450">
              <a:lnSpc>
                <a:spcPct val="150000"/>
              </a:lnSpc>
              <a:buClr>
                <a:srgbClr val="FFC000"/>
              </a:buClr>
              <a:buFont typeface="Wingdings" panose="05000000000000000000" pitchFamily="2" charset="2"/>
              <a:buChar char="Ø"/>
            </a:pPr>
            <a:r>
              <a:rPr lang="en-US" sz="1600" dirty="0">
                <a:latin typeface="-apple-system"/>
              </a:rPr>
              <a:t>Loyalty programs or recommend related products to upsell them may help them become our Champions. Loyalty programs are effective for these repeat visitors. </a:t>
            </a:r>
          </a:p>
          <a:p>
            <a:pPr marL="628650" lvl="1" indent="-171450">
              <a:lnSpc>
                <a:spcPct val="150000"/>
              </a:lnSpc>
              <a:buClr>
                <a:srgbClr val="FFC000"/>
              </a:buClr>
              <a:buFont typeface="Wingdings" panose="05000000000000000000" pitchFamily="2" charset="2"/>
              <a:buChar char="Ø"/>
            </a:pPr>
            <a:r>
              <a:rPr lang="en-US" sz="1600" dirty="0">
                <a:latin typeface="-apple-system"/>
              </a:rPr>
              <a:t>Advocacy programs and reviews are also common strategies. </a:t>
            </a:r>
          </a:p>
          <a:p>
            <a:pPr marL="628650" lvl="1" indent="-171450">
              <a:lnSpc>
                <a:spcPct val="150000"/>
              </a:lnSpc>
              <a:buClr>
                <a:srgbClr val="FFC000"/>
              </a:buClr>
              <a:buFont typeface="Wingdings" panose="05000000000000000000" pitchFamily="2" charset="2"/>
              <a:buChar char="Ø"/>
            </a:pPr>
            <a:r>
              <a:rPr lang="en-US" sz="1600" dirty="0">
                <a:latin typeface="-apple-system"/>
              </a:rPr>
              <a:t>Lastly, consider rewarding these customers with Free Shipping or other like benefits. By doing so, they will shop more frequently and for more amount.</a:t>
            </a:r>
          </a:p>
        </p:txBody>
      </p:sp>
    </p:spTree>
    <p:extLst>
      <p:ext uri="{BB962C8B-B14F-4D97-AF65-F5344CB8AC3E}">
        <p14:creationId xmlns:p14="http://schemas.microsoft.com/office/powerpoint/2010/main" val="274116626"/>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64328" y="533740"/>
            <a:ext cx="10058400" cy="764957"/>
          </a:xfrm>
        </p:spPr>
        <p:txBody>
          <a:bodyPr vert="horz" lIns="91440" tIns="45720" rIns="91440" bIns="45720" rtlCol="0">
            <a:normAutofit/>
          </a:bodyPr>
          <a:lstStyle/>
          <a:p>
            <a:r>
              <a:rPr lang="en-US" dirty="0"/>
              <a:t>New Big Spenders </a:t>
            </a:r>
          </a:p>
        </p:txBody>
      </p:sp>
      <p:sp>
        <p:nvSpPr>
          <p:cNvPr id="5" name="Content Placeholder 4">
            <a:extLst>
              <a:ext uri="{FF2B5EF4-FFF2-40B4-BE49-F238E27FC236}">
                <a16:creationId xmlns:a16="http://schemas.microsoft.com/office/drawing/2014/main" id="{682BD99B-0479-4A66-81F5-777BE54E811B}"/>
              </a:ext>
            </a:extLst>
          </p:cNvPr>
          <p:cNvSpPr>
            <a:spLocks noGrp="1"/>
          </p:cNvSpPr>
          <p:nvPr>
            <p:ph idx="1"/>
          </p:nvPr>
        </p:nvSpPr>
        <p:spPr>
          <a:xfrm>
            <a:off x="1121994" y="1150827"/>
            <a:ext cx="10058400" cy="883919"/>
          </a:xfrm>
        </p:spPr>
        <p:txBody>
          <a:bodyPr>
            <a:normAutofit/>
          </a:bodyPr>
          <a:lstStyle/>
          <a:p>
            <a:pPr marL="0" indent="0">
              <a:lnSpc>
                <a:spcPct val="150000"/>
              </a:lnSpc>
              <a:spcBef>
                <a:spcPts val="0"/>
              </a:spcBef>
              <a:spcAft>
                <a:spcPts val="0"/>
              </a:spcAft>
            </a:pPr>
            <a:r>
              <a:rPr lang="en-US" sz="1600" b="1" dirty="0">
                <a:latin typeface="Bookman Old Style" panose="02050604050505020204" pitchFamily="18" charset="0"/>
                <a:cs typeface="Arabic Typesetting" panose="020B0604020202020204" pitchFamily="66" charset="-78"/>
              </a:rPr>
              <a:t>New Big Spenders (5.83% of the customers):</a:t>
            </a:r>
          </a:p>
          <a:p>
            <a:pPr marL="0" indent="0">
              <a:lnSpc>
                <a:spcPct val="150000"/>
              </a:lnSpc>
              <a:spcBef>
                <a:spcPts val="0"/>
              </a:spcBef>
              <a:spcAft>
                <a:spcPts val="0"/>
              </a:spcAft>
            </a:pPr>
            <a:r>
              <a:rPr lang="en-US" sz="1600" b="1" dirty="0">
                <a:latin typeface="Bookman Old Style" panose="02050604050505020204" pitchFamily="18" charset="0"/>
                <a:cs typeface="Arabic Typesetting" panose="020B0604020202020204" pitchFamily="66" charset="-78"/>
              </a:rPr>
              <a:t>RFM Score: 313, 312</a:t>
            </a:r>
          </a:p>
        </p:txBody>
      </p:sp>
      <p:sp>
        <p:nvSpPr>
          <p:cNvPr id="4" name="TextBox 3">
            <a:extLst>
              <a:ext uri="{FF2B5EF4-FFF2-40B4-BE49-F238E27FC236}">
                <a16:creationId xmlns:a16="http://schemas.microsoft.com/office/drawing/2014/main" id="{858FC9BD-67CC-430E-AA1E-AEEE69E5F246}"/>
              </a:ext>
            </a:extLst>
          </p:cNvPr>
          <p:cNvSpPr txBox="1"/>
          <p:nvPr/>
        </p:nvSpPr>
        <p:spPr>
          <a:xfrm>
            <a:off x="74141" y="6513647"/>
            <a:ext cx="3814119" cy="246221"/>
          </a:xfrm>
          <a:prstGeom prst="rect">
            <a:avLst/>
          </a:prstGeom>
          <a:noFill/>
        </p:spPr>
        <p:txBody>
          <a:bodyPr wrap="square" rtlCol="0">
            <a:spAutoFit/>
          </a:bodyPr>
          <a:lstStyle/>
          <a:p>
            <a:r>
              <a:rPr lang="en-US" sz="1000" b="1" dirty="0">
                <a:solidFill>
                  <a:srgbClr val="FFC000"/>
                </a:solidFill>
                <a:latin typeface="Century Gothic" panose="020B0502020202020204" pitchFamily="34" charset="0"/>
              </a:rPr>
              <a:t>KISHOR KUMAR SRIDHAR</a:t>
            </a:r>
          </a:p>
        </p:txBody>
      </p:sp>
      <p:sp>
        <p:nvSpPr>
          <p:cNvPr id="6" name="TextBox 5">
            <a:extLst>
              <a:ext uri="{FF2B5EF4-FFF2-40B4-BE49-F238E27FC236}">
                <a16:creationId xmlns:a16="http://schemas.microsoft.com/office/drawing/2014/main" id="{F5293569-601F-4EAE-B7D5-C4FD3D1B2036}"/>
              </a:ext>
            </a:extLst>
          </p:cNvPr>
          <p:cNvSpPr txBox="1"/>
          <p:nvPr/>
        </p:nvSpPr>
        <p:spPr>
          <a:xfrm>
            <a:off x="10000736" y="6513646"/>
            <a:ext cx="1979598" cy="246221"/>
          </a:xfrm>
          <a:prstGeom prst="rect">
            <a:avLst/>
          </a:prstGeom>
          <a:noFill/>
        </p:spPr>
        <p:txBody>
          <a:bodyPr wrap="square" rtlCol="0">
            <a:spAutoFit/>
          </a:bodyPr>
          <a:lstStyle/>
          <a:p>
            <a:pPr algn="r"/>
            <a:r>
              <a:rPr lang="en-US" sz="1000" b="1" dirty="0">
                <a:solidFill>
                  <a:srgbClr val="FFC000"/>
                </a:solidFill>
                <a:latin typeface="Century Gothic" panose="020B0502020202020204" pitchFamily="34" charset="0"/>
              </a:rPr>
              <a:t>17 May 2021</a:t>
            </a:r>
          </a:p>
        </p:txBody>
      </p:sp>
      <p:sp>
        <p:nvSpPr>
          <p:cNvPr id="7" name="TextBox 6">
            <a:extLst>
              <a:ext uri="{FF2B5EF4-FFF2-40B4-BE49-F238E27FC236}">
                <a16:creationId xmlns:a16="http://schemas.microsoft.com/office/drawing/2014/main" id="{DA8D91E6-7983-427F-8B01-D1688874D08A}"/>
              </a:ext>
            </a:extLst>
          </p:cNvPr>
          <p:cNvSpPr txBox="1"/>
          <p:nvPr/>
        </p:nvSpPr>
        <p:spPr>
          <a:xfrm>
            <a:off x="1113755" y="1917395"/>
            <a:ext cx="10058399" cy="4348883"/>
          </a:xfrm>
          <a:prstGeom prst="rect">
            <a:avLst/>
          </a:prstGeom>
          <a:noFill/>
        </p:spPr>
        <p:txBody>
          <a:bodyPr wrap="square">
            <a:spAutoFit/>
          </a:bodyPr>
          <a:lstStyle/>
          <a:p>
            <a:pPr algn="just">
              <a:lnSpc>
                <a:spcPct val="150000"/>
              </a:lnSpc>
              <a:buClr>
                <a:srgbClr val="FFC000"/>
              </a:buClr>
            </a:pPr>
            <a:r>
              <a:rPr lang="en-US" sz="1550" b="1" dirty="0">
                <a:solidFill>
                  <a:schemeClr val="tx1">
                    <a:lumMod val="75000"/>
                    <a:lumOff val="25000"/>
                  </a:schemeClr>
                </a:solidFill>
                <a:latin typeface="-apple-system"/>
              </a:rPr>
              <a:t>Who They Are: </a:t>
            </a:r>
          </a:p>
          <a:p>
            <a:pPr marL="628650" lvl="1" indent="-171450" algn="just">
              <a:lnSpc>
                <a:spcPct val="150000"/>
              </a:lnSpc>
              <a:buClr>
                <a:srgbClr val="FFC000"/>
              </a:buClr>
              <a:buFont typeface="Wingdings" panose="05000000000000000000" pitchFamily="2" charset="2"/>
              <a:buChar char="Ø"/>
            </a:pPr>
            <a:r>
              <a:rPr lang="en-US" sz="1550" dirty="0">
                <a:solidFill>
                  <a:schemeClr val="tx1">
                    <a:lumMod val="75000"/>
                    <a:lumOff val="25000"/>
                  </a:schemeClr>
                </a:solidFill>
                <a:latin typeface="-apple-system"/>
              </a:rPr>
              <a:t>These customers are the ones who have a high overall RFM score based on most recent visits and high spending but are not frequent shoppers.</a:t>
            </a:r>
          </a:p>
          <a:p>
            <a:pPr algn="just">
              <a:lnSpc>
                <a:spcPct val="150000"/>
              </a:lnSpc>
              <a:buClr>
                <a:srgbClr val="FFC000"/>
              </a:buClr>
            </a:pPr>
            <a:r>
              <a:rPr lang="en-US" sz="1550" b="1" dirty="0">
                <a:solidFill>
                  <a:schemeClr val="tx1">
                    <a:lumMod val="75000"/>
                    <a:lumOff val="25000"/>
                  </a:schemeClr>
                </a:solidFill>
                <a:latin typeface="-apple-system"/>
              </a:rPr>
              <a:t>Marketing Strategies: </a:t>
            </a:r>
          </a:p>
          <a:p>
            <a:pPr marL="628650" lvl="1" indent="-171450" algn="just">
              <a:lnSpc>
                <a:spcPct val="150000"/>
              </a:lnSpc>
              <a:buClr>
                <a:srgbClr val="FFC000"/>
              </a:buClr>
              <a:buFont typeface="Wingdings" panose="05000000000000000000" pitchFamily="2" charset="2"/>
              <a:buChar char="Ø"/>
            </a:pPr>
            <a:r>
              <a:rPr lang="en-US" sz="1550" dirty="0">
                <a:solidFill>
                  <a:schemeClr val="tx1">
                    <a:lumMod val="75000"/>
                    <a:lumOff val="25000"/>
                  </a:schemeClr>
                </a:solidFill>
                <a:latin typeface="-apple-system"/>
              </a:rPr>
              <a:t>Start building relationships with these customers by providing onboarding support and special offers to increase the frequency of their visits. </a:t>
            </a:r>
          </a:p>
          <a:p>
            <a:pPr marL="628650" lvl="1" indent="-171450" algn="just">
              <a:lnSpc>
                <a:spcPct val="150000"/>
              </a:lnSpc>
              <a:buClr>
                <a:srgbClr val="FFC000"/>
              </a:buClr>
              <a:buFont typeface="Wingdings" panose="05000000000000000000" pitchFamily="2" charset="2"/>
              <a:buChar char="Ø"/>
            </a:pPr>
            <a:r>
              <a:rPr lang="en-US" sz="1550" dirty="0">
                <a:solidFill>
                  <a:schemeClr val="tx1">
                    <a:lumMod val="75000"/>
                    <a:lumOff val="25000"/>
                  </a:schemeClr>
                </a:solidFill>
                <a:latin typeface="-apple-system"/>
              </a:rPr>
              <a:t>Potentially high-valued customers.</a:t>
            </a:r>
          </a:p>
          <a:p>
            <a:pPr marL="628650" lvl="1" indent="-171450" algn="just">
              <a:lnSpc>
                <a:spcPct val="150000"/>
              </a:lnSpc>
              <a:buClr>
                <a:srgbClr val="FFC000"/>
              </a:buClr>
              <a:buFont typeface="Wingdings" panose="05000000000000000000" pitchFamily="2" charset="2"/>
              <a:buChar char="Ø"/>
            </a:pPr>
            <a:r>
              <a:rPr lang="en-US" sz="1550" dirty="0">
                <a:solidFill>
                  <a:schemeClr val="tx1">
                    <a:lumMod val="75000"/>
                    <a:lumOff val="25000"/>
                  </a:schemeClr>
                </a:solidFill>
                <a:latin typeface="-apple-system"/>
              </a:rPr>
              <a:t>Since they have purchased very recently with high spending amount, as long as we increase their frequency, they will become the best customers with high loyalty. They need to be cultivated by the brand to become long-term loyalists. </a:t>
            </a:r>
          </a:p>
          <a:p>
            <a:pPr marL="628650" lvl="1" indent="-171450" algn="just">
              <a:lnSpc>
                <a:spcPct val="150000"/>
              </a:lnSpc>
              <a:buClr>
                <a:srgbClr val="FFC000"/>
              </a:buClr>
              <a:buFont typeface="Wingdings" panose="05000000000000000000" pitchFamily="2" charset="2"/>
              <a:buChar char="Ø"/>
            </a:pPr>
            <a:r>
              <a:rPr lang="en-US" sz="1550" dirty="0">
                <a:solidFill>
                  <a:schemeClr val="tx1">
                    <a:lumMod val="75000"/>
                    <a:lumOff val="25000"/>
                  </a:schemeClr>
                </a:solidFill>
                <a:latin typeface="-apple-system"/>
              </a:rPr>
              <a:t>We can welcome them with personalized email with a coupon code to encourage repeat purchases. We can also enroll these customers into a loyalty or membership program that rewards order frequency.</a:t>
            </a:r>
          </a:p>
        </p:txBody>
      </p:sp>
    </p:spTree>
    <p:extLst>
      <p:ext uri="{BB962C8B-B14F-4D97-AF65-F5344CB8AC3E}">
        <p14:creationId xmlns:p14="http://schemas.microsoft.com/office/powerpoint/2010/main" val="3213130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426649"/>
            <a:ext cx="10058400" cy="864017"/>
          </a:xfrm>
        </p:spPr>
        <p:txBody>
          <a:bodyPr vert="horz" lIns="91440" tIns="45720" rIns="91440" bIns="45720" rtlCol="0">
            <a:normAutofit/>
          </a:bodyPr>
          <a:lstStyle/>
          <a:p>
            <a:r>
              <a:rPr lang="en-US" dirty="0"/>
              <a:t>Average Customers </a:t>
            </a:r>
          </a:p>
        </p:txBody>
      </p:sp>
      <p:sp>
        <p:nvSpPr>
          <p:cNvPr id="5" name="Content Placeholder 4">
            <a:extLst>
              <a:ext uri="{FF2B5EF4-FFF2-40B4-BE49-F238E27FC236}">
                <a16:creationId xmlns:a16="http://schemas.microsoft.com/office/drawing/2014/main" id="{682BD99B-0479-4A66-81F5-777BE54E811B}"/>
              </a:ext>
            </a:extLst>
          </p:cNvPr>
          <p:cNvSpPr>
            <a:spLocks noGrp="1"/>
          </p:cNvSpPr>
          <p:nvPr>
            <p:ph idx="1"/>
          </p:nvPr>
        </p:nvSpPr>
        <p:spPr>
          <a:xfrm>
            <a:off x="1130232" y="1094605"/>
            <a:ext cx="10058400" cy="864017"/>
          </a:xfrm>
        </p:spPr>
        <p:txBody>
          <a:bodyPr>
            <a:normAutofit/>
          </a:bodyPr>
          <a:lstStyle/>
          <a:p>
            <a:pPr marL="0" indent="0">
              <a:lnSpc>
                <a:spcPct val="160000"/>
              </a:lnSpc>
              <a:spcBef>
                <a:spcPts val="0"/>
              </a:spcBef>
              <a:spcAft>
                <a:spcPts val="0"/>
              </a:spcAft>
            </a:pPr>
            <a:r>
              <a:rPr lang="en-US" sz="1600" b="1" dirty="0">
                <a:latin typeface="Bookman Old Style" panose="02050604050505020204" pitchFamily="18" charset="0"/>
                <a:cs typeface="Arabic Typesetting" panose="020B0604020202020204" pitchFamily="66" charset="-78"/>
              </a:rPr>
              <a:t>Average Customers (20.99% of the customers):</a:t>
            </a:r>
          </a:p>
          <a:p>
            <a:pPr marL="0" indent="0">
              <a:lnSpc>
                <a:spcPct val="160000"/>
              </a:lnSpc>
              <a:spcBef>
                <a:spcPts val="0"/>
              </a:spcBef>
              <a:spcAft>
                <a:spcPts val="0"/>
              </a:spcAft>
            </a:pPr>
            <a:r>
              <a:rPr lang="en-US" sz="1600" b="1" dirty="0">
                <a:latin typeface="Bookman Old Style" panose="02050604050505020204" pitchFamily="18" charset="0"/>
                <a:cs typeface="Arabic Typesetting" panose="020B0604020202020204" pitchFamily="66" charset="-78"/>
              </a:rPr>
              <a:t>RFM Score: 212</a:t>
            </a:r>
          </a:p>
        </p:txBody>
      </p:sp>
      <p:sp>
        <p:nvSpPr>
          <p:cNvPr id="4" name="TextBox 3">
            <a:extLst>
              <a:ext uri="{FF2B5EF4-FFF2-40B4-BE49-F238E27FC236}">
                <a16:creationId xmlns:a16="http://schemas.microsoft.com/office/drawing/2014/main" id="{58CCA50F-9074-4215-B37A-BFB7290C9A49}"/>
              </a:ext>
            </a:extLst>
          </p:cNvPr>
          <p:cNvSpPr txBox="1"/>
          <p:nvPr/>
        </p:nvSpPr>
        <p:spPr>
          <a:xfrm>
            <a:off x="74141" y="6513647"/>
            <a:ext cx="3814119" cy="246221"/>
          </a:xfrm>
          <a:prstGeom prst="rect">
            <a:avLst/>
          </a:prstGeom>
          <a:noFill/>
        </p:spPr>
        <p:txBody>
          <a:bodyPr wrap="square" rtlCol="0">
            <a:spAutoFit/>
          </a:bodyPr>
          <a:lstStyle/>
          <a:p>
            <a:r>
              <a:rPr lang="en-US" sz="1000" b="1" dirty="0">
                <a:solidFill>
                  <a:srgbClr val="FFC000"/>
                </a:solidFill>
                <a:latin typeface="Century Gothic" panose="020B0502020202020204" pitchFamily="34" charset="0"/>
              </a:rPr>
              <a:t>KISHOR KUMAR SRIDHAR</a:t>
            </a:r>
          </a:p>
        </p:txBody>
      </p:sp>
      <p:sp>
        <p:nvSpPr>
          <p:cNvPr id="6" name="TextBox 5">
            <a:extLst>
              <a:ext uri="{FF2B5EF4-FFF2-40B4-BE49-F238E27FC236}">
                <a16:creationId xmlns:a16="http://schemas.microsoft.com/office/drawing/2014/main" id="{5FEEB71E-9627-4D07-BB98-61FF0C8B444A}"/>
              </a:ext>
            </a:extLst>
          </p:cNvPr>
          <p:cNvSpPr txBox="1"/>
          <p:nvPr/>
        </p:nvSpPr>
        <p:spPr>
          <a:xfrm>
            <a:off x="10000736" y="6513646"/>
            <a:ext cx="1979598" cy="246221"/>
          </a:xfrm>
          <a:prstGeom prst="rect">
            <a:avLst/>
          </a:prstGeom>
          <a:noFill/>
        </p:spPr>
        <p:txBody>
          <a:bodyPr wrap="square" rtlCol="0">
            <a:spAutoFit/>
          </a:bodyPr>
          <a:lstStyle/>
          <a:p>
            <a:pPr algn="r"/>
            <a:r>
              <a:rPr lang="en-US" sz="1000" b="1" dirty="0">
                <a:solidFill>
                  <a:srgbClr val="FFC000"/>
                </a:solidFill>
                <a:latin typeface="Century Gothic" panose="020B0502020202020204" pitchFamily="34" charset="0"/>
              </a:rPr>
              <a:t>17 May 2021</a:t>
            </a:r>
          </a:p>
        </p:txBody>
      </p:sp>
      <p:sp>
        <p:nvSpPr>
          <p:cNvPr id="7" name="TextBox 6">
            <a:extLst>
              <a:ext uri="{FF2B5EF4-FFF2-40B4-BE49-F238E27FC236}">
                <a16:creationId xmlns:a16="http://schemas.microsoft.com/office/drawing/2014/main" id="{258A7D1C-4C05-4DAF-8966-134947F37425}"/>
              </a:ext>
            </a:extLst>
          </p:cNvPr>
          <p:cNvSpPr txBox="1"/>
          <p:nvPr/>
        </p:nvSpPr>
        <p:spPr>
          <a:xfrm>
            <a:off x="1120344" y="2106992"/>
            <a:ext cx="10058400" cy="2983509"/>
          </a:xfrm>
          <a:prstGeom prst="rect">
            <a:avLst/>
          </a:prstGeom>
          <a:noFill/>
        </p:spPr>
        <p:txBody>
          <a:bodyPr wrap="square">
            <a:spAutoFit/>
          </a:bodyPr>
          <a:lstStyle/>
          <a:p>
            <a:pPr>
              <a:lnSpc>
                <a:spcPct val="150000"/>
              </a:lnSpc>
              <a:buClr>
                <a:srgbClr val="FFC000"/>
              </a:buClr>
            </a:pPr>
            <a:r>
              <a:rPr lang="en-US" b="1" dirty="0">
                <a:solidFill>
                  <a:schemeClr val="tx1">
                    <a:lumMod val="75000"/>
                    <a:lumOff val="25000"/>
                  </a:schemeClr>
                </a:solidFill>
                <a:latin typeface="-apple-system"/>
              </a:rPr>
              <a:t>Who They Are:</a:t>
            </a:r>
          </a:p>
          <a:p>
            <a:pPr marL="914400" lvl="1" indent="-285750">
              <a:lnSpc>
                <a:spcPct val="150000"/>
              </a:lnSpc>
              <a:buClr>
                <a:srgbClr val="FFC000"/>
              </a:buClr>
              <a:buFont typeface="Wingdings" panose="05000000000000000000" pitchFamily="2" charset="2"/>
              <a:buChar char="Ø"/>
            </a:pPr>
            <a:r>
              <a:rPr lang="en-US" dirty="0">
                <a:solidFill>
                  <a:schemeClr val="tx1">
                    <a:lumMod val="75000"/>
                    <a:lumOff val="25000"/>
                  </a:schemeClr>
                </a:solidFill>
                <a:latin typeface="-apple-system"/>
              </a:rPr>
              <a:t>These customers have purchased fairly recently, and their spending is average, but the purchase frequency is relatively low.</a:t>
            </a:r>
          </a:p>
          <a:p>
            <a:pPr>
              <a:lnSpc>
                <a:spcPct val="150000"/>
              </a:lnSpc>
              <a:buClr>
                <a:srgbClr val="FFC000"/>
              </a:buClr>
            </a:pPr>
            <a:r>
              <a:rPr lang="en-US" b="1" dirty="0">
                <a:solidFill>
                  <a:schemeClr val="tx1">
                    <a:lumMod val="75000"/>
                    <a:lumOff val="25000"/>
                  </a:schemeClr>
                </a:solidFill>
                <a:latin typeface="-apple-system"/>
              </a:rPr>
              <a:t>Marketing Strategies: </a:t>
            </a:r>
          </a:p>
          <a:p>
            <a:pPr marL="914400" lvl="1" indent="-285750">
              <a:lnSpc>
                <a:spcPct val="150000"/>
              </a:lnSpc>
              <a:buClr>
                <a:srgbClr val="FFC000"/>
              </a:buClr>
              <a:buFont typeface="Wingdings" panose="05000000000000000000" pitchFamily="2" charset="2"/>
              <a:buChar char="Ø"/>
            </a:pPr>
            <a:r>
              <a:rPr lang="en-US" dirty="0">
                <a:solidFill>
                  <a:schemeClr val="tx1">
                    <a:lumMod val="75000"/>
                    <a:lumOff val="25000"/>
                  </a:schemeClr>
                </a:solidFill>
                <a:latin typeface="-apple-system"/>
              </a:rPr>
              <a:t>Considering the huge customer base, this group can have large potential values and we need to incentivize them to spend more. </a:t>
            </a:r>
          </a:p>
          <a:p>
            <a:pPr marL="914400" lvl="1" indent="-285750">
              <a:lnSpc>
                <a:spcPct val="150000"/>
              </a:lnSpc>
              <a:spcBef>
                <a:spcPts val="200"/>
              </a:spcBef>
              <a:spcAft>
                <a:spcPts val="400"/>
              </a:spcAft>
              <a:buClr>
                <a:srgbClr val="FFC000"/>
              </a:buClr>
              <a:buFont typeface="Wingdings" panose="05000000000000000000" pitchFamily="2" charset="2"/>
              <a:buChar char="Ø"/>
            </a:pPr>
            <a:r>
              <a:rPr lang="en-US" dirty="0">
                <a:solidFill>
                  <a:schemeClr val="tx1">
                    <a:lumMod val="75000"/>
                    <a:lumOff val="25000"/>
                  </a:schemeClr>
                </a:solidFill>
                <a:latin typeface="-apple-system"/>
              </a:rPr>
              <a:t>For example, we can reward them with special discount offers, free shipping or other benefits.</a:t>
            </a:r>
          </a:p>
        </p:txBody>
      </p:sp>
    </p:spTree>
    <p:extLst>
      <p:ext uri="{BB962C8B-B14F-4D97-AF65-F5344CB8AC3E}">
        <p14:creationId xmlns:p14="http://schemas.microsoft.com/office/powerpoint/2010/main" val="963006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80804" y="517265"/>
            <a:ext cx="10058400" cy="764957"/>
          </a:xfrm>
        </p:spPr>
        <p:txBody>
          <a:bodyPr vert="horz" lIns="91440" tIns="45720" rIns="91440" bIns="45720" rtlCol="0">
            <a:normAutofit/>
          </a:bodyPr>
          <a:lstStyle/>
          <a:p>
            <a:r>
              <a:rPr lang="en-US" dirty="0"/>
              <a:t>Rookies - Newest Customers </a:t>
            </a:r>
          </a:p>
        </p:txBody>
      </p:sp>
      <p:sp>
        <p:nvSpPr>
          <p:cNvPr id="5" name="Content Placeholder 4">
            <a:extLst>
              <a:ext uri="{FF2B5EF4-FFF2-40B4-BE49-F238E27FC236}">
                <a16:creationId xmlns:a16="http://schemas.microsoft.com/office/drawing/2014/main" id="{682BD99B-0479-4A66-81F5-777BE54E811B}"/>
              </a:ext>
            </a:extLst>
          </p:cNvPr>
          <p:cNvSpPr>
            <a:spLocks noGrp="1"/>
          </p:cNvSpPr>
          <p:nvPr>
            <p:ph idx="1"/>
          </p:nvPr>
        </p:nvSpPr>
        <p:spPr>
          <a:xfrm>
            <a:off x="1130232" y="1093165"/>
            <a:ext cx="10058400" cy="916870"/>
          </a:xfrm>
        </p:spPr>
        <p:txBody>
          <a:bodyPr>
            <a:normAutofit/>
          </a:bodyPr>
          <a:lstStyle/>
          <a:p>
            <a:pPr marL="0" indent="0">
              <a:lnSpc>
                <a:spcPct val="160000"/>
              </a:lnSpc>
              <a:spcBef>
                <a:spcPts val="0"/>
              </a:spcBef>
              <a:spcAft>
                <a:spcPts val="0"/>
              </a:spcAft>
            </a:pPr>
            <a:r>
              <a:rPr lang="en-US" sz="1600" b="1" dirty="0">
                <a:latin typeface="Bookman Old Style" panose="02050604050505020204" pitchFamily="18" charset="0"/>
                <a:cs typeface="Arabic Typesetting" panose="020B0604020202020204" pitchFamily="66" charset="-78"/>
              </a:rPr>
              <a:t>Rookies - Newest Customers (13.20% of the customers):</a:t>
            </a:r>
          </a:p>
          <a:p>
            <a:pPr marL="0" indent="0">
              <a:lnSpc>
                <a:spcPct val="160000"/>
              </a:lnSpc>
              <a:spcBef>
                <a:spcPts val="0"/>
              </a:spcBef>
              <a:spcAft>
                <a:spcPts val="0"/>
              </a:spcAft>
            </a:pPr>
            <a:r>
              <a:rPr lang="en-US" sz="1600" b="1" dirty="0">
                <a:latin typeface="Bookman Old Style" panose="02050604050505020204" pitchFamily="18" charset="0"/>
                <a:cs typeface="Arabic Typesetting" panose="020B0604020202020204" pitchFamily="66" charset="-78"/>
              </a:rPr>
              <a:t>RFM Score: 211, 311</a:t>
            </a:r>
            <a:endParaRPr lang="en-US" b="1" dirty="0">
              <a:latin typeface="-apple-system"/>
            </a:endParaRPr>
          </a:p>
        </p:txBody>
      </p:sp>
      <p:sp>
        <p:nvSpPr>
          <p:cNvPr id="4" name="TextBox 3">
            <a:extLst>
              <a:ext uri="{FF2B5EF4-FFF2-40B4-BE49-F238E27FC236}">
                <a16:creationId xmlns:a16="http://schemas.microsoft.com/office/drawing/2014/main" id="{261C797E-5A47-489F-8A9B-726E6F1A1784}"/>
              </a:ext>
            </a:extLst>
          </p:cNvPr>
          <p:cNvSpPr txBox="1"/>
          <p:nvPr/>
        </p:nvSpPr>
        <p:spPr>
          <a:xfrm>
            <a:off x="74141" y="6513647"/>
            <a:ext cx="3814119" cy="246221"/>
          </a:xfrm>
          <a:prstGeom prst="rect">
            <a:avLst/>
          </a:prstGeom>
          <a:noFill/>
        </p:spPr>
        <p:txBody>
          <a:bodyPr wrap="square" rtlCol="0">
            <a:spAutoFit/>
          </a:bodyPr>
          <a:lstStyle/>
          <a:p>
            <a:r>
              <a:rPr lang="en-US" sz="1000" b="1" dirty="0">
                <a:solidFill>
                  <a:srgbClr val="FFC000"/>
                </a:solidFill>
                <a:latin typeface="Century Gothic" panose="020B0502020202020204" pitchFamily="34" charset="0"/>
              </a:rPr>
              <a:t>KISHOR KUMAR SRIDHAR</a:t>
            </a:r>
          </a:p>
        </p:txBody>
      </p:sp>
      <p:sp>
        <p:nvSpPr>
          <p:cNvPr id="6" name="TextBox 5">
            <a:extLst>
              <a:ext uri="{FF2B5EF4-FFF2-40B4-BE49-F238E27FC236}">
                <a16:creationId xmlns:a16="http://schemas.microsoft.com/office/drawing/2014/main" id="{5CA693C6-F9C0-4E3A-A50A-5ED20C4C4E10}"/>
              </a:ext>
            </a:extLst>
          </p:cNvPr>
          <p:cNvSpPr txBox="1"/>
          <p:nvPr/>
        </p:nvSpPr>
        <p:spPr>
          <a:xfrm>
            <a:off x="10000736" y="6513646"/>
            <a:ext cx="1979598" cy="246221"/>
          </a:xfrm>
          <a:prstGeom prst="rect">
            <a:avLst/>
          </a:prstGeom>
          <a:noFill/>
        </p:spPr>
        <p:txBody>
          <a:bodyPr wrap="square" rtlCol="0">
            <a:spAutoFit/>
          </a:bodyPr>
          <a:lstStyle/>
          <a:p>
            <a:pPr algn="r"/>
            <a:r>
              <a:rPr lang="en-US" sz="1000" b="1" dirty="0">
                <a:solidFill>
                  <a:srgbClr val="FFC000"/>
                </a:solidFill>
                <a:latin typeface="Century Gothic" panose="020B0502020202020204" pitchFamily="34" charset="0"/>
              </a:rPr>
              <a:t>17 May 2021</a:t>
            </a:r>
          </a:p>
        </p:txBody>
      </p:sp>
      <p:sp>
        <p:nvSpPr>
          <p:cNvPr id="7" name="TextBox 6">
            <a:extLst>
              <a:ext uri="{FF2B5EF4-FFF2-40B4-BE49-F238E27FC236}">
                <a16:creationId xmlns:a16="http://schemas.microsoft.com/office/drawing/2014/main" id="{6395B25F-BFE9-4573-B22C-2634542C1E11}"/>
              </a:ext>
            </a:extLst>
          </p:cNvPr>
          <p:cNvSpPr txBox="1"/>
          <p:nvPr/>
        </p:nvSpPr>
        <p:spPr>
          <a:xfrm>
            <a:off x="1130232" y="2006458"/>
            <a:ext cx="10058400" cy="4204356"/>
          </a:xfrm>
          <a:prstGeom prst="rect">
            <a:avLst/>
          </a:prstGeom>
          <a:noFill/>
        </p:spPr>
        <p:txBody>
          <a:bodyPr wrap="square">
            <a:spAutoFit/>
          </a:bodyPr>
          <a:lstStyle/>
          <a:p>
            <a:pPr>
              <a:lnSpc>
                <a:spcPct val="150000"/>
              </a:lnSpc>
              <a:buClr>
                <a:srgbClr val="FFC000"/>
              </a:buClr>
            </a:pPr>
            <a:r>
              <a:rPr lang="en-US" b="1" dirty="0">
                <a:solidFill>
                  <a:schemeClr val="tx1">
                    <a:lumMod val="75000"/>
                    <a:lumOff val="25000"/>
                  </a:schemeClr>
                </a:solidFill>
                <a:latin typeface="-apple-system"/>
              </a:rPr>
              <a:t>Who They Are: </a:t>
            </a:r>
          </a:p>
          <a:p>
            <a:pPr marL="628650" lvl="1" indent="-171450">
              <a:lnSpc>
                <a:spcPct val="150000"/>
              </a:lnSpc>
              <a:buClr>
                <a:srgbClr val="FFC000"/>
              </a:buClr>
              <a:buFont typeface="Wingdings" panose="05000000000000000000" pitchFamily="2" charset="2"/>
              <a:buChar char="Ø"/>
            </a:pPr>
            <a:r>
              <a:rPr lang="en-US" dirty="0">
                <a:solidFill>
                  <a:schemeClr val="tx1">
                    <a:lumMod val="75000"/>
                    <a:lumOff val="25000"/>
                  </a:schemeClr>
                </a:solidFill>
                <a:latin typeface="-apple-system"/>
              </a:rPr>
              <a:t>Customers who visited the website recently often, but do not frequent it or spend a lot.</a:t>
            </a:r>
          </a:p>
          <a:p>
            <a:pPr marL="628650" lvl="1" indent="-171450">
              <a:lnSpc>
                <a:spcPct val="150000"/>
              </a:lnSpc>
              <a:buClr>
                <a:srgbClr val="FFC000"/>
              </a:buClr>
              <a:buFont typeface="Wingdings" panose="05000000000000000000" pitchFamily="2" charset="2"/>
              <a:buChar char="Ø"/>
            </a:pPr>
            <a:r>
              <a:rPr lang="en-US" dirty="0">
                <a:solidFill>
                  <a:schemeClr val="tx1">
                    <a:lumMod val="75000"/>
                    <a:lumOff val="25000"/>
                  </a:schemeClr>
                </a:solidFill>
                <a:latin typeface="-apple-system"/>
              </a:rPr>
              <a:t>Customers who look at articles in the products without making any purchases.</a:t>
            </a:r>
          </a:p>
          <a:p>
            <a:pPr>
              <a:lnSpc>
                <a:spcPct val="150000"/>
              </a:lnSpc>
              <a:buClr>
                <a:srgbClr val="FFC000"/>
              </a:buClr>
            </a:pPr>
            <a:r>
              <a:rPr lang="en-US" b="1" dirty="0">
                <a:solidFill>
                  <a:schemeClr val="tx1">
                    <a:lumMod val="75000"/>
                    <a:lumOff val="25000"/>
                  </a:schemeClr>
                </a:solidFill>
                <a:latin typeface="-apple-system"/>
              </a:rPr>
              <a:t>Marketing Strategies: </a:t>
            </a:r>
          </a:p>
          <a:p>
            <a:pPr marL="628650" lvl="1" indent="-171450">
              <a:lnSpc>
                <a:spcPct val="150000"/>
              </a:lnSpc>
              <a:buClr>
                <a:srgbClr val="FFC000"/>
              </a:buClr>
              <a:buFont typeface="Wingdings" panose="05000000000000000000" pitchFamily="2" charset="2"/>
              <a:buChar char="Ø"/>
            </a:pPr>
            <a:r>
              <a:rPr lang="en-US" dirty="0">
                <a:solidFill>
                  <a:schemeClr val="tx1">
                    <a:lumMod val="75000"/>
                    <a:lumOff val="25000"/>
                  </a:schemeClr>
                </a:solidFill>
                <a:latin typeface="-apple-system"/>
              </a:rPr>
              <a:t>These customers visit relatively often but only to look at the products and not buy them. Even if they do end up buying, they are only interested in the low-cost items. </a:t>
            </a:r>
          </a:p>
          <a:p>
            <a:pPr marL="628650" lvl="1" indent="-171450">
              <a:lnSpc>
                <a:spcPct val="150000"/>
              </a:lnSpc>
              <a:buClr>
                <a:srgbClr val="FFC000"/>
              </a:buClr>
              <a:buFont typeface="Wingdings" panose="05000000000000000000" pitchFamily="2" charset="2"/>
              <a:buChar char="Ø"/>
            </a:pPr>
            <a:r>
              <a:rPr lang="en-US" dirty="0">
                <a:solidFill>
                  <a:schemeClr val="tx1">
                    <a:lumMod val="75000"/>
                    <a:lumOff val="25000"/>
                  </a:schemeClr>
                </a:solidFill>
                <a:latin typeface="-apple-system"/>
              </a:rPr>
              <a:t>Hence, providing them discounts at a lower cost to encourage their buying is the way to attract these customers. </a:t>
            </a:r>
          </a:p>
          <a:p>
            <a:pPr marL="628650" lvl="1" indent="-171450">
              <a:lnSpc>
                <a:spcPct val="150000"/>
              </a:lnSpc>
              <a:buClr>
                <a:srgbClr val="FFC000"/>
              </a:buClr>
              <a:buFont typeface="Wingdings" panose="05000000000000000000" pitchFamily="2" charset="2"/>
              <a:buChar char="Ø"/>
            </a:pPr>
            <a:r>
              <a:rPr lang="en-US" dirty="0">
                <a:solidFill>
                  <a:schemeClr val="tx1">
                    <a:lumMod val="75000"/>
                    <a:lumOff val="25000"/>
                  </a:schemeClr>
                </a:solidFill>
                <a:latin typeface="-apple-system"/>
              </a:rPr>
              <a:t>Having clear strategies in place for first time buyers such as triggered welcome emails will pay dividends.</a:t>
            </a:r>
          </a:p>
        </p:txBody>
      </p:sp>
    </p:spTree>
    <p:extLst>
      <p:ext uri="{BB962C8B-B14F-4D97-AF65-F5344CB8AC3E}">
        <p14:creationId xmlns:p14="http://schemas.microsoft.com/office/powerpoint/2010/main" val="2416539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47852" y="509026"/>
            <a:ext cx="10058400" cy="764957"/>
          </a:xfrm>
        </p:spPr>
        <p:txBody>
          <a:bodyPr vert="horz" lIns="91440" tIns="45720" rIns="91440" bIns="45720" rtlCol="0">
            <a:normAutofit/>
          </a:bodyPr>
          <a:lstStyle/>
          <a:p>
            <a:r>
              <a:rPr lang="en-US" dirty="0"/>
              <a:t>Can’t Lose Them</a:t>
            </a:r>
          </a:p>
        </p:txBody>
      </p:sp>
      <p:sp>
        <p:nvSpPr>
          <p:cNvPr id="5" name="Content Placeholder 4">
            <a:extLst>
              <a:ext uri="{FF2B5EF4-FFF2-40B4-BE49-F238E27FC236}">
                <a16:creationId xmlns:a16="http://schemas.microsoft.com/office/drawing/2014/main" id="{682BD99B-0479-4A66-81F5-777BE54E811B}"/>
              </a:ext>
            </a:extLst>
          </p:cNvPr>
          <p:cNvSpPr>
            <a:spLocks noGrp="1"/>
          </p:cNvSpPr>
          <p:nvPr>
            <p:ph idx="1"/>
          </p:nvPr>
        </p:nvSpPr>
        <p:spPr>
          <a:xfrm>
            <a:off x="1130232" y="1117879"/>
            <a:ext cx="10058400" cy="900395"/>
          </a:xfrm>
        </p:spPr>
        <p:txBody>
          <a:bodyPr>
            <a:normAutofit/>
          </a:bodyPr>
          <a:lstStyle/>
          <a:p>
            <a:pPr marL="0" indent="0">
              <a:lnSpc>
                <a:spcPct val="150000"/>
              </a:lnSpc>
              <a:spcBef>
                <a:spcPts val="0"/>
              </a:spcBef>
              <a:spcAft>
                <a:spcPts val="0"/>
              </a:spcAft>
            </a:pPr>
            <a:r>
              <a:rPr lang="en-US" sz="1600" b="1" dirty="0">
                <a:latin typeface="Bookman Old Style" panose="02050604050505020204" pitchFamily="18" charset="0"/>
                <a:cs typeface="Arabic Typesetting" panose="020B0604020202020204" pitchFamily="66" charset="-78"/>
              </a:rPr>
              <a:t>Can’t Lose Them (6.75% of the customers):</a:t>
            </a:r>
          </a:p>
          <a:p>
            <a:pPr marL="0" indent="0">
              <a:lnSpc>
                <a:spcPct val="150000"/>
              </a:lnSpc>
              <a:spcBef>
                <a:spcPts val="0"/>
              </a:spcBef>
              <a:spcAft>
                <a:spcPts val="0"/>
              </a:spcAft>
            </a:pPr>
            <a:r>
              <a:rPr lang="en-US" sz="1600" b="1" dirty="0">
                <a:latin typeface="Bookman Old Style" panose="02050604050505020204" pitchFamily="18" charset="0"/>
                <a:cs typeface="Arabic Typesetting" panose="020B0604020202020204" pitchFamily="66" charset="-78"/>
              </a:rPr>
              <a:t>RFM Score: 222</a:t>
            </a:r>
          </a:p>
        </p:txBody>
      </p:sp>
      <p:sp>
        <p:nvSpPr>
          <p:cNvPr id="4" name="TextBox 3">
            <a:extLst>
              <a:ext uri="{FF2B5EF4-FFF2-40B4-BE49-F238E27FC236}">
                <a16:creationId xmlns:a16="http://schemas.microsoft.com/office/drawing/2014/main" id="{32B91806-FB5F-4CB5-A693-EA159D1C0F32}"/>
              </a:ext>
            </a:extLst>
          </p:cNvPr>
          <p:cNvSpPr txBox="1"/>
          <p:nvPr/>
        </p:nvSpPr>
        <p:spPr>
          <a:xfrm>
            <a:off x="74141" y="6513647"/>
            <a:ext cx="3814119" cy="246221"/>
          </a:xfrm>
          <a:prstGeom prst="rect">
            <a:avLst/>
          </a:prstGeom>
          <a:noFill/>
        </p:spPr>
        <p:txBody>
          <a:bodyPr wrap="square" rtlCol="0">
            <a:spAutoFit/>
          </a:bodyPr>
          <a:lstStyle/>
          <a:p>
            <a:r>
              <a:rPr lang="en-US" sz="1000" b="1" dirty="0">
                <a:solidFill>
                  <a:srgbClr val="FFC000"/>
                </a:solidFill>
                <a:latin typeface="Century Gothic" panose="020B0502020202020204" pitchFamily="34" charset="0"/>
              </a:rPr>
              <a:t>KISHOR KUMAR SRIDHAR</a:t>
            </a:r>
          </a:p>
        </p:txBody>
      </p:sp>
      <p:sp>
        <p:nvSpPr>
          <p:cNvPr id="6" name="TextBox 5">
            <a:extLst>
              <a:ext uri="{FF2B5EF4-FFF2-40B4-BE49-F238E27FC236}">
                <a16:creationId xmlns:a16="http://schemas.microsoft.com/office/drawing/2014/main" id="{AA3AB9A1-159C-482E-ACCF-504FA435355C}"/>
              </a:ext>
            </a:extLst>
          </p:cNvPr>
          <p:cNvSpPr txBox="1"/>
          <p:nvPr/>
        </p:nvSpPr>
        <p:spPr>
          <a:xfrm>
            <a:off x="10000736" y="6513646"/>
            <a:ext cx="1979598" cy="246221"/>
          </a:xfrm>
          <a:prstGeom prst="rect">
            <a:avLst/>
          </a:prstGeom>
          <a:noFill/>
        </p:spPr>
        <p:txBody>
          <a:bodyPr wrap="square" rtlCol="0">
            <a:spAutoFit/>
          </a:bodyPr>
          <a:lstStyle/>
          <a:p>
            <a:pPr algn="r"/>
            <a:r>
              <a:rPr lang="en-US" sz="1000" b="1" dirty="0">
                <a:solidFill>
                  <a:srgbClr val="FFC000"/>
                </a:solidFill>
                <a:latin typeface="Century Gothic" panose="020B0502020202020204" pitchFamily="34" charset="0"/>
              </a:rPr>
              <a:t>17 May 2021</a:t>
            </a:r>
          </a:p>
        </p:txBody>
      </p:sp>
      <p:sp>
        <p:nvSpPr>
          <p:cNvPr id="7" name="TextBox 6">
            <a:extLst>
              <a:ext uri="{FF2B5EF4-FFF2-40B4-BE49-F238E27FC236}">
                <a16:creationId xmlns:a16="http://schemas.microsoft.com/office/drawing/2014/main" id="{7FC8DC25-0682-4422-843A-4BFAC7E3A428}"/>
              </a:ext>
            </a:extLst>
          </p:cNvPr>
          <p:cNvSpPr txBox="1"/>
          <p:nvPr/>
        </p:nvSpPr>
        <p:spPr>
          <a:xfrm>
            <a:off x="1136822" y="2053812"/>
            <a:ext cx="10058401" cy="3373359"/>
          </a:xfrm>
          <a:prstGeom prst="rect">
            <a:avLst/>
          </a:prstGeom>
          <a:noFill/>
        </p:spPr>
        <p:txBody>
          <a:bodyPr wrap="square">
            <a:spAutoFit/>
          </a:bodyPr>
          <a:lstStyle/>
          <a:p>
            <a:pPr>
              <a:lnSpc>
                <a:spcPct val="150000"/>
              </a:lnSpc>
              <a:buClr>
                <a:srgbClr val="FFC000"/>
              </a:buClr>
            </a:pPr>
            <a:r>
              <a:rPr lang="en-US" b="1" dirty="0">
                <a:latin typeface="-apple-system"/>
              </a:rPr>
              <a:t>Who They Are: </a:t>
            </a:r>
          </a:p>
          <a:p>
            <a:pPr marL="628650" lvl="1" indent="-171450">
              <a:lnSpc>
                <a:spcPct val="150000"/>
              </a:lnSpc>
              <a:buClr>
                <a:srgbClr val="FFC000"/>
              </a:buClr>
              <a:buFont typeface="Wingdings" panose="05000000000000000000" pitchFamily="2" charset="2"/>
              <a:buChar char="Ø"/>
            </a:pPr>
            <a:r>
              <a:rPr lang="en-US" dirty="0">
                <a:latin typeface="-apple-system"/>
              </a:rPr>
              <a:t>These are customers who used to visit and purchase quite often and spend a decent amount of money.</a:t>
            </a:r>
          </a:p>
          <a:p>
            <a:pPr>
              <a:lnSpc>
                <a:spcPct val="150000"/>
              </a:lnSpc>
              <a:buClr>
                <a:srgbClr val="FFC000"/>
              </a:buClr>
            </a:pPr>
            <a:r>
              <a:rPr lang="en-US" b="1" dirty="0">
                <a:latin typeface="-apple-system"/>
              </a:rPr>
              <a:t>Marketing Strategies: </a:t>
            </a:r>
          </a:p>
          <a:p>
            <a:pPr marL="628650" lvl="1" indent="-171450">
              <a:lnSpc>
                <a:spcPct val="150000"/>
              </a:lnSpc>
              <a:buClr>
                <a:srgbClr val="FFC000"/>
              </a:buClr>
              <a:buFont typeface="Wingdings" panose="05000000000000000000" pitchFamily="2" charset="2"/>
              <a:buChar char="Ø"/>
            </a:pPr>
            <a:r>
              <a:rPr lang="en-US" dirty="0">
                <a:latin typeface="-apple-system"/>
              </a:rPr>
              <a:t>The main aim is to keep them coming back to the website for more purchases. </a:t>
            </a:r>
          </a:p>
          <a:p>
            <a:pPr marL="628650" lvl="1" indent="-171450">
              <a:lnSpc>
                <a:spcPct val="150000"/>
              </a:lnSpc>
              <a:buClr>
                <a:srgbClr val="FFC000"/>
              </a:buClr>
              <a:buFont typeface="Wingdings" panose="05000000000000000000" pitchFamily="2" charset="2"/>
              <a:buChar char="Ø"/>
            </a:pPr>
            <a:r>
              <a:rPr lang="en-US" dirty="0">
                <a:latin typeface="-apple-system"/>
              </a:rPr>
              <a:t>We may run surveys to find out what could be improved about their experience</a:t>
            </a:r>
          </a:p>
          <a:p>
            <a:pPr marL="628650" lvl="1" indent="-171450">
              <a:lnSpc>
                <a:spcPct val="150000"/>
              </a:lnSpc>
              <a:buClr>
                <a:srgbClr val="FFC000"/>
              </a:buClr>
              <a:buFont typeface="Wingdings" panose="05000000000000000000" pitchFamily="2" charset="2"/>
              <a:buChar char="Ø"/>
            </a:pPr>
            <a:r>
              <a:rPr lang="en-US" dirty="0">
                <a:latin typeface="-apple-system"/>
              </a:rPr>
              <a:t>Avoid losing them to a competitor by providing timely offers on relevant products and free-shipping benefits.</a:t>
            </a:r>
          </a:p>
        </p:txBody>
      </p:sp>
    </p:spTree>
    <p:extLst>
      <p:ext uri="{BB962C8B-B14F-4D97-AF65-F5344CB8AC3E}">
        <p14:creationId xmlns:p14="http://schemas.microsoft.com/office/powerpoint/2010/main" val="4561523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525500"/>
            <a:ext cx="10058400" cy="764957"/>
          </a:xfrm>
        </p:spPr>
        <p:txBody>
          <a:bodyPr vert="horz" lIns="91440" tIns="45720" rIns="91440" bIns="45720" rtlCol="0">
            <a:normAutofit/>
          </a:bodyPr>
          <a:lstStyle/>
          <a:p>
            <a:r>
              <a:rPr lang="en-US" dirty="0"/>
              <a:t>At Risk Customers</a:t>
            </a:r>
          </a:p>
        </p:txBody>
      </p:sp>
      <p:sp>
        <p:nvSpPr>
          <p:cNvPr id="5" name="Content Placeholder 4">
            <a:extLst>
              <a:ext uri="{FF2B5EF4-FFF2-40B4-BE49-F238E27FC236}">
                <a16:creationId xmlns:a16="http://schemas.microsoft.com/office/drawing/2014/main" id="{682BD99B-0479-4A66-81F5-777BE54E811B}"/>
              </a:ext>
            </a:extLst>
          </p:cNvPr>
          <p:cNvSpPr>
            <a:spLocks noGrp="1"/>
          </p:cNvSpPr>
          <p:nvPr>
            <p:ph idx="1"/>
          </p:nvPr>
        </p:nvSpPr>
        <p:spPr>
          <a:xfrm>
            <a:off x="1121994" y="1109641"/>
            <a:ext cx="10058400" cy="867443"/>
          </a:xfrm>
        </p:spPr>
        <p:txBody>
          <a:bodyPr>
            <a:normAutofit/>
          </a:bodyPr>
          <a:lstStyle/>
          <a:p>
            <a:pPr marL="0" indent="0">
              <a:lnSpc>
                <a:spcPct val="150000"/>
              </a:lnSpc>
              <a:spcBef>
                <a:spcPts val="0"/>
              </a:spcBef>
              <a:spcAft>
                <a:spcPts val="0"/>
              </a:spcAft>
            </a:pPr>
            <a:r>
              <a:rPr lang="en-US" sz="1600" b="1" dirty="0">
                <a:latin typeface="Bookman Old Style" panose="02050604050505020204" pitchFamily="18" charset="0"/>
                <a:cs typeface="Arabic Typesetting" panose="020B0604020202020204" pitchFamily="66" charset="-78"/>
              </a:rPr>
              <a:t>At Risk Customers (0.36% of the customers):</a:t>
            </a:r>
          </a:p>
          <a:p>
            <a:pPr marL="0" indent="0">
              <a:lnSpc>
                <a:spcPct val="150000"/>
              </a:lnSpc>
              <a:spcBef>
                <a:spcPts val="0"/>
              </a:spcBef>
              <a:spcAft>
                <a:spcPts val="0"/>
              </a:spcAft>
            </a:pPr>
            <a:r>
              <a:rPr lang="en-US" sz="1600" b="1" dirty="0">
                <a:latin typeface="Bookman Old Style" panose="02050604050505020204" pitchFamily="18" charset="0"/>
                <a:cs typeface="Arabic Typesetting" panose="020B0604020202020204" pitchFamily="66" charset="-78"/>
              </a:rPr>
              <a:t>RFM Score: 133, 123</a:t>
            </a:r>
          </a:p>
        </p:txBody>
      </p:sp>
      <p:sp>
        <p:nvSpPr>
          <p:cNvPr id="4" name="TextBox 3">
            <a:extLst>
              <a:ext uri="{FF2B5EF4-FFF2-40B4-BE49-F238E27FC236}">
                <a16:creationId xmlns:a16="http://schemas.microsoft.com/office/drawing/2014/main" id="{26FC57C0-F160-4C02-BB2A-E3795893C62C}"/>
              </a:ext>
            </a:extLst>
          </p:cNvPr>
          <p:cNvSpPr txBox="1"/>
          <p:nvPr/>
        </p:nvSpPr>
        <p:spPr>
          <a:xfrm>
            <a:off x="74141" y="6513647"/>
            <a:ext cx="3814119" cy="246221"/>
          </a:xfrm>
          <a:prstGeom prst="rect">
            <a:avLst/>
          </a:prstGeom>
          <a:noFill/>
        </p:spPr>
        <p:txBody>
          <a:bodyPr wrap="square" rtlCol="0">
            <a:spAutoFit/>
          </a:bodyPr>
          <a:lstStyle/>
          <a:p>
            <a:r>
              <a:rPr lang="en-US" sz="1000" b="1" dirty="0">
                <a:solidFill>
                  <a:srgbClr val="FFC000"/>
                </a:solidFill>
                <a:latin typeface="Century Gothic" panose="020B0502020202020204" pitchFamily="34" charset="0"/>
              </a:rPr>
              <a:t>KISHOR KUMAR SRIDHAR</a:t>
            </a:r>
          </a:p>
        </p:txBody>
      </p:sp>
      <p:sp>
        <p:nvSpPr>
          <p:cNvPr id="6" name="TextBox 5">
            <a:extLst>
              <a:ext uri="{FF2B5EF4-FFF2-40B4-BE49-F238E27FC236}">
                <a16:creationId xmlns:a16="http://schemas.microsoft.com/office/drawing/2014/main" id="{AC7E9E1B-1647-48BA-B702-DA9259F0CEFD}"/>
              </a:ext>
            </a:extLst>
          </p:cNvPr>
          <p:cNvSpPr txBox="1"/>
          <p:nvPr/>
        </p:nvSpPr>
        <p:spPr>
          <a:xfrm>
            <a:off x="10000736" y="6513646"/>
            <a:ext cx="1979598" cy="246221"/>
          </a:xfrm>
          <a:prstGeom prst="rect">
            <a:avLst/>
          </a:prstGeom>
          <a:noFill/>
        </p:spPr>
        <p:txBody>
          <a:bodyPr wrap="square" rtlCol="0">
            <a:spAutoFit/>
          </a:bodyPr>
          <a:lstStyle/>
          <a:p>
            <a:pPr algn="r"/>
            <a:r>
              <a:rPr lang="en-US" sz="1000" b="1" dirty="0">
                <a:solidFill>
                  <a:srgbClr val="FFC000"/>
                </a:solidFill>
                <a:latin typeface="Century Gothic" panose="020B0502020202020204" pitchFamily="34" charset="0"/>
              </a:rPr>
              <a:t>17 May 2021</a:t>
            </a:r>
          </a:p>
        </p:txBody>
      </p:sp>
      <p:sp>
        <p:nvSpPr>
          <p:cNvPr id="7" name="TextBox 6">
            <a:extLst>
              <a:ext uri="{FF2B5EF4-FFF2-40B4-BE49-F238E27FC236}">
                <a16:creationId xmlns:a16="http://schemas.microsoft.com/office/drawing/2014/main" id="{611B6180-E247-419B-95C1-56D56AEAA6BC}"/>
              </a:ext>
            </a:extLst>
          </p:cNvPr>
          <p:cNvSpPr txBox="1"/>
          <p:nvPr/>
        </p:nvSpPr>
        <p:spPr>
          <a:xfrm>
            <a:off x="1169772" y="1995773"/>
            <a:ext cx="9985907" cy="4116768"/>
          </a:xfrm>
          <a:prstGeom prst="rect">
            <a:avLst/>
          </a:prstGeom>
          <a:noFill/>
        </p:spPr>
        <p:txBody>
          <a:bodyPr wrap="square">
            <a:spAutoFit/>
          </a:bodyPr>
          <a:lstStyle/>
          <a:p>
            <a:pPr>
              <a:lnSpc>
                <a:spcPct val="150000"/>
              </a:lnSpc>
              <a:buClr>
                <a:srgbClr val="FFC000"/>
              </a:buClr>
            </a:pPr>
            <a:r>
              <a:rPr lang="en-US" sz="1600" b="1" dirty="0">
                <a:latin typeface="-apple-system"/>
              </a:rPr>
              <a:t>Who They Are: </a:t>
            </a:r>
          </a:p>
          <a:p>
            <a:pPr marL="628650" lvl="1" indent="-171450">
              <a:lnSpc>
                <a:spcPct val="150000"/>
              </a:lnSpc>
              <a:buClr>
                <a:srgbClr val="FFC000"/>
              </a:buClr>
              <a:buFont typeface="Wingdings" panose="05000000000000000000" pitchFamily="2" charset="2"/>
              <a:buChar char="Ø"/>
            </a:pPr>
            <a:r>
              <a:rPr lang="en-US" sz="1600" dirty="0">
                <a:latin typeface="-apple-system"/>
              </a:rPr>
              <a:t>Great past customers who haven't bought in awhile. They are your customers who purchased often and spent big amounts but haven’t purchased recently.</a:t>
            </a:r>
          </a:p>
          <a:p>
            <a:pPr>
              <a:lnSpc>
                <a:spcPct val="150000"/>
              </a:lnSpc>
              <a:buClr>
                <a:srgbClr val="FFC000"/>
              </a:buClr>
            </a:pPr>
            <a:r>
              <a:rPr lang="en-US" sz="1600" b="1" dirty="0">
                <a:latin typeface="-apple-system"/>
              </a:rPr>
              <a:t>Marketing Strategies: </a:t>
            </a:r>
          </a:p>
          <a:p>
            <a:pPr marL="628650" lvl="1" indent="-171450">
              <a:lnSpc>
                <a:spcPct val="150000"/>
              </a:lnSpc>
              <a:buClr>
                <a:srgbClr val="FFC000"/>
              </a:buClr>
              <a:buFont typeface="Wingdings" panose="05000000000000000000" pitchFamily="2" charset="2"/>
              <a:buChar char="Ø"/>
            </a:pPr>
            <a:r>
              <a:rPr lang="en-US" sz="1600" dirty="0">
                <a:latin typeface="-apple-system"/>
              </a:rPr>
              <a:t>Customers who are in the risk of churning and we must bring them back with relevant promotions. </a:t>
            </a:r>
          </a:p>
          <a:p>
            <a:pPr marL="628650" lvl="1" indent="-171450">
              <a:lnSpc>
                <a:spcPct val="150000"/>
              </a:lnSpc>
              <a:buClr>
                <a:srgbClr val="FFC000"/>
              </a:buClr>
              <a:buFont typeface="Wingdings" panose="05000000000000000000" pitchFamily="2" charset="2"/>
              <a:buChar char="Ø"/>
            </a:pPr>
            <a:r>
              <a:rPr lang="en-US" sz="1600" dirty="0">
                <a:latin typeface="-apple-system"/>
              </a:rPr>
              <a:t>Customers leave for a variety of reasons but one of the major advantages of these customers is that they have frequented the website many times in the past, so we have a good record of the product they are interested in.</a:t>
            </a:r>
          </a:p>
          <a:p>
            <a:pPr marL="628650" lvl="1" indent="-171450">
              <a:lnSpc>
                <a:spcPct val="150000"/>
              </a:lnSpc>
              <a:buClr>
                <a:srgbClr val="FFC000"/>
              </a:buClr>
              <a:buFont typeface="Wingdings" panose="05000000000000000000" pitchFamily="2" charset="2"/>
              <a:buChar char="Ø"/>
            </a:pPr>
            <a:r>
              <a:rPr lang="en-US" sz="1600" dirty="0">
                <a:latin typeface="-apple-system"/>
              </a:rPr>
              <a:t>Send them personalized reactivation campaigns to reconnect and offer renewals discounts and suggest helpful products to encourage more recent visits to the website. </a:t>
            </a:r>
          </a:p>
          <a:p>
            <a:pPr marL="628650" lvl="1" indent="-171450">
              <a:lnSpc>
                <a:spcPct val="150000"/>
              </a:lnSpc>
              <a:buClr>
                <a:srgbClr val="FFC000"/>
              </a:buClr>
              <a:buFont typeface="Wingdings" panose="05000000000000000000" pitchFamily="2" charset="2"/>
              <a:buChar char="Ø"/>
            </a:pPr>
            <a:r>
              <a:rPr lang="en-US" sz="1600" dirty="0">
                <a:latin typeface="-apple-system"/>
              </a:rPr>
              <a:t>Suggest "Referral Program" and "Annual Membership Program" to prevent these customers from churning as they were once frequent and high spenders in the past.</a:t>
            </a:r>
          </a:p>
        </p:txBody>
      </p:sp>
    </p:spTree>
    <p:extLst>
      <p:ext uri="{BB962C8B-B14F-4D97-AF65-F5344CB8AC3E}">
        <p14:creationId xmlns:p14="http://schemas.microsoft.com/office/powerpoint/2010/main" val="28039348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56090" y="401935"/>
            <a:ext cx="10058400" cy="864017"/>
          </a:xfrm>
        </p:spPr>
        <p:txBody>
          <a:bodyPr vert="horz" lIns="91440" tIns="45720" rIns="91440" bIns="45720" rtlCol="0">
            <a:normAutofit/>
          </a:bodyPr>
          <a:lstStyle/>
          <a:p>
            <a:r>
              <a:rPr lang="en-US" dirty="0"/>
              <a:t>Churned Customers </a:t>
            </a:r>
          </a:p>
        </p:txBody>
      </p:sp>
      <p:sp>
        <p:nvSpPr>
          <p:cNvPr id="5" name="Content Placeholder 4">
            <a:extLst>
              <a:ext uri="{FF2B5EF4-FFF2-40B4-BE49-F238E27FC236}">
                <a16:creationId xmlns:a16="http://schemas.microsoft.com/office/drawing/2014/main" id="{682BD99B-0479-4A66-81F5-777BE54E811B}"/>
              </a:ext>
            </a:extLst>
          </p:cNvPr>
          <p:cNvSpPr>
            <a:spLocks noGrp="1"/>
          </p:cNvSpPr>
          <p:nvPr>
            <p:ph idx="1"/>
          </p:nvPr>
        </p:nvSpPr>
        <p:spPr>
          <a:xfrm>
            <a:off x="1130232" y="1129411"/>
            <a:ext cx="10058400" cy="798245"/>
          </a:xfrm>
        </p:spPr>
        <p:txBody>
          <a:bodyPr>
            <a:normAutofit/>
          </a:bodyPr>
          <a:lstStyle/>
          <a:p>
            <a:pPr marL="0" indent="0">
              <a:lnSpc>
                <a:spcPct val="150000"/>
              </a:lnSpc>
              <a:spcBef>
                <a:spcPts val="0"/>
              </a:spcBef>
              <a:spcAft>
                <a:spcPts val="0"/>
              </a:spcAft>
            </a:pPr>
            <a:r>
              <a:rPr lang="en-US" sz="1600" b="1" dirty="0">
                <a:latin typeface="Bookman Old Style" panose="02050604050505020204" pitchFamily="18" charset="0"/>
                <a:cs typeface="Arabic Typesetting" panose="020B0604020202020204" pitchFamily="66" charset="-78"/>
              </a:rPr>
              <a:t>Churned Customers (12% of the customers):</a:t>
            </a:r>
          </a:p>
          <a:p>
            <a:pPr marL="0" indent="0">
              <a:lnSpc>
                <a:spcPct val="150000"/>
              </a:lnSpc>
              <a:spcBef>
                <a:spcPts val="0"/>
              </a:spcBef>
              <a:spcAft>
                <a:spcPts val="0"/>
              </a:spcAft>
            </a:pPr>
            <a:r>
              <a:rPr lang="en-US" sz="1600" b="1" dirty="0">
                <a:latin typeface="Bookman Old Style" panose="02050604050505020204" pitchFamily="18" charset="0"/>
                <a:cs typeface="Arabic Typesetting" panose="020B0604020202020204" pitchFamily="66" charset="-78"/>
              </a:rPr>
              <a:t>RFM Score: 111</a:t>
            </a:r>
          </a:p>
        </p:txBody>
      </p:sp>
      <p:sp>
        <p:nvSpPr>
          <p:cNvPr id="4" name="TextBox 3">
            <a:extLst>
              <a:ext uri="{FF2B5EF4-FFF2-40B4-BE49-F238E27FC236}">
                <a16:creationId xmlns:a16="http://schemas.microsoft.com/office/drawing/2014/main" id="{CB162D2C-8A6E-40AD-AA52-0E79130BE35E}"/>
              </a:ext>
            </a:extLst>
          </p:cNvPr>
          <p:cNvSpPr txBox="1"/>
          <p:nvPr/>
        </p:nvSpPr>
        <p:spPr>
          <a:xfrm>
            <a:off x="74141" y="6513647"/>
            <a:ext cx="3814119" cy="246221"/>
          </a:xfrm>
          <a:prstGeom prst="rect">
            <a:avLst/>
          </a:prstGeom>
          <a:noFill/>
        </p:spPr>
        <p:txBody>
          <a:bodyPr wrap="square" rtlCol="0">
            <a:spAutoFit/>
          </a:bodyPr>
          <a:lstStyle/>
          <a:p>
            <a:r>
              <a:rPr lang="en-US" sz="1000" b="1" dirty="0">
                <a:solidFill>
                  <a:srgbClr val="FFC000"/>
                </a:solidFill>
                <a:latin typeface="Century Gothic" panose="020B0502020202020204" pitchFamily="34" charset="0"/>
              </a:rPr>
              <a:t>KISHOR KUMAR SRIDHAR</a:t>
            </a:r>
          </a:p>
        </p:txBody>
      </p:sp>
      <p:sp>
        <p:nvSpPr>
          <p:cNvPr id="6" name="TextBox 5">
            <a:extLst>
              <a:ext uri="{FF2B5EF4-FFF2-40B4-BE49-F238E27FC236}">
                <a16:creationId xmlns:a16="http://schemas.microsoft.com/office/drawing/2014/main" id="{B624A743-BC47-48AB-BED4-57E3162A0CDA}"/>
              </a:ext>
            </a:extLst>
          </p:cNvPr>
          <p:cNvSpPr txBox="1"/>
          <p:nvPr/>
        </p:nvSpPr>
        <p:spPr>
          <a:xfrm>
            <a:off x="10000736" y="6513646"/>
            <a:ext cx="1979598" cy="246221"/>
          </a:xfrm>
          <a:prstGeom prst="rect">
            <a:avLst/>
          </a:prstGeom>
          <a:noFill/>
        </p:spPr>
        <p:txBody>
          <a:bodyPr wrap="square" rtlCol="0">
            <a:spAutoFit/>
          </a:bodyPr>
          <a:lstStyle/>
          <a:p>
            <a:pPr algn="r"/>
            <a:r>
              <a:rPr lang="en-US" sz="1000" b="1" dirty="0">
                <a:solidFill>
                  <a:srgbClr val="FFC000"/>
                </a:solidFill>
                <a:latin typeface="Century Gothic" panose="020B0502020202020204" pitchFamily="34" charset="0"/>
              </a:rPr>
              <a:t>17 May 2021</a:t>
            </a:r>
          </a:p>
        </p:txBody>
      </p:sp>
      <p:sp>
        <p:nvSpPr>
          <p:cNvPr id="7" name="TextBox 6">
            <a:extLst>
              <a:ext uri="{FF2B5EF4-FFF2-40B4-BE49-F238E27FC236}">
                <a16:creationId xmlns:a16="http://schemas.microsoft.com/office/drawing/2014/main" id="{B7D1666E-76F8-4EC6-BFDE-0546DD6AC48B}"/>
              </a:ext>
            </a:extLst>
          </p:cNvPr>
          <p:cNvSpPr txBox="1"/>
          <p:nvPr/>
        </p:nvSpPr>
        <p:spPr>
          <a:xfrm>
            <a:off x="1130232" y="2054561"/>
            <a:ext cx="9984258" cy="3373359"/>
          </a:xfrm>
          <a:prstGeom prst="rect">
            <a:avLst/>
          </a:prstGeom>
          <a:noFill/>
        </p:spPr>
        <p:txBody>
          <a:bodyPr wrap="square">
            <a:spAutoFit/>
          </a:bodyPr>
          <a:lstStyle/>
          <a:p>
            <a:pPr>
              <a:lnSpc>
                <a:spcPct val="150000"/>
              </a:lnSpc>
              <a:buClr>
                <a:srgbClr val="FFC000"/>
              </a:buClr>
            </a:pPr>
            <a:r>
              <a:rPr lang="en-US" b="1" dirty="0">
                <a:latin typeface="-apple-system"/>
              </a:rPr>
              <a:t>Who They Are:</a:t>
            </a:r>
          </a:p>
          <a:p>
            <a:pPr marL="628650" lvl="1" indent="-171450">
              <a:lnSpc>
                <a:spcPct val="150000"/>
              </a:lnSpc>
              <a:buClr>
                <a:srgbClr val="FFC000"/>
              </a:buClr>
              <a:buFont typeface="Wingdings" panose="05000000000000000000" pitchFamily="2" charset="2"/>
              <a:buChar char="Ø"/>
            </a:pPr>
            <a:r>
              <a:rPr lang="en-US" dirty="0">
                <a:latin typeface="-apple-system"/>
              </a:rPr>
              <a:t>They probably bought once or very few times and they bought for very less amount.</a:t>
            </a:r>
          </a:p>
          <a:p>
            <a:pPr>
              <a:lnSpc>
                <a:spcPct val="150000"/>
              </a:lnSpc>
              <a:buClr>
                <a:srgbClr val="FFC000"/>
              </a:buClr>
            </a:pPr>
            <a:r>
              <a:rPr lang="en-US" b="1" dirty="0">
                <a:latin typeface="-apple-system"/>
              </a:rPr>
              <a:t>Marketing Strategies: </a:t>
            </a:r>
          </a:p>
          <a:p>
            <a:pPr marL="628650" lvl="1" indent="-171450">
              <a:lnSpc>
                <a:spcPct val="150000"/>
              </a:lnSpc>
              <a:buClr>
                <a:srgbClr val="FFC000"/>
              </a:buClr>
              <a:buFont typeface="Wingdings" panose="05000000000000000000" pitchFamily="2" charset="2"/>
              <a:buChar char="Ø"/>
            </a:pPr>
            <a:r>
              <a:rPr lang="en-US" dirty="0">
                <a:latin typeface="-apple-system"/>
              </a:rPr>
              <a:t>Give lost customers an incentive to come back. We can send this campaign directly to inactive customers with tagline phrases like "Haven’t seen you in a while", "Let’s catch up", "Come back and receive [promotion details]" which would encourage them to come back. </a:t>
            </a:r>
          </a:p>
          <a:p>
            <a:pPr marL="628650" lvl="1" indent="-171450">
              <a:lnSpc>
                <a:spcPct val="150000"/>
              </a:lnSpc>
              <a:buClr>
                <a:srgbClr val="FFC000"/>
              </a:buClr>
              <a:buFont typeface="Wingdings" panose="05000000000000000000" pitchFamily="2" charset="2"/>
              <a:buChar char="Ø"/>
            </a:pPr>
            <a:r>
              <a:rPr lang="en-US" dirty="0">
                <a:latin typeface="-apple-system"/>
              </a:rPr>
              <a:t>Another way is to address common complaints through a social media campaign and create visibility of a productive change in process.</a:t>
            </a:r>
          </a:p>
        </p:txBody>
      </p:sp>
    </p:spTree>
    <p:extLst>
      <p:ext uri="{BB962C8B-B14F-4D97-AF65-F5344CB8AC3E}">
        <p14:creationId xmlns:p14="http://schemas.microsoft.com/office/powerpoint/2010/main" val="17358802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E4EA7-EA5A-40B7-9EC9-64B1ED7AF516}"/>
              </a:ext>
            </a:extLst>
          </p:cNvPr>
          <p:cNvSpPr>
            <a:spLocks noGrp="1"/>
          </p:cNvSpPr>
          <p:nvPr>
            <p:ph type="title"/>
          </p:nvPr>
        </p:nvSpPr>
        <p:spPr>
          <a:xfrm>
            <a:off x="1066800" y="236269"/>
            <a:ext cx="10058400" cy="1290527"/>
          </a:xfrm>
        </p:spPr>
        <p:txBody>
          <a:bodyPr>
            <a:normAutofit fontScale="90000"/>
          </a:bodyPr>
          <a:lstStyle/>
          <a:p>
            <a:r>
              <a:rPr lang="en-US" dirty="0"/>
              <a:t>Customer Segmentation using</a:t>
            </a:r>
            <a:br>
              <a:rPr lang="en-US" dirty="0"/>
            </a:br>
            <a:r>
              <a:rPr lang="en-US" dirty="0"/>
              <a:t>K-Means Clustering</a:t>
            </a:r>
          </a:p>
        </p:txBody>
      </p:sp>
      <p:pic>
        <p:nvPicPr>
          <p:cNvPr id="5" name="Content Placeholder 4">
            <a:extLst>
              <a:ext uri="{FF2B5EF4-FFF2-40B4-BE49-F238E27FC236}">
                <a16:creationId xmlns:a16="http://schemas.microsoft.com/office/drawing/2014/main" id="{0136E0EE-4516-4937-91AC-A8422C3AA057}"/>
              </a:ext>
            </a:extLst>
          </p:cNvPr>
          <p:cNvPicPr>
            <a:picLocks noGrp="1" noChangeAspect="1"/>
          </p:cNvPicPr>
          <p:nvPr>
            <p:ph idx="1"/>
          </p:nvPr>
        </p:nvPicPr>
        <p:blipFill>
          <a:blip r:embed="rId2"/>
          <a:stretch>
            <a:fillRect/>
          </a:stretch>
        </p:blipFill>
        <p:spPr>
          <a:xfrm>
            <a:off x="838900" y="2238090"/>
            <a:ext cx="5167974" cy="3575056"/>
          </a:xfrm>
        </p:spPr>
      </p:pic>
      <p:pic>
        <p:nvPicPr>
          <p:cNvPr id="7" name="Picture 6">
            <a:extLst>
              <a:ext uri="{FF2B5EF4-FFF2-40B4-BE49-F238E27FC236}">
                <a16:creationId xmlns:a16="http://schemas.microsoft.com/office/drawing/2014/main" id="{EFED6950-1258-44F7-A1A5-F0106483A8A8}"/>
              </a:ext>
            </a:extLst>
          </p:cNvPr>
          <p:cNvPicPr>
            <a:picLocks noChangeAspect="1"/>
          </p:cNvPicPr>
          <p:nvPr/>
        </p:nvPicPr>
        <p:blipFill>
          <a:blip r:embed="rId3"/>
          <a:stretch>
            <a:fillRect/>
          </a:stretch>
        </p:blipFill>
        <p:spPr>
          <a:xfrm>
            <a:off x="6165886" y="2253056"/>
            <a:ext cx="5103661" cy="3567538"/>
          </a:xfrm>
          <a:prstGeom prst="rect">
            <a:avLst/>
          </a:prstGeom>
        </p:spPr>
      </p:pic>
      <p:sp>
        <p:nvSpPr>
          <p:cNvPr id="8" name="TextBox 7">
            <a:extLst>
              <a:ext uri="{FF2B5EF4-FFF2-40B4-BE49-F238E27FC236}">
                <a16:creationId xmlns:a16="http://schemas.microsoft.com/office/drawing/2014/main" id="{5A435222-E1BA-472C-AD30-DFBAD82FD7DC}"/>
              </a:ext>
            </a:extLst>
          </p:cNvPr>
          <p:cNvSpPr txBox="1"/>
          <p:nvPr/>
        </p:nvSpPr>
        <p:spPr>
          <a:xfrm>
            <a:off x="1559499" y="1964836"/>
            <a:ext cx="4019179" cy="338554"/>
          </a:xfrm>
          <a:prstGeom prst="rect">
            <a:avLst/>
          </a:prstGeom>
          <a:noFill/>
        </p:spPr>
        <p:txBody>
          <a:bodyPr wrap="square" rtlCol="0">
            <a:spAutoFit/>
          </a:bodyPr>
          <a:lstStyle/>
          <a:p>
            <a:pPr algn="ctr"/>
            <a:r>
              <a:rPr lang="en-US" sz="1600" b="1" dirty="0">
                <a:solidFill>
                  <a:srgbClr val="FFC000"/>
                </a:solidFill>
                <a:latin typeface="-apple-system"/>
              </a:rPr>
              <a:t>K-Means clustering with 3 Clusters</a:t>
            </a:r>
          </a:p>
        </p:txBody>
      </p:sp>
      <p:sp>
        <p:nvSpPr>
          <p:cNvPr id="9" name="TextBox 8">
            <a:extLst>
              <a:ext uri="{FF2B5EF4-FFF2-40B4-BE49-F238E27FC236}">
                <a16:creationId xmlns:a16="http://schemas.microsoft.com/office/drawing/2014/main" id="{D8E8BF40-691F-4FA6-8251-A7371CFC320D}"/>
              </a:ext>
            </a:extLst>
          </p:cNvPr>
          <p:cNvSpPr txBox="1"/>
          <p:nvPr/>
        </p:nvSpPr>
        <p:spPr>
          <a:xfrm>
            <a:off x="7198614" y="1979843"/>
            <a:ext cx="3354735" cy="338554"/>
          </a:xfrm>
          <a:prstGeom prst="rect">
            <a:avLst/>
          </a:prstGeom>
          <a:noFill/>
        </p:spPr>
        <p:txBody>
          <a:bodyPr wrap="square" rtlCol="0">
            <a:spAutoFit/>
          </a:bodyPr>
          <a:lstStyle/>
          <a:p>
            <a:r>
              <a:rPr lang="en-US" sz="1600" b="1" dirty="0">
                <a:solidFill>
                  <a:srgbClr val="FFC000"/>
                </a:solidFill>
                <a:latin typeface="-apple-system"/>
              </a:rPr>
              <a:t>K-Means clustering with 8 Clusters</a:t>
            </a:r>
          </a:p>
        </p:txBody>
      </p:sp>
      <p:sp>
        <p:nvSpPr>
          <p:cNvPr id="10" name="TextBox 9">
            <a:extLst>
              <a:ext uri="{FF2B5EF4-FFF2-40B4-BE49-F238E27FC236}">
                <a16:creationId xmlns:a16="http://schemas.microsoft.com/office/drawing/2014/main" id="{42020FEB-1CD2-4A65-BB10-874A4EC8016A}"/>
              </a:ext>
            </a:extLst>
          </p:cNvPr>
          <p:cNvSpPr txBox="1"/>
          <p:nvPr/>
        </p:nvSpPr>
        <p:spPr>
          <a:xfrm>
            <a:off x="0" y="5839810"/>
            <a:ext cx="12192000" cy="584775"/>
          </a:xfrm>
          <a:prstGeom prst="rect">
            <a:avLst/>
          </a:prstGeom>
          <a:noFill/>
        </p:spPr>
        <p:txBody>
          <a:bodyPr wrap="square" rtlCol="0">
            <a:spAutoFit/>
          </a:bodyPr>
          <a:lstStyle/>
          <a:p>
            <a:pPr algn="ctr"/>
            <a:r>
              <a:rPr lang="en-US" sz="1600" b="1" i="0" dirty="0">
                <a:effectLst/>
                <a:latin typeface="-apple-system"/>
              </a:rPr>
              <a:t>With the help of specific domain knowledge, we may be able to interpret these clusters better for identifying customer segments.</a:t>
            </a:r>
          </a:p>
          <a:p>
            <a:pPr algn="ctr"/>
            <a:endParaRPr lang="en-US" sz="1600" b="1" dirty="0"/>
          </a:p>
        </p:txBody>
      </p:sp>
    </p:spTree>
    <p:extLst>
      <p:ext uri="{BB962C8B-B14F-4D97-AF65-F5344CB8AC3E}">
        <p14:creationId xmlns:p14="http://schemas.microsoft.com/office/powerpoint/2010/main" val="3911494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793567" y="370493"/>
            <a:ext cx="9395668" cy="1450757"/>
          </a:xfrm>
        </p:spPr>
        <p:txBody>
          <a:bodyPr vert="horz" lIns="91440" tIns="45720" rIns="91440" bIns="45720" rtlCol="0">
            <a:normAutofit/>
          </a:bodyPr>
          <a:lstStyle/>
          <a:p>
            <a:r>
              <a:rPr lang="en-US" dirty="0"/>
              <a:t>Outline of the presentation</a:t>
            </a:r>
          </a:p>
        </p:txBody>
      </p:sp>
      <p:sp>
        <p:nvSpPr>
          <p:cNvPr id="5" name="Content Placeholder 4">
            <a:extLst>
              <a:ext uri="{FF2B5EF4-FFF2-40B4-BE49-F238E27FC236}">
                <a16:creationId xmlns:a16="http://schemas.microsoft.com/office/drawing/2014/main" id="{682BD99B-0479-4A66-81F5-777BE54E811B}"/>
              </a:ext>
            </a:extLst>
          </p:cNvPr>
          <p:cNvSpPr>
            <a:spLocks noGrp="1"/>
          </p:cNvSpPr>
          <p:nvPr>
            <p:ph idx="1"/>
          </p:nvPr>
        </p:nvSpPr>
        <p:spPr>
          <a:xfrm>
            <a:off x="2021746" y="2063692"/>
            <a:ext cx="9133933" cy="4077049"/>
          </a:xfrm>
        </p:spPr>
        <p:txBody>
          <a:bodyPr>
            <a:normAutofit/>
          </a:bodyPr>
          <a:lstStyle/>
          <a:p>
            <a:pPr>
              <a:lnSpc>
                <a:spcPct val="120000"/>
              </a:lnSpc>
              <a:spcBef>
                <a:spcPts val="0"/>
              </a:spcBef>
              <a:spcAft>
                <a:spcPts val="0"/>
              </a:spcAft>
              <a:buFont typeface="Wingdings" panose="05000000000000000000" pitchFamily="2" charset="2"/>
              <a:buChar char="Ø"/>
            </a:pPr>
            <a:r>
              <a:rPr lang="en-US" sz="1800" b="1" dirty="0">
                <a:latin typeface="-apple-system"/>
              </a:rPr>
              <a:t>  Data</a:t>
            </a:r>
          </a:p>
          <a:p>
            <a:pPr>
              <a:lnSpc>
                <a:spcPct val="120000"/>
              </a:lnSpc>
              <a:spcBef>
                <a:spcPts val="0"/>
              </a:spcBef>
              <a:spcAft>
                <a:spcPts val="0"/>
              </a:spcAft>
              <a:buFont typeface="Wingdings" panose="05000000000000000000" pitchFamily="2" charset="2"/>
              <a:buChar char="Ø"/>
            </a:pPr>
            <a:r>
              <a:rPr lang="en-US" sz="1800" b="1" dirty="0">
                <a:latin typeface="-apple-system"/>
              </a:rPr>
              <a:t>  Data Pre-processing</a:t>
            </a:r>
          </a:p>
          <a:p>
            <a:pPr>
              <a:lnSpc>
                <a:spcPct val="120000"/>
              </a:lnSpc>
              <a:spcBef>
                <a:spcPts val="0"/>
              </a:spcBef>
              <a:spcAft>
                <a:spcPts val="0"/>
              </a:spcAft>
              <a:buFont typeface="Wingdings" panose="05000000000000000000" pitchFamily="2" charset="2"/>
              <a:buChar char="Ø"/>
            </a:pPr>
            <a:r>
              <a:rPr lang="en-US" sz="1800" b="1" dirty="0">
                <a:latin typeface="-apple-system"/>
              </a:rPr>
              <a:t>  Feature Engineering</a:t>
            </a:r>
          </a:p>
          <a:p>
            <a:pPr>
              <a:lnSpc>
                <a:spcPct val="120000"/>
              </a:lnSpc>
              <a:spcBef>
                <a:spcPts val="0"/>
              </a:spcBef>
              <a:spcAft>
                <a:spcPts val="0"/>
              </a:spcAft>
              <a:buFont typeface="Wingdings" panose="05000000000000000000" pitchFamily="2" charset="2"/>
              <a:buChar char="Ø"/>
            </a:pPr>
            <a:r>
              <a:rPr lang="en-US" sz="1800" b="1" dirty="0">
                <a:latin typeface="-apple-system"/>
              </a:rPr>
              <a:t>  Exploratory Data Analysis (EDA)</a:t>
            </a:r>
          </a:p>
          <a:p>
            <a:pPr>
              <a:lnSpc>
                <a:spcPct val="120000"/>
              </a:lnSpc>
              <a:spcBef>
                <a:spcPts val="0"/>
              </a:spcBef>
              <a:spcAft>
                <a:spcPts val="0"/>
              </a:spcAft>
              <a:buFont typeface="Wingdings" panose="05000000000000000000" pitchFamily="2" charset="2"/>
              <a:buChar char="Ø"/>
            </a:pPr>
            <a:r>
              <a:rPr lang="en-US" sz="1800" b="1" dirty="0">
                <a:latin typeface="-apple-system"/>
              </a:rPr>
              <a:t>  Customer Segmentation using RFM Analysis</a:t>
            </a:r>
          </a:p>
          <a:p>
            <a:pPr>
              <a:lnSpc>
                <a:spcPct val="120000"/>
              </a:lnSpc>
              <a:spcBef>
                <a:spcPts val="0"/>
              </a:spcBef>
              <a:spcAft>
                <a:spcPts val="0"/>
              </a:spcAft>
              <a:buFont typeface="Wingdings" panose="05000000000000000000" pitchFamily="2" charset="2"/>
              <a:buChar char="Ø"/>
            </a:pPr>
            <a:r>
              <a:rPr lang="en-US" sz="1800" b="1" dirty="0">
                <a:latin typeface="-apple-system"/>
              </a:rPr>
              <a:t>  Marketing strategies for customer segments </a:t>
            </a:r>
          </a:p>
          <a:p>
            <a:pPr>
              <a:lnSpc>
                <a:spcPct val="120000"/>
              </a:lnSpc>
              <a:spcBef>
                <a:spcPts val="0"/>
              </a:spcBef>
              <a:spcAft>
                <a:spcPts val="0"/>
              </a:spcAft>
              <a:buFont typeface="Wingdings" panose="05000000000000000000" pitchFamily="2" charset="2"/>
              <a:buChar char="Ø"/>
            </a:pPr>
            <a:r>
              <a:rPr lang="en-US" sz="1800" b="1" dirty="0">
                <a:latin typeface="-apple-system"/>
              </a:rPr>
              <a:t>  Customer Segmentation using K-Means Clustering</a:t>
            </a:r>
          </a:p>
          <a:p>
            <a:pPr>
              <a:lnSpc>
                <a:spcPct val="120000"/>
              </a:lnSpc>
              <a:spcBef>
                <a:spcPts val="0"/>
              </a:spcBef>
              <a:spcAft>
                <a:spcPts val="0"/>
              </a:spcAft>
              <a:buFont typeface="Wingdings" panose="05000000000000000000" pitchFamily="2" charset="2"/>
              <a:buChar char="Ø"/>
            </a:pPr>
            <a:r>
              <a:rPr lang="en-US" sz="1800" b="1" dirty="0">
                <a:latin typeface="-apple-system"/>
              </a:rPr>
              <a:t>  Sales Forecasting using Time Series Modeling (Fb Prophet Model)</a:t>
            </a:r>
          </a:p>
          <a:p>
            <a:pPr>
              <a:lnSpc>
                <a:spcPct val="120000"/>
              </a:lnSpc>
              <a:spcBef>
                <a:spcPts val="0"/>
              </a:spcBef>
              <a:spcAft>
                <a:spcPts val="0"/>
              </a:spcAft>
              <a:buFont typeface="Wingdings" panose="05000000000000000000" pitchFamily="2" charset="2"/>
              <a:buChar char="Ø"/>
            </a:pPr>
            <a:r>
              <a:rPr lang="en-US" sz="1800" b="1" dirty="0">
                <a:latin typeface="-apple-system"/>
              </a:rPr>
              <a:t>  Sales Forecasting using Time Series Modeling (SARIMAX Model)</a:t>
            </a:r>
          </a:p>
          <a:p>
            <a:pPr>
              <a:lnSpc>
                <a:spcPct val="120000"/>
              </a:lnSpc>
              <a:spcBef>
                <a:spcPts val="0"/>
              </a:spcBef>
              <a:spcAft>
                <a:spcPts val="0"/>
              </a:spcAft>
              <a:buFont typeface="Wingdings" panose="05000000000000000000" pitchFamily="2" charset="2"/>
              <a:buChar char="Ø"/>
            </a:pPr>
            <a:r>
              <a:rPr lang="en-US" sz="1800" b="1" dirty="0">
                <a:latin typeface="-apple-system"/>
              </a:rPr>
              <a:t>  Model comparison</a:t>
            </a:r>
          </a:p>
          <a:p>
            <a:pPr>
              <a:lnSpc>
                <a:spcPct val="120000"/>
              </a:lnSpc>
              <a:spcBef>
                <a:spcPts val="0"/>
              </a:spcBef>
              <a:spcAft>
                <a:spcPts val="0"/>
              </a:spcAft>
              <a:buFont typeface="Wingdings" panose="05000000000000000000" pitchFamily="2" charset="2"/>
              <a:buChar char="Ø"/>
            </a:pPr>
            <a:r>
              <a:rPr lang="en-US" sz="1800" b="1" dirty="0">
                <a:latin typeface="-apple-system"/>
              </a:rPr>
              <a:t>  What this means for Hertz</a:t>
            </a:r>
          </a:p>
          <a:p>
            <a:pPr>
              <a:lnSpc>
                <a:spcPct val="120000"/>
              </a:lnSpc>
              <a:spcBef>
                <a:spcPts val="0"/>
              </a:spcBef>
              <a:spcAft>
                <a:spcPts val="0"/>
              </a:spcAft>
              <a:buFont typeface="Wingdings" panose="05000000000000000000" pitchFamily="2" charset="2"/>
              <a:buChar char="Ø"/>
            </a:pPr>
            <a:r>
              <a:rPr lang="en-US" sz="1800" b="1" dirty="0">
                <a:latin typeface="-apple-system"/>
              </a:rPr>
              <a:t>  Conclusion</a:t>
            </a:r>
          </a:p>
        </p:txBody>
      </p:sp>
      <p:sp>
        <p:nvSpPr>
          <p:cNvPr id="3" name="TextBox 2">
            <a:extLst>
              <a:ext uri="{FF2B5EF4-FFF2-40B4-BE49-F238E27FC236}">
                <a16:creationId xmlns:a16="http://schemas.microsoft.com/office/drawing/2014/main" id="{92AA3ECB-F4AE-4CD4-A0A4-274089213005}"/>
              </a:ext>
            </a:extLst>
          </p:cNvPr>
          <p:cNvSpPr txBox="1"/>
          <p:nvPr/>
        </p:nvSpPr>
        <p:spPr>
          <a:xfrm>
            <a:off x="74141" y="6513647"/>
            <a:ext cx="3814119" cy="246221"/>
          </a:xfrm>
          <a:prstGeom prst="rect">
            <a:avLst/>
          </a:prstGeom>
          <a:noFill/>
        </p:spPr>
        <p:txBody>
          <a:bodyPr wrap="square" rtlCol="0">
            <a:spAutoFit/>
          </a:bodyPr>
          <a:lstStyle/>
          <a:p>
            <a:r>
              <a:rPr lang="en-US" sz="1000" b="1" dirty="0">
                <a:solidFill>
                  <a:srgbClr val="FFC000"/>
                </a:solidFill>
                <a:latin typeface="Century Gothic" panose="020B0502020202020204" pitchFamily="34" charset="0"/>
              </a:rPr>
              <a:t>KISHOR KUMAR SRIDHAR</a:t>
            </a:r>
          </a:p>
        </p:txBody>
      </p:sp>
      <p:sp>
        <p:nvSpPr>
          <p:cNvPr id="6" name="TextBox 5">
            <a:extLst>
              <a:ext uri="{FF2B5EF4-FFF2-40B4-BE49-F238E27FC236}">
                <a16:creationId xmlns:a16="http://schemas.microsoft.com/office/drawing/2014/main" id="{B141838A-3B9E-41D9-86F0-6EA8BB1241EC}"/>
              </a:ext>
            </a:extLst>
          </p:cNvPr>
          <p:cNvSpPr txBox="1"/>
          <p:nvPr/>
        </p:nvSpPr>
        <p:spPr>
          <a:xfrm>
            <a:off x="10000736" y="6513646"/>
            <a:ext cx="1979598" cy="246221"/>
          </a:xfrm>
          <a:prstGeom prst="rect">
            <a:avLst/>
          </a:prstGeom>
          <a:noFill/>
        </p:spPr>
        <p:txBody>
          <a:bodyPr wrap="square" rtlCol="0">
            <a:spAutoFit/>
          </a:bodyPr>
          <a:lstStyle/>
          <a:p>
            <a:pPr algn="r"/>
            <a:r>
              <a:rPr lang="en-US" sz="1000" b="1" dirty="0">
                <a:solidFill>
                  <a:srgbClr val="FFC000"/>
                </a:solidFill>
                <a:latin typeface="Century Gothic" panose="020B0502020202020204" pitchFamily="34" charset="0"/>
              </a:rPr>
              <a:t>17 May 2021</a:t>
            </a:r>
          </a:p>
        </p:txBody>
      </p:sp>
    </p:spTree>
    <p:extLst>
      <p:ext uri="{BB962C8B-B14F-4D97-AF65-F5344CB8AC3E}">
        <p14:creationId xmlns:p14="http://schemas.microsoft.com/office/powerpoint/2010/main" val="2933514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2" name="Straight Connector 8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84" name="Rectangle 83">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4506DC-BBB8-4DCD-930F-7E993713270B}"/>
              </a:ext>
            </a:extLst>
          </p:cNvPr>
          <p:cNvSpPr>
            <a:spLocks noGrp="1"/>
          </p:cNvSpPr>
          <p:nvPr>
            <p:ph type="title"/>
          </p:nvPr>
        </p:nvSpPr>
        <p:spPr>
          <a:xfrm>
            <a:off x="8141110" y="639098"/>
            <a:ext cx="3401961" cy="3494790"/>
          </a:xfrm>
        </p:spPr>
        <p:txBody>
          <a:bodyPr vert="horz" lIns="91440" tIns="45720" rIns="91440" bIns="45720" rtlCol="0" anchor="b">
            <a:normAutofit/>
          </a:bodyPr>
          <a:lstStyle/>
          <a:p>
            <a:r>
              <a:rPr lang="en-US" sz="4600">
                <a:solidFill>
                  <a:schemeClr val="tx1">
                    <a:lumMod val="85000"/>
                    <a:lumOff val="15000"/>
                  </a:schemeClr>
                </a:solidFill>
              </a:rPr>
              <a:t>Sales forecasting</a:t>
            </a:r>
          </a:p>
        </p:txBody>
      </p:sp>
      <p:pic>
        <p:nvPicPr>
          <p:cNvPr id="1026" name="Picture 2">
            <a:extLst>
              <a:ext uri="{FF2B5EF4-FFF2-40B4-BE49-F238E27FC236}">
                <a16:creationId xmlns:a16="http://schemas.microsoft.com/office/drawing/2014/main" id="{7A34724E-0716-41D8-9912-0A1181AEA6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85" r="2" b="2"/>
          <a:stretch/>
        </p:blipFill>
        <p:spPr bwMode="auto">
          <a:xfrm>
            <a:off x="499597" y="455353"/>
            <a:ext cx="7112651" cy="5470431"/>
          </a:xfrm>
          <a:prstGeom prst="rect">
            <a:avLst/>
          </a:prstGeom>
          <a:noFill/>
          <a:extLst>
            <a:ext uri="{909E8E84-426E-40DD-AFC4-6F175D3DCCD1}">
              <a14:hiddenFill xmlns:a14="http://schemas.microsoft.com/office/drawing/2010/main">
                <a:solidFill>
                  <a:srgbClr val="FFFFFF"/>
                </a:solidFill>
              </a14:hiddenFill>
            </a:ext>
          </a:extLst>
        </p:spPr>
      </p:pic>
      <p:cxnSp>
        <p:nvCxnSpPr>
          <p:cNvPr id="86" name="Straight Connector 85">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294754"/>
            <a:ext cx="3200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8" name="Rectangle 87">
            <a:extLst>
              <a:ext uri="{FF2B5EF4-FFF2-40B4-BE49-F238E27FC236}">
                <a16:creationId xmlns:a16="http://schemas.microsoft.com/office/drawing/2014/main" id="{8D4480B4-953D-41FA-9052-09AB3A026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06030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336937"/>
            <a:ext cx="10227858" cy="1450757"/>
          </a:xfrm>
        </p:spPr>
        <p:txBody>
          <a:bodyPr vert="horz" lIns="91440" tIns="45720" rIns="91440" bIns="45720" rtlCol="0">
            <a:normAutofit/>
          </a:bodyPr>
          <a:lstStyle/>
          <a:p>
            <a:r>
              <a:rPr lang="en-US" sz="3500" dirty="0"/>
              <a:t>Sales Forecasting using Time Series Modeling (FB Prophet Model)</a:t>
            </a:r>
          </a:p>
        </p:txBody>
      </p:sp>
      <p:sp>
        <p:nvSpPr>
          <p:cNvPr id="5" name="Content Placeholder 4">
            <a:extLst>
              <a:ext uri="{FF2B5EF4-FFF2-40B4-BE49-F238E27FC236}">
                <a16:creationId xmlns:a16="http://schemas.microsoft.com/office/drawing/2014/main" id="{682BD99B-0479-4A66-81F5-777BE54E811B}"/>
              </a:ext>
            </a:extLst>
          </p:cNvPr>
          <p:cNvSpPr>
            <a:spLocks noGrp="1"/>
          </p:cNvSpPr>
          <p:nvPr>
            <p:ph idx="1"/>
          </p:nvPr>
        </p:nvSpPr>
        <p:spPr>
          <a:xfrm>
            <a:off x="1178010" y="2405449"/>
            <a:ext cx="9977669" cy="3838832"/>
          </a:xfrm>
        </p:spPr>
        <p:txBody>
          <a:bodyPr>
            <a:noAutofit/>
          </a:bodyPr>
          <a:lstStyle/>
          <a:p>
            <a:pPr lvl="1">
              <a:lnSpc>
                <a:spcPct val="150000"/>
              </a:lnSpc>
              <a:spcBef>
                <a:spcPts val="0"/>
              </a:spcBef>
              <a:spcAft>
                <a:spcPts val="0"/>
              </a:spcAft>
              <a:buClr>
                <a:srgbClr val="FFC000"/>
              </a:buClr>
              <a:buFont typeface="Wingdings" panose="05000000000000000000" pitchFamily="2" charset="2"/>
              <a:buChar char="Ø"/>
            </a:pPr>
            <a:r>
              <a:rPr lang="en-US" sz="1600" b="0" i="0" dirty="0">
                <a:effectLst/>
                <a:latin typeface="-apple-system"/>
              </a:rPr>
              <a:t>FB Prophet is a procedure for forecasting time series data based on a Generalized Additive Model (GAM) where non-linear trends are fit with yearly, weekly, and daily seasonality, plus holiday effects.</a:t>
            </a:r>
          </a:p>
          <a:p>
            <a:pPr lvl="1">
              <a:lnSpc>
                <a:spcPct val="150000"/>
              </a:lnSpc>
              <a:spcBef>
                <a:spcPts val="0"/>
              </a:spcBef>
              <a:spcAft>
                <a:spcPts val="0"/>
              </a:spcAft>
              <a:buClr>
                <a:srgbClr val="FFC000"/>
              </a:buClr>
              <a:buFont typeface="Wingdings" panose="05000000000000000000" pitchFamily="2" charset="2"/>
              <a:buChar char="Ø"/>
            </a:pPr>
            <a:r>
              <a:rPr lang="en-US" sz="1600" b="0" i="0" dirty="0">
                <a:effectLst/>
                <a:latin typeface="-apple-system"/>
              </a:rPr>
              <a:t>The systematic component of an additive model is the arithmetic sum of the individual effects of the predictors. Prophet combines seasonality, trend, and holidays.</a:t>
            </a:r>
          </a:p>
          <a:p>
            <a:pPr marL="0" indent="0" algn="ctr">
              <a:lnSpc>
                <a:spcPct val="150000"/>
              </a:lnSpc>
              <a:spcBef>
                <a:spcPts val="0"/>
              </a:spcBef>
              <a:spcAft>
                <a:spcPts val="0"/>
              </a:spcAft>
              <a:buNone/>
            </a:pPr>
            <a:r>
              <a:rPr lang="en-US" sz="1600" b="1" i="0" dirty="0">
                <a:solidFill>
                  <a:schemeClr val="accent1"/>
                </a:solidFill>
                <a:effectLst/>
                <a:latin typeface="-apple-system"/>
              </a:rPr>
              <a:t>y(t) = g(t) +s(t) +h(t) + et</a:t>
            </a:r>
            <a:endParaRPr lang="en-US" sz="1600" b="0" dirty="0">
              <a:effectLst/>
              <a:latin typeface="-apple-system"/>
            </a:endParaRPr>
          </a:p>
          <a:p>
            <a:pPr lvl="1">
              <a:lnSpc>
                <a:spcPct val="150000"/>
              </a:lnSpc>
              <a:spcBef>
                <a:spcPts val="0"/>
              </a:spcBef>
              <a:spcAft>
                <a:spcPts val="0"/>
              </a:spcAft>
              <a:buClr>
                <a:srgbClr val="FFC000"/>
              </a:buClr>
              <a:buFont typeface="Wingdings" panose="05000000000000000000" pitchFamily="2" charset="2"/>
              <a:buChar char="Ø"/>
            </a:pPr>
            <a:r>
              <a:rPr lang="en-US" sz="1600" b="0" i="0" dirty="0">
                <a:effectLst/>
                <a:latin typeface="-apple-system"/>
              </a:rPr>
              <a:t>g(t) = trend component (the trend function which models non-periodic changes in the value of the time series)</a:t>
            </a:r>
          </a:p>
          <a:p>
            <a:pPr lvl="1">
              <a:lnSpc>
                <a:spcPct val="150000"/>
              </a:lnSpc>
              <a:spcBef>
                <a:spcPts val="0"/>
              </a:spcBef>
              <a:spcAft>
                <a:spcPts val="0"/>
              </a:spcAft>
              <a:buClr>
                <a:srgbClr val="FFC000"/>
              </a:buClr>
              <a:buFont typeface="Wingdings" panose="05000000000000000000" pitchFamily="2" charset="2"/>
              <a:buChar char="Ø"/>
            </a:pPr>
            <a:r>
              <a:rPr lang="en-US" sz="1600" b="0" i="0" dirty="0">
                <a:effectLst/>
                <a:latin typeface="-apple-system"/>
              </a:rPr>
              <a:t>s(t) = seasonal component (represents periodic changes (e.g., weekly and yearly seasonality))</a:t>
            </a:r>
          </a:p>
          <a:p>
            <a:pPr lvl="1">
              <a:lnSpc>
                <a:spcPct val="150000"/>
              </a:lnSpc>
              <a:spcBef>
                <a:spcPts val="0"/>
              </a:spcBef>
              <a:spcAft>
                <a:spcPts val="0"/>
              </a:spcAft>
              <a:buClr>
                <a:srgbClr val="FFC000"/>
              </a:buClr>
              <a:buFont typeface="Wingdings" panose="05000000000000000000" pitchFamily="2" charset="2"/>
              <a:buChar char="Ø"/>
            </a:pPr>
            <a:r>
              <a:rPr lang="en-US" sz="1600" b="0" i="0" dirty="0">
                <a:effectLst/>
                <a:latin typeface="-apple-system"/>
              </a:rPr>
              <a:t>h(t) = holiday component (represents the effects of holidays)</a:t>
            </a:r>
          </a:p>
          <a:p>
            <a:pPr lvl="1">
              <a:lnSpc>
                <a:spcPct val="150000"/>
              </a:lnSpc>
              <a:spcBef>
                <a:spcPts val="0"/>
              </a:spcBef>
              <a:spcAft>
                <a:spcPts val="0"/>
              </a:spcAft>
              <a:buClr>
                <a:srgbClr val="FFC000"/>
              </a:buClr>
              <a:buFont typeface="Wingdings" panose="05000000000000000000" pitchFamily="2" charset="2"/>
              <a:buChar char="Ø"/>
            </a:pPr>
            <a:r>
              <a:rPr lang="en-US" sz="1600" b="0" i="0" dirty="0">
                <a:effectLst/>
                <a:latin typeface="-apple-system"/>
              </a:rPr>
              <a:t>et = remainder component (represents any idiosyncratic changes or errors)</a:t>
            </a:r>
          </a:p>
        </p:txBody>
      </p:sp>
      <p:sp>
        <p:nvSpPr>
          <p:cNvPr id="4" name="TextBox 3">
            <a:extLst>
              <a:ext uri="{FF2B5EF4-FFF2-40B4-BE49-F238E27FC236}">
                <a16:creationId xmlns:a16="http://schemas.microsoft.com/office/drawing/2014/main" id="{D904F6AC-1CEC-43FF-87FF-C1DD227B53A1}"/>
              </a:ext>
            </a:extLst>
          </p:cNvPr>
          <p:cNvSpPr txBox="1"/>
          <p:nvPr/>
        </p:nvSpPr>
        <p:spPr>
          <a:xfrm>
            <a:off x="74141" y="6513647"/>
            <a:ext cx="3814119" cy="246221"/>
          </a:xfrm>
          <a:prstGeom prst="rect">
            <a:avLst/>
          </a:prstGeom>
          <a:noFill/>
        </p:spPr>
        <p:txBody>
          <a:bodyPr wrap="square" rtlCol="0">
            <a:spAutoFit/>
          </a:bodyPr>
          <a:lstStyle/>
          <a:p>
            <a:r>
              <a:rPr lang="en-US" sz="1000" b="1">
                <a:solidFill>
                  <a:srgbClr val="FFC000"/>
                </a:solidFill>
                <a:latin typeface="Century Gothic" panose="020B0502020202020204" pitchFamily="34" charset="0"/>
              </a:rPr>
              <a:t>KISHOR KUMAR SRIDHAR</a:t>
            </a:r>
            <a:endParaRPr lang="en-US" sz="1000" b="1" dirty="0">
              <a:solidFill>
                <a:srgbClr val="FFC000"/>
              </a:solidFill>
              <a:latin typeface="Century Gothic" panose="020B0502020202020204" pitchFamily="34" charset="0"/>
            </a:endParaRPr>
          </a:p>
        </p:txBody>
      </p:sp>
      <p:sp>
        <p:nvSpPr>
          <p:cNvPr id="6" name="TextBox 5">
            <a:extLst>
              <a:ext uri="{FF2B5EF4-FFF2-40B4-BE49-F238E27FC236}">
                <a16:creationId xmlns:a16="http://schemas.microsoft.com/office/drawing/2014/main" id="{EE9C8A75-86DF-451F-9197-E0A1DD30F2EE}"/>
              </a:ext>
            </a:extLst>
          </p:cNvPr>
          <p:cNvSpPr txBox="1"/>
          <p:nvPr/>
        </p:nvSpPr>
        <p:spPr>
          <a:xfrm>
            <a:off x="10000736" y="6513646"/>
            <a:ext cx="1979598" cy="246221"/>
          </a:xfrm>
          <a:prstGeom prst="rect">
            <a:avLst/>
          </a:prstGeom>
          <a:noFill/>
        </p:spPr>
        <p:txBody>
          <a:bodyPr wrap="square" rtlCol="0">
            <a:spAutoFit/>
          </a:bodyPr>
          <a:lstStyle/>
          <a:p>
            <a:pPr algn="r"/>
            <a:r>
              <a:rPr lang="en-US" sz="1000" b="1">
                <a:solidFill>
                  <a:srgbClr val="FFC000"/>
                </a:solidFill>
                <a:latin typeface="Century Gothic" panose="020B0502020202020204" pitchFamily="34" charset="0"/>
              </a:rPr>
              <a:t>17 May 2021</a:t>
            </a:r>
            <a:endParaRPr lang="en-US" sz="1000" b="1" dirty="0">
              <a:solidFill>
                <a:srgbClr val="FFC000"/>
              </a:solidFill>
              <a:latin typeface="Century Gothic" panose="020B0502020202020204" pitchFamily="34" charset="0"/>
            </a:endParaRPr>
          </a:p>
        </p:txBody>
      </p:sp>
      <p:sp>
        <p:nvSpPr>
          <p:cNvPr id="7" name="TextBox 6">
            <a:extLst>
              <a:ext uri="{FF2B5EF4-FFF2-40B4-BE49-F238E27FC236}">
                <a16:creationId xmlns:a16="http://schemas.microsoft.com/office/drawing/2014/main" id="{204F07E5-5B1D-45C6-9959-63F935DDBA40}"/>
              </a:ext>
            </a:extLst>
          </p:cNvPr>
          <p:cNvSpPr txBox="1"/>
          <p:nvPr/>
        </p:nvSpPr>
        <p:spPr>
          <a:xfrm>
            <a:off x="1097280" y="1899028"/>
            <a:ext cx="6096000" cy="506421"/>
          </a:xfrm>
          <a:prstGeom prst="rect">
            <a:avLst/>
          </a:prstGeom>
          <a:noFill/>
        </p:spPr>
        <p:txBody>
          <a:bodyPr wrap="square">
            <a:spAutoFit/>
          </a:bodyPr>
          <a:lstStyle/>
          <a:p>
            <a:pPr marL="0" indent="0">
              <a:lnSpc>
                <a:spcPct val="170000"/>
              </a:lnSpc>
              <a:spcBef>
                <a:spcPts val="0"/>
              </a:spcBef>
              <a:spcAft>
                <a:spcPts val="0"/>
              </a:spcAft>
              <a:buNone/>
            </a:pPr>
            <a:r>
              <a:rPr lang="en-US" b="1">
                <a:solidFill>
                  <a:schemeClr val="accent1"/>
                </a:solidFill>
                <a:latin typeface="-apple-system"/>
              </a:rPr>
              <a:t>FB Prophet model:</a:t>
            </a:r>
            <a:endParaRPr lang="en-US" b="1" dirty="0">
              <a:solidFill>
                <a:schemeClr val="accent1"/>
              </a:solidFill>
              <a:latin typeface="-apple-system"/>
            </a:endParaRPr>
          </a:p>
        </p:txBody>
      </p:sp>
    </p:spTree>
    <p:extLst>
      <p:ext uri="{BB962C8B-B14F-4D97-AF65-F5344CB8AC3E}">
        <p14:creationId xmlns:p14="http://schemas.microsoft.com/office/powerpoint/2010/main" val="35231165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Evaluation metrics</a:t>
            </a:r>
          </a:p>
        </p:txBody>
      </p:sp>
      <p:sp>
        <p:nvSpPr>
          <p:cNvPr id="5" name="Content Placeholder 4">
            <a:extLst>
              <a:ext uri="{FF2B5EF4-FFF2-40B4-BE49-F238E27FC236}">
                <a16:creationId xmlns:a16="http://schemas.microsoft.com/office/drawing/2014/main" id="{682BD99B-0479-4A66-81F5-777BE54E811B}"/>
              </a:ext>
            </a:extLst>
          </p:cNvPr>
          <p:cNvSpPr>
            <a:spLocks noGrp="1"/>
          </p:cNvSpPr>
          <p:nvPr>
            <p:ph idx="1"/>
          </p:nvPr>
        </p:nvSpPr>
        <p:spPr>
          <a:xfrm>
            <a:off x="1130232" y="1968844"/>
            <a:ext cx="10058400" cy="4283675"/>
          </a:xfrm>
        </p:spPr>
        <p:txBody>
          <a:bodyPr>
            <a:normAutofit lnSpcReduction="10000"/>
          </a:bodyPr>
          <a:lstStyle/>
          <a:p>
            <a:pPr lvl="1">
              <a:lnSpc>
                <a:spcPct val="160000"/>
              </a:lnSpc>
              <a:spcBef>
                <a:spcPts val="0"/>
              </a:spcBef>
              <a:spcAft>
                <a:spcPts val="0"/>
              </a:spcAft>
              <a:buFont typeface="Wingdings" panose="05000000000000000000" pitchFamily="2" charset="2"/>
              <a:buChar char="Ø"/>
            </a:pPr>
            <a:r>
              <a:rPr lang="en-US" sz="1800" b="1" i="0" dirty="0">
                <a:solidFill>
                  <a:schemeClr val="accent1"/>
                </a:solidFill>
                <a:effectLst/>
                <a:latin typeface="-apple-system"/>
              </a:rPr>
              <a:t>Mean Absolute Error (MAE) </a:t>
            </a:r>
            <a:r>
              <a:rPr lang="en-US" sz="1800" b="0" i="0" dirty="0">
                <a:effectLst/>
                <a:latin typeface="-apple-system"/>
              </a:rPr>
              <a:t>: The Mean Absolute Error is the average of the absolute difference between the actual and predicted values.</a:t>
            </a:r>
          </a:p>
          <a:p>
            <a:pPr lvl="1">
              <a:lnSpc>
                <a:spcPct val="160000"/>
              </a:lnSpc>
              <a:spcBef>
                <a:spcPts val="0"/>
              </a:spcBef>
              <a:spcAft>
                <a:spcPts val="0"/>
              </a:spcAft>
              <a:buFont typeface="Wingdings" panose="05000000000000000000" pitchFamily="2" charset="2"/>
              <a:buChar char="Ø"/>
            </a:pPr>
            <a:r>
              <a:rPr lang="en-US" sz="1800" b="1" i="0" dirty="0">
                <a:solidFill>
                  <a:schemeClr val="accent1"/>
                </a:solidFill>
                <a:effectLst/>
                <a:latin typeface="-apple-system"/>
              </a:rPr>
              <a:t>Mean Absolute Percentage Error (MAPE) </a:t>
            </a:r>
            <a:r>
              <a:rPr lang="en-US" sz="1800" b="0" i="0" dirty="0">
                <a:effectLst/>
                <a:latin typeface="-apple-system"/>
              </a:rPr>
              <a:t>: The Mean Absolute Percentage Error is the average of absolute percentage errors</a:t>
            </a:r>
          </a:p>
          <a:p>
            <a:pPr lvl="1">
              <a:lnSpc>
                <a:spcPct val="160000"/>
              </a:lnSpc>
              <a:spcBef>
                <a:spcPts val="0"/>
              </a:spcBef>
              <a:spcAft>
                <a:spcPts val="0"/>
              </a:spcAft>
              <a:buFont typeface="Wingdings" panose="05000000000000000000" pitchFamily="2" charset="2"/>
              <a:buChar char="Ø"/>
            </a:pPr>
            <a:r>
              <a:rPr lang="en-US" sz="1800" b="1" i="0" dirty="0">
                <a:solidFill>
                  <a:schemeClr val="accent1"/>
                </a:solidFill>
                <a:effectLst/>
                <a:latin typeface="-apple-system"/>
              </a:rPr>
              <a:t>Mean Squared Error (MSE) </a:t>
            </a:r>
            <a:r>
              <a:rPr lang="en-US" sz="1800" b="0" i="0" dirty="0">
                <a:effectLst/>
                <a:latin typeface="-apple-system"/>
              </a:rPr>
              <a:t>: Mean Squared Error represents the average of the squared difference between the original and predicted values</a:t>
            </a:r>
          </a:p>
          <a:p>
            <a:pPr lvl="1">
              <a:lnSpc>
                <a:spcPct val="160000"/>
              </a:lnSpc>
              <a:spcBef>
                <a:spcPts val="0"/>
              </a:spcBef>
              <a:spcAft>
                <a:spcPts val="0"/>
              </a:spcAft>
              <a:buFont typeface="Wingdings" panose="05000000000000000000" pitchFamily="2" charset="2"/>
              <a:buChar char="Ø"/>
            </a:pPr>
            <a:r>
              <a:rPr lang="en-US" sz="1800" b="1" i="0" dirty="0">
                <a:solidFill>
                  <a:schemeClr val="accent1"/>
                </a:solidFill>
                <a:effectLst/>
                <a:latin typeface="-apple-system"/>
              </a:rPr>
              <a:t>Root Mean Squared Error (RMSE)</a:t>
            </a:r>
            <a:r>
              <a:rPr lang="en-US" sz="1800" b="1" i="0" dirty="0">
                <a:effectLst/>
                <a:latin typeface="-apple-system"/>
              </a:rPr>
              <a:t> </a:t>
            </a:r>
            <a:r>
              <a:rPr lang="en-US" sz="1800" b="0" i="0" dirty="0">
                <a:effectLst/>
                <a:latin typeface="-apple-system"/>
              </a:rPr>
              <a:t>: Root Mean Squared Error is the square root of Mean Squared error. It measures the standard deviation of residuals</a:t>
            </a:r>
            <a:br>
              <a:rPr lang="en-US" sz="1800" b="0" i="0" dirty="0">
                <a:effectLst/>
                <a:latin typeface="-apple-system"/>
              </a:rPr>
            </a:br>
            <a:endParaRPr lang="en-US" sz="1800" b="0" i="0" dirty="0">
              <a:effectLst/>
              <a:latin typeface="-apple-system"/>
            </a:endParaRPr>
          </a:p>
          <a:p>
            <a:pPr marL="0" indent="0" algn="ctr">
              <a:lnSpc>
                <a:spcPct val="160000"/>
              </a:lnSpc>
              <a:spcBef>
                <a:spcPts val="0"/>
              </a:spcBef>
              <a:spcAft>
                <a:spcPts val="0"/>
              </a:spcAft>
            </a:pPr>
            <a:r>
              <a:rPr lang="en-US" sz="1800" b="1" i="0" dirty="0">
                <a:effectLst/>
                <a:latin typeface="-apple-system"/>
              </a:rPr>
              <a:t>We shall use MAPE to evaluate our model. Because MAPE is robus</a:t>
            </a:r>
            <a:r>
              <a:rPr lang="en-US" sz="1800" b="1" dirty="0">
                <a:latin typeface="-apple-system"/>
              </a:rPr>
              <a:t>t to outliers</a:t>
            </a:r>
            <a:r>
              <a:rPr lang="en-US" sz="1800" dirty="0">
                <a:latin typeface="-apple-system"/>
              </a:rPr>
              <a:t>.</a:t>
            </a:r>
            <a:endParaRPr lang="en-US" sz="1800" dirty="0"/>
          </a:p>
        </p:txBody>
      </p:sp>
      <p:sp>
        <p:nvSpPr>
          <p:cNvPr id="4" name="TextBox 3">
            <a:extLst>
              <a:ext uri="{FF2B5EF4-FFF2-40B4-BE49-F238E27FC236}">
                <a16:creationId xmlns:a16="http://schemas.microsoft.com/office/drawing/2014/main" id="{97386868-F611-43CF-8034-4756329980D3}"/>
              </a:ext>
            </a:extLst>
          </p:cNvPr>
          <p:cNvSpPr txBox="1"/>
          <p:nvPr/>
        </p:nvSpPr>
        <p:spPr>
          <a:xfrm>
            <a:off x="74141" y="6513647"/>
            <a:ext cx="3814119" cy="246221"/>
          </a:xfrm>
          <a:prstGeom prst="rect">
            <a:avLst/>
          </a:prstGeom>
          <a:noFill/>
        </p:spPr>
        <p:txBody>
          <a:bodyPr wrap="square" rtlCol="0">
            <a:spAutoFit/>
          </a:bodyPr>
          <a:lstStyle/>
          <a:p>
            <a:r>
              <a:rPr lang="en-US" sz="1000" b="1" dirty="0">
                <a:solidFill>
                  <a:srgbClr val="FFC000"/>
                </a:solidFill>
                <a:latin typeface="Century Gothic" panose="020B0502020202020204" pitchFamily="34" charset="0"/>
              </a:rPr>
              <a:t>KISHOR KUMAR SRIDHAR</a:t>
            </a:r>
          </a:p>
        </p:txBody>
      </p:sp>
      <p:sp>
        <p:nvSpPr>
          <p:cNvPr id="6" name="TextBox 5">
            <a:extLst>
              <a:ext uri="{FF2B5EF4-FFF2-40B4-BE49-F238E27FC236}">
                <a16:creationId xmlns:a16="http://schemas.microsoft.com/office/drawing/2014/main" id="{C62D81AE-9986-4E45-A2CF-D1AA9E23BC72}"/>
              </a:ext>
            </a:extLst>
          </p:cNvPr>
          <p:cNvSpPr txBox="1"/>
          <p:nvPr/>
        </p:nvSpPr>
        <p:spPr>
          <a:xfrm>
            <a:off x="10000736" y="6513646"/>
            <a:ext cx="1979598" cy="246221"/>
          </a:xfrm>
          <a:prstGeom prst="rect">
            <a:avLst/>
          </a:prstGeom>
          <a:noFill/>
        </p:spPr>
        <p:txBody>
          <a:bodyPr wrap="square" rtlCol="0">
            <a:spAutoFit/>
          </a:bodyPr>
          <a:lstStyle/>
          <a:p>
            <a:pPr algn="r"/>
            <a:r>
              <a:rPr lang="en-US" sz="1000" b="1" dirty="0">
                <a:solidFill>
                  <a:srgbClr val="FFC000"/>
                </a:solidFill>
                <a:latin typeface="Century Gothic" panose="020B0502020202020204" pitchFamily="34" charset="0"/>
              </a:rPr>
              <a:t>17 May 2021</a:t>
            </a:r>
          </a:p>
        </p:txBody>
      </p:sp>
    </p:spTree>
    <p:extLst>
      <p:ext uri="{BB962C8B-B14F-4D97-AF65-F5344CB8AC3E}">
        <p14:creationId xmlns:p14="http://schemas.microsoft.com/office/powerpoint/2010/main" val="4197853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Model Performance</a:t>
            </a:r>
          </a:p>
        </p:txBody>
      </p:sp>
      <p:graphicFrame>
        <p:nvGraphicFramePr>
          <p:cNvPr id="3" name="Table 3">
            <a:extLst>
              <a:ext uri="{FF2B5EF4-FFF2-40B4-BE49-F238E27FC236}">
                <a16:creationId xmlns:a16="http://schemas.microsoft.com/office/drawing/2014/main" id="{7E1FA4C4-221B-4383-B3C3-A0058230147C}"/>
              </a:ext>
            </a:extLst>
          </p:cNvPr>
          <p:cNvGraphicFramePr>
            <a:graphicFrameLocks noGrp="1"/>
          </p:cNvGraphicFramePr>
          <p:nvPr>
            <p:ph idx="1"/>
            <p:extLst>
              <p:ext uri="{D42A27DB-BD31-4B8C-83A1-F6EECF244321}">
                <p14:modId xmlns:p14="http://schemas.microsoft.com/office/powerpoint/2010/main" val="2263134736"/>
              </p:ext>
            </p:extLst>
          </p:nvPr>
        </p:nvGraphicFramePr>
        <p:xfrm>
          <a:off x="1210961" y="2585993"/>
          <a:ext cx="9944719" cy="1997722"/>
        </p:xfrm>
        <a:graphic>
          <a:graphicData uri="http://schemas.openxmlformats.org/drawingml/2006/table">
            <a:tbl>
              <a:tblPr firstRow="1" bandRow="1">
                <a:tableStyleId>{3B4B98B0-60AC-42C2-AFA5-B58CD77FA1E5}</a:tableStyleId>
              </a:tblPr>
              <a:tblGrid>
                <a:gridCol w="2662951">
                  <a:extLst>
                    <a:ext uri="{9D8B030D-6E8A-4147-A177-3AD203B41FA5}">
                      <a16:colId xmlns:a16="http://schemas.microsoft.com/office/drawing/2014/main" val="1656373757"/>
                    </a:ext>
                  </a:extLst>
                </a:gridCol>
                <a:gridCol w="3773692">
                  <a:extLst>
                    <a:ext uri="{9D8B030D-6E8A-4147-A177-3AD203B41FA5}">
                      <a16:colId xmlns:a16="http://schemas.microsoft.com/office/drawing/2014/main" val="1253612512"/>
                    </a:ext>
                  </a:extLst>
                </a:gridCol>
                <a:gridCol w="3508076">
                  <a:extLst>
                    <a:ext uri="{9D8B030D-6E8A-4147-A177-3AD203B41FA5}">
                      <a16:colId xmlns:a16="http://schemas.microsoft.com/office/drawing/2014/main" val="2954657651"/>
                    </a:ext>
                  </a:extLst>
                </a:gridCol>
              </a:tblGrid>
              <a:tr h="503196">
                <a:tc>
                  <a:txBody>
                    <a:bodyPr/>
                    <a:lstStyle/>
                    <a:p>
                      <a:pPr algn="ctr"/>
                      <a:endParaRPr lang="en-US" b="0" dirty="0">
                        <a:latin typeface="-apple-system"/>
                      </a:endParaRPr>
                    </a:p>
                  </a:txBody>
                  <a:tcPr/>
                </a:tc>
                <a:tc>
                  <a:txBody>
                    <a:bodyPr/>
                    <a:lstStyle/>
                    <a:p>
                      <a:pPr algn="ctr"/>
                      <a:r>
                        <a:rPr lang="en-US" b="1" dirty="0">
                          <a:latin typeface="-apple-system"/>
                        </a:rPr>
                        <a:t>Base Model</a:t>
                      </a:r>
                    </a:p>
                  </a:txBody>
                  <a:tcPr anchor="ctr"/>
                </a:tc>
                <a:tc>
                  <a:txBody>
                    <a:bodyPr/>
                    <a:lstStyle/>
                    <a:p>
                      <a:pPr algn="ctr"/>
                      <a:r>
                        <a:rPr lang="en-US" b="1" dirty="0">
                          <a:latin typeface="-apple-system"/>
                        </a:rPr>
                        <a:t>Improved Model</a:t>
                      </a:r>
                    </a:p>
                  </a:txBody>
                  <a:tcPr anchor="ctr"/>
                </a:tc>
                <a:extLst>
                  <a:ext uri="{0D108BD9-81ED-4DB2-BD59-A6C34878D82A}">
                    <a16:rowId xmlns:a16="http://schemas.microsoft.com/office/drawing/2014/main" val="2338668007"/>
                  </a:ext>
                </a:extLst>
              </a:tr>
              <a:tr h="397246">
                <a:tc>
                  <a:txBody>
                    <a:bodyPr/>
                    <a:lstStyle/>
                    <a:p>
                      <a:pPr algn="ctr"/>
                      <a:r>
                        <a:rPr lang="en-US" b="1" dirty="0">
                          <a:latin typeface="-apple-system"/>
                        </a:rPr>
                        <a:t>MAE</a:t>
                      </a:r>
                    </a:p>
                  </a:txBody>
                  <a:tcPr/>
                </a:tc>
                <a:tc>
                  <a:txBody>
                    <a:bodyPr/>
                    <a:lstStyle/>
                    <a:p>
                      <a:pPr algn="ctr"/>
                      <a:r>
                        <a:rPr lang="en-US" b="0" dirty="0">
                          <a:latin typeface="-apple-system"/>
                        </a:rPr>
                        <a:t>19,395.0</a:t>
                      </a:r>
                    </a:p>
                  </a:txBody>
                  <a:tcPr/>
                </a:tc>
                <a:tc>
                  <a:txBody>
                    <a:bodyPr/>
                    <a:lstStyle/>
                    <a:p>
                      <a:pPr algn="ctr"/>
                      <a:r>
                        <a:rPr lang="en-US" b="0" dirty="0">
                          <a:latin typeface="-apple-system"/>
                        </a:rPr>
                        <a:t>10,953.0</a:t>
                      </a:r>
                    </a:p>
                  </a:txBody>
                  <a:tcPr/>
                </a:tc>
                <a:extLst>
                  <a:ext uri="{0D108BD9-81ED-4DB2-BD59-A6C34878D82A}">
                    <a16:rowId xmlns:a16="http://schemas.microsoft.com/office/drawing/2014/main" val="3563983722"/>
                  </a:ext>
                </a:extLst>
              </a:tr>
              <a:tr h="345989">
                <a:tc>
                  <a:txBody>
                    <a:bodyPr/>
                    <a:lstStyle/>
                    <a:p>
                      <a:pPr algn="ctr"/>
                      <a:r>
                        <a:rPr lang="en-US" b="1" dirty="0">
                          <a:latin typeface="-apple-system"/>
                        </a:rPr>
                        <a:t>MAPE</a:t>
                      </a:r>
                    </a:p>
                  </a:txBody>
                  <a:tcPr/>
                </a:tc>
                <a:tc>
                  <a:txBody>
                    <a:bodyPr/>
                    <a:lstStyle/>
                    <a:p>
                      <a:pPr algn="ctr"/>
                      <a:r>
                        <a:rPr lang="en-US" b="0" dirty="0">
                          <a:latin typeface="-apple-system"/>
                        </a:rPr>
                        <a:t>44.0 %</a:t>
                      </a:r>
                    </a:p>
                  </a:txBody>
                  <a:tcPr/>
                </a:tc>
                <a:tc>
                  <a:txBody>
                    <a:bodyPr/>
                    <a:lstStyle/>
                    <a:p>
                      <a:pPr algn="ctr"/>
                      <a:r>
                        <a:rPr lang="en-US" b="0" dirty="0">
                          <a:latin typeface="-apple-system"/>
                        </a:rPr>
                        <a:t>26.0 %</a:t>
                      </a:r>
                    </a:p>
                  </a:txBody>
                  <a:tcPr/>
                </a:tc>
                <a:extLst>
                  <a:ext uri="{0D108BD9-81ED-4DB2-BD59-A6C34878D82A}">
                    <a16:rowId xmlns:a16="http://schemas.microsoft.com/office/drawing/2014/main" val="3296409146"/>
                  </a:ext>
                </a:extLst>
              </a:tr>
              <a:tr h="334456">
                <a:tc>
                  <a:txBody>
                    <a:bodyPr/>
                    <a:lstStyle/>
                    <a:p>
                      <a:pPr algn="ctr"/>
                      <a:r>
                        <a:rPr lang="en-US" b="1" dirty="0">
                          <a:latin typeface="-apple-system"/>
                        </a:rPr>
                        <a:t>MSE</a:t>
                      </a:r>
                    </a:p>
                  </a:txBody>
                  <a:tcPr/>
                </a:tc>
                <a:tc>
                  <a:txBody>
                    <a:bodyPr/>
                    <a:lstStyle/>
                    <a:p>
                      <a:pPr algn="ctr"/>
                      <a:r>
                        <a:rPr lang="en-US" b="0" dirty="0">
                          <a:latin typeface="-apple-system"/>
                        </a:rPr>
                        <a:t>526,025,768.0</a:t>
                      </a:r>
                    </a:p>
                  </a:txBody>
                  <a:tcPr/>
                </a:tc>
                <a:tc>
                  <a:txBody>
                    <a:bodyPr/>
                    <a:lstStyle/>
                    <a:p>
                      <a:pPr algn="ctr"/>
                      <a:r>
                        <a:rPr lang="en-US" b="0" dirty="0">
                          <a:latin typeface="-apple-system"/>
                        </a:rPr>
                        <a:t>207,326,231.0</a:t>
                      </a:r>
                    </a:p>
                  </a:txBody>
                  <a:tcPr/>
                </a:tc>
                <a:extLst>
                  <a:ext uri="{0D108BD9-81ED-4DB2-BD59-A6C34878D82A}">
                    <a16:rowId xmlns:a16="http://schemas.microsoft.com/office/drawing/2014/main" val="2530943562"/>
                  </a:ext>
                </a:extLst>
              </a:tr>
              <a:tr h="347636">
                <a:tc>
                  <a:txBody>
                    <a:bodyPr/>
                    <a:lstStyle/>
                    <a:p>
                      <a:pPr algn="ctr"/>
                      <a:r>
                        <a:rPr lang="en-US" b="1" dirty="0">
                          <a:latin typeface="-apple-system"/>
                        </a:rPr>
                        <a:t>RMSE</a:t>
                      </a:r>
                    </a:p>
                  </a:txBody>
                  <a:tcPr/>
                </a:tc>
                <a:tc>
                  <a:txBody>
                    <a:bodyPr/>
                    <a:lstStyle/>
                    <a:p>
                      <a:pPr algn="ctr"/>
                      <a:r>
                        <a:rPr lang="en-US" b="0" dirty="0">
                          <a:latin typeface="-apple-system"/>
                        </a:rPr>
                        <a:t>22,935.0</a:t>
                      </a:r>
                    </a:p>
                  </a:txBody>
                  <a:tcPr/>
                </a:tc>
                <a:tc>
                  <a:txBody>
                    <a:bodyPr/>
                    <a:lstStyle/>
                    <a:p>
                      <a:pPr algn="ctr"/>
                      <a:r>
                        <a:rPr lang="en-US" b="0" dirty="0">
                          <a:latin typeface="-apple-system"/>
                        </a:rPr>
                        <a:t>14,399.0</a:t>
                      </a:r>
                    </a:p>
                  </a:txBody>
                  <a:tcPr/>
                </a:tc>
                <a:extLst>
                  <a:ext uri="{0D108BD9-81ED-4DB2-BD59-A6C34878D82A}">
                    <a16:rowId xmlns:a16="http://schemas.microsoft.com/office/drawing/2014/main" val="322424772"/>
                  </a:ext>
                </a:extLst>
              </a:tr>
            </a:tbl>
          </a:graphicData>
        </a:graphic>
      </p:graphicFrame>
      <p:sp>
        <p:nvSpPr>
          <p:cNvPr id="4" name="TextBox 3">
            <a:extLst>
              <a:ext uri="{FF2B5EF4-FFF2-40B4-BE49-F238E27FC236}">
                <a16:creationId xmlns:a16="http://schemas.microsoft.com/office/drawing/2014/main" id="{94F7F51E-F9A2-4167-8AF0-C415BAA75A10}"/>
              </a:ext>
            </a:extLst>
          </p:cNvPr>
          <p:cNvSpPr txBox="1"/>
          <p:nvPr/>
        </p:nvSpPr>
        <p:spPr>
          <a:xfrm>
            <a:off x="74141" y="6513647"/>
            <a:ext cx="3814119" cy="246221"/>
          </a:xfrm>
          <a:prstGeom prst="rect">
            <a:avLst/>
          </a:prstGeom>
          <a:noFill/>
        </p:spPr>
        <p:txBody>
          <a:bodyPr wrap="square" rtlCol="0">
            <a:spAutoFit/>
          </a:bodyPr>
          <a:lstStyle/>
          <a:p>
            <a:r>
              <a:rPr lang="en-US" sz="1000" b="1" dirty="0">
                <a:solidFill>
                  <a:srgbClr val="FFC000"/>
                </a:solidFill>
                <a:latin typeface="Century Gothic" panose="020B0502020202020204" pitchFamily="34" charset="0"/>
              </a:rPr>
              <a:t>KISHOR KUMAR SRIDHAR</a:t>
            </a:r>
          </a:p>
        </p:txBody>
      </p:sp>
      <p:sp>
        <p:nvSpPr>
          <p:cNvPr id="5" name="TextBox 4">
            <a:extLst>
              <a:ext uri="{FF2B5EF4-FFF2-40B4-BE49-F238E27FC236}">
                <a16:creationId xmlns:a16="http://schemas.microsoft.com/office/drawing/2014/main" id="{97A1288F-5A01-4E86-B09C-303E304E33BA}"/>
              </a:ext>
            </a:extLst>
          </p:cNvPr>
          <p:cNvSpPr txBox="1"/>
          <p:nvPr/>
        </p:nvSpPr>
        <p:spPr>
          <a:xfrm>
            <a:off x="10000736" y="6513646"/>
            <a:ext cx="1979598" cy="246221"/>
          </a:xfrm>
          <a:prstGeom prst="rect">
            <a:avLst/>
          </a:prstGeom>
          <a:noFill/>
        </p:spPr>
        <p:txBody>
          <a:bodyPr wrap="square" rtlCol="0">
            <a:spAutoFit/>
          </a:bodyPr>
          <a:lstStyle/>
          <a:p>
            <a:pPr algn="r"/>
            <a:r>
              <a:rPr lang="en-US" sz="1000" b="1" dirty="0">
                <a:solidFill>
                  <a:srgbClr val="FFC000"/>
                </a:solidFill>
                <a:latin typeface="Century Gothic" panose="020B0502020202020204" pitchFamily="34" charset="0"/>
              </a:rPr>
              <a:t>17 May 2021</a:t>
            </a:r>
          </a:p>
        </p:txBody>
      </p:sp>
      <p:sp>
        <p:nvSpPr>
          <p:cNvPr id="6" name="TextBox 5">
            <a:extLst>
              <a:ext uri="{FF2B5EF4-FFF2-40B4-BE49-F238E27FC236}">
                <a16:creationId xmlns:a16="http://schemas.microsoft.com/office/drawing/2014/main" id="{4FD0ABEE-7DA7-4941-82BD-15CD43ADA3B9}"/>
              </a:ext>
            </a:extLst>
          </p:cNvPr>
          <p:cNvSpPr txBox="1"/>
          <p:nvPr/>
        </p:nvSpPr>
        <p:spPr>
          <a:xfrm>
            <a:off x="2282439" y="5225515"/>
            <a:ext cx="7801761" cy="646331"/>
          </a:xfrm>
          <a:prstGeom prst="rect">
            <a:avLst/>
          </a:prstGeom>
          <a:noFill/>
        </p:spPr>
        <p:txBody>
          <a:bodyPr wrap="square" rtlCol="0">
            <a:spAutoFit/>
          </a:bodyPr>
          <a:lstStyle/>
          <a:p>
            <a:r>
              <a:rPr lang="en-US" sz="1800" b="1" i="0" dirty="0">
                <a:effectLst/>
                <a:latin typeface="-apple-system"/>
              </a:rPr>
              <a:t>We shall use MAPE to evaluate our model. Because MAPE is robus</a:t>
            </a:r>
            <a:r>
              <a:rPr lang="en-US" sz="1800" b="1" dirty="0">
                <a:latin typeface="-apple-system"/>
              </a:rPr>
              <a:t>t to outliers</a:t>
            </a:r>
            <a:r>
              <a:rPr lang="en-US" sz="1800" dirty="0">
                <a:latin typeface="-apple-system"/>
              </a:rPr>
              <a:t>.</a:t>
            </a:r>
            <a:endParaRPr lang="en-US" sz="1800" dirty="0"/>
          </a:p>
          <a:p>
            <a:endParaRPr lang="en-US" dirty="0"/>
          </a:p>
        </p:txBody>
      </p:sp>
    </p:spTree>
    <p:extLst>
      <p:ext uri="{BB962C8B-B14F-4D97-AF65-F5344CB8AC3E}">
        <p14:creationId xmlns:p14="http://schemas.microsoft.com/office/powerpoint/2010/main" val="36435633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Interpretation of the model results</a:t>
            </a:r>
          </a:p>
        </p:txBody>
      </p:sp>
      <p:sp>
        <p:nvSpPr>
          <p:cNvPr id="4" name="Content Placeholder 3">
            <a:extLst>
              <a:ext uri="{FF2B5EF4-FFF2-40B4-BE49-F238E27FC236}">
                <a16:creationId xmlns:a16="http://schemas.microsoft.com/office/drawing/2014/main" id="{656A6F08-6782-4183-AFD1-5B5317B12A05}"/>
              </a:ext>
            </a:extLst>
          </p:cNvPr>
          <p:cNvSpPr>
            <a:spLocks noGrp="1"/>
          </p:cNvSpPr>
          <p:nvPr>
            <p:ph idx="1"/>
          </p:nvPr>
        </p:nvSpPr>
        <p:spPr>
          <a:xfrm>
            <a:off x="1194486" y="2297675"/>
            <a:ext cx="9961194" cy="3760891"/>
          </a:xfrm>
        </p:spPr>
        <p:txBody>
          <a:bodyPr>
            <a:normAutofit/>
          </a:bodyPr>
          <a:lstStyle/>
          <a:p>
            <a:pPr marL="377190" indent="-285750" algn="just">
              <a:lnSpc>
                <a:spcPct val="150000"/>
              </a:lnSpc>
              <a:spcBef>
                <a:spcPts val="0"/>
              </a:spcBef>
              <a:spcAft>
                <a:spcPts val="0"/>
              </a:spcAft>
              <a:buClr>
                <a:srgbClr val="FFC000"/>
              </a:buClr>
              <a:buFont typeface="Wingdings" panose="05000000000000000000" pitchFamily="2" charset="2"/>
              <a:buChar char="Ø"/>
            </a:pPr>
            <a:r>
              <a:rPr lang="en-US" sz="1800" b="0" i="0" dirty="0">
                <a:effectLst/>
                <a:latin typeface="-apple-system"/>
              </a:rPr>
              <a:t>The Mean Absolute Percentage Error (MAPE) is reduced to 26% from being 44% in the base model. This indicates that </a:t>
            </a:r>
            <a:r>
              <a:rPr lang="en-US" sz="1800" b="1" i="0" dirty="0">
                <a:solidFill>
                  <a:schemeClr val="accent1"/>
                </a:solidFill>
                <a:effectLst/>
                <a:latin typeface="-apple-system"/>
              </a:rPr>
              <a:t>overall, the predicted values for the sales in the retail store, we are out with an average of 26% from the true value.</a:t>
            </a:r>
          </a:p>
          <a:p>
            <a:pPr marL="377190" indent="-285750" algn="just">
              <a:lnSpc>
                <a:spcPct val="150000"/>
              </a:lnSpc>
              <a:spcBef>
                <a:spcPts val="0"/>
              </a:spcBef>
              <a:spcAft>
                <a:spcPts val="0"/>
              </a:spcAft>
              <a:buClr>
                <a:srgbClr val="FFC000"/>
              </a:buClr>
              <a:buFont typeface="Wingdings" panose="05000000000000000000" pitchFamily="2" charset="2"/>
              <a:buChar char="Ø"/>
            </a:pPr>
            <a:r>
              <a:rPr lang="en-US" sz="1800" b="0" i="0" dirty="0">
                <a:effectLst/>
                <a:latin typeface="-apple-system"/>
              </a:rPr>
              <a:t>The Root Mean Squared Error (RMSE) is reduced to 13910.0 from being 22935.0 in the base model. This means that in general, </a:t>
            </a:r>
            <a:r>
              <a:rPr lang="en-US" sz="1800" b="1" i="0" dirty="0">
                <a:solidFill>
                  <a:schemeClr val="accent1"/>
                </a:solidFill>
                <a:effectLst/>
                <a:latin typeface="-apple-system"/>
              </a:rPr>
              <a:t>the model’s predicted sales for the retail store is generally about 13910.0 Sterling's off.</a:t>
            </a:r>
          </a:p>
          <a:p>
            <a:pPr marL="0" algn="just">
              <a:lnSpc>
                <a:spcPct val="150000"/>
              </a:lnSpc>
              <a:spcBef>
                <a:spcPts val="0"/>
              </a:spcBef>
              <a:spcAft>
                <a:spcPts val="0"/>
              </a:spcAft>
              <a:buNone/>
            </a:pPr>
            <a:endParaRPr lang="en-US" sz="1800" b="0" i="0" dirty="0">
              <a:effectLst/>
              <a:latin typeface="-apple-system"/>
            </a:endParaRPr>
          </a:p>
          <a:p>
            <a:pPr marL="0" algn="ctr">
              <a:lnSpc>
                <a:spcPct val="150000"/>
              </a:lnSpc>
              <a:spcBef>
                <a:spcPts val="0"/>
              </a:spcBef>
              <a:spcAft>
                <a:spcPts val="0"/>
              </a:spcAft>
              <a:buNone/>
            </a:pPr>
            <a:r>
              <a:rPr lang="en-US" sz="1800" b="1" i="0" dirty="0">
                <a:effectLst/>
                <a:latin typeface="-apple-system"/>
              </a:rPr>
              <a:t>With the help of specific domain knowledge, we may be able to improve these scores.</a:t>
            </a:r>
          </a:p>
        </p:txBody>
      </p:sp>
      <p:sp>
        <p:nvSpPr>
          <p:cNvPr id="5" name="TextBox 4">
            <a:extLst>
              <a:ext uri="{FF2B5EF4-FFF2-40B4-BE49-F238E27FC236}">
                <a16:creationId xmlns:a16="http://schemas.microsoft.com/office/drawing/2014/main" id="{F980DAC7-5096-4DE2-A6AC-DF1A5F3A17A2}"/>
              </a:ext>
            </a:extLst>
          </p:cNvPr>
          <p:cNvSpPr txBox="1"/>
          <p:nvPr/>
        </p:nvSpPr>
        <p:spPr>
          <a:xfrm>
            <a:off x="74141" y="6513647"/>
            <a:ext cx="3814119" cy="246221"/>
          </a:xfrm>
          <a:prstGeom prst="rect">
            <a:avLst/>
          </a:prstGeom>
          <a:noFill/>
        </p:spPr>
        <p:txBody>
          <a:bodyPr wrap="square" rtlCol="0">
            <a:spAutoFit/>
          </a:bodyPr>
          <a:lstStyle/>
          <a:p>
            <a:r>
              <a:rPr lang="en-US" sz="1000" b="1" dirty="0">
                <a:solidFill>
                  <a:srgbClr val="FFC000"/>
                </a:solidFill>
                <a:latin typeface="Century Gothic" panose="020B0502020202020204" pitchFamily="34" charset="0"/>
              </a:rPr>
              <a:t>KISHOR KUMAR SRIDHAR</a:t>
            </a:r>
          </a:p>
        </p:txBody>
      </p:sp>
      <p:sp>
        <p:nvSpPr>
          <p:cNvPr id="6" name="TextBox 5">
            <a:extLst>
              <a:ext uri="{FF2B5EF4-FFF2-40B4-BE49-F238E27FC236}">
                <a16:creationId xmlns:a16="http://schemas.microsoft.com/office/drawing/2014/main" id="{68E7F8B3-EE49-4DFE-8AF6-B1AE964F0CBF}"/>
              </a:ext>
            </a:extLst>
          </p:cNvPr>
          <p:cNvSpPr txBox="1"/>
          <p:nvPr/>
        </p:nvSpPr>
        <p:spPr>
          <a:xfrm>
            <a:off x="10000736" y="6513646"/>
            <a:ext cx="1979598" cy="246221"/>
          </a:xfrm>
          <a:prstGeom prst="rect">
            <a:avLst/>
          </a:prstGeom>
          <a:noFill/>
        </p:spPr>
        <p:txBody>
          <a:bodyPr wrap="square" rtlCol="0">
            <a:spAutoFit/>
          </a:bodyPr>
          <a:lstStyle/>
          <a:p>
            <a:pPr algn="r"/>
            <a:r>
              <a:rPr lang="en-US" sz="1000" b="1" dirty="0">
                <a:solidFill>
                  <a:srgbClr val="FFC000"/>
                </a:solidFill>
                <a:latin typeface="Century Gothic" panose="020B0502020202020204" pitchFamily="34" charset="0"/>
              </a:rPr>
              <a:t>17 May 2021</a:t>
            </a:r>
          </a:p>
        </p:txBody>
      </p:sp>
    </p:spTree>
    <p:extLst>
      <p:ext uri="{BB962C8B-B14F-4D97-AF65-F5344CB8AC3E}">
        <p14:creationId xmlns:p14="http://schemas.microsoft.com/office/powerpoint/2010/main" val="33671794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7E97F-F665-4003-A33F-2CBA8694685C}"/>
              </a:ext>
            </a:extLst>
          </p:cNvPr>
          <p:cNvSpPr>
            <a:spLocks noGrp="1"/>
          </p:cNvSpPr>
          <p:nvPr>
            <p:ph type="title"/>
          </p:nvPr>
        </p:nvSpPr>
        <p:spPr>
          <a:xfrm>
            <a:off x="1099517" y="320159"/>
            <a:ext cx="9992966" cy="1450757"/>
          </a:xfrm>
        </p:spPr>
        <p:txBody>
          <a:bodyPr>
            <a:normAutofit/>
          </a:bodyPr>
          <a:lstStyle/>
          <a:p>
            <a:r>
              <a:rPr lang="en-US" sz="3200" dirty="0"/>
              <a:t>Sales Forecasting using Time Series Modeling (SARIMAX Model)</a:t>
            </a:r>
          </a:p>
        </p:txBody>
      </p:sp>
      <p:graphicFrame>
        <p:nvGraphicFramePr>
          <p:cNvPr id="4" name="Table 3">
            <a:extLst>
              <a:ext uri="{FF2B5EF4-FFF2-40B4-BE49-F238E27FC236}">
                <a16:creationId xmlns:a16="http://schemas.microsoft.com/office/drawing/2014/main" id="{F17DE555-FE0E-424E-8CDA-97FB4D99958C}"/>
              </a:ext>
            </a:extLst>
          </p:cNvPr>
          <p:cNvGraphicFramePr>
            <a:graphicFrameLocks/>
          </p:cNvGraphicFramePr>
          <p:nvPr>
            <p:extLst>
              <p:ext uri="{D42A27DB-BD31-4B8C-83A1-F6EECF244321}">
                <p14:modId xmlns:p14="http://schemas.microsoft.com/office/powerpoint/2010/main" val="147258734"/>
              </p:ext>
            </p:extLst>
          </p:nvPr>
        </p:nvGraphicFramePr>
        <p:xfrm>
          <a:off x="2908158" y="3122919"/>
          <a:ext cx="6436643" cy="1997722"/>
        </p:xfrm>
        <a:graphic>
          <a:graphicData uri="http://schemas.openxmlformats.org/drawingml/2006/table">
            <a:tbl>
              <a:tblPr firstRow="1" bandRow="1">
                <a:tableStyleId>{3B4B98B0-60AC-42C2-AFA5-B58CD77FA1E5}</a:tableStyleId>
              </a:tblPr>
              <a:tblGrid>
                <a:gridCol w="2662951">
                  <a:extLst>
                    <a:ext uri="{9D8B030D-6E8A-4147-A177-3AD203B41FA5}">
                      <a16:colId xmlns:a16="http://schemas.microsoft.com/office/drawing/2014/main" val="1656373757"/>
                    </a:ext>
                  </a:extLst>
                </a:gridCol>
                <a:gridCol w="3773692">
                  <a:extLst>
                    <a:ext uri="{9D8B030D-6E8A-4147-A177-3AD203B41FA5}">
                      <a16:colId xmlns:a16="http://schemas.microsoft.com/office/drawing/2014/main" val="1253612512"/>
                    </a:ext>
                  </a:extLst>
                </a:gridCol>
              </a:tblGrid>
              <a:tr h="503196">
                <a:tc>
                  <a:txBody>
                    <a:bodyPr/>
                    <a:lstStyle/>
                    <a:p>
                      <a:pPr algn="ctr"/>
                      <a:endParaRPr lang="en-US" b="0" dirty="0">
                        <a:latin typeface="-apple-system"/>
                      </a:endParaRPr>
                    </a:p>
                  </a:txBody>
                  <a:tcPr/>
                </a:tc>
                <a:tc>
                  <a:txBody>
                    <a:bodyPr/>
                    <a:lstStyle/>
                    <a:p>
                      <a:pPr algn="ctr"/>
                      <a:r>
                        <a:rPr lang="en-US" b="1" dirty="0">
                          <a:latin typeface="-apple-system"/>
                        </a:rPr>
                        <a:t>SARIMAX Model</a:t>
                      </a:r>
                    </a:p>
                  </a:txBody>
                  <a:tcPr anchor="ctr"/>
                </a:tc>
                <a:extLst>
                  <a:ext uri="{0D108BD9-81ED-4DB2-BD59-A6C34878D82A}">
                    <a16:rowId xmlns:a16="http://schemas.microsoft.com/office/drawing/2014/main" val="2338668007"/>
                  </a:ext>
                </a:extLst>
              </a:tr>
              <a:tr h="397246">
                <a:tc>
                  <a:txBody>
                    <a:bodyPr/>
                    <a:lstStyle/>
                    <a:p>
                      <a:pPr algn="ctr"/>
                      <a:r>
                        <a:rPr lang="en-US" b="1" dirty="0">
                          <a:latin typeface="-apple-system"/>
                        </a:rPr>
                        <a:t>MAE</a:t>
                      </a:r>
                    </a:p>
                  </a:txBody>
                  <a:tcPr/>
                </a:tc>
                <a:tc>
                  <a:txBody>
                    <a:bodyPr/>
                    <a:lstStyle/>
                    <a:p>
                      <a:pPr algn="ctr"/>
                      <a:r>
                        <a:rPr lang="en-US" dirty="0"/>
                        <a:t>15243.0</a:t>
                      </a:r>
                      <a:endParaRPr lang="en-US" b="0" dirty="0">
                        <a:latin typeface="-apple-system"/>
                      </a:endParaRPr>
                    </a:p>
                  </a:txBody>
                  <a:tcPr/>
                </a:tc>
                <a:extLst>
                  <a:ext uri="{0D108BD9-81ED-4DB2-BD59-A6C34878D82A}">
                    <a16:rowId xmlns:a16="http://schemas.microsoft.com/office/drawing/2014/main" val="3563983722"/>
                  </a:ext>
                </a:extLst>
              </a:tr>
              <a:tr h="345989">
                <a:tc>
                  <a:txBody>
                    <a:bodyPr/>
                    <a:lstStyle/>
                    <a:p>
                      <a:pPr algn="ctr"/>
                      <a:r>
                        <a:rPr lang="en-US" b="1" dirty="0">
                          <a:latin typeface="-apple-system"/>
                        </a:rPr>
                        <a:t>MAPE</a:t>
                      </a:r>
                    </a:p>
                  </a:txBody>
                  <a:tcPr/>
                </a:tc>
                <a:tc>
                  <a:txBody>
                    <a:bodyPr/>
                    <a:lstStyle/>
                    <a:p>
                      <a:pPr algn="ctr"/>
                      <a:r>
                        <a:rPr lang="en-US" b="0" dirty="0">
                          <a:latin typeface="-apple-system"/>
                        </a:rPr>
                        <a:t>35.0 %</a:t>
                      </a:r>
                    </a:p>
                  </a:txBody>
                  <a:tcPr/>
                </a:tc>
                <a:extLst>
                  <a:ext uri="{0D108BD9-81ED-4DB2-BD59-A6C34878D82A}">
                    <a16:rowId xmlns:a16="http://schemas.microsoft.com/office/drawing/2014/main" val="3296409146"/>
                  </a:ext>
                </a:extLst>
              </a:tr>
              <a:tr h="334456">
                <a:tc>
                  <a:txBody>
                    <a:bodyPr/>
                    <a:lstStyle/>
                    <a:p>
                      <a:pPr algn="ctr"/>
                      <a:r>
                        <a:rPr lang="en-US" b="1" dirty="0">
                          <a:latin typeface="-apple-system"/>
                        </a:rPr>
                        <a:t>MSE</a:t>
                      </a:r>
                    </a:p>
                  </a:txBody>
                  <a:tcPr/>
                </a:tc>
                <a:tc>
                  <a:txBody>
                    <a:bodyPr/>
                    <a:lstStyle/>
                    <a:p>
                      <a:pPr algn="ctr"/>
                      <a:r>
                        <a:rPr lang="en-US" dirty="0"/>
                        <a:t>637476831.0</a:t>
                      </a:r>
                      <a:endParaRPr lang="en-US" b="0" dirty="0">
                        <a:latin typeface="-apple-system"/>
                      </a:endParaRPr>
                    </a:p>
                  </a:txBody>
                  <a:tcPr/>
                </a:tc>
                <a:extLst>
                  <a:ext uri="{0D108BD9-81ED-4DB2-BD59-A6C34878D82A}">
                    <a16:rowId xmlns:a16="http://schemas.microsoft.com/office/drawing/2014/main" val="2530943562"/>
                  </a:ext>
                </a:extLst>
              </a:tr>
              <a:tr h="347636">
                <a:tc>
                  <a:txBody>
                    <a:bodyPr/>
                    <a:lstStyle/>
                    <a:p>
                      <a:pPr algn="ctr"/>
                      <a:r>
                        <a:rPr lang="en-US" b="1" dirty="0">
                          <a:latin typeface="-apple-system"/>
                        </a:rPr>
                        <a:t>RMSE</a:t>
                      </a:r>
                    </a:p>
                  </a:txBody>
                  <a:tcPr/>
                </a:tc>
                <a:tc>
                  <a:txBody>
                    <a:bodyPr/>
                    <a:lstStyle/>
                    <a:p>
                      <a:pPr algn="ctr"/>
                      <a:r>
                        <a:rPr lang="en-US" dirty="0"/>
                        <a:t>25248.0</a:t>
                      </a:r>
                      <a:endParaRPr lang="en-US" b="0" dirty="0">
                        <a:latin typeface="-apple-system"/>
                      </a:endParaRPr>
                    </a:p>
                  </a:txBody>
                  <a:tcPr/>
                </a:tc>
                <a:extLst>
                  <a:ext uri="{0D108BD9-81ED-4DB2-BD59-A6C34878D82A}">
                    <a16:rowId xmlns:a16="http://schemas.microsoft.com/office/drawing/2014/main" val="322424772"/>
                  </a:ext>
                </a:extLst>
              </a:tr>
            </a:tbl>
          </a:graphicData>
        </a:graphic>
      </p:graphicFrame>
      <p:sp>
        <p:nvSpPr>
          <p:cNvPr id="5" name="TextBox 4">
            <a:extLst>
              <a:ext uri="{FF2B5EF4-FFF2-40B4-BE49-F238E27FC236}">
                <a16:creationId xmlns:a16="http://schemas.microsoft.com/office/drawing/2014/main" id="{FBAE1AFE-31B1-4752-AEFC-77B2694DDAB1}"/>
              </a:ext>
            </a:extLst>
          </p:cNvPr>
          <p:cNvSpPr txBox="1"/>
          <p:nvPr/>
        </p:nvSpPr>
        <p:spPr>
          <a:xfrm>
            <a:off x="4857225" y="2488753"/>
            <a:ext cx="2810313" cy="461665"/>
          </a:xfrm>
          <a:prstGeom prst="rect">
            <a:avLst/>
          </a:prstGeom>
          <a:noFill/>
        </p:spPr>
        <p:txBody>
          <a:bodyPr wrap="square" rtlCol="0">
            <a:spAutoFit/>
          </a:bodyPr>
          <a:lstStyle/>
          <a:p>
            <a:r>
              <a:rPr lang="en-US" sz="2400" b="1" dirty="0">
                <a:solidFill>
                  <a:srgbClr val="FFC000"/>
                </a:solidFill>
                <a:latin typeface="-apple-system"/>
              </a:rPr>
              <a:t>Model Performance</a:t>
            </a:r>
          </a:p>
        </p:txBody>
      </p:sp>
      <p:sp>
        <p:nvSpPr>
          <p:cNvPr id="3" name="TextBox 2">
            <a:extLst>
              <a:ext uri="{FF2B5EF4-FFF2-40B4-BE49-F238E27FC236}">
                <a16:creationId xmlns:a16="http://schemas.microsoft.com/office/drawing/2014/main" id="{7EA19102-0125-458F-A882-35C1A5A79AB5}"/>
              </a:ext>
            </a:extLst>
          </p:cNvPr>
          <p:cNvSpPr txBox="1"/>
          <p:nvPr/>
        </p:nvSpPr>
        <p:spPr>
          <a:xfrm>
            <a:off x="1931983" y="5394121"/>
            <a:ext cx="8388991" cy="646331"/>
          </a:xfrm>
          <a:prstGeom prst="rect">
            <a:avLst/>
          </a:prstGeom>
          <a:noFill/>
        </p:spPr>
        <p:txBody>
          <a:bodyPr wrap="square" rtlCol="0">
            <a:spAutoFit/>
          </a:bodyPr>
          <a:lstStyle/>
          <a:p>
            <a:r>
              <a:rPr lang="en-US" sz="1800" b="1" i="0" dirty="0">
                <a:effectLst/>
                <a:latin typeface="-apple-system"/>
              </a:rPr>
              <a:t>With the help of specific domain knowledge, we may be able to improve these scores.</a:t>
            </a:r>
          </a:p>
          <a:p>
            <a:endParaRPr lang="en-US" dirty="0"/>
          </a:p>
        </p:txBody>
      </p:sp>
    </p:spTree>
    <p:extLst>
      <p:ext uri="{BB962C8B-B14F-4D97-AF65-F5344CB8AC3E}">
        <p14:creationId xmlns:p14="http://schemas.microsoft.com/office/powerpoint/2010/main" val="15911800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C0755-1A2C-483A-8D6F-AB073DEB27A3}"/>
              </a:ext>
            </a:extLst>
          </p:cNvPr>
          <p:cNvSpPr>
            <a:spLocks noGrp="1"/>
          </p:cNvSpPr>
          <p:nvPr>
            <p:ph type="title"/>
          </p:nvPr>
        </p:nvSpPr>
        <p:spPr/>
        <p:txBody>
          <a:bodyPr/>
          <a:lstStyle/>
          <a:p>
            <a:r>
              <a:rPr lang="en-US" dirty="0"/>
              <a:t>Model comparison</a:t>
            </a:r>
          </a:p>
        </p:txBody>
      </p:sp>
      <p:graphicFrame>
        <p:nvGraphicFramePr>
          <p:cNvPr id="4" name="Content Placeholder 3">
            <a:extLst>
              <a:ext uri="{FF2B5EF4-FFF2-40B4-BE49-F238E27FC236}">
                <a16:creationId xmlns:a16="http://schemas.microsoft.com/office/drawing/2014/main" id="{653021C3-B118-40EC-B1D4-77423373459C}"/>
              </a:ext>
            </a:extLst>
          </p:cNvPr>
          <p:cNvGraphicFramePr>
            <a:graphicFrameLocks noGrp="1"/>
          </p:cNvGraphicFramePr>
          <p:nvPr>
            <p:ph idx="1"/>
            <p:extLst>
              <p:ext uri="{D42A27DB-BD31-4B8C-83A1-F6EECF244321}">
                <p14:modId xmlns:p14="http://schemas.microsoft.com/office/powerpoint/2010/main" val="4095186028"/>
              </p:ext>
            </p:extLst>
          </p:nvPr>
        </p:nvGraphicFramePr>
        <p:xfrm>
          <a:off x="1210961" y="2585993"/>
          <a:ext cx="9944719" cy="1997722"/>
        </p:xfrm>
        <a:graphic>
          <a:graphicData uri="http://schemas.openxmlformats.org/drawingml/2006/table">
            <a:tbl>
              <a:tblPr firstRow="1" bandRow="1">
                <a:tableStyleId>{3B4B98B0-60AC-42C2-AFA5-B58CD77FA1E5}</a:tableStyleId>
              </a:tblPr>
              <a:tblGrid>
                <a:gridCol w="2662951">
                  <a:extLst>
                    <a:ext uri="{9D8B030D-6E8A-4147-A177-3AD203B41FA5}">
                      <a16:colId xmlns:a16="http://schemas.microsoft.com/office/drawing/2014/main" val="1656373757"/>
                    </a:ext>
                  </a:extLst>
                </a:gridCol>
                <a:gridCol w="3773692">
                  <a:extLst>
                    <a:ext uri="{9D8B030D-6E8A-4147-A177-3AD203B41FA5}">
                      <a16:colId xmlns:a16="http://schemas.microsoft.com/office/drawing/2014/main" val="1253612512"/>
                    </a:ext>
                  </a:extLst>
                </a:gridCol>
                <a:gridCol w="3508076">
                  <a:extLst>
                    <a:ext uri="{9D8B030D-6E8A-4147-A177-3AD203B41FA5}">
                      <a16:colId xmlns:a16="http://schemas.microsoft.com/office/drawing/2014/main" val="2954657651"/>
                    </a:ext>
                  </a:extLst>
                </a:gridCol>
              </a:tblGrid>
              <a:tr h="503196">
                <a:tc>
                  <a:txBody>
                    <a:bodyPr/>
                    <a:lstStyle/>
                    <a:p>
                      <a:pPr algn="ctr"/>
                      <a:endParaRPr lang="en-US" b="0" dirty="0">
                        <a:latin typeface="-apple-system"/>
                      </a:endParaRPr>
                    </a:p>
                  </a:txBody>
                  <a:tcPr/>
                </a:tc>
                <a:tc>
                  <a:txBody>
                    <a:bodyPr/>
                    <a:lstStyle/>
                    <a:p>
                      <a:pPr algn="ctr"/>
                      <a:r>
                        <a:rPr lang="en-US" b="1" dirty="0">
                          <a:latin typeface="-apple-system"/>
                        </a:rPr>
                        <a:t>FB Prophet Model</a:t>
                      </a:r>
                    </a:p>
                  </a:txBody>
                  <a:tcPr anchor="ctr"/>
                </a:tc>
                <a:tc>
                  <a:txBody>
                    <a:bodyPr/>
                    <a:lstStyle/>
                    <a:p>
                      <a:pPr algn="ctr"/>
                      <a:r>
                        <a:rPr lang="en-US" b="1" dirty="0">
                          <a:latin typeface="-apple-system"/>
                        </a:rPr>
                        <a:t>SARIMAX Model</a:t>
                      </a:r>
                    </a:p>
                  </a:txBody>
                  <a:tcPr anchor="ctr"/>
                </a:tc>
                <a:extLst>
                  <a:ext uri="{0D108BD9-81ED-4DB2-BD59-A6C34878D82A}">
                    <a16:rowId xmlns:a16="http://schemas.microsoft.com/office/drawing/2014/main" val="2338668007"/>
                  </a:ext>
                </a:extLst>
              </a:tr>
              <a:tr h="397246">
                <a:tc>
                  <a:txBody>
                    <a:bodyPr/>
                    <a:lstStyle/>
                    <a:p>
                      <a:pPr algn="ctr"/>
                      <a:r>
                        <a:rPr lang="en-US" b="1" dirty="0">
                          <a:latin typeface="-apple-system"/>
                        </a:rPr>
                        <a:t>MAE</a:t>
                      </a:r>
                    </a:p>
                  </a:txBody>
                  <a:tcPr/>
                </a:tc>
                <a:tc>
                  <a:txBody>
                    <a:bodyPr/>
                    <a:lstStyle/>
                    <a:p>
                      <a:pPr algn="ctr"/>
                      <a:r>
                        <a:rPr lang="en-US" b="0" dirty="0">
                          <a:latin typeface="-apple-system"/>
                        </a:rPr>
                        <a:t>10,953.0</a:t>
                      </a:r>
                    </a:p>
                  </a:txBody>
                  <a:tcPr/>
                </a:tc>
                <a:tc>
                  <a:txBody>
                    <a:bodyPr/>
                    <a:lstStyle/>
                    <a:p>
                      <a:pPr algn="ctr"/>
                      <a:r>
                        <a:rPr lang="en-US" dirty="0"/>
                        <a:t>15243.0</a:t>
                      </a:r>
                      <a:endParaRPr lang="en-US" b="0" dirty="0">
                        <a:latin typeface="-apple-system"/>
                      </a:endParaRPr>
                    </a:p>
                  </a:txBody>
                  <a:tcPr/>
                </a:tc>
                <a:extLst>
                  <a:ext uri="{0D108BD9-81ED-4DB2-BD59-A6C34878D82A}">
                    <a16:rowId xmlns:a16="http://schemas.microsoft.com/office/drawing/2014/main" val="3563983722"/>
                  </a:ext>
                </a:extLst>
              </a:tr>
              <a:tr h="345989">
                <a:tc>
                  <a:txBody>
                    <a:bodyPr/>
                    <a:lstStyle/>
                    <a:p>
                      <a:pPr algn="ctr"/>
                      <a:r>
                        <a:rPr lang="en-US" b="1" dirty="0">
                          <a:latin typeface="-apple-system"/>
                        </a:rPr>
                        <a:t>MAPE</a:t>
                      </a:r>
                    </a:p>
                  </a:txBody>
                  <a:tcPr/>
                </a:tc>
                <a:tc>
                  <a:txBody>
                    <a:bodyPr/>
                    <a:lstStyle/>
                    <a:p>
                      <a:pPr algn="ctr"/>
                      <a:r>
                        <a:rPr lang="en-US" b="1" dirty="0">
                          <a:latin typeface="-apple-system"/>
                        </a:rPr>
                        <a:t>26.0 %</a:t>
                      </a:r>
                    </a:p>
                  </a:txBody>
                  <a:tcPr/>
                </a:tc>
                <a:tc>
                  <a:txBody>
                    <a:bodyPr/>
                    <a:lstStyle/>
                    <a:p>
                      <a:pPr algn="ctr"/>
                      <a:r>
                        <a:rPr lang="en-US" b="1" dirty="0">
                          <a:latin typeface="-apple-system"/>
                        </a:rPr>
                        <a:t>35.0 %</a:t>
                      </a:r>
                    </a:p>
                  </a:txBody>
                  <a:tcPr/>
                </a:tc>
                <a:extLst>
                  <a:ext uri="{0D108BD9-81ED-4DB2-BD59-A6C34878D82A}">
                    <a16:rowId xmlns:a16="http://schemas.microsoft.com/office/drawing/2014/main" val="3296409146"/>
                  </a:ext>
                </a:extLst>
              </a:tr>
              <a:tr h="334456">
                <a:tc>
                  <a:txBody>
                    <a:bodyPr/>
                    <a:lstStyle/>
                    <a:p>
                      <a:pPr algn="ctr"/>
                      <a:r>
                        <a:rPr lang="en-US" b="1" dirty="0">
                          <a:latin typeface="-apple-system"/>
                        </a:rPr>
                        <a:t>MSE</a:t>
                      </a:r>
                    </a:p>
                  </a:txBody>
                  <a:tcPr/>
                </a:tc>
                <a:tc>
                  <a:txBody>
                    <a:bodyPr/>
                    <a:lstStyle/>
                    <a:p>
                      <a:pPr algn="ctr"/>
                      <a:r>
                        <a:rPr lang="en-US" b="0" dirty="0">
                          <a:latin typeface="-apple-system"/>
                        </a:rPr>
                        <a:t>207,326,231.0</a:t>
                      </a:r>
                    </a:p>
                  </a:txBody>
                  <a:tcPr/>
                </a:tc>
                <a:tc>
                  <a:txBody>
                    <a:bodyPr/>
                    <a:lstStyle/>
                    <a:p>
                      <a:pPr algn="ctr"/>
                      <a:r>
                        <a:rPr lang="en-US" dirty="0"/>
                        <a:t>637476831.0</a:t>
                      </a:r>
                      <a:endParaRPr lang="en-US" b="0" dirty="0">
                        <a:latin typeface="-apple-system"/>
                      </a:endParaRPr>
                    </a:p>
                  </a:txBody>
                  <a:tcPr/>
                </a:tc>
                <a:extLst>
                  <a:ext uri="{0D108BD9-81ED-4DB2-BD59-A6C34878D82A}">
                    <a16:rowId xmlns:a16="http://schemas.microsoft.com/office/drawing/2014/main" val="2530943562"/>
                  </a:ext>
                </a:extLst>
              </a:tr>
              <a:tr h="347636">
                <a:tc>
                  <a:txBody>
                    <a:bodyPr/>
                    <a:lstStyle/>
                    <a:p>
                      <a:pPr algn="ctr"/>
                      <a:r>
                        <a:rPr lang="en-US" b="1" dirty="0">
                          <a:latin typeface="-apple-system"/>
                        </a:rPr>
                        <a:t>RMSE</a:t>
                      </a:r>
                    </a:p>
                  </a:txBody>
                  <a:tcPr/>
                </a:tc>
                <a:tc>
                  <a:txBody>
                    <a:bodyPr/>
                    <a:lstStyle/>
                    <a:p>
                      <a:pPr algn="ctr"/>
                      <a:r>
                        <a:rPr lang="en-US" b="0" dirty="0">
                          <a:latin typeface="-apple-system"/>
                        </a:rPr>
                        <a:t>14,399.0</a:t>
                      </a:r>
                    </a:p>
                  </a:txBody>
                  <a:tcPr/>
                </a:tc>
                <a:tc>
                  <a:txBody>
                    <a:bodyPr/>
                    <a:lstStyle/>
                    <a:p>
                      <a:pPr algn="ctr"/>
                      <a:r>
                        <a:rPr lang="en-US" dirty="0"/>
                        <a:t>25248.0</a:t>
                      </a:r>
                      <a:endParaRPr lang="en-US" b="0" dirty="0">
                        <a:latin typeface="-apple-system"/>
                      </a:endParaRPr>
                    </a:p>
                  </a:txBody>
                  <a:tcPr/>
                </a:tc>
                <a:extLst>
                  <a:ext uri="{0D108BD9-81ED-4DB2-BD59-A6C34878D82A}">
                    <a16:rowId xmlns:a16="http://schemas.microsoft.com/office/drawing/2014/main" val="322424772"/>
                  </a:ext>
                </a:extLst>
              </a:tr>
            </a:tbl>
          </a:graphicData>
        </a:graphic>
      </p:graphicFrame>
      <p:sp>
        <p:nvSpPr>
          <p:cNvPr id="5" name="TextBox 4">
            <a:extLst>
              <a:ext uri="{FF2B5EF4-FFF2-40B4-BE49-F238E27FC236}">
                <a16:creationId xmlns:a16="http://schemas.microsoft.com/office/drawing/2014/main" id="{70516FF2-AEB6-4B07-9BA2-290B927F6F9A}"/>
              </a:ext>
            </a:extLst>
          </p:cNvPr>
          <p:cNvSpPr txBox="1"/>
          <p:nvPr/>
        </p:nvSpPr>
        <p:spPr>
          <a:xfrm>
            <a:off x="1210961" y="4941116"/>
            <a:ext cx="9944719" cy="646331"/>
          </a:xfrm>
          <a:prstGeom prst="rect">
            <a:avLst/>
          </a:prstGeom>
          <a:noFill/>
        </p:spPr>
        <p:txBody>
          <a:bodyPr wrap="square" rtlCol="0">
            <a:spAutoFit/>
          </a:bodyPr>
          <a:lstStyle/>
          <a:p>
            <a:pPr algn="ctr"/>
            <a:r>
              <a:rPr lang="en-US" b="1" dirty="0">
                <a:latin typeface="-apple-system"/>
              </a:rPr>
              <a:t>We can see that our FB Prophet model performed better with the MAPE score of 26% as compared to the SARIMAX model with the MAPE score of 35%.</a:t>
            </a:r>
          </a:p>
        </p:txBody>
      </p:sp>
    </p:spTree>
    <p:extLst>
      <p:ext uri="{BB962C8B-B14F-4D97-AF65-F5344CB8AC3E}">
        <p14:creationId xmlns:p14="http://schemas.microsoft.com/office/powerpoint/2010/main" val="8890918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What this means for Hertz</a:t>
            </a:r>
          </a:p>
        </p:txBody>
      </p:sp>
      <p:sp>
        <p:nvSpPr>
          <p:cNvPr id="5" name="Content Placeholder 4">
            <a:extLst>
              <a:ext uri="{FF2B5EF4-FFF2-40B4-BE49-F238E27FC236}">
                <a16:creationId xmlns:a16="http://schemas.microsoft.com/office/drawing/2014/main" id="{682BD99B-0479-4A66-81F5-777BE54E811B}"/>
              </a:ext>
            </a:extLst>
          </p:cNvPr>
          <p:cNvSpPr>
            <a:spLocks noGrp="1"/>
          </p:cNvSpPr>
          <p:nvPr>
            <p:ph idx="1"/>
          </p:nvPr>
        </p:nvSpPr>
        <p:spPr>
          <a:xfrm>
            <a:off x="1121994" y="2034749"/>
            <a:ext cx="10058400" cy="4143632"/>
          </a:xfrm>
        </p:spPr>
        <p:txBody>
          <a:bodyPr>
            <a:noAutofit/>
          </a:bodyPr>
          <a:lstStyle/>
          <a:p>
            <a:r>
              <a:rPr lang="en-US" sz="1800" b="1" dirty="0">
                <a:solidFill>
                  <a:schemeClr val="accent1"/>
                </a:solidFill>
                <a:latin typeface="-apple-system"/>
              </a:rPr>
              <a:t>Business Recommendation: Fleet Utilization</a:t>
            </a:r>
          </a:p>
          <a:p>
            <a:r>
              <a:rPr lang="en-US" sz="1800" b="1" dirty="0">
                <a:solidFill>
                  <a:schemeClr val="accent1"/>
                </a:solidFill>
                <a:latin typeface="-apple-system"/>
              </a:rPr>
              <a:t>Rental Car Reservation Demand Forecast: </a:t>
            </a:r>
            <a:r>
              <a:rPr lang="en-US" sz="1800" dirty="0">
                <a:latin typeface="-apple-system"/>
              </a:rPr>
              <a:t>Develop a forecast model to predict demand of car rentals by hour at each location using FB Prophet time series algorithm.</a:t>
            </a:r>
          </a:p>
          <a:p>
            <a:r>
              <a:rPr lang="en-US" sz="1800" dirty="0">
                <a:latin typeface="-apple-system"/>
              </a:rPr>
              <a:t>We could use external data sources such as,</a:t>
            </a:r>
          </a:p>
          <a:p>
            <a:pPr lvl="3">
              <a:buClr>
                <a:srgbClr val="FFC000"/>
              </a:buClr>
              <a:buFont typeface="Wingdings" panose="05000000000000000000" pitchFamily="2" charset="2"/>
              <a:buChar char="Ø"/>
            </a:pPr>
            <a:r>
              <a:rPr lang="en-US" sz="1600" dirty="0">
                <a:latin typeface="-apple-system"/>
              </a:rPr>
              <a:t>Demographics (as Regressor component)</a:t>
            </a:r>
          </a:p>
          <a:p>
            <a:pPr lvl="3">
              <a:buClr>
                <a:srgbClr val="FFC000"/>
              </a:buClr>
              <a:buFont typeface="Wingdings" panose="05000000000000000000" pitchFamily="2" charset="2"/>
              <a:buChar char="Ø"/>
            </a:pPr>
            <a:r>
              <a:rPr lang="en-US" sz="1600" dirty="0">
                <a:latin typeface="-apple-system"/>
              </a:rPr>
              <a:t>Weather (as Regressor component)</a:t>
            </a:r>
          </a:p>
          <a:p>
            <a:pPr lvl="3">
              <a:buClr>
                <a:srgbClr val="FFC000"/>
              </a:buClr>
              <a:buFont typeface="Wingdings" panose="05000000000000000000" pitchFamily="2" charset="2"/>
              <a:buChar char="Ø"/>
            </a:pPr>
            <a:r>
              <a:rPr lang="en-US" sz="1600" dirty="0">
                <a:latin typeface="-apple-system"/>
              </a:rPr>
              <a:t>Airport schedules (as Regressor component)</a:t>
            </a:r>
          </a:p>
          <a:p>
            <a:pPr lvl="3">
              <a:buClr>
                <a:srgbClr val="FFC000"/>
              </a:buClr>
              <a:buFont typeface="Wingdings" panose="05000000000000000000" pitchFamily="2" charset="2"/>
              <a:buChar char="Ø"/>
            </a:pPr>
            <a:r>
              <a:rPr lang="en-US" sz="1600" dirty="0">
                <a:latin typeface="-apple-system"/>
              </a:rPr>
              <a:t>Hotel occupancy (as Regressor component)</a:t>
            </a:r>
          </a:p>
          <a:p>
            <a:pPr lvl="3">
              <a:buClr>
                <a:srgbClr val="FFC000"/>
              </a:buClr>
              <a:buFont typeface="Wingdings" panose="05000000000000000000" pitchFamily="2" charset="2"/>
              <a:buChar char="Ø"/>
            </a:pPr>
            <a:r>
              <a:rPr lang="en-US" sz="1600" dirty="0">
                <a:latin typeface="-apple-system"/>
              </a:rPr>
              <a:t>Specific holidays (as holiday component)</a:t>
            </a:r>
          </a:p>
          <a:p>
            <a:pPr lvl="3">
              <a:buClr>
                <a:srgbClr val="FFC000"/>
              </a:buClr>
              <a:buFont typeface="Wingdings" panose="05000000000000000000" pitchFamily="2" charset="2"/>
              <a:buChar char="Ø"/>
            </a:pPr>
            <a:r>
              <a:rPr lang="en-US" sz="1600" dirty="0">
                <a:latin typeface="-apple-system"/>
              </a:rPr>
              <a:t>Long weekends (as changepoints)</a:t>
            </a:r>
          </a:p>
          <a:p>
            <a:pPr lvl="3">
              <a:buClr>
                <a:srgbClr val="FFC000"/>
              </a:buClr>
              <a:buFont typeface="Wingdings" panose="05000000000000000000" pitchFamily="2" charset="2"/>
              <a:buChar char="Ø"/>
            </a:pPr>
            <a:r>
              <a:rPr lang="en-US" sz="1600" dirty="0">
                <a:latin typeface="-apple-system"/>
              </a:rPr>
              <a:t>Social events (as changepoints)</a:t>
            </a:r>
          </a:p>
          <a:p>
            <a:pPr lvl="3">
              <a:buClr>
                <a:srgbClr val="FFC000"/>
              </a:buClr>
              <a:buFont typeface="Wingdings" panose="05000000000000000000" pitchFamily="2" charset="2"/>
              <a:buChar char="Ø"/>
            </a:pPr>
            <a:r>
              <a:rPr lang="en-US" sz="1600" dirty="0">
                <a:latin typeface="-apple-system"/>
              </a:rPr>
              <a:t>Post-COVID Promotional offer dates(as changepoints)</a:t>
            </a:r>
            <a:endParaRPr lang="en-US" sz="1800" dirty="0">
              <a:latin typeface="-apple-system"/>
            </a:endParaRPr>
          </a:p>
        </p:txBody>
      </p:sp>
      <p:sp>
        <p:nvSpPr>
          <p:cNvPr id="4" name="TextBox 3">
            <a:extLst>
              <a:ext uri="{FF2B5EF4-FFF2-40B4-BE49-F238E27FC236}">
                <a16:creationId xmlns:a16="http://schemas.microsoft.com/office/drawing/2014/main" id="{79494A12-7773-4567-8192-CF0E052B6CE4}"/>
              </a:ext>
            </a:extLst>
          </p:cNvPr>
          <p:cNvSpPr txBox="1"/>
          <p:nvPr/>
        </p:nvSpPr>
        <p:spPr>
          <a:xfrm>
            <a:off x="74141" y="6513647"/>
            <a:ext cx="3814119" cy="246221"/>
          </a:xfrm>
          <a:prstGeom prst="rect">
            <a:avLst/>
          </a:prstGeom>
          <a:noFill/>
        </p:spPr>
        <p:txBody>
          <a:bodyPr wrap="square" rtlCol="0">
            <a:spAutoFit/>
          </a:bodyPr>
          <a:lstStyle/>
          <a:p>
            <a:r>
              <a:rPr lang="en-US" sz="1000" b="1" dirty="0">
                <a:solidFill>
                  <a:srgbClr val="FFC000"/>
                </a:solidFill>
                <a:latin typeface="Century Gothic" panose="020B0502020202020204" pitchFamily="34" charset="0"/>
              </a:rPr>
              <a:t>KISHOR KUMAR SRIDHAR</a:t>
            </a:r>
          </a:p>
        </p:txBody>
      </p:sp>
      <p:sp>
        <p:nvSpPr>
          <p:cNvPr id="6" name="TextBox 5">
            <a:extLst>
              <a:ext uri="{FF2B5EF4-FFF2-40B4-BE49-F238E27FC236}">
                <a16:creationId xmlns:a16="http://schemas.microsoft.com/office/drawing/2014/main" id="{4C910CDA-8DD4-4392-A51F-079D640D4765}"/>
              </a:ext>
            </a:extLst>
          </p:cNvPr>
          <p:cNvSpPr txBox="1"/>
          <p:nvPr/>
        </p:nvSpPr>
        <p:spPr>
          <a:xfrm>
            <a:off x="10000736" y="6513646"/>
            <a:ext cx="1979598" cy="246221"/>
          </a:xfrm>
          <a:prstGeom prst="rect">
            <a:avLst/>
          </a:prstGeom>
          <a:noFill/>
        </p:spPr>
        <p:txBody>
          <a:bodyPr wrap="square" rtlCol="0">
            <a:spAutoFit/>
          </a:bodyPr>
          <a:lstStyle/>
          <a:p>
            <a:pPr algn="r"/>
            <a:r>
              <a:rPr lang="en-US" sz="1000" b="1" dirty="0">
                <a:solidFill>
                  <a:srgbClr val="FFC000"/>
                </a:solidFill>
                <a:latin typeface="Century Gothic" panose="020B0502020202020204" pitchFamily="34" charset="0"/>
              </a:rPr>
              <a:t>17 May 2021</a:t>
            </a:r>
          </a:p>
        </p:txBody>
      </p:sp>
    </p:spTree>
    <p:extLst>
      <p:ext uri="{BB962C8B-B14F-4D97-AF65-F5344CB8AC3E}">
        <p14:creationId xmlns:p14="http://schemas.microsoft.com/office/powerpoint/2010/main" val="28148627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Conclusion</a:t>
            </a:r>
          </a:p>
        </p:txBody>
      </p:sp>
      <p:sp>
        <p:nvSpPr>
          <p:cNvPr id="5" name="Content Placeholder 4">
            <a:extLst>
              <a:ext uri="{FF2B5EF4-FFF2-40B4-BE49-F238E27FC236}">
                <a16:creationId xmlns:a16="http://schemas.microsoft.com/office/drawing/2014/main" id="{682BD99B-0479-4A66-81F5-777BE54E811B}"/>
              </a:ext>
            </a:extLst>
          </p:cNvPr>
          <p:cNvSpPr>
            <a:spLocks noGrp="1"/>
          </p:cNvSpPr>
          <p:nvPr>
            <p:ph idx="1"/>
          </p:nvPr>
        </p:nvSpPr>
        <p:spPr>
          <a:xfrm>
            <a:off x="1097280" y="2022173"/>
            <a:ext cx="10058400" cy="4307328"/>
          </a:xfrm>
        </p:spPr>
        <p:txBody>
          <a:bodyPr>
            <a:noAutofit/>
          </a:bodyPr>
          <a:lstStyle/>
          <a:p>
            <a:pPr marL="377190" indent="-285750" algn="just">
              <a:lnSpc>
                <a:spcPct val="150000"/>
              </a:lnSpc>
              <a:spcBef>
                <a:spcPts val="0"/>
              </a:spcBef>
              <a:spcAft>
                <a:spcPts val="0"/>
              </a:spcAft>
              <a:buClr>
                <a:srgbClr val="FFC000"/>
              </a:buClr>
              <a:buFont typeface="Wingdings" panose="05000000000000000000" pitchFamily="2" charset="2"/>
              <a:buChar char="Ø"/>
            </a:pPr>
            <a:r>
              <a:rPr lang="en-US" sz="1600" dirty="0">
                <a:latin typeface="-apple-system"/>
              </a:rPr>
              <a:t>We analyzed online retail dataset to perform </a:t>
            </a:r>
            <a:r>
              <a:rPr lang="en-US" sz="1600" b="1" dirty="0">
                <a:solidFill>
                  <a:schemeClr val="accent1"/>
                </a:solidFill>
                <a:latin typeface="-apple-system"/>
              </a:rPr>
              <a:t>customer segmentation using RFM analysis</a:t>
            </a:r>
            <a:r>
              <a:rPr lang="en-US" sz="1600" dirty="0">
                <a:latin typeface="-apple-system"/>
              </a:rPr>
              <a:t>. We segmented the customers into </a:t>
            </a:r>
            <a:r>
              <a:rPr lang="en-US" sz="1600" b="1" dirty="0">
                <a:solidFill>
                  <a:schemeClr val="accent1"/>
                </a:solidFill>
                <a:latin typeface="-apple-system"/>
              </a:rPr>
              <a:t>8 major categories </a:t>
            </a:r>
            <a:r>
              <a:rPr lang="en-US" sz="1600" dirty="0">
                <a:latin typeface="-apple-system"/>
              </a:rPr>
              <a:t>as Champions, Potential Loyalists, Rookies - Newest Customers, At Risk Customers, Average Customers, New Big Spenders, Can’t Lose Them, Churned Customers and discussed potential marketing strategies for each of the customer segments. We implemented </a:t>
            </a:r>
            <a:r>
              <a:rPr lang="en-US" sz="1600" b="1" dirty="0">
                <a:solidFill>
                  <a:schemeClr val="accent1"/>
                </a:solidFill>
                <a:latin typeface="-apple-system"/>
              </a:rPr>
              <a:t>K-Means clustering </a:t>
            </a:r>
            <a:r>
              <a:rPr lang="en-US" sz="1600" dirty="0">
                <a:latin typeface="-apple-system"/>
              </a:rPr>
              <a:t>ML algorithm that could be used with RFM scores to perform customer segmentation.</a:t>
            </a:r>
          </a:p>
          <a:p>
            <a:pPr marL="377190" indent="-285750" algn="just">
              <a:lnSpc>
                <a:spcPct val="150000"/>
              </a:lnSpc>
              <a:spcBef>
                <a:spcPts val="0"/>
              </a:spcBef>
              <a:spcAft>
                <a:spcPts val="0"/>
              </a:spcAft>
              <a:buClr>
                <a:srgbClr val="FFC000"/>
              </a:buClr>
              <a:buFont typeface="Wingdings" panose="05000000000000000000" pitchFamily="2" charset="2"/>
              <a:buChar char="Ø"/>
            </a:pPr>
            <a:r>
              <a:rPr lang="en-US" sz="1600" dirty="0">
                <a:latin typeface="-apple-system"/>
              </a:rPr>
              <a:t>We then used the sales data to create an </a:t>
            </a:r>
            <a:r>
              <a:rPr lang="en-US" sz="1600" b="1" dirty="0">
                <a:solidFill>
                  <a:schemeClr val="accent1"/>
                </a:solidFill>
                <a:latin typeface="-apple-system"/>
              </a:rPr>
              <a:t>FB Prophet model </a:t>
            </a:r>
            <a:r>
              <a:rPr lang="en-US" sz="1600" dirty="0">
                <a:latin typeface="-apple-system"/>
              </a:rPr>
              <a:t>and </a:t>
            </a:r>
            <a:r>
              <a:rPr lang="en-US" sz="1600" b="1" dirty="0">
                <a:solidFill>
                  <a:schemeClr val="accent1"/>
                </a:solidFill>
                <a:latin typeface="-apple-system"/>
              </a:rPr>
              <a:t>SARIMAX model </a:t>
            </a:r>
            <a:r>
              <a:rPr lang="en-US" sz="1600" dirty="0">
                <a:latin typeface="-apple-system"/>
              </a:rPr>
              <a:t>to forecast future sales and explore the hyperparameters we can tune to get the most out of the historic sales data. We found that our </a:t>
            </a:r>
            <a:r>
              <a:rPr lang="en-US" sz="1600" b="1" dirty="0">
                <a:solidFill>
                  <a:schemeClr val="accent1"/>
                </a:solidFill>
                <a:latin typeface="-apple-system"/>
              </a:rPr>
              <a:t>FB Prophet model works better than the SARIMAX model.</a:t>
            </a:r>
          </a:p>
          <a:p>
            <a:pPr indent="0" algn="ctr">
              <a:lnSpc>
                <a:spcPct val="150000"/>
              </a:lnSpc>
              <a:spcBef>
                <a:spcPts val="0"/>
              </a:spcBef>
              <a:spcAft>
                <a:spcPts val="0"/>
              </a:spcAft>
              <a:buClr>
                <a:srgbClr val="FFC000"/>
              </a:buClr>
              <a:buNone/>
            </a:pPr>
            <a:r>
              <a:rPr lang="en-US" sz="1600" b="1" dirty="0">
                <a:latin typeface="-apple-system"/>
              </a:rPr>
              <a:t>In conclusion, by coupling our analysis with the insights from some domain knowledge experts, we would be able to make the best out of our data.</a:t>
            </a:r>
          </a:p>
          <a:p>
            <a:pPr indent="0" algn="ctr">
              <a:lnSpc>
                <a:spcPct val="150000"/>
              </a:lnSpc>
              <a:spcBef>
                <a:spcPts val="0"/>
              </a:spcBef>
              <a:spcAft>
                <a:spcPts val="0"/>
              </a:spcAft>
              <a:buClr>
                <a:srgbClr val="FFC000"/>
              </a:buClr>
              <a:buNone/>
            </a:pPr>
            <a:endParaRPr lang="en-US" sz="1600" b="1" dirty="0">
              <a:latin typeface="-apple-system"/>
            </a:endParaRPr>
          </a:p>
          <a:p>
            <a:pPr indent="0" algn="ctr">
              <a:lnSpc>
                <a:spcPct val="150000"/>
              </a:lnSpc>
              <a:spcBef>
                <a:spcPts val="0"/>
              </a:spcBef>
              <a:spcAft>
                <a:spcPts val="0"/>
              </a:spcAft>
              <a:buClr>
                <a:srgbClr val="FFC000"/>
              </a:buClr>
              <a:buNone/>
            </a:pPr>
            <a:r>
              <a:rPr lang="en-US" sz="900" b="1" dirty="0">
                <a:solidFill>
                  <a:schemeClr val="accent1"/>
                </a:solidFill>
                <a:latin typeface="-apple-system"/>
              </a:rPr>
              <a:t>References:</a:t>
            </a:r>
            <a:r>
              <a:rPr lang="en-US" sz="900" dirty="0">
                <a:latin typeface="-apple-system"/>
              </a:rPr>
              <a:t> I referred articles on customer segmentation from websites such as Medium, Analytics Vidhya, Stack Overflow. Used FB Prophet documentation and SARIMAX documentation for time series forecasting.</a:t>
            </a:r>
            <a:endParaRPr lang="en-US" sz="1800" dirty="0">
              <a:latin typeface="-apple-system"/>
            </a:endParaRPr>
          </a:p>
        </p:txBody>
      </p:sp>
      <p:sp>
        <p:nvSpPr>
          <p:cNvPr id="4" name="TextBox 3">
            <a:extLst>
              <a:ext uri="{FF2B5EF4-FFF2-40B4-BE49-F238E27FC236}">
                <a16:creationId xmlns:a16="http://schemas.microsoft.com/office/drawing/2014/main" id="{79494A12-7773-4567-8192-CF0E052B6CE4}"/>
              </a:ext>
            </a:extLst>
          </p:cNvPr>
          <p:cNvSpPr txBox="1"/>
          <p:nvPr/>
        </p:nvSpPr>
        <p:spPr>
          <a:xfrm>
            <a:off x="74141" y="6513647"/>
            <a:ext cx="3814119" cy="246221"/>
          </a:xfrm>
          <a:prstGeom prst="rect">
            <a:avLst/>
          </a:prstGeom>
          <a:noFill/>
        </p:spPr>
        <p:txBody>
          <a:bodyPr wrap="square" rtlCol="0">
            <a:spAutoFit/>
          </a:bodyPr>
          <a:lstStyle/>
          <a:p>
            <a:r>
              <a:rPr lang="en-US" sz="1000" b="1" dirty="0">
                <a:solidFill>
                  <a:srgbClr val="FFC000"/>
                </a:solidFill>
                <a:latin typeface="Century Gothic" panose="020B0502020202020204" pitchFamily="34" charset="0"/>
              </a:rPr>
              <a:t>KISHOR KUMAR SRIDHAR</a:t>
            </a:r>
          </a:p>
        </p:txBody>
      </p:sp>
      <p:sp>
        <p:nvSpPr>
          <p:cNvPr id="6" name="TextBox 5">
            <a:extLst>
              <a:ext uri="{FF2B5EF4-FFF2-40B4-BE49-F238E27FC236}">
                <a16:creationId xmlns:a16="http://schemas.microsoft.com/office/drawing/2014/main" id="{4C910CDA-8DD4-4392-A51F-079D640D4765}"/>
              </a:ext>
            </a:extLst>
          </p:cNvPr>
          <p:cNvSpPr txBox="1"/>
          <p:nvPr/>
        </p:nvSpPr>
        <p:spPr>
          <a:xfrm>
            <a:off x="10000736" y="6513646"/>
            <a:ext cx="1979598" cy="246221"/>
          </a:xfrm>
          <a:prstGeom prst="rect">
            <a:avLst/>
          </a:prstGeom>
          <a:noFill/>
        </p:spPr>
        <p:txBody>
          <a:bodyPr wrap="square" rtlCol="0">
            <a:spAutoFit/>
          </a:bodyPr>
          <a:lstStyle/>
          <a:p>
            <a:pPr algn="r"/>
            <a:r>
              <a:rPr lang="en-US" sz="1000" b="1" dirty="0">
                <a:solidFill>
                  <a:srgbClr val="FFC000"/>
                </a:solidFill>
                <a:latin typeface="Century Gothic" panose="020B0502020202020204" pitchFamily="34" charset="0"/>
              </a:rPr>
              <a:t>17 May 2021</a:t>
            </a:r>
          </a:p>
        </p:txBody>
      </p:sp>
    </p:spTree>
    <p:extLst>
      <p:ext uri="{BB962C8B-B14F-4D97-AF65-F5344CB8AC3E}">
        <p14:creationId xmlns:p14="http://schemas.microsoft.com/office/powerpoint/2010/main" val="5196364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B4E0CD-2746-4B81-BA79-2DEC2F91DACD}"/>
              </a:ext>
            </a:extLst>
          </p:cNvPr>
          <p:cNvSpPr>
            <a:spLocks noGrp="1"/>
          </p:cNvSpPr>
          <p:nvPr>
            <p:ph idx="1"/>
          </p:nvPr>
        </p:nvSpPr>
        <p:spPr>
          <a:xfrm>
            <a:off x="897924" y="840259"/>
            <a:ext cx="10379676" cy="4917990"/>
          </a:xfrm>
          <a:solidFill>
            <a:srgbClr val="FFC000"/>
          </a:solidFill>
        </p:spPr>
        <p:txBody>
          <a:bodyPr>
            <a:normAutofit/>
          </a:bodyPr>
          <a:lstStyle/>
          <a:p>
            <a:pPr marL="0" indent="0" algn="ctr">
              <a:buNone/>
            </a:pPr>
            <a:endParaRPr lang="en-US" sz="7200" dirty="0">
              <a:latin typeface="Aqua Grotesque" pitchFamily="2" charset="0"/>
            </a:endParaRPr>
          </a:p>
          <a:p>
            <a:pPr marL="0" indent="0" algn="ctr">
              <a:buNone/>
            </a:pPr>
            <a:r>
              <a:rPr lang="en-US" sz="7200" dirty="0">
                <a:latin typeface="Aqua Grotesque" pitchFamily="2" charset="0"/>
              </a:rPr>
              <a:t>THANK YOU!!!</a:t>
            </a:r>
          </a:p>
        </p:txBody>
      </p:sp>
      <p:sp>
        <p:nvSpPr>
          <p:cNvPr id="4" name="TextBox 3">
            <a:extLst>
              <a:ext uri="{FF2B5EF4-FFF2-40B4-BE49-F238E27FC236}">
                <a16:creationId xmlns:a16="http://schemas.microsoft.com/office/drawing/2014/main" id="{C3611CB2-37AE-4433-870A-00527E04BC91}"/>
              </a:ext>
            </a:extLst>
          </p:cNvPr>
          <p:cNvSpPr txBox="1"/>
          <p:nvPr/>
        </p:nvSpPr>
        <p:spPr>
          <a:xfrm>
            <a:off x="74141" y="6513647"/>
            <a:ext cx="3814119" cy="246221"/>
          </a:xfrm>
          <a:prstGeom prst="rect">
            <a:avLst/>
          </a:prstGeom>
          <a:noFill/>
        </p:spPr>
        <p:txBody>
          <a:bodyPr wrap="square" rtlCol="0">
            <a:spAutoFit/>
          </a:bodyPr>
          <a:lstStyle/>
          <a:p>
            <a:r>
              <a:rPr lang="en-US" sz="1000" b="1" dirty="0">
                <a:solidFill>
                  <a:srgbClr val="FFC000"/>
                </a:solidFill>
                <a:latin typeface="Century Gothic" panose="020B0502020202020204" pitchFamily="34" charset="0"/>
              </a:rPr>
              <a:t>KISHOR KUMAR SRIDHAR</a:t>
            </a:r>
          </a:p>
        </p:txBody>
      </p:sp>
      <p:sp>
        <p:nvSpPr>
          <p:cNvPr id="5" name="TextBox 4">
            <a:extLst>
              <a:ext uri="{FF2B5EF4-FFF2-40B4-BE49-F238E27FC236}">
                <a16:creationId xmlns:a16="http://schemas.microsoft.com/office/drawing/2014/main" id="{C6689348-A09A-431A-8004-3D821BF4CA82}"/>
              </a:ext>
            </a:extLst>
          </p:cNvPr>
          <p:cNvSpPr txBox="1"/>
          <p:nvPr/>
        </p:nvSpPr>
        <p:spPr>
          <a:xfrm>
            <a:off x="10000736" y="6513646"/>
            <a:ext cx="1979598" cy="246221"/>
          </a:xfrm>
          <a:prstGeom prst="rect">
            <a:avLst/>
          </a:prstGeom>
          <a:noFill/>
        </p:spPr>
        <p:txBody>
          <a:bodyPr wrap="square" rtlCol="0">
            <a:spAutoFit/>
          </a:bodyPr>
          <a:lstStyle/>
          <a:p>
            <a:pPr algn="r"/>
            <a:r>
              <a:rPr lang="en-US" sz="1000" b="1" dirty="0">
                <a:solidFill>
                  <a:srgbClr val="FFC000"/>
                </a:solidFill>
                <a:latin typeface="Century Gothic" panose="020B0502020202020204" pitchFamily="34" charset="0"/>
              </a:rPr>
              <a:t>17 May 2021</a:t>
            </a:r>
          </a:p>
        </p:txBody>
      </p:sp>
      <p:sp>
        <p:nvSpPr>
          <p:cNvPr id="6" name="TextBox 5">
            <a:extLst>
              <a:ext uri="{FF2B5EF4-FFF2-40B4-BE49-F238E27FC236}">
                <a16:creationId xmlns:a16="http://schemas.microsoft.com/office/drawing/2014/main" id="{1A9F8215-BAEB-4507-AF09-7099B81AC17A}"/>
              </a:ext>
            </a:extLst>
          </p:cNvPr>
          <p:cNvSpPr txBox="1"/>
          <p:nvPr/>
        </p:nvSpPr>
        <p:spPr>
          <a:xfrm>
            <a:off x="2916192" y="3427699"/>
            <a:ext cx="6433752" cy="523220"/>
          </a:xfrm>
          <a:prstGeom prst="rect">
            <a:avLst/>
          </a:prstGeom>
          <a:noFill/>
        </p:spPr>
        <p:txBody>
          <a:bodyPr wrap="square" rtlCol="0">
            <a:spAutoFit/>
          </a:bodyPr>
          <a:lstStyle/>
          <a:p>
            <a:pPr algn="ctr"/>
            <a:r>
              <a:rPr lang="en-US" sz="2800" b="1" dirty="0">
                <a:solidFill>
                  <a:schemeClr val="bg1"/>
                </a:solidFill>
                <a:latin typeface="Aqua Grotesque" pitchFamily="2" charset="0"/>
              </a:rPr>
              <a:t>- FOR YOUR VALUABLE TIME -</a:t>
            </a:r>
          </a:p>
        </p:txBody>
      </p:sp>
      <p:cxnSp>
        <p:nvCxnSpPr>
          <p:cNvPr id="8" name="Straight Connector 7">
            <a:extLst>
              <a:ext uri="{FF2B5EF4-FFF2-40B4-BE49-F238E27FC236}">
                <a16:creationId xmlns:a16="http://schemas.microsoft.com/office/drawing/2014/main" id="{D2E87AE9-945F-487D-B95A-6A52F7EBBDC3}"/>
              </a:ext>
            </a:extLst>
          </p:cNvPr>
          <p:cNvCxnSpPr>
            <a:cxnSpLocks/>
          </p:cNvCxnSpPr>
          <p:nvPr/>
        </p:nvCxnSpPr>
        <p:spPr>
          <a:xfrm flipV="1">
            <a:off x="2916192" y="3299254"/>
            <a:ext cx="6433752" cy="12357"/>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5106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Data</a:t>
            </a:r>
          </a:p>
        </p:txBody>
      </p:sp>
      <p:sp>
        <p:nvSpPr>
          <p:cNvPr id="5" name="Content Placeholder 4">
            <a:extLst>
              <a:ext uri="{FF2B5EF4-FFF2-40B4-BE49-F238E27FC236}">
                <a16:creationId xmlns:a16="http://schemas.microsoft.com/office/drawing/2014/main" id="{682BD99B-0479-4A66-81F5-777BE54E811B}"/>
              </a:ext>
            </a:extLst>
          </p:cNvPr>
          <p:cNvSpPr>
            <a:spLocks noGrp="1"/>
          </p:cNvSpPr>
          <p:nvPr>
            <p:ph idx="1"/>
          </p:nvPr>
        </p:nvSpPr>
        <p:spPr>
          <a:xfrm>
            <a:off x="1097280" y="2231771"/>
            <a:ext cx="10058400" cy="3760891"/>
          </a:xfrm>
        </p:spPr>
        <p:txBody>
          <a:bodyPr>
            <a:normAutofit/>
          </a:bodyPr>
          <a:lstStyle/>
          <a:p>
            <a:r>
              <a:rPr lang="en-US" sz="2400" b="1" dirty="0">
                <a:effectLst/>
                <a:latin typeface="-apple-system"/>
              </a:rPr>
              <a:t>The data set contains all the transactions occurring between 01/12/2010 and 09/12/2011 for a UK-based and registered non-store online retail. The company mainly sells unique all-occasion gifts. Many customers of the company are wholesalers.</a:t>
            </a:r>
          </a:p>
          <a:p>
            <a:endParaRPr lang="en-US" sz="2400" b="1" dirty="0">
              <a:latin typeface="-apple-system"/>
            </a:endParaRPr>
          </a:p>
          <a:p>
            <a:r>
              <a:rPr lang="en-US" sz="2400" b="1" dirty="0">
                <a:latin typeface="-apple-system"/>
              </a:rPr>
              <a:t>There are 541909 rows and 8 columns in our data</a:t>
            </a:r>
          </a:p>
        </p:txBody>
      </p:sp>
      <p:sp>
        <p:nvSpPr>
          <p:cNvPr id="4" name="TextBox 3">
            <a:extLst>
              <a:ext uri="{FF2B5EF4-FFF2-40B4-BE49-F238E27FC236}">
                <a16:creationId xmlns:a16="http://schemas.microsoft.com/office/drawing/2014/main" id="{2B03E377-0E7D-4562-8FA0-EFD75171371F}"/>
              </a:ext>
            </a:extLst>
          </p:cNvPr>
          <p:cNvSpPr txBox="1"/>
          <p:nvPr/>
        </p:nvSpPr>
        <p:spPr>
          <a:xfrm>
            <a:off x="74141" y="6513647"/>
            <a:ext cx="3814119" cy="246221"/>
          </a:xfrm>
          <a:prstGeom prst="rect">
            <a:avLst/>
          </a:prstGeom>
          <a:noFill/>
        </p:spPr>
        <p:txBody>
          <a:bodyPr wrap="square" rtlCol="0">
            <a:spAutoFit/>
          </a:bodyPr>
          <a:lstStyle/>
          <a:p>
            <a:r>
              <a:rPr lang="en-US" sz="1000" b="1" dirty="0">
                <a:solidFill>
                  <a:srgbClr val="FFC000"/>
                </a:solidFill>
                <a:latin typeface="Century Gothic" panose="020B0502020202020204" pitchFamily="34" charset="0"/>
              </a:rPr>
              <a:t>KISHOR KUMAR SRIDHAR</a:t>
            </a:r>
          </a:p>
        </p:txBody>
      </p:sp>
      <p:sp>
        <p:nvSpPr>
          <p:cNvPr id="6" name="TextBox 5">
            <a:extLst>
              <a:ext uri="{FF2B5EF4-FFF2-40B4-BE49-F238E27FC236}">
                <a16:creationId xmlns:a16="http://schemas.microsoft.com/office/drawing/2014/main" id="{A146B80F-80D6-4042-AAA6-A72EA274A7D3}"/>
              </a:ext>
            </a:extLst>
          </p:cNvPr>
          <p:cNvSpPr txBox="1"/>
          <p:nvPr/>
        </p:nvSpPr>
        <p:spPr>
          <a:xfrm>
            <a:off x="10000736" y="6513646"/>
            <a:ext cx="1979598" cy="246221"/>
          </a:xfrm>
          <a:prstGeom prst="rect">
            <a:avLst/>
          </a:prstGeom>
          <a:noFill/>
        </p:spPr>
        <p:txBody>
          <a:bodyPr wrap="square" rtlCol="0">
            <a:spAutoFit/>
          </a:bodyPr>
          <a:lstStyle/>
          <a:p>
            <a:pPr algn="r"/>
            <a:r>
              <a:rPr lang="en-US" sz="1000" b="1" dirty="0">
                <a:solidFill>
                  <a:srgbClr val="FFC000"/>
                </a:solidFill>
                <a:latin typeface="Century Gothic" panose="020B0502020202020204" pitchFamily="34" charset="0"/>
              </a:rPr>
              <a:t>17 May 2021</a:t>
            </a:r>
          </a:p>
        </p:txBody>
      </p:sp>
    </p:spTree>
    <p:extLst>
      <p:ext uri="{BB962C8B-B14F-4D97-AF65-F5344CB8AC3E}">
        <p14:creationId xmlns:p14="http://schemas.microsoft.com/office/powerpoint/2010/main" val="2955501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749643"/>
            <a:ext cx="10058400" cy="1053116"/>
          </a:xfrm>
        </p:spPr>
        <p:txBody>
          <a:bodyPr vert="horz" lIns="91440" tIns="45720" rIns="91440" bIns="45720" rtlCol="0">
            <a:normAutofit/>
          </a:bodyPr>
          <a:lstStyle/>
          <a:p>
            <a:r>
              <a:rPr lang="en-US" dirty="0"/>
              <a:t>Data </a:t>
            </a:r>
            <a:r>
              <a:rPr lang="en-US" sz="2000" dirty="0"/>
              <a:t>| </a:t>
            </a:r>
            <a:r>
              <a:rPr lang="en-US" sz="2000" b="1" dirty="0"/>
              <a:t>Columns</a:t>
            </a:r>
          </a:p>
        </p:txBody>
      </p:sp>
      <p:sp>
        <p:nvSpPr>
          <p:cNvPr id="5" name="Content Placeholder 4">
            <a:extLst>
              <a:ext uri="{FF2B5EF4-FFF2-40B4-BE49-F238E27FC236}">
                <a16:creationId xmlns:a16="http://schemas.microsoft.com/office/drawing/2014/main" id="{682BD99B-0479-4A66-81F5-777BE54E811B}"/>
              </a:ext>
            </a:extLst>
          </p:cNvPr>
          <p:cNvSpPr>
            <a:spLocks noGrp="1"/>
          </p:cNvSpPr>
          <p:nvPr>
            <p:ph idx="1"/>
          </p:nvPr>
        </p:nvSpPr>
        <p:spPr>
          <a:xfrm>
            <a:off x="1189607" y="2147173"/>
            <a:ext cx="10278143" cy="3188225"/>
          </a:xfrm>
        </p:spPr>
        <p:txBody>
          <a:bodyPr>
            <a:noAutofit/>
          </a:bodyPr>
          <a:lstStyle/>
          <a:p>
            <a:pPr marL="342900" lvl="1" indent="-342900">
              <a:lnSpc>
                <a:spcPct val="150000"/>
              </a:lnSpc>
              <a:spcBef>
                <a:spcPts val="0"/>
              </a:spcBef>
              <a:spcAft>
                <a:spcPts val="0"/>
              </a:spcAft>
              <a:buClr>
                <a:srgbClr val="FFC000"/>
              </a:buClr>
              <a:buSzPct val="100000"/>
              <a:buFont typeface="+mj-lt"/>
              <a:buAutoNum type="arabicPeriod"/>
            </a:pPr>
            <a:r>
              <a:rPr lang="en-US" b="1" dirty="0">
                <a:solidFill>
                  <a:schemeClr val="accent1"/>
                </a:solidFill>
                <a:latin typeface="-apple-system"/>
              </a:rPr>
              <a:t>CustomerID</a:t>
            </a:r>
            <a:r>
              <a:rPr lang="en-US" b="1" dirty="0">
                <a:solidFill>
                  <a:srgbClr val="FF0000"/>
                </a:solidFill>
                <a:latin typeface="-apple-system"/>
              </a:rPr>
              <a:t>:</a:t>
            </a:r>
            <a:r>
              <a:rPr lang="en-US" b="1" dirty="0">
                <a:latin typeface="-apple-system"/>
              </a:rPr>
              <a:t> Customer number. Nominal, a 5-digit integral number uniquely assigned to each customer.</a:t>
            </a:r>
          </a:p>
          <a:p>
            <a:pPr marL="342900" lvl="1" indent="-342900">
              <a:lnSpc>
                <a:spcPct val="150000"/>
              </a:lnSpc>
              <a:spcBef>
                <a:spcPts val="0"/>
              </a:spcBef>
              <a:spcAft>
                <a:spcPts val="0"/>
              </a:spcAft>
              <a:buClr>
                <a:srgbClr val="FFC000"/>
              </a:buClr>
              <a:buSzPct val="100000"/>
              <a:buFont typeface="+mj-lt"/>
              <a:buAutoNum type="arabicPeriod"/>
            </a:pPr>
            <a:r>
              <a:rPr lang="en-US" b="1" dirty="0">
                <a:solidFill>
                  <a:schemeClr val="accent1"/>
                </a:solidFill>
                <a:latin typeface="-apple-system"/>
              </a:rPr>
              <a:t>InvoiceNo:</a:t>
            </a:r>
            <a:r>
              <a:rPr lang="en-US" b="1" dirty="0">
                <a:solidFill>
                  <a:srgbClr val="FF0000"/>
                </a:solidFill>
                <a:latin typeface="-apple-system"/>
              </a:rPr>
              <a:t> </a:t>
            </a:r>
            <a:r>
              <a:rPr lang="en-US" b="1" dirty="0">
                <a:latin typeface="-apple-system"/>
              </a:rPr>
              <a:t>Invoice number. Nominal, a 6-digit integral number uniquely assigned to each transaction.</a:t>
            </a:r>
          </a:p>
          <a:p>
            <a:pPr marL="342900" lvl="1" indent="-342900">
              <a:lnSpc>
                <a:spcPct val="150000"/>
              </a:lnSpc>
              <a:spcBef>
                <a:spcPts val="0"/>
              </a:spcBef>
              <a:spcAft>
                <a:spcPts val="0"/>
              </a:spcAft>
              <a:buClr>
                <a:srgbClr val="FFC000"/>
              </a:buClr>
              <a:buSzPct val="100000"/>
              <a:buFont typeface="+mj-lt"/>
              <a:buAutoNum type="arabicPeriod"/>
            </a:pPr>
            <a:r>
              <a:rPr lang="en-US" b="1" dirty="0">
                <a:solidFill>
                  <a:schemeClr val="accent1"/>
                </a:solidFill>
                <a:latin typeface="-apple-system"/>
              </a:rPr>
              <a:t>StockCode:</a:t>
            </a:r>
            <a:r>
              <a:rPr lang="en-US" b="1" dirty="0">
                <a:latin typeface="-apple-system"/>
              </a:rPr>
              <a:t> Product (item) code. Nominal, a 5-digit integral number uniquely assigned to each distinct product.</a:t>
            </a:r>
          </a:p>
          <a:p>
            <a:pPr marL="342900" lvl="1" indent="-342900">
              <a:lnSpc>
                <a:spcPct val="150000"/>
              </a:lnSpc>
              <a:spcBef>
                <a:spcPts val="0"/>
              </a:spcBef>
              <a:spcAft>
                <a:spcPts val="0"/>
              </a:spcAft>
              <a:buClr>
                <a:srgbClr val="FFC000"/>
              </a:buClr>
              <a:buSzPct val="100000"/>
              <a:buFont typeface="+mj-lt"/>
              <a:buAutoNum type="arabicPeriod"/>
            </a:pPr>
            <a:r>
              <a:rPr lang="en-US" b="1" dirty="0">
                <a:solidFill>
                  <a:schemeClr val="accent1"/>
                </a:solidFill>
                <a:latin typeface="-apple-system"/>
              </a:rPr>
              <a:t>Description:</a:t>
            </a:r>
            <a:r>
              <a:rPr lang="en-US" b="1" dirty="0">
                <a:latin typeface="-apple-system"/>
              </a:rPr>
              <a:t> Product (item) name. Nominal.</a:t>
            </a:r>
          </a:p>
          <a:p>
            <a:pPr marL="342900" lvl="1" indent="-342900">
              <a:lnSpc>
                <a:spcPct val="150000"/>
              </a:lnSpc>
              <a:spcBef>
                <a:spcPts val="0"/>
              </a:spcBef>
              <a:spcAft>
                <a:spcPts val="0"/>
              </a:spcAft>
              <a:buClr>
                <a:srgbClr val="FFC000"/>
              </a:buClr>
              <a:buSzPct val="100000"/>
              <a:buFont typeface="+mj-lt"/>
              <a:buAutoNum type="arabicPeriod"/>
            </a:pPr>
            <a:r>
              <a:rPr lang="en-US" b="1" dirty="0">
                <a:solidFill>
                  <a:schemeClr val="accent1"/>
                </a:solidFill>
                <a:latin typeface="-apple-system"/>
              </a:rPr>
              <a:t>Quantity: </a:t>
            </a:r>
            <a:r>
              <a:rPr lang="en-US" b="1" dirty="0">
                <a:latin typeface="-apple-system"/>
              </a:rPr>
              <a:t>The quantities of each product (item) per transaction. Numeric.</a:t>
            </a:r>
          </a:p>
          <a:p>
            <a:pPr marL="342900" lvl="1" indent="-342900">
              <a:lnSpc>
                <a:spcPct val="150000"/>
              </a:lnSpc>
              <a:spcBef>
                <a:spcPts val="0"/>
              </a:spcBef>
              <a:spcAft>
                <a:spcPts val="0"/>
              </a:spcAft>
              <a:buClr>
                <a:srgbClr val="FFC000"/>
              </a:buClr>
              <a:buSzPct val="100000"/>
              <a:buFont typeface="+mj-lt"/>
              <a:buAutoNum type="arabicPeriod"/>
            </a:pPr>
            <a:r>
              <a:rPr lang="en-US" b="1" dirty="0">
                <a:solidFill>
                  <a:schemeClr val="accent1"/>
                </a:solidFill>
                <a:latin typeface="-apple-system"/>
              </a:rPr>
              <a:t>InvoiceDate: </a:t>
            </a:r>
            <a:r>
              <a:rPr lang="en-US" b="1" dirty="0">
                <a:latin typeface="-apple-system"/>
              </a:rPr>
              <a:t>Invoice Date and time. Numeric, the day and time when each transaction was generated.</a:t>
            </a:r>
          </a:p>
          <a:p>
            <a:pPr marL="342900" lvl="1" indent="-342900">
              <a:lnSpc>
                <a:spcPct val="150000"/>
              </a:lnSpc>
              <a:spcBef>
                <a:spcPts val="0"/>
              </a:spcBef>
              <a:spcAft>
                <a:spcPts val="0"/>
              </a:spcAft>
              <a:buClr>
                <a:srgbClr val="FFC000"/>
              </a:buClr>
              <a:buSzPct val="100000"/>
              <a:buFont typeface="+mj-lt"/>
              <a:buAutoNum type="arabicPeriod"/>
            </a:pPr>
            <a:r>
              <a:rPr lang="en-US" b="1" dirty="0">
                <a:solidFill>
                  <a:schemeClr val="accent1"/>
                </a:solidFill>
                <a:latin typeface="-apple-system"/>
              </a:rPr>
              <a:t>UnitPrice:</a:t>
            </a:r>
            <a:r>
              <a:rPr lang="en-US" b="1" dirty="0">
                <a:latin typeface="-apple-system"/>
              </a:rPr>
              <a:t> Unit price. Numeric, Product price per unit in sterling.</a:t>
            </a:r>
          </a:p>
          <a:p>
            <a:pPr marL="342900" lvl="1" indent="-342900">
              <a:lnSpc>
                <a:spcPct val="150000"/>
              </a:lnSpc>
              <a:spcBef>
                <a:spcPts val="0"/>
              </a:spcBef>
              <a:spcAft>
                <a:spcPts val="0"/>
              </a:spcAft>
              <a:buClr>
                <a:srgbClr val="FFC000"/>
              </a:buClr>
              <a:buSzPct val="100000"/>
              <a:buFont typeface="+mj-lt"/>
              <a:buAutoNum type="arabicPeriod"/>
            </a:pPr>
            <a:r>
              <a:rPr lang="en-US" b="1" dirty="0">
                <a:solidFill>
                  <a:schemeClr val="accent1"/>
                </a:solidFill>
                <a:latin typeface="-apple-system"/>
              </a:rPr>
              <a:t>Country:</a:t>
            </a:r>
            <a:r>
              <a:rPr lang="en-US" b="1" dirty="0">
                <a:solidFill>
                  <a:srgbClr val="FF0000"/>
                </a:solidFill>
                <a:latin typeface="-apple-system"/>
              </a:rPr>
              <a:t> </a:t>
            </a:r>
            <a:r>
              <a:rPr lang="en-US" b="1" dirty="0">
                <a:latin typeface="-apple-system"/>
              </a:rPr>
              <a:t>Country name. Nominal, the name of the country where each customer resides.</a:t>
            </a:r>
          </a:p>
        </p:txBody>
      </p:sp>
      <p:sp>
        <p:nvSpPr>
          <p:cNvPr id="4" name="TextBox 3">
            <a:extLst>
              <a:ext uri="{FF2B5EF4-FFF2-40B4-BE49-F238E27FC236}">
                <a16:creationId xmlns:a16="http://schemas.microsoft.com/office/drawing/2014/main" id="{25738737-2C4A-4268-AA73-E225F1220507}"/>
              </a:ext>
            </a:extLst>
          </p:cNvPr>
          <p:cNvSpPr txBox="1"/>
          <p:nvPr/>
        </p:nvSpPr>
        <p:spPr>
          <a:xfrm>
            <a:off x="74141" y="6513647"/>
            <a:ext cx="3814119" cy="246221"/>
          </a:xfrm>
          <a:prstGeom prst="rect">
            <a:avLst/>
          </a:prstGeom>
          <a:noFill/>
        </p:spPr>
        <p:txBody>
          <a:bodyPr wrap="square" rtlCol="0">
            <a:spAutoFit/>
          </a:bodyPr>
          <a:lstStyle/>
          <a:p>
            <a:r>
              <a:rPr lang="en-US" sz="1000" b="1" dirty="0">
                <a:solidFill>
                  <a:srgbClr val="FFC000"/>
                </a:solidFill>
                <a:latin typeface="Century Gothic" panose="020B0502020202020204" pitchFamily="34" charset="0"/>
              </a:rPr>
              <a:t>KISHOR KUMAR SRIDHAR</a:t>
            </a:r>
          </a:p>
        </p:txBody>
      </p:sp>
      <p:sp>
        <p:nvSpPr>
          <p:cNvPr id="6" name="TextBox 5">
            <a:extLst>
              <a:ext uri="{FF2B5EF4-FFF2-40B4-BE49-F238E27FC236}">
                <a16:creationId xmlns:a16="http://schemas.microsoft.com/office/drawing/2014/main" id="{812BDE24-225B-4B28-A744-8F8B04E11C80}"/>
              </a:ext>
            </a:extLst>
          </p:cNvPr>
          <p:cNvSpPr txBox="1"/>
          <p:nvPr/>
        </p:nvSpPr>
        <p:spPr>
          <a:xfrm>
            <a:off x="10000736" y="6513646"/>
            <a:ext cx="1979598" cy="246221"/>
          </a:xfrm>
          <a:prstGeom prst="rect">
            <a:avLst/>
          </a:prstGeom>
          <a:noFill/>
        </p:spPr>
        <p:txBody>
          <a:bodyPr wrap="square" rtlCol="0">
            <a:spAutoFit/>
          </a:bodyPr>
          <a:lstStyle/>
          <a:p>
            <a:pPr algn="r"/>
            <a:r>
              <a:rPr lang="en-US" sz="1000" b="1" dirty="0">
                <a:solidFill>
                  <a:srgbClr val="FFC000"/>
                </a:solidFill>
                <a:latin typeface="Century Gothic" panose="020B0502020202020204" pitchFamily="34" charset="0"/>
              </a:rPr>
              <a:t>17 May 2021</a:t>
            </a:r>
          </a:p>
        </p:txBody>
      </p:sp>
    </p:spTree>
    <p:extLst>
      <p:ext uri="{BB962C8B-B14F-4D97-AF65-F5344CB8AC3E}">
        <p14:creationId xmlns:p14="http://schemas.microsoft.com/office/powerpoint/2010/main" val="3001348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5172074" y="286603"/>
            <a:ext cx="5983605" cy="1450757"/>
          </a:xfrm>
        </p:spPr>
        <p:txBody>
          <a:bodyPr vert="horz" lIns="91440" tIns="45720" rIns="91440" bIns="45720" rtlCol="0">
            <a:normAutofit/>
          </a:bodyPr>
          <a:lstStyle/>
          <a:p>
            <a:r>
              <a:rPr lang="en-US" dirty="0"/>
              <a:t>Data Pre-Processing</a:t>
            </a:r>
          </a:p>
        </p:txBody>
      </p:sp>
      <p:pic>
        <p:nvPicPr>
          <p:cNvPr id="4098" name="Picture 2" descr="Diagram&#10;&#10;Description automatically generated">
            <a:extLst>
              <a:ext uri="{FF2B5EF4-FFF2-40B4-BE49-F238E27FC236}">
                <a16:creationId xmlns:a16="http://schemas.microsoft.com/office/drawing/2014/main" id="{5263411C-A042-4C49-87BD-5142AE70310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3359" r="24960" b="-1"/>
          <a:stretch/>
        </p:blipFill>
        <p:spPr bwMode="auto">
          <a:xfrm>
            <a:off x="20" y="10"/>
            <a:ext cx="4580077" cy="6400784"/>
          </a:xfrm>
          <a:prstGeom prst="rect">
            <a:avLst/>
          </a:prstGeom>
          <a:noFill/>
          <a:extLst>
            <a:ext uri="{909E8E84-426E-40DD-AFC4-6F175D3DCCD1}">
              <a14:hiddenFill xmlns:a14="http://schemas.microsoft.com/office/drawing/2010/main">
                <a:solidFill>
                  <a:srgbClr val="FFFFFF"/>
                </a:solidFill>
              </a14:hiddenFill>
            </a:ext>
          </a:extLst>
        </p:spPr>
      </p:pic>
      <p:cxnSp>
        <p:nvCxnSpPr>
          <p:cNvPr id="73" name="!!Straight Connector">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682BD99B-0479-4A66-81F5-777BE54E811B}"/>
              </a:ext>
            </a:extLst>
          </p:cNvPr>
          <p:cNvSpPr>
            <a:spLocks noGrp="1"/>
          </p:cNvSpPr>
          <p:nvPr>
            <p:ph idx="1"/>
          </p:nvPr>
        </p:nvSpPr>
        <p:spPr>
          <a:xfrm>
            <a:off x="5172074" y="2116439"/>
            <a:ext cx="6014429" cy="4103862"/>
          </a:xfrm>
        </p:spPr>
        <p:txBody>
          <a:bodyPr>
            <a:normAutofit lnSpcReduction="10000"/>
          </a:bodyPr>
          <a:lstStyle/>
          <a:p>
            <a:pPr lvl="1">
              <a:lnSpc>
                <a:spcPct val="150000"/>
              </a:lnSpc>
              <a:buClr>
                <a:srgbClr val="FFC000"/>
              </a:buClr>
              <a:buSzPct val="120000"/>
              <a:buFont typeface="Wingdings" panose="05000000000000000000" pitchFamily="2" charset="2"/>
              <a:buChar char="Ø"/>
            </a:pPr>
            <a:r>
              <a:rPr lang="en-US" sz="1600" b="1" dirty="0">
                <a:latin typeface="-apple-system"/>
              </a:rPr>
              <a:t>Removing “Quantity” column values that are less than 0. </a:t>
            </a:r>
            <a:r>
              <a:rPr lang="en-US" sz="1600" dirty="0">
                <a:latin typeface="-apple-system"/>
              </a:rPr>
              <a:t>(Assuming that the “Quantity” ordered can’t be less than 0) </a:t>
            </a:r>
          </a:p>
          <a:p>
            <a:pPr lvl="1">
              <a:lnSpc>
                <a:spcPct val="150000"/>
              </a:lnSpc>
              <a:buClr>
                <a:srgbClr val="FFC000"/>
              </a:buClr>
              <a:buSzPct val="120000"/>
              <a:buFont typeface="Wingdings" panose="05000000000000000000" pitchFamily="2" charset="2"/>
              <a:buChar char="Ø"/>
            </a:pPr>
            <a:r>
              <a:rPr lang="en-US" sz="1600" b="1" dirty="0">
                <a:latin typeface="-apple-system"/>
              </a:rPr>
              <a:t>Removing “UnitPrice” column values that are less than 0 . </a:t>
            </a:r>
            <a:r>
              <a:rPr lang="en-US" sz="1600" dirty="0">
                <a:latin typeface="-apple-system"/>
              </a:rPr>
              <a:t>(Assuming that the “UnitPrice” can’t be less than 0) </a:t>
            </a:r>
          </a:p>
          <a:p>
            <a:pPr lvl="1">
              <a:lnSpc>
                <a:spcPct val="150000"/>
              </a:lnSpc>
              <a:buClr>
                <a:srgbClr val="FFC000"/>
              </a:buClr>
              <a:buSzPct val="120000"/>
              <a:buFont typeface="Wingdings" panose="05000000000000000000" pitchFamily="2" charset="2"/>
              <a:buChar char="Ø"/>
            </a:pPr>
            <a:r>
              <a:rPr lang="en-US" sz="1600" b="1" dirty="0">
                <a:latin typeface="-apple-system"/>
              </a:rPr>
              <a:t>Removing the NULL values in the “CustomerID” and “Description” columns</a:t>
            </a:r>
          </a:p>
          <a:p>
            <a:pPr lvl="1">
              <a:lnSpc>
                <a:spcPct val="150000"/>
              </a:lnSpc>
              <a:buClr>
                <a:srgbClr val="FFC000"/>
              </a:buClr>
              <a:buSzPct val="120000"/>
              <a:buFont typeface="Wingdings" panose="05000000000000000000" pitchFamily="2" charset="2"/>
              <a:buChar char="Ø"/>
            </a:pPr>
            <a:r>
              <a:rPr lang="en-US" sz="1600" b="1" dirty="0">
                <a:latin typeface="-apple-system"/>
              </a:rPr>
              <a:t>Removing duplicate rows</a:t>
            </a:r>
          </a:p>
          <a:p>
            <a:pPr>
              <a:lnSpc>
                <a:spcPct val="100000"/>
              </a:lnSpc>
            </a:pPr>
            <a:endParaRPr lang="en-US" sz="1600" dirty="0">
              <a:latin typeface="-apple-system"/>
            </a:endParaRPr>
          </a:p>
          <a:p>
            <a:r>
              <a:rPr lang="en-US" sz="1600" dirty="0">
                <a:latin typeface="-apple-system"/>
              </a:rPr>
              <a:t>Before Data-Preprocessing: </a:t>
            </a:r>
            <a:r>
              <a:rPr lang="en-US" sz="1600" b="1" dirty="0">
                <a:latin typeface="-apple-system"/>
              </a:rPr>
              <a:t>541,909</a:t>
            </a:r>
            <a:r>
              <a:rPr lang="en-US" sz="1600" dirty="0">
                <a:latin typeface="-apple-system"/>
              </a:rPr>
              <a:t> rows and 8 columns.</a:t>
            </a:r>
          </a:p>
          <a:p>
            <a:r>
              <a:rPr lang="en-US" sz="1600" dirty="0">
                <a:latin typeface="-apple-system"/>
              </a:rPr>
              <a:t>After data-preprocessing: </a:t>
            </a:r>
            <a:r>
              <a:rPr lang="en-US" sz="1600" b="1" dirty="0">
                <a:solidFill>
                  <a:schemeClr val="accent1"/>
                </a:solidFill>
                <a:latin typeface="-apple-system"/>
              </a:rPr>
              <a:t>392,732</a:t>
            </a:r>
            <a:r>
              <a:rPr lang="en-US" sz="1600" dirty="0">
                <a:latin typeface="-apple-system"/>
              </a:rPr>
              <a:t> rows and 8 columns.</a:t>
            </a:r>
          </a:p>
        </p:txBody>
      </p:sp>
      <p:sp>
        <p:nvSpPr>
          <p:cNvPr id="75" name="Rectangle 74">
            <a:extLst>
              <a:ext uri="{FF2B5EF4-FFF2-40B4-BE49-F238E27FC236}">
                <a16:creationId xmlns:a16="http://schemas.microsoft.com/office/drawing/2014/main" id="{C1B60310-C5C3-46A0-A452-2A0B00843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extBox 7">
            <a:extLst>
              <a:ext uri="{FF2B5EF4-FFF2-40B4-BE49-F238E27FC236}">
                <a16:creationId xmlns:a16="http://schemas.microsoft.com/office/drawing/2014/main" id="{671CEAD8-265D-4A93-8B82-809530A42967}"/>
              </a:ext>
            </a:extLst>
          </p:cNvPr>
          <p:cNvSpPr txBox="1"/>
          <p:nvPr/>
        </p:nvSpPr>
        <p:spPr>
          <a:xfrm>
            <a:off x="74141" y="6513647"/>
            <a:ext cx="3814119" cy="246221"/>
          </a:xfrm>
          <a:prstGeom prst="rect">
            <a:avLst/>
          </a:prstGeom>
          <a:noFill/>
        </p:spPr>
        <p:txBody>
          <a:bodyPr wrap="square" rtlCol="0">
            <a:spAutoFit/>
          </a:bodyPr>
          <a:lstStyle/>
          <a:p>
            <a:r>
              <a:rPr lang="en-US" sz="1000" b="1" dirty="0">
                <a:solidFill>
                  <a:srgbClr val="FFC000"/>
                </a:solidFill>
                <a:latin typeface="Century Gothic" panose="020B0502020202020204" pitchFamily="34" charset="0"/>
              </a:rPr>
              <a:t>KISHOR KUMAR SRIDHAR</a:t>
            </a:r>
          </a:p>
        </p:txBody>
      </p:sp>
      <p:sp>
        <p:nvSpPr>
          <p:cNvPr id="9" name="TextBox 8">
            <a:extLst>
              <a:ext uri="{FF2B5EF4-FFF2-40B4-BE49-F238E27FC236}">
                <a16:creationId xmlns:a16="http://schemas.microsoft.com/office/drawing/2014/main" id="{E6872B68-920F-4811-9349-7D9124BC7C25}"/>
              </a:ext>
            </a:extLst>
          </p:cNvPr>
          <p:cNvSpPr txBox="1"/>
          <p:nvPr/>
        </p:nvSpPr>
        <p:spPr>
          <a:xfrm>
            <a:off x="10000736" y="6513646"/>
            <a:ext cx="1979598" cy="246221"/>
          </a:xfrm>
          <a:prstGeom prst="rect">
            <a:avLst/>
          </a:prstGeom>
          <a:noFill/>
        </p:spPr>
        <p:txBody>
          <a:bodyPr wrap="square" rtlCol="0">
            <a:spAutoFit/>
          </a:bodyPr>
          <a:lstStyle/>
          <a:p>
            <a:pPr algn="r"/>
            <a:r>
              <a:rPr lang="en-US" sz="1000" b="1" dirty="0">
                <a:solidFill>
                  <a:srgbClr val="FFC000"/>
                </a:solidFill>
                <a:latin typeface="Century Gothic" panose="020B0502020202020204" pitchFamily="34" charset="0"/>
              </a:rPr>
              <a:t>17 May 2021</a:t>
            </a:r>
          </a:p>
        </p:txBody>
      </p:sp>
      <p:sp>
        <p:nvSpPr>
          <p:cNvPr id="10" name="Rectangle 9">
            <a:extLst>
              <a:ext uri="{FF2B5EF4-FFF2-40B4-BE49-F238E27FC236}">
                <a16:creationId xmlns:a16="http://schemas.microsoft.com/office/drawing/2014/main" id="{7B9907E8-281E-458E-9142-FF7E5EE88C81}"/>
              </a:ext>
            </a:extLst>
          </p:cNvPr>
          <p:cNvSpPr/>
          <p:nvPr/>
        </p:nvSpPr>
        <p:spPr>
          <a:xfrm>
            <a:off x="-2" y="0"/>
            <a:ext cx="4580100" cy="6400799"/>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55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alpha val="20000"/>
          </a:schemeClr>
        </a:solidFill>
        <a:effectLst/>
      </p:bgPr>
    </p:bg>
    <p:spTree>
      <p:nvGrpSpPr>
        <p:cNvPr id="1" name=""/>
        <p:cNvGrpSpPr/>
        <p:nvPr/>
      </p:nvGrpSpPr>
      <p:grpSpPr>
        <a:xfrm>
          <a:off x="0" y="0"/>
          <a:ext cx="0" cy="0"/>
          <a:chOff x="0" y="0"/>
          <a:chExt cx="0" cy="0"/>
        </a:xfrm>
      </p:grpSpPr>
      <p:sp useBgFill="1">
        <p:nvSpPr>
          <p:cNvPr id="2052" name="Rectangle 70">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5172074" y="286603"/>
            <a:ext cx="5983605" cy="1450757"/>
          </a:xfrm>
        </p:spPr>
        <p:txBody>
          <a:bodyPr vert="horz" lIns="91440" tIns="45720" rIns="91440" bIns="45720" rtlCol="0">
            <a:normAutofit/>
          </a:bodyPr>
          <a:lstStyle/>
          <a:p>
            <a:r>
              <a:rPr lang="en-US"/>
              <a:t>Feature Engineering</a:t>
            </a:r>
            <a:endParaRPr lang="en-US" dirty="0"/>
          </a:p>
        </p:txBody>
      </p:sp>
      <p:pic>
        <p:nvPicPr>
          <p:cNvPr id="2050" name="Picture 2">
            <a:extLst>
              <a:ext uri="{FF2B5EF4-FFF2-40B4-BE49-F238E27FC236}">
                <a16:creationId xmlns:a16="http://schemas.microsoft.com/office/drawing/2014/main" id="{9A1FAEFB-A306-4A9C-8CFD-E37BF376D72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975" r="29377" b="1"/>
          <a:stretch/>
        </p:blipFill>
        <p:spPr bwMode="auto">
          <a:xfrm>
            <a:off x="20" y="0"/>
            <a:ext cx="4580077" cy="6400794"/>
          </a:xfrm>
          <a:prstGeom prst="rect">
            <a:avLst/>
          </a:prstGeom>
          <a:noFill/>
          <a:extLst>
            <a:ext uri="{909E8E84-426E-40DD-AFC4-6F175D3DCCD1}">
              <a14:hiddenFill xmlns:a14="http://schemas.microsoft.com/office/drawing/2010/main">
                <a:solidFill>
                  <a:srgbClr val="FFFFFF"/>
                </a:solidFill>
              </a14:hiddenFill>
            </a:ext>
          </a:extLst>
        </p:spPr>
      </p:pic>
      <p:cxnSp>
        <p:nvCxnSpPr>
          <p:cNvPr id="2053" name="!!Straight Connector">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682BD99B-0479-4A66-81F5-777BE54E811B}"/>
              </a:ext>
            </a:extLst>
          </p:cNvPr>
          <p:cNvSpPr>
            <a:spLocks noGrp="1"/>
          </p:cNvSpPr>
          <p:nvPr>
            <p:ph idx="1"/>
          </p:nvPr>
        </p:nvSpPr>
        <p:spPr>
          <a:xfrm>
            <a:off x="5015552" y="2108201"/>
            <a:ext cx="6170951" cy="4112097"/>
          </a:xfrm>
        </p:spPr>
        <p:txBody>
          <a:bodyPr>
            <a:normAutofit/>
          </a:bodyPr>
          <a:lstStyle/>
          <a:p>
            <a:pPr lvl="1">
              <a:buClr>
                <a:srgbClr val="FFC000"/>
              </a:buClr>
              <a:buSzPct val="120000"/>
              <a:buFont typeface="Wingdings" panose="05000000000000000000" pitchFamily="2" charset="2"/>
              <a:buChar char="Ø"/>
            </a:pPr>
            <a:r>
              <a:rPr lang="en-US" sz="1600" b="1" dirty="0">
                <a:latin typeface="-apple-system"/>
              </a:rPr>
              <a:t>Creating a new column named “Sales” by multiplying “Quantity” and “UnitPrice” columns</a:t>
            </a:r>
          </a:p>
          <a:p>
            <a:pPr lvl="1">
              <a:buClr>
                <a:srgbClr val="FFC000"/>
              </a:buClr>
              <a:buSzPct val="120000"/>
              <a:buFont typeface="Wingdings" panose="05000000000000000000" pitchFamily="2" charset="2"/>
              <a:buChar char="Ø"/>
            </a:pPr>
            <a:r>
              <a:rPr lang="en-US" sz="1600" b="1" dirty="0">
                <a:latin typeface="-apple-system"/>
              </a:rPr>
              <a:t>Splitting the “InvoiceDate” into the following features</a:t>
            </a:r>
          </a:p>
          <a:p>
            <a:pPr lvl="3">
              <a:buClr>
                <a:srgbClr val="FFC000"/>
              </a:buClr>
              <a:buSzPct val="120000"/>
              <a:buFont typeface="Wingdings" panose="05000000000000000000" pitchFamily="2" charset="2"/>
              <a:buChar char="§"/>
            </a:pPr>
            <a:r>
              <a:rPr lang="en-US" sz="1600" dirty="0">
                <a:latin typeface="-apple-system"/>
              </a:rPr>
              <a:t>Date of the order</a:t>
            </a:r>
          </a:p>
          <a:p>
            <a:pPr lvl="3">
              <a:buClr>
                <a:srgbClr val="FFC000"/>
              </a:buClr>
              <a:buSzPct val="120000"/>
              <a:buFont typeface="Wingdings" panose="05000000000000000000" pitchFamily="2" charset="2"/>
              <a:buChar char="§"/>
            </a:pPr>
            <a:r>
              <a:rPr lang="en-US" sz="1600" dirty="0">
                <a:latin typeface="-apple-system"/>
              </a:rPr>
              <a:t>Year of the order</a:t>
            </a:r>
          </a:p>
          <a:p>
            <a:pPr lvl="3">
              <a:buClr>
                <a:srgbClr val="FFC000"/>
              </a:buClr>
              <a:buSzPct val="120000"/>
              <a:buFont typeface="Wingdings" panose="05000000000000000000" pitchFamily="2" charset="2"/>
              <a:buChar char="§"/>
            </a:pPr>
            <a:r>
              <a:rPr lang="en-US" sz="1600" dirty="0">
                <a:latin typeface="-apple-system"/>
              </a:rPr>
              <a:t>Month of the order</a:t>
            </a:r>
          </a:p>
          <a:p>
            <a:pPr lvl="3">
              <a:buClr>
                <a:srgbClr val="FFC000"/>
              </a:buClr>
              <a:buSzPct val="120000"/>
              <a:buFont typeface="Wingdings" panose="05000000000000000000" pitchFamily="2" charset="2"/>
              <a:buChar char="§"/>
            </a:pPr>
            <a:r>
              <a:rPr lang="en-US" sz="1600" dirty="0">
                <a:latin typeface="-apple-system"/>
              </a:rPr>
              <a:t>Week of the year the order was placed</a:t>
            </a:r>
          </a:p>
          <a:p>
            <a:pPr lvl="3">
              <a:buClr>
                <a:srgbClr val="FFC000"/>
              </a:buClr>
              <a:buSzPct val="120000"/>
              <a:buFont typeface="Wingdings" panose="05000000000000000000" pitchFamily="2" charset="2"/>
              <a:buChar char="§"/>
            </a:pPr>
            <a:r>
              <a:rPr lang="en-US" sz="1600" dirty="0">
                <a:latin typeface="-apple-system"/>
              </a:rPr>
              <a:t>Day of the week the order was placed</a:t>
            </a:r>
          </a:p>
          <a:p>
            <a:pPr lvl="3">
              <a:buClr>
                <a:srgbClr val="FFC000"/>
              </a:buClr>
              <a:buSzPct val="120000"/>
              <a:buFont typeface="Wingdings" panose="05000000000000000000" pitchFamily="2" charset="2"/>
              <a:buChar char="§"/>
            </a:pPr>
            <a:r>
              <a:rPr lang="en-US" sz="1600" dirty="0">
                <a:latin typeface="-apple-system"/>
              </a:rPr>
              <a:t>Hour of the day the order was placed</a:t>
            </a:r>
          </a:p>
          <a:p>
            <a:pPr lvl="1">
              <a:buClr>
                <a:srgbClr val="FFC000"/>
              </a:buClr>
              <a:buSzPct val="120000"/>
              <a:buFont typeface="Wingdings" panose="05000000000000000000" pitchFamily="2" charset="2"/>
              <a:buChar char="Ø"/>
            </a:pPr>
            <a:r>
              <a:rPr lang="en-US" sz="1600" b="1" dirty="0">
                <a:latin typeface="-apple-system"/>
              </a:rPr>
              <a:t>Creating sessions -  'Morning’, 'Afternoon’, 'Evening’, 'Night’</a:t>
            </a:r>
          </a:p>
          <a:p>
            <a:r>
              <a:rPr lang="en-US" sz="1600" dirty="0">
                <a:latin typeface="-apple-system"/>
              </a:rPr>
              <a:t>After the data manipulation and feature engineering, our data now has </a:t>
            </a:r>
            <a:r>
              <a:rPr lang="en-US" sz="1600" b="1" dirty="0">
                <a:latin typeface="-apple-system"/>
              </a:rPr>
              <a:t>392,732</a:t>
            </a:r>
            <a:r>
              <a:rPr lang="en-US" sz="1600" dirty="0">
                <a:latin typeface="-apple-system"/>
              </a:rPr>
              <a:t> rows and </a:t>
            </a:r>
            <a:r>
              <a:rPr lang="en-US" sz="1600" b="1" dirty="0">
                <a:solidFill>
                  <a:schemeClr val="accent1"/>
                </a:solidFill>
                <a:latin typeface="-apple-system"/>
              </a:rPr>
              <a:t>17</a:t>
            </a:r>
            <a:r>
              <a:rPr lang="en-US" sz="1600" dirty="0">
                <a:latin typeface="-apple-system"/>
              </a:rPr>
              <a:t> columns</a:t>
            </a:r>
          </a:p>
        </p:txBody>
      </p:sp>
      <p:sp>
        <p:nvSpPr>
          <p:cNvPr id="75" name="Rectangle 74">
            <a:extLst>
              <a:ext uri="{FF2B5EF4-FFF2-40B4-BE49-F238E27FC236}">
                <a16:creationId xmlns:a16="http://schemas.microsoft.com/office/drawing/2014/main" id="{C1B60310-C5C3-46A0-A452-2A0B00843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extBox 7">
            <a:extLst>
              <a:ext uri="{FF2B5EF4-FFF2-40B4-BE49-F238E27FC236}">
                <a16:creationId xmlns:a16="http://schemas.microsoft.com/office/drawing/2014/main" id="{AC7B67A1-21AA-4320-9742-454797A65B6F}"/>
              </a:ext>
            </a:extLst>
          </p:cNvPr>
          <p:cNvSpPr txBox="1"/>
          <p:nvPr/>
        </p:nvSpPr>
        <p:spPr>
          <a:xfrm>
            <a:off x="74141" y="6513647"/>
            <a:ext cx="3814119" cy="246221"/>
          </a:xfrm>
          <a:prstGeom prst="rect">
            <a:avLst/>
          </a:prstGeom>
          <a:noFill/>
        </p:spPr>
        <p:txBody>
          <a:bodyPr wrap="square" rtlCol="0">
            <a:spAutoFit/>
          </a:bodyPr>
          <a:lstStyle/>
          <a:p>
            <a:r>
              <a:rPr lang="en-US" sz="1000" b="1" dirty="0">
                <a:solidFill>
                  <a:srgbClr val="FFC000"/>
                </a:solidFill>
                <a:latin typeface="Century Gothic" panose="020B0502020202020204" pitchFamily="34" charset="0"/>
              </a:rPr>
              <a:t>KISHOR KUMAR SRIDHAR</a:t>
            </a:r>
          </a:p>
        </p:txBody>
      </p:sp>
      <p:sp>
        <p:nvSpPr>
          <p:cNvPr id="9" name="TextBox 8">
            <a:extLst>
              <a:ext uri="{FF2B5EF4-FFF2-40B4-BE49-F238E27FC236}">
                <a16:creationId xmlns:a16="http://schemas.microsoft.com/office/drawing/2014/main" id="{76C481C5-6A56-424D-89BA-F1C91AAB6771}"/>
              </a:ext>
            </a:extLst>
          </p:cNvPr>
          <p:cNvSpPr txBox="1"/>
          <p:nvPr/>
        </p:nvSpPr>
        <p:spPr>
          <a:xfrm>
            <a:off x="10000736" y="6513646"/>
            <a:ext cx="1979598" cy="246221"/>
          </a:xfrm>
          <a:prstGeom prst="rect">
            <a:avLst/>
          </a:prstGeom>
          <a:noFill/>
        </p:spPr>
        <p:txBody>
          <a:bodyPr wrap="square" rtlCol="0">
            <a:spAutoFit/>
          </a:bodyPr>
          <a:lstStyle/>
          <a:p>
            <a:pPr algn="r"/>
            <a:r>
              <a:rPr lang="en-US" sz="1000" b="1" dirty="0">
                <a:solidFill>
                  <a:srgbClr val="FFC000"/>
                </a:solidFill>
                <a:latin typeface="Century Gothic" panose="020B0502020202020204" pitchFamily="34" charset="0"/>
              </a:rPr>
              <a:t>17 May 2021</a:t>
            </a:r>
          </a:p>
        </p:txBody>
      </p:sp>
      <p:sp>
        <p:nvSpPr>
          <p:cNvPr id="3" name="Rectangle 2">
            <a:extLst>
              <a:ext uri="{FF2B5EF4-FFF2-40B4-BE49-F238E27FC236}">
                <a16:creationId xmlns:a16="http://schemas.microsoft.com/office/drawing/2014/main" id="{FDEE61BE-34B6-4823-B476-B81A2E2689C6}"/>
              </a:ext>
            </a:extLst>
          </p:cNvPr>
          <p:cNvSpPr/>
          <p:nvPr/>
        </p:nvSpPr>
        <p:spPr>
          <a:xfrm>
            <a:off x="-2" y="-25167"/>
            <a:ext cx="4580100" cy="6400799"/>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81E9AE5-78FB-4463-9128-12813789BA55}"/>
              </a:ext>
            </a:extLst>
          </p:cNvPr>
          <p:cNvSpPr/>
          <p:nvPr/>
        </p:nvSpPr>
        <p:spPr>
          <a:xfrm>
            <a:off x="4580097" y="1842119"/>
            <a:ext cx="6606406" cy="676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2729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48AC0E-3B13-4761-9489-64698AC23314}"/>
              </a:ext>
            </a:extLst>
          </p:cNvPr>
          <p:cNvSpPr>
            <a:spLocks noGrp="1"/>
          </p:cNvSpPr>
          <p:nvPr>
            <p:ph type="title"/>
          </p:nvPr>
        </p:nvSpPr>
        <p:spPr>
          <a:xfrm>
            <a:off x="5172074" y="286603"/>
            <a:ext cx="5983605" cy="1450757"/>
          </a:xfrm>
        </p:spPr>
        <p:txBody>
          <a:bodyPr>
            <a:normAutofit/>
          </a:bodyPr>
          <a:lstStyle/>
          <a:p>
            <a:r>
              <a:rPr lang="en-US"/>
              <a:t>Exploratory Data Analysis</a:t>
            </a:r>
            <a:endParaRPr lang="en-US" dirty="0"/>
          </a:p>
        </p:txBody>
      </p:sp>
      <p:pic>
        <p:nvPicPr>
          <p:cNvPr id="1026" name="Picture 2">
            <a:extLst>
              <a:ext uri="{FF2B5EF4-FFF2-40B4-BE49-F238E27FC236}">
                <a16:creationId xmlns:a16="http://schemas.microsoft.com/office/drawing/2014/main" id="{E8A8BE2D-C174-4CBB-A881-A7565976E26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02" r="32462"/>
          <a:stretch/>
        </p:blipFill>
        <p:spPr bwMode="auto">
          <a:xfrm>
            <a:off x="20" y="10"/>
            <a:ext cx="4580077" cy="6400784"/>
          </a:xfrm>
          <a:prstGeom prst="rect">
            <a:avLst/>
          </a:prstGeom>
          <a:noFill/>
          <a:extLst>
            <a:ext uri="{909E8E84-426E-40DD-AFC4-6F175D3DCCD1}">
              <a14:hiddenFill xmlns:a14="http://schemas.microsoft.com/office/drawing/2010/main">
                <a:solidFill>
                  <a:srgbClr val="FFFFFF"/>
                </a:solidFill>
              </a14:hiddenFill>
            </a:ext>
          </a:extLst>
        </p:spPr>
      </p:pic>
      <p:cxnSp>
        <p:nvCxnSpPr>
          <p:cNvPr id="73" name="!!Straight Connector">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25F0143-FF85-4A94-AAED-8F1AB0D7D499}"/>
              </a:ext>
            </a:extLst>
          </p:cNvPr>
          <p:cNvSpPr>
            <a:spLocks noGrp="1"/>
          </p:cNvSpPr>
          <p:nvPr>
            <p:ph idx="1"/>
          </p:nvPr>
        </p:nvSpPr>
        <p:spPr>
          <a:xfrm>
            <a:off x="5172074" y="2108202"/>
            <a:ext cx="5983606" cy="3680202"/>
          </a:xfrm>
        </p:spPr>
        <p:txBody>
          <a:bodyPr>
            <a:normAutofit fontScale="85000" lnSpcReduction="20000"/>
          </a:bodyPr>
          <a:lstStyle/>
          <a:p>
            <a:pPr lvl="1">
              <a:lnSpc>
                <a:spcPct val="150000"/>
              </a:lnSpc>
              <a:buClr>
                <a:srgbClr val="FFC000"/>
              </a:buClr>
              <a:buSzPct val="120000"/>
              <a:buFont typeface="Wingdings" panose="05000000000000000000" pitchFamily="2" charset="2"/>
              <a:buChar char="Ø"/>
            </a:pPr>
            <a:r>
              <a:rPr lang="en-US" sz="1800" dirty="0">
                <a:latin typeface="-apple-system"/>
              </a:rPr>
              <a:t>Count </a:t>
            </a:r>
            <a:r>
              <a:rPr lang="en-US" sz="1800">
                <a:latin typeface="-apple-system"/>
              </a:rPr>
              <a:t>of transactions </a:t>
            </a:r>
            <a:r>
              <a:rPr lang="en-US" sz="1800" dirty="0">
                <a:latin typeface="-apple-system"/>
              </a:rPr>
              <a:t>for each country</a:t>
            </a:r>
          </a:p>
          <a:p>
            <a:pPr lvl="1">
              <a:lnSpc>
                <a:spcPct val="150000"/>
              </a:lnSpc>
              <a:buClr>
                <a:srgbClr val="FFC000"/>
              </a:buClr>
              <a:buSzPct val="120000"/>
              <a:buFont typeface="Wingdings" panose="05000000000000000000" pitchFamily="2" charset="2"/>
              <a:buChar char="Ø"/>
            </a:pPr>
            <a:r>
              <a:rPr lang="en-US" sz="1800" dirty="0">
                <a:latin typeface="-apple-system"/>
              </a:rPr>
              <a:t>Count of transactions, quantity of orders, and sales on each day of the year</a:t>
            </a:r>
          </a:p>
          <a:p>
            <a:pPr lvl="1">
              <a:lnSpc>
                <a:spcPct val="150000"/>
              </a:lnSpc>
              <a:buClr>
                <a:srgbClr val="FFC000"/>
              </a:buClr>
              <a:buSzPct val="120000"/>
              <a:buFont typeface="Wingdings" panose="05000000000000000000" pitchFamily="2" charset="2"/>
              <a:buChar char="Ø"/>
            </a:pPr>
            <a:r>
              <a:rPr lang="en-US" sz="1800" dirty="0">
                <a:latin typeface="-apple-system"/>
              </a:rPr>
              <a:t>Quantity of orders and sales on each month of the year</a:t>
            </a:r>
          </a:p>
          <a:p>
            <a:pPr lvl="1">
              <a:lnSpc>
                <a:spcPct val="150000"/>
              </a:lnSpc>
              <a:buClr>
                <a:srgbClr val="FFC000"/>
              </a:buClr>
              <a:buSzPct val="120000"/>
              <a:buFont typeface="Wingdings" panose="05000000000000000000" pitchFamily="2" charset="2"/>
              <a:buChar char="Ø"/>
            </a:pPr>
            <a:r>
              <a:rPr lang="en-US" sz="1800" dirty="0">
                <a:latin typeface="-apple-system"/>
              </a:rPr>
              <a:t>Sales on each week of the year</a:t>
            </a:r>
          </a:p>
          <a:p>
            <a:pPr lvl="1">
              <a:lnSpc>
                <a:spcPct val="150000"/>
              </a:lnSpc>
              <a:buClr>
                <a:srgbClr val="FFC000"/>
              </a:buClr>
              <a:buSzPct val="120000"/>
              <a:buFont typeface="Wingdings" panose="05000000000000000000" pitchFamily="2" charset="2"/>
              <a:buChar char="Ø"/>
            </a:pPr>
            <a:r>
              <a:rPr lang="en-US" sz="1800" dirty="0">
                <a:latin typeface="-apple-system"/>
              </a:rPr>
              <a:t>Sales on each day of the week</a:t>
            </a:r>
          </a:p>
          <a:p>
            <a:pPr lvl="1">
              <a:lnSpc>
                <a:spcPct val="150000"/>
              </a:lnSpc>
              <a:buClr>
                <a:srgbClr val="FFC000"/>
              </a:buClr>
              <a:buSzPct val="120000"/>
              <a:buFont typeface="Wingdings" panose="05000000000000000000" pitchFamily="2" charset="2"/>
              <a:buChar char="Ø"/>
            </a:pPr>
            <a:r>
              <a:rPr lang="en-US" sz="1800" dirty="0">
                <a:latin typeface="-apple-system"/>
              </a:rPr>
              <a:t>Count of orders on each hour of the day</a:t>
            </a:r>
          </a:p>
          <a:p>
            <a:pPr lvl="1">
              <a:lnSpc>
                <a:spcPct val="150000"/>
              </a:lnSpc>
              <a:buClr>
                <a:srgbClr val="FFC000"/>
              </a:buClr>
              <a:buSzPct val="120000"/>
              <a:buFont typeface="Wingdings" panose="05000000000000000000" pitchFamily="2" charset="2"/>
              <a:buChar char="Ø"/>
            </a:pPr>
            <a:r>
              <a:rPr lang="en-US" sz="1800" dirty="0">
                <a:latin typeface="-apple-system"/>
              </a:rPr>
              <a:t>Count of orders on each session of the day (Morning, Afternoon, Evening, Night)</a:t>
            </a:r>
          </a:p>
          <a:p>
            <a:pPr lvl="1">
              <a:lnSpc>
                <a:spcPct val="150000"/>
              </a:lnSpc>
              <a:buClr>
                <a:srgbClr val="FFC000"/>
              </a:buClr>
              <a:buSzPct val="120000"/>
              <a:buFont typeface="Wingdings" panose="05000000000000000000" pitchFamily="2" charset="2"/>
              <a:buChar char="Ø"/>
            </a:pPr>
            <a:r>
              <a:rPr lang="en-US" sz="1800" dirty="0">
                <a:latin typeface="-apple-system"/>
              </a:rPr>
              <a:t>Top 20 orders based on the description</a:t>
            </a:r>
          </a:p>
        </p:txBody>
      </p:sp>
      <p:sp>
        <p:nvSpPr>
          <p:cNvPr id="75" name="Rectangle 74">
            <a:extLst>
              <a:ext uri="{FF2B5EF4-FFF2-40B4-BE49-F238E27FC236}">
                <a16:creationId xmlns:a16="http://schemas.microsoft.com/office/drawing/2014/main" id="{C1B60310-C5C3-46A0-A452-2A0B00843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80561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6411685" y="634946"/>
            <a:ext cx="5127171" cy="1450757"/>
          </a:xfrm>
        </p:spPr>
        <p:txBody>
          <a:bodyPr vert="horz" lIns="91440" tIns="45720" rIns="91440" bIns="45720" rtlCol="0">
            <a:normAutofit/>
          </a:bodyPr>
          <a:lstStyle/>
          <a:p>
            <a:r>
              <a:rPr lang="en-US" dirty="0"/>
              <a:t>Customer Segmentation</a:t>
            </a:r>
          </a:p>
        </p:txBody>
      </p:sp>
      <p:pic>
        <p:nvPicPr>
          <p:cNvPr id="5122" name="Picture 2">
            <a:extLst>
              <a:ext uri="{FF2B5EF4-FFF2-40B4-BE49-F238E27FC236}">
                <a16:creationId xmlns:a16="http://schemas.microsoft.com/office/drawing/2014/main" id="{10633ECD-36AB-4EA5-94EA-7E467B542FA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30308" y="1565191"/>
            <a:ext cx="6030449" cy="4102437"/>
          </a:xfrm>
          <a:prstGeom prst="rect">
            <a:avLst/>
          </a:prstGeom>
          <a:noFill/>
          <a:extLst>
            <a:ext uri="{909E8E84-426E-40DD-AFC4-6F175D3DCCD1}">
              <a14:hiddenFill xmlns:a14="http://schemas.microsoft.com/office/drawing/2010/main">
                <a:solidFill>
                  <a:srgbClr val="FFFFFF"/>
                </a:solidFill>
              </a14:hiddenFill>
            </a:ext>
          </a:extLst>
        </p:spPr>
      </p:pic>
      <p:cxnSp>
        <p:nvCxnSpPr>
          <p:cNvPr id="73" name="Straight Connector 72">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682BD99B-0479-4A66-81F5-777BE54E811B}"/>
              </a:ext>
            </a:extLst>
          </p:cNvPr>
          <p:cNvSpPr>
            <a:spLocks noGrp="1"/>
          </p:cNvSpPr>
          <p:nvPr>
            <p:ph idx="1"/>
          </p:nvPr>
        </p:nvSpPr>
        <p:spPr>
          <a:xfrm>
            <a:off x="6518778" y="2407436"/>
            <a:ext cx="5127172" cy="3461658"/>
          </a:xfrm>
        </p:spPr>
        <p:txBody>
          <a:bodyPr>
            <a:normAutofit/>
          </a:bodyPr>
          <a:lstStyle/>
          <a:p>
            <a:pPr marL="0" indent="0">
              <a:lnSpc>
                <a:spcPct val="100000"/>
              </a:lnSpc>
              <a:buNone/>
            </a:pPr>
            <a:r>
              <a:rPr lang="en-US" sz="1600" b="1" dirty="0">
                <a:solidFill>
                  <a:schemeClr val="accent1"/>
                </a:solidFill>
                <a:latin typeface="-apple-system"/>
              </a:rPr>
              <a:t>RFM Analysis</a:t>
            </a:r>
          </a:p>
          <a:p>
            <a:pPr marL="0" indent="0">
              <a:lnSpc>
                <a:spcPct val="100000"/>
              </a:lnSpc>
              <a:buNone/>
            </a:pPr>
            <a:r>
              <a:rPr lang="en-US" sz="1600" dirty="0">
                <a:latin typeface="-apple-system"/>
              </a:rPr>
              <a:t>The RFM stands for</a:t>
            </a:r>
          </a:p>
          <a:p>
            <a:pPr>
              <a:lnSpc>
                <a:spcPct val="100000"/>
              </a:lnSpc>
              <a:buFont typeface="Wingdings" panose="05000000000000000000" pitchFamily="2" charset="2"/>
              <a:buChar char="Ø"/>
            </a:pPr>
            <a:r>
              <a:rPr lang="en-US" sz="1600" b="1" dirty="0">
                <a:latin typeface="-apple-system"/>
              </a:rPr>
              <a:t>RECENCY (R):</a:t>
            </a:r>
            <a:r>
              <a:rPr lang="en-US" sz="1600" dirty="0">
                <a:latin typeface="-apple-system"/>
              </a:rPr>
              <a:t> Days since last purchase</a:t>
            </a:r>
          </a:p>
          <a:p>
            <a:pPr>
              <a:lnSpc>
                <a:spcPct val="100000"/>
              </a:lnSpc>
              <a:buFont typeface="Wingdings" panose="05000000000000000000" pitchFamily="2" charset="2"/>
              <a:buChar char="Ø"/>
            </a:pPr>
            <a:r>
              <a:rPr lang="en-US" sz="1600" b="1" dirty="0">
                <a:latin typeface="-apple-system"/>
              </a:rPr>
              <a:t>FREQUENCY (F): </a:t>
            </a:r>
            <a:r>
              <a:rPr lang="en-US" sz="1600" dirty="0">
                <a:latin typeface="-apple-system"/>
              </a:rPr>
              <a:t>Total number of purchases</a:t>
            </a:r>
          </a:p>
          <a:p>
            <a:pPr>
              <a:lnSpc>
                <a:spcPct val="100000"/>
              </a:lnSpc>
              <a:buFont typeface="Wingdings" panose="05000000000000000000" pitchFamily="2" charset="2"/>
              <a:buChar char="Ø"/>
            </a:pPr>
            <a:r>
              <a:rPr lang="en-US" sz="1600" b="1" dirty="0">
                <a:latin typeface="-apple-system"/>
              </a:rPr>
              <a:t>MONETARY VALUE (M): </a:t>
            </a:r>
            <a:r>
              <a:rPr lang="en-US" sz="1600" dirty="0">
                <a:latin typeface="-apple-system"/>
              </a:rPr>
              <a:t>Total transaction value that a customer spent</a:t>
            </a:r>
          </a:p>
          <a:p>
            <a:pPr marL="0" indent="0">
              <a:lnSpc>
                <a:spcPct val="100000"/>
              </a:lnSpc>
              <a:buNone/>
            </a:pPr>
            <a:r>
              <a:rPr lang="en-US" sz="1600" dirty="0">
                <a:latin typeface="-apple-system"/>
              </a:rPr>
              <a:t>The idea is to segment customers based on when their last purchase was, how often they’ve purchased in the past, and how much they’ve spent overall.</a:t>
            </a:r>
          </a:p>
        </p:txBody>
      </p:sp>
      <p:sp>
        <p:nvSpPr>
          <p:cNvPr id="75" name="Rectangle 74">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extBox 7">
            <a:extLst>
              <a:ext uri="{FF2B5EF4-FFF2-40B4-BE49-F238E27FC236}">
                <a16:creationId xmlns:a16="http://schemas.microsoft.com/office/drawing/2014/main" id="{75151F7A-727B-48B5-B715-F46216B952DF}"/>
              </a:ext>
            </a:extLst>
          </p:cNvPr>
          <p:cNvSpPr txBox="1"/>
          <p:nvPr/>
        </p:nvSpPr>
        <p:spPr>
          <a:xfrm>
            <a:off x="74141" y="6513647"/>
            <a:ext cx="3814119" cy="246221"/>
          </a:xfrm>
          <a:prstGeom prst="rect">
            <a:avLst/>
          </a:prstGeom>
          <a:noFill/>
        </p:spPr>
        <p:txBody>
          <a:bodyPr wrap="square" rtlCol="0">
            <a:spAutoFit/>
          </a:bodyPr>
          <a:lstStyle/>
          <a:p>
            <a:r>
              <a:rPr lang="en-US" sz="1000" b="1" dirty="0">
                <a:solidFill>
                  <a:srgbClr val="FFC000"/>
                </a:solidFill>
                <a:latin typeface="Century Gothic" panose="020B0502020202020204" pitchFamily="34" charset="0"/>
              </a:rPr>
              <a:t>KISHOR KUMAR SRIDHAR</a:t>
            </a:r>
          </a:p>
        </p:txBody>
      </p:sp>
      <p:sp>
        <p:nvSpPr>
          <p:cNvPr id="9" name="TextBox 8">
            <a:extLst>
              <a:ext uri="{FF2B5EF4-FFF2-40B4-BE49-F238E27FC236}">
                <a16:creationId xmlns:a16="http://schemas.microsoft.com/office/drawing/2014/main" id="{0E934F8A-E6D9-40E5-B938-97FED8C187A5}"/>
              </a:ext>
            </a:extLst>
          </p:cNvPr>
          <p:cNvSpPr txBox="1"/>
          <p:nvPr/>
        </p:nvSpPr>
        <p:spPr>
          <a:xfrm>
            <a:off x="10000736" y="6513646"/>
            <a:ext cx="1979598" cy="246221"/>
          </a:xfrm>
          <a:prstGeom prst="rect">
            <a:avLst/>
          </a:prstGeom>
          <a:noFill/>
        </p:spPr>
        <p:txBody>
          <a:bodyPr wrap="square" rtlCol="0">
            <a:spAutoFit/>
          </a:bodyPr>
          <a:lstStyle/>
          <a:p>
            <a:pPr algn="r"/>
            <a:r>
              <a:rPr lang="en-US" sz="1000" b="1" dirty="0">
                <a:solidFill>
                  <a:srgbClr val="FFC000"/>
                </a:solidFill>
                <a:latin typeface="Century Gothic" panose="020B0502020202020204" pitchFamily="34" charset="0"/>
              </a:rPr>
              <a:t>17 May 2021</a:t>
            </a:r>
          </a:p>
        </p:txBody>
      </p:sp>
    </p:spTree>
    <p:extLst>
      <p:ext uri="{BB962C8B-B14F-4D97-AF65-F5344CB8AC3E}">
        <p14:creationId xmlns:p14="http://schemas.microsoft.com/office/powerpoint/2010/main" val="3310166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Customer Segments</a:t>
            </a:r>
          </a:p>
        </p:txBody>
      </p:sp>
      <p:pic>
        <p:nvPicPr>
          <p:cNvPr id="4" name="Picture 3">
            <a:extLst>
              <a:ext uri="{FF2B5EF4-FFF2-40B4-BE49-F238E27FC236}">
                <a16:creationId xmlns:a16="http://schemas.microsoft.com/office/drawing/2014/main" id="{5A39701C-D10D-4C8B-BDCB-E19F3465E057}"/>
              </a:ext>
            </a:extLst>
          </p:cNvPr>
          <p:cNvPicPr>
            <a:picLocks noChangeAspect="1"/>
          </p:cNvPicPr>
          <p:nvPr/>
        </p:nvPicPr>
        <p:blipFill>
          <a:blip r:embed="rId3"/>
          <a:stretch>
            <a:fillRect/>
          </a:stretch>
        </p:blipFill>
        <p:spPr>
          <a:xfrm>
            <a:off x="1243618" y="2212054"/>
            <a:ext cx="9765723" cy="3982948"/>
          </a:xfrm>
          <a:prstGeom prst="rect">
            <a:avLst/>
          </a:prstGeom>
        </p:spPr>
      </p:pic>
      <p:sp>
        <p:nvSpPr>
          <p:cNvPr id="5" name="TextBox 4">
            <a:extLst>
              <a:ext uri="{FF2B5EF4-FFF2-40B4-BE49-F238E27FC236}">
                <a16:creationId xmlns:a16="http://schemas.microsoft.com/office/drawing/2014/main" id="{9DEDD8AA-1EE9-4250-A157-FA443F2D7EAA}"/>
              </a:ext>
            </a:extLst>
          </p:cNvPr>
          <p:cNvSpPr txBox="1"/>
          <p:nvPr/>
        </p:nvSpPr>
        <p:spPr>
          <a:xfrm>
            <a:off x="74141" y="6513647"/>
            <a:ext cx="3814119" cy="246221"/>
          </a:xfrm>
          <a:prstGeom prst="rect">
            <a:avLst/>
          </a:prstGeom>
          <a:noFill/>
        </p:spPr>
        <p:txBody>
          <a:bodyPr wrap="square" rtlCol="0">
            <a:spAutoFit/>
          </a:bodyPr>
          <a:lstStyle/>
          <a:p>
            <a:r>
              <a:rPr lang="en-US" sz="1000" b="1" dirty="0">
                <a:solidFill>
                  <a:srgbClr val="FFC000"/>
                </a:solidFill>
                <a:latin typeface="Century Gothic" panose="020B0502020202020204" pitchFamily="34" charset="0"/>
              </a:rPr>
              <a:t>KISHOR KUMAR SRIDHAR</a:t>
            </a:r>
          </a:p>
        </p:txBody>
      </p:sp>
      <p:sp>
        <p:nvSpPr>
          <p:cNvPr id="6" name="TextBox 5">
            <a:extLst>
              <a:ext uri="{FF2B5EF4-FFF2-40B4-BE49-F238E27FC236}">
                <a16:creationId xmlns:a16="http://schemas.microsoft.com/office/drawing/2014/main" id="{71691CFF-04EE-4556-8495-4D7CAAF6225E}"/>
              </a:ext>
            </a:extLst>
          </p:cNvPr>
          <p:cNvSpPr txBox="1"/>
          <p:nvPr/>
        </p:nvSpPr>
        <p:spPr>
          <a:xfrm>
            <a:off x="10000736" y="6513646"/>
            <a:ext cx="1979598" cy="246221"/>
          </a:xfrm>
          <a:prstGeom prst="rect">
            <a:avLst/>
          </a:prstGeom>
          <a:noFill/>
        </p:spPr>
        <p:txBody>
          <a:bodyPr wrap="square" rtlCol="0">
            <a:spAutoFit/>
          </a:bodyPr>
          <a:lstStyle/>
          <a:p>
            <a:pPr algn="r"/>
            <a:r>
              <a:rPr lang="en-US" sz="1000" b="1" dirty="0">
                <a:solidFill>
                  <a:srgbClr val="FFC000"/>
                </a:solidFill>
                <a:latin typeface="Century Gothic" panose="020B0502020202020204" pitchFamily="34" charset="0"/>
              </a:rPr>
              <a:t>17 May 2021</a:t>
            </a:r>
          </a:p>
        </p:txBody>
      </p:sp>
    </p:spTree>
    <p:extLst>
      <p:ext uri="{BB962C8B-B14F-4D97-AF65-F5344CB8AC3E}">
        <p14:creationId xmlns:p14="http://schemas.microsoft.com/office/powerpoint/2010/main" val="1322757601"/>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10.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1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1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13.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14.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15.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16.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17.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18.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19.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0.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3.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3.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4.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5.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6.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7.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8.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9.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3427</TotalTime>
  <Words>2764</Words>
  <Application>Microsoft Office PowerPoint</Application>
  <PresentationFormat>Widescreen</PresentationFormat>
  <Paragraphs>290</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-apple-system</vt:lpstr>
      <vt:lpstr>Aqua Grotesque</vt:lpstr>
      <vt:lpstr>Bookman Old Style</vt:lpstr>
      <vt:lpstr>Calibri</vt:lpstr>
      <vt:lpstr>Century Gothic</vt:lpstr>
      <vt:lpstr>Franklin Gothic Book</vt:lpstr>
      <vt:lpstr>Wingdings</vt:lpstr>
      <vt:lpstr>1_RetrospectVTI</vt:lpstr>
      <vt:lpstr>Customer Segmentation and Sales Forecasting</vt:lpstr>
      <vt:lpstr>Outline of the presentation</vt:lpstr>
      <vt:lpstr>Data</vt:lpstr>
      <vt:lpstr>Data | Columns</vt:lpstr>
      <vt:lpstr>Data Pre-Processing</vt:lpstr>
      <vt:lpstr>Feature Engineering</vt:lpstr>
      <vt:lpstr>Exploratory Data Analysis</vt:lpstr>
      <vt:lpstr>Customer Segmentation</vt:lpstr>
      <vt:lpstr>Customer Segments</vt:lpstr>
      <vt:lpstr>Customer Segments</vt:lpstr>
      <vt:lpstr>Champions</vt:lpstr>
      <vt:lpstr>Potential Loyalists </vt:lpstr>
      <vt:lpstr>New Big Spenders </vt:lpstr>
      <vt:lpstr>Average Customers </vt:lpstr>
      <vt:lpstr>Rookies - Newest Customers </vt:lpstr>
      <vt:lpstr>Can’t Lose Them</vt:lpstr>
      <vt:lpstr>At Risk Customers</vt:lpstr>
      <vt:lpstr>Churned Customers </vt:lpstr>
      <vt:lpstr>Customer Segmentation using K-Means Clustering</vt:lpstr>
      <vt:lpstr>Sales forecasting</vt:lpstr>
      <vt:lpstr>Sales Forecasting using Time Series Modeling (FB Prophet Model)</vt:lpstr>
      <vt:lpstr>Evaluation metrics</vt:lpstr>
      <vt:lpstr>Model Performance</vt:lpstr>
      <vt:lpstr>Interpretation of the model results</vt:lpstr>
      <vt:lpstr>Sales Forecasting using Time Series Modeling (SARIMAX Model)</vt:lpstr>
      <vt:lpstr>Model comparison</vt:lpstr>
      <vt:lpstr>What this means for Hertz</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Segmentation and Sales Forecasting</dc:title>
  <dc:creator>Vishnu Priya Sairamesh</dc:creator>
  <cp:lastModifiedBy>Vishnu Priya Sairamesh</cp:lastModifiedBy>
  <cp:revision>32</cp:revision>
  <dcterms:created xsi:type="dcterms:W3CDTF">2021-05-14T23:32:15Z</dcterms:created>
  <dcterms:modified xsi:type="dcterms:W3CDTF">2021-05-17T19:47:32Z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