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0637-29E9-41AE-A97B-780FC8E28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application screening and aspect of Fair lending practice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0A364-434F-42A1-A581-BCDEBA28E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200" dirty="0"/>
              <a:t>By :-</a:t>
            </a:r>
          </a:p>
          <a:p>
            <a:r>
              <a:rPr lang="en-IN" sz="4200" dirty="0"/>
              <a:t>Sujeet </a:t>
            </a:r>
            <a:r>
              <a:rPr lang="en-IN" sz="4200" dirty="0" err="1"/>
              <a:t>Ghorpade</a:t>
            </a:r>
            <a:endParaRPr lang="en-IN" sz="4200" dirty="0"/>
          </a:p>
          <a:p>
            <a:r>
              <a:rPr lang="en-IN" sz="4200" dirty="0"/>
              <a:t>Kishor </a:t>
            </a:r>
            <a:r>
              <a:rPr lang="en-IN" sz="4200" dirty="0" err="1"/>
              <a:t>Lagad</a:t>
            </a:r>
            <a:endParaRPr lang="en-IN" sz="4200" dirty="0"/>
          </a:p>
          <a:p>
            <a:r>
              <a:rPr lang="en-IN" sz="4200" dirty="0"/>
              <a:t>Vinayak </a:t>
            </a:r>
            <a:r>
              <a:rPr lang="en-IN" sz="4200" dirty="0" err="1"/>
              <a:t>Boralkar</a:t>
            </a:r>
            <a:endParaRPr lang="en-IN" sz="4200" dirty="0"/>
          </a:p>
          <a:p>
            <a:r>
              <a:rPr lang="en-IN" sz="4200" dirty="0"/>
              <a:t>Sagar kale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56BA4-D918-436D-A36D-40D923FB3020}"/>
              </a:ext>
            </a:extLst>
          </p:cNvPr>
          <p:cNvSpPr txBox="1"/>
          <p:nvPr/>
        </p:nvSpPr>
        <p:spPr>
          <a:xfrm>
            <a:off x="8677412" y="3531204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Guide</a:t>
            </a:r>
          </a:p>
          <a:p>
            <a:r>
              <a:rPr lang="en-US" dirty="0"/>
              <a:t>Komal </a:t>
            </a:r>
            <a:r>
              <a:rPr lang="en-US" dirty="0" err="1"/>
              <a:t>kothawade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7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AF72-417F-1BB8-F43B-1A8F5A42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Purpose of loan and default rate</a:t>
            </a:r>
            <a:br>
              <a:rPr lang="en-IN" sz="180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8CCAFC-A031-4162-A33A-5B7702FF0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44" y="2016125"/>
            <a:ext cx="6459036" cy="3449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670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1FE269-32FE-4D35-9883-4B950D06F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0"/>
            <a:ext cx="11308701" cy="597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2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56443-CEC4-45BF-9F0C-295B7F1C1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2" y="1"/>
            <a:ext cx="6847489" cy="4609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3D77ED-3C9A-F71F-E1A4-E1BD939C4476}"/>
              </a:ext>
            </a:extLst>
          </p:cNvPr>
          <p:cNvSpPr txBox="1"/>
          <p:nvPr/>
        </p:nvSpPr>
        <p:spPr>
          <a:xfrm>
            <a:off x="1191291" y="4424657"/>
            <a:ext cx="980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random forest algorithm outperforms all other classification models, with over 97% accuracy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F6EC9-17A6-4514-B0C3-632E5B8C6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74" y="1139643"/>
            <a:ext cx="5999584" cy="3925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66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43C2-5B6F-A820-941D-84CF5F41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79CB7-D460-4C7A-B564-F84669946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256595"/>
            <a:ext cx="9604375" cy="347541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227D4-B3FF-82EC-3E9A-C1FAEE55A370}"/>
              </a:ext>
            </a:extLst>
          </p:cNvPr>
          <p:cNvSpPr txBox="1"/>
          <p:nvPr/>
        </p:nvSpPr>
        <p:spPr>
          <a:xfrm>
            <a:off x="1039111" y="4708433"/>
            <a:ext cx="10278922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important determinants – FICO score, months since last trade line, inquiries in last 6 months, interest rates, and number of bank account cards &gt; 75% of the limit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 the results from our random forest and logistic models to justify the criteria for loan approval.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7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696131-55CD-4564-90C8-46DEA0D2B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6" y="289249"/>
            <a:ext cx="5480180" cy="3209731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17DB6-841C-4E3E-B5CE-F56F346A5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56" y="373937"/>
            <a:ext cx="5939228" cy="3055063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E99CB6-8882-3222-57DF-93F33257D9BA}"/>
              </a:ext>
            </a:extLst>
          </p:cNvPr>
          <p:cNvSpPr txBox="1"/>
          <p:nvPr/>
        </p:nvSpPr>
        <p:spPr>
          <a:xfrm>
            <a:off x="248816" y="3545633"/>
            <a:ext cx="4461542" cy="217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Identifying a good loan: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742950" lvl="1" indent="-28575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 a FICO score greater than 700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 interest rates low, below 15%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a DTI ratio below 10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100 months since last tradeline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F85A4-9F1F-E048-BD61-5C88D74EA465}"/>
              </a:ext>
            </a:extLst>
          </p:cNvPr>
          <p:cNvSpPr txBox="1"/>
          <p:nvPr/>
        </p:nvSpPr>
        <p:spPr>
          <a:xfrm>
            <a:off x="6341670" y="3662464"/>
            <a:ext cx="5601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This also shows that some factors are relatively unimportant in determining the default risk on a loan, i.e. the length of employment, income verification status, and home ownership status, among others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58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8F4C-E34B-8521-FEC3-EC895CAF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sensitive categories present in the data – gender and race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our model unintentionally discriminate?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Loans are distributed proportionately between different races and genders.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E8B1C-B643-48D1-AC45-10F967AFE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4" y="851934"/>
            <a:ext cx="4932680" cy="48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3C001-B6C8-429B-9245-B06708FA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44" y="1663739"/>
            <a:ext cx="5731510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D70C-1C59-1A2B-C9FE-AB20391C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28800"/>
            <a:ext cx="9603275" cy="429208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did Exploratory data Analysis on the features of this dataset and saw how each feature is </a:t>
            </a:r>
            <a:r>
              <a:rPr lang="en-IN" dirty="0" err="1"/>
              <a:t>distributed.We</a:t>
            </a:r>
            <a:r>
              <a:rPr lang="en-IN" dirty="0"/>
              <a:t> did bivariate and multivariate analysis to see </a:t>
            </a:r>
            <a:r>
              <a:rPr lang="en-IN" dirty="0" err="1"/>
              <a:t>imapct</a:t>
            </a:r>
            <a:r>
              <a:rPr lang="en-IN" dirty="0"/>
              <a:t> of one another on their features using charts.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analysed each variable to check if data is cleaned and normally distributed.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based on the results, we assumed whether or not there is an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calculated </a:t>
            </a:r>
            <a:r>
              <a:rPr lang="en-IN" dirty="0" err="1"/>
              <a:t>correaltion</a:t>
            </a:r>
            <a:r>
              <a:rPr lang="en-IN" dirty="0"/>
              <a:t> between independent variables and found that applicant income and loan amount have significant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created dummy variables for constructing the </a:t>
            </a:r>
            <a:r>
              <a:rPr lang="en-IN" dirty="0" err="1"/>
              <a:t>modelWe</a:t>
            </a:r>
            <a:r>
              <a:rPr lang="en-IN" dirty="0"/>
              <a:t> constructed models taking different variables into account and found through odds ratio that credit </a:t>
            </a:r>
            <a:r>
              <a:rPr lang="en-IN" dirty="0" err="1"/>
              <a:t>credit</a:t>
            </a:r>
            <a:r>
              <a:rPr lang="en-IN" dirty="0"/>
              <a:t> history is creating the most impact on loan giving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Finally, we got a model with </a:t>
            </a:r>
            <a:r>
              <a:rPr lang="en-IN" dirty="0" err="1"/>
              <a:t>coapplicant</a:t>
            </a:r>
            <a:r>
              <a:rPr lang="en-IN" dirty="0"/>
              <a:t> income and credit history as independent variable with highest accuracy.  We tested the data and got the accuracy of 97 %</a:t>
            </a:r>
          </a:p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789CAB-7909-D470-99BD-C59E5C46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63189"/>
          </a:xfrm>
        </p:spPr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0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1695-36DD-4446-A59A-AF0BB6A8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CD6D-0D4B-4F57-86D7-D2D00EDC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7071"/>
            <a:ext cx="9603275" cy="3450613"/>
          </a:xfrm>
        </p:spPr>
        <p:txBody>
          <a:bodyPr/>
          <a:lstStyle/>
          <a:p>
            <a:r>
              <a:rPr lang="en-US" dirty="0"/>
              <a:t>Main product of banking sector is loan</a:t>
            </a:r>
          </a:p>
          <a:p>
            <a:r>
              <a:rPr lang="en-US" dirty="0"/>
              <a:t>Effective business strategy building</a:t>
            </a:r>
          </a:p>
          <a:p>
            <a:r>
              <a:rPr lang="en-US" dirty="0"/>
              <a:t>Maintain a relationship with genuine customers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57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8A0-012F-4024-94CA-124133C7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F0E3-D474-4684-9076-B4B597CF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As a decision maker, looking into these given booked accounts, how would you want to take a decision to approve/ decline the same applications again in future? What would be your screening criterion(s), if any?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Providing data driven rationale to substantiate the appropriateness of the characteristics you have identified in the screening logic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Given that you have a decision engine, which helps you to take a call based on the given data, how would you identify if your process has an unintentional bias and discriminate your customers based on some of the sensitive attributes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3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2BB3-AA20-4E22-92A1-92F99977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587-64C3-48E5-AEA1-50EFE937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the following dataset, there are around 42,000 loan accounts, booked in between 2007 to 2011, with some demographic and credit bureau attributes along with current loan status.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is critical that lenders don’t base their decisions which may come across as biased and unfair on account of a customer’s race, religion, nation of origin, gender, and age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2A8DA-4D97-478C-930A-19F3AC6F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19" y="3589023"/>
            <a:ext cx="10142377" cy="20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5519-65EA-409D-9AD7-6BC5B87C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06AA-D694-4D14-A044-697075B6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/>
              <a:t>Tableau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66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2081-DE1C-4386-841B-42729861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analysis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96A9A6-A0FB-48D6-8A58-02C0B10514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946" y="2002760"/>
            <a:ext cx="594211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21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A847-F083-496E-BD48-26A82DEA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D6B285-2F3D-49A3-BA0B-DE280DCB93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155082"/>
            <a:ext cx="9604375" cy="31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D0905-7D2E-47B9-9F27-B1C1E6CD4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t="16620" b="12818"/>
          <a:stretch/>
        </p:blipFill>
        <p:spPr>
          <a:xfrm>
            <a:off x="444954" y="1853754"/>
            <a:ext cx="5881201" cy="34496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47BE3-C552-44A6-81D8-9A727F33F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3" t="19153" b="12602"/>
          <a:stretch/>
        </p:blipFill>
        <p:spPr>
          <a:xfrm>
            <a:off x="6389249" y="1853754"/>
            <a:ext cx="5802751" cy="3449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5E1B3-37B3-C498-9334-C9AC37A6F7F7}"/>
              </a:ext>
            </a:extLst>
          </p:cNvPr>
          <p:cNvSpPr txBox="1"/>
          <p:nvPr/>
        </p:nvSpPr>
        <p:spPr>
          <a:xfrm>
            <a:off x="1675319" y="2472612"/>
            <a:ext cx="10071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makes defaulter 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get the model ready, we will drop the features with the following criteria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More than 50% of the data is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The feature would not have been available at the time of the loan application (for e.g. "</a:t>
            </a:r>
            <a:r>
              <a:rPr lang="en-US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issue_d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").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Highly correlated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Superfluous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Zero (or nearly zero) variance predictors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3A630-D637-9071-0ED0-61B681F4CC2F}"/>
              </a:ext>
            </a:extLst>
          </p:cNvPr>
          <p:cNvSpPr txBox="1"/>
          <p:nvPr/>
        </p:nvSpPr>
        <p:spPr>
          <a:xfrm>
            <a:off x="1324947" y="1138335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Issued Loans (State wise issued amounts)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B6ADE-CAEA-031C-F509-D02E4C3E9522}"/>
              </a:ext>
            </a:extLst>
          </p:cNvPr>
          <p:cNvSpPr txBox="1"/>
          <p:nvPr/>
        </p:nvSpPr>
        <p:spPr>
          <a:xfrm>
            <a:off x="7399175" y="113833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State wise default rates (Analysing risks)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3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8F07461-3C7B-4D37-B6CF-40B7BB067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" y="186612"/>
            <a:ext cx="10737535" cy="555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4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637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Helvetica</vt:lpstr>
      <vt:lpstr>Times New Roman</vt:lpstr>
      <vt:lpstr>Gallery</vt:lpstr>
      <vt:lpstr>Loan application screening and aspect of Fair lending practice</vt:lpstr>
      <vt:lpstr>Motivation  </vt:lpstr>
      <vt:lpstr>Objectives  </vt:lpstr>
      <vt:lpstr>Introduction to dataset</vt:lpstr>
      <vt:lpstr>Software</vt:lpstr>
      <vt:lpstr>Explanatory analysis</vt:lpstr>
      <vt:lpstr>PowerPoint Presentation</vt:lpstr>
      <vt:lpstr>PowerPoint Presentation</vt:lpstr>
      <vt:lpstr>PowerPoint Presentation</vt:lpstr>
      <vt:lpstr>Purpose of loan and default rate </vt:lpstr>
      <vt:lpstr>PowerPoint Presentation</vt:lpstr>
      <vt:lpstr>PowerPoint Presentation</vt:lpstr>
      <vt:lpstr>Business plan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 screening and aspect of Fair lending practice</dc:title>
  <dc:creator>ghorpadesujeet09@gmail.com</dc:creator>
  <cp:lastModifiedBy>ghorpadesujeet09@gmail.com</cp:lastModifiedBy>
  <cp:revision>9</cp:revision>
  <dcterms:created xsi:type="dcterms:W3CDTF">2022-03-19T03:33:31Z</dcterms:created>
  <dcterms:modified xsi:type="dcterms:W3CDTF">2022-05-31T04:11:00Z</dcterms:modified>
</cp:coreProperties>
</file>