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6" r:id="rId8"/>
    <p:sldId id="267" r:id="rId9"/>
    <p:sldId id="273" r:id="rId10"/>
    <p:sldId id="275" r:id="rId11"/>
    <p:sldId id="278" r:id="rId12"/>
    <p:sldId id="279" r:id="rId13"/>
    <p:sldId id="280" r:id="rId14"/>
    <p:sldId id="263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IN" altLang="en-US" sz="6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ML PROJECT</a:t>
            </a:r>
            <a:endParaRPr lang="en-IN" altLang="en-US" sz="6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3252893" y="5396865"/>
            <a:ext cx="10949517" cy="1752600"/>
          </a:xfrm>
        </p:spPr>
        <p:txBody>
          <a:bodyPr/>
          <a:p>
            <a:r>
              <a:rPr lang="en-IN" altLang="en-US">
                <a:solidFill>
                  <a:schemeClr val="accent3"/>
                </a:solidFill>
                <a:effectLst/>
              </a:rPr>
              <a:t>                                                                                    TOPIC- </a:t>
            </a:r>
            <a:r>
              <a:rPr lang="en-I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Credit Card Fraud Detection</a:t>
            </a:r>
            <a:endParaRPr lang="en-I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SVM:</a:t>
            </a:r>
            <a:endParaRPr lang="en-IN" altLang="en-US"/>
          </a:p>
        </p:txBody>
      </p:sp>
      <p:pic>
        <p:nvPicPr>
          <p:cNvPr id="4" name="Content Placeholder 3" descr="Screenshot (18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58545"/>
            <a:ext cx="1097280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RandomForest</a:t>
            </a:r>
            <a:endParaRPr lang="en-IN" altLang="en-US"/>
          </a:p>
        </p:txBody>
      </p:sp>
      <p:pic>
        <p:nvPicPr>
          <p:cNvPr id="4" name="Content Placeholder 3" descr="Screenshot (18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73150"/>
            <a:ext cx="1097280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KNN:</a:t>
            </a:r>
            <a:endParaRPr lang="en-IN" altLang="en-US"/>
          </a:p>
        </p:txBody>
      </p:sp>
      <p:pic>
        <p:nvPicPr>
          <p:cNvPr id="4" name="Content Placeholder 3" descr="Screenshot (18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81150"/>
            <a:ext cx="109728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380"/>
            <a:ext cx="10972800" cy="806450"/>
          </a:xfrm>
        </p:spPr>
        <p:txBody>
          <a:bodyPr/>
          <a:p>
            <a:r>
              <a:rPr lang="en-IN" altLang="en-US" sz="4000" b="1"/>
              <a:t>Suitable Algorithm for the given dataset: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7850"/>
            <a:ext cx="10972800" cy="3745865"/>
          </a:xfrm>
        </p:spPr>
        <p:txBody>
          <a:bodyPr/>
          <a:p>
            <a:r>
              <a:rPr lang="en-IN" altLang="en-US"/>
              <a:t>Four algos were tested against the dataset and scores were predicted for each algo.</a:t>
            </a:r>
            <a:endParaRPr lang="en-IN" altLang="en-US"/>
          </a:p>
          <a:p>
            <a:r>
              <a:rPr lang="en-IN" altLang="en-US"/>
              <a:t>However,all the algos predicted very near/close scores,the Random Forest algo works well as it provides most best score for both training set and testing set.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/>
              <a:t>Acknowledgement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I would lIke to thank IIT Kanpur ICT academy for providing me this opportunity.I would like to thank Vinit sir for his guidance and Rahul sir for his mentoring.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During the entire course,I learned a lot about Machine Learning and its various implementations on real world problems.This encouraged me to work on a credit card fraud detection project.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37795"/>
            <a:ext cx="10972800" cy="6490970"/>
          </a:xfrm>
        </p:spPr>
        <p:txBody>
          <a:bodyPr/>
          <a:p>
            <a:r>
              <a:rPr lang="en-IN" altLang="en-US" sz="5400" b="1">
                <a:solidFill>
                  <a:schemeClr val="accent3"/>
                </a:solidFill>
                <a:sym typeface="+mn-ea"/>
              </a:rPr>
              <a:t>              </a:t>
            </a:r>
            <a:br>
              <a:rPr lang="en-IN" altLang="en-US" sz="5400" b="1">
                <a:solidFill>
                  <a:schemeClr val="accent3"/>
                </a:solidFill>
                <a:sym typeface="+mn-ea"/>
              </a:rPr>
            </a:br>
            <a:br>
              <a:rPr lang="en-IN" altLang="en-US" sz="5400" b="1">
                <a:solidFill>
                  <a:schemeClr val="accent3"/>
                </a:solidFill>
                <a:sym typeface="+mn-ea"/>
              </a:rPr>
            </a:br>
            <a:r>
              <a:rPr lang="en-IN" altLang="en-US" sz="5400" b="1">
                <a:solidFill>
                  <a:schemeClr val="accent3"/>
                </a:solidFill>
                <a:sym typeface="+mn-ea"/>
              </a:rPr>
              <a:t>                </a:t>
            </a:r>
            <a:r>
              <a:rPr lang="en-IN" altLang="en-US" sz="5400" b="1"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r>
              <a:rPr lang="en-IN" altLang="en-US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THANK YOU</a:t>
            </a:r>
            <a:br>
              <a:rPr lang="en-IN" altLang="en-US" sz="5400" b="1">
                <a:solidFill>
                  <a:schemeClr val="accent3"/>
                </a:solidFill>
              </a:rPr>
            </a:br>
            <a:r>
              <a:rPr lang="en-IN" altLang="en-US" sz="5400" b="1">
                <a:solidFill>
                  <a:schemeClr val="accent3"/>
                </a:solidFill>
              </a:rPr>
              <a:t>                                      </a:t>
            </a:r>
            <a:br>
              <a:rPr lang="en-IN" altLang="en-US" sz="5400" b="1">
                <a:solidFill>
                  <a:schemeClr val="accent3"/>
                </a:solidFill>
              </a:rPr>
            </a:br>
            <a:br>
              <a:rPr lang="en-IN" altLang="en-US" sz="5400" b="1">
                <a:solidFill>
                  <a:schemeClr val="accent3"/>
                </a:solidFill>
              </a:rPr>
            </a:br>
            <a:r>
              <a:rPr lang="en-IN" altLang="en-US" sz="5400" b="1">
                <a:solidFill>
                  <a:schemeClr val="accent3"/>
                </a:solidFill>
              </a:rPr>
              <a:t>                              </a:t>
            </a:r>
            <a:r>
              <a:rPr lang="en-IN" altLang="en-US" sz="5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I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Presented by-</a:t>
            </a:r>
            <a:br>
              <a:rPr lang="en-I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r>
              <a:rPr lang="en-I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                                                MAYANK KISHOR</a:t>
            </a:r>
            <a:br>
              <a:rPr lang="en-I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r>
              <a:rPr lang="en-IN" altLang="en-US" b="1">
                <a:solidFill>
                  <a:schemeClr val="accent3"/>
                </a:solidFill>
              </a:rPr>
              <a:t>                                                  </a:t>
            </a:r>
            <a:endParaRPr lang="en-IN" altLang="en-US" b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09600" y="229870"/>
            <a:ext cx="9690735" cy="94488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3890"/>
            <a:ext cx="10972800" cy="582930"/>
          </a:xfrm>
        </p:spPr>
        <p:txBody>
          <a:bodyPr/>
          <a:p>
            <a:r>
              <a:rPr lang="en-IN" altLang="en-US" sz="40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Problem Statement &amp; AIM</a:t>
            </a:r>
            <a:r>
              <a:rPr lang="en-IN" altLang="en-US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 :</a:t>
            </a:r>
            <a:endParaRPr lang="en-IN" altLang="en-US" b="1" u="sng">
              <a:ln w="13462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3390"/>
            <a:ext cx="10972800" cy="4953000"/>
          </a:xfrm>
        </p:spPr>
        <p:txBody>
          <a:bodyPr/>
          <a:p>
            <a:r>
              <a:rPr lang="en-US"/>
              <a:t>Credit Card Fraud Detection</a:t>
            </a:r>
            <a:endParaRPr lang="en-US"/>
          </a:p>
          <a:p>
            <a:r>
              <a:rPr lang="en-IN" altLang="en-US"/>
              <a:t>Given a dataset with a</a:t>
            </a:r>
            <a:r>
              <a:rPr lang="en-US"/>
              <a:t>nonymized credit card transactions labeled as fraudulent or genuine</a:t>
            </a:r>
            <a:r>
              <a:rPr lang="en-IN" altLang="en-US"/>
              <a:t>,we have to detect whether a transaction perfomed is fraudulent or genuine.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2115"/>
            <a:ext cx="10972800" cy="582613"/>
          </a:xfrm>
        </p:spPr>
        <p:txBody>
          <a:bodyPr/>
          <a:p>
            <a:r>
              <a:rPr lang="en-IN" altLang="en-US" sz="4000" b="1"/>
              <a:t>About the dataset</a:t>
            </a:r>
            <a:r>
              <a:rPr lang="en-IN" altLang="en-US"/>
              <a:t>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1115"/>
            <a:ext cx="10972800" cy="5166360"/>
          </a:xfrm>
        </p:spPr>
        <p:txBody>
          <a:bodyPr/>
          <a:p>
            <a:r>
              <a:rPr lang="en-US"/>
              <a:t>The datasets contains transactions made by credit cards in September 2013 by european cardholders. </a:t>
            </a:r>
            <a:r>
              <a:rPr lang="en-IN" altLang="en-US"/>
              <a:t>Source:Kaggle.com.</a:t>
            </a:r>
            <a:endParaRPr lang="en-IN" altLang="en-US"/>
          </a:p>
          <a:p>
            <a:r>
              <a:rPr lang="en-IN" altLang="en-US"/>
              <a:t>The data set does not contain any NULL values.</a:t>
            </a:r>
            <a:endParaRPr lang="en-US"/>
          </a:p>
          <a:p>
            <a:r>
              <a:rPr lang="en-US"/>
              <a:t>This dataset </a:t>
            </a:r>
            <a:r>
              <a:rPr lang="en-IN" altLang="en-US"/>
              <a:t>contains</a:t>
            </a:r>
            <a:r>
              <a:rPr lang="en-US"/>
              <a:t> transactions that occurred in two days, </a:t>
            </a:r>
            <a:r>
              <a:rPr lang="en-IN" altLang="en-US"/>
              <a:t>having details of</a:t>
            </a:r>
            <a:r>
              <a:rPr lang="en-US"/>
              <a:t> 492 frauds out of 284,807 transactions. The dataset is unbalanced, the positive class (frauds) account for 0.17% of all transactions.</a:t>
            </a:r>
            <a:endParaRPr lang="en-US"/>
          </a:p>
          <a:p>
            <a:r>
              <a:rPr lang="en-US"/>
              <a:t>It contains only numerical input variables.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contd...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8545"/>
            <a:ext cx="10972800" cy="5353050"/>
          </a:xfrm>
        </p:spPr>
        <p:txBody>
          <a:bodyPr/>
          <a:p>
            <a:r>
              <a:rPr lang="en-US"/>
              <a:t>Features V1, V2, … V28 are the principal components obtained with PCA, the only features which have not been transformed with PCA are 'Time' and 'Amount'. </a:t>
            </a:r>
            <a:endParaRPr lang="en-US"/>
          </a:p>
          <a:p>
            <a:r>
              <a:rPr lang="en-US"/>
              <a:t>Feature 'Time' contains the seconds elapsed between each transaction and the first transaction in the dataset. The feature 'Amount' is the transaction Amount, this feature can be used for example-dependant cost-senstive learning.</a:t>
            </a:r>
            <a:endParaRPr lang="en-US"/>
          </a:p>
          <a:p>
            <a:r>
              <a:rPr lang="en-US"/>
              <a:t> Feature 'Class' is the response variable and it takes value 1 in case of fraud and 0 otherwise.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/>
              <a:t>Algorithms used: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Since this is a classification problem(Supervised ML type), the algos used in the model are: (i)  Logistic Regression        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           (ii) SVM 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           (iii) Random Forest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           (iv) KNN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The abve four algorithm are used to predict the scores of training and testing data from the file “creditcard.csv”.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/>
              <a:t>Steps Applied: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742940"/>
          </a:xfrm>
        </p:spPr>
        <p:txBody>
          <a:bodyPr/>
          <a:p>
            <a:r>
              <a:rPr lang="en-IN" altLang="en-US"/>
              <a:t>Loaded the dataset and calculated the outlier fraction. It came out to be 0.17% which states that data is imbalanced.</a:t>
            </a:r>
            <a:endParaRPr lang="en-IN" altLang="en-US"/>
          </a:p>
          <a:p>
            <a:r>
              <a:rPr lang="en-IN" altLang="en-US"/>
              <a:t>Stored the class column into y(target),and stored the features(time, v1 v2...v28 ,amount) to x.</a:t>
            </a:r>
            <a:endParaRPr lang="en-IN" altLang="en-US"/>
          </a:p>
          <a:p>
            <a:r>
              <a:rPr lang="en-IN" altLang="en-US"/>
              <a:t>Graph was plotted for transaction class ditribution.</a:t>
            </a:r>
            <a:endParaRPr lang="en-IN" altLang="en-US"/>
          </a:p>
          <a:p>
            <a:r>
              <a:rPr lang="en-IN" altLang="en-US"/>
              <a:t>Train test split was applied</a:t>
            </a:r>
            <a:endParaRPr lang="en-IN" altLang="en-US"/>
          </a:p>
          <a:p>
            <a:r>
              <a:rPr lang="en-IN" altLang="en-US"/>
              <a:t>Now applied Logistic regression,first by taking the dataset as a whole,then also by handling the imbalanced dataset using class_weight just to check the difference in accuracy score.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4655"/>
            <a:ext cx="10972800" cy="582613"/>
          </a:xfrm>
        </p:spPr>
        <p:txBody>
          <a:bodyPr/>
          <a:p>
            <a:r>
              <a:rPr lang="en-IN" altLang="en-US"/>
              <a:t>contd...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9440"/>
            <a:ext cx="10972800" cy="4953000"/>
          </a:xfrm>
        </p:spPr>
        <p:txBody>
          <a:bodyPr/>
          <a:p>
            <a:r>
              <a:rPr lang="en-IN" altLang="en-US"/>
              <a:t>Now applied SVM algo and predicted train-test scores respectively.</a:t>
            </a:r>
            <a:endParaRPr lang="en-IN" altLang="en-US"/>
          </a:p>
          <a:p>
            <a:r>
              <a:rPr lang="en-IN" altLang="en-US"/>
              <a:t>Then applied Random Forest.</a:t>
            </a:r>
            <a:endParaRPr lang="en-IN" altLang="en-US"/>
          </a:p>
          <a:p>
            <a:r>
              <a:rPr lang="en-IN" altLang="en-US"/>
              <a:t>Then KNN was applied.</a:t>
            </a:r>
            <a:endParaRPr lang="en-IN" altLang="en-US"/>
          </a:p>
          <a:p>
            <a:r>
              <a:rPr lang="en-IN" altLang="en-US"/>
              <a:t>In KNN,normalization was applied for amount column so as to bring all features to same scale.</a:t>
            </a:r>
            <a:endParaRPr lang="en-IN" altLang="en-US"/>
          </a:p>
          <a:p>
            <a:r>
              <a:rPr lang="en-IN" altLang="en-US"/>
              <a:t>Calculated the classification report for every algorithm.</a:t>
            </a:r>
            <a:endParaRPr lang="en-IN" altLang="en-US"/>
          </a:p>
          <a:p>
            <a:r>
              <a:rPr lang="en-IN" altLang="en-US"/>
              <a:t>For every algorithm,confusion matrix was also calculated.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/>
              <a:t>Observation: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From the model,the following are the accuracy scores predicted from dataset,for each algorithm:</a:t>
            </a:r>
            <a:endParaRPr lang="en-IN" altLang="en-US"/>
          </a:p>
          <a:p>
            <a:r>
              <a:rPr lang="en-IN" altLang="en-US"/>
              <a:t>Logistic Regression: 95.48%</a:t>
            </a:r>
            <a:endParaRPr lang="en-IN" altLang="en-US"/>
          </a:p>
          <a:p>
            <a:r>
              <a:rPr lang="en-IN" altLang="en-US"/>
              <a:t>SVM: 99.83%</a:t>
            </a:r>
            <a:endParaRPr lang="en-IN" altLang="en-US"/>
          </a:p>
          <a:p>
            <a:r>
              <a:rPr lang="en-IN" altLang="en-US"/>
              <a:t>Random Forest: 99.96%</a:t>
            </a:r>
            <a:endParaRPr lang="en-IN" altLang="en-US"/>
          </a:p>
          <a:p>
            <a:r>
              <a:rPr lang="en-IN" altLang="en-US"/>
              <a:t>KNN: 99.84%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Logistic Regression:</a:t>
            </a:r>
            <a:endParaRPr lang="en-IN" altLang="en-US"/>
          </a:p>
        </p:txBody>
      </p:sp>
      <p:pic>
        <p:nvPicPr>
          <p:cNvPr id="4" name="Content Placeholder 3" descr="Screenshot (18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55675"/>
            <a:ext cx="10972800" cy="5144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3716</Words>
  <Application>WPS Presentation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ML PROJECT</vt:lpstr>
      <vt:lpstr>Problem Statement &amp; AIM :</vt:lpstr>
      <vt:lpstr>About the dataset :</vt:lpstr>
      <vt:lpstr>contd...</vt:lpstr>
      <vt:lpstr>Algorithms used:</vt:lpstr>
      <vt:lpstr>Steps Applied:</vt:lpstr>
      <vt:lpstr>contd...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Suitable Algorithm for the given dataset:</vt:lpstr>
      <vt:lpstr>Acknowledgement</vt:lpstr>
      <vt:lpstr>                                 THANK YOU                                                                        Presented by-                                                   MAYANK KISHOR                   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/>
  <cp:lastModifiedBy>KIIT</cp:lastModifiedBy>
  <cp:revision>5</cp:revision>
  <dcterms:created xsi:type="dcterms:W3CDTF">2020-07-17T13:10:00Z</dcterms:created>
  <dcterms:modified xsi:type="dcterms:W3CDTF">2020-07-18T09:20:03Z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