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7"/>
  </p:notesMasterIdLst>
  <p:sldIdLst>
    <p:sldId id="290" r:id="rId2"/>
    <p:sldId id="291" r:id="rId3"/>
    <p:sldId id="292" r:id="rId4"/>
    <p:sldId id="257" r:id="rId5"/>
    <p:sldId id="294" r:id="rId6"/>
    <p:sldId id="258" r:id="rId7"/>
    <p:sldId id="293" r:id="rId8"/>
    <p:sldId id="259" r:id="rId9"/>
    <p:sldId id="260" r:id="rId10"/>
    <p:sldId id="262" r:id="rId11"/>
    <p:sldId id="272" r:id="rId12"/>
    <p:sldId id="264" r:id="rId13"/>
    <p:sldId id="265" r:id="rId14"/>
    <p:sldId id="266" r:id="rId15"/>
    <p:sldId id="268" r:id="rId16"/>
    <p:sldId id="267" r:id="rId17"/>
    <p:sldId id="295" r:id="rId18"/>
    <p:sldId id="273" r:id="rId19"/>
    <p:sldId id="288" r:id="rId20"/>
    <p:sldId id="296" r:id="rId21"/>
    <p:sldId id="297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09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115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302A-EB0B-4B04-8C02-DA31A47AB49F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C310-5896-4CE2-8094-02B7DD9D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6DC444-A576-44A9-805B-6819D936B5D0}" type="datetimeFigureOut">
              <a:rPr lang="en-IN" smtClean="0"/>
              <a:pPr/>
              <a:t>27-09-2023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8;p1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36331" y="8791"/>
            <a:ext cx="6084277" cy="66645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"/>
          <p:cNvSpPr txBox="1"/>
          <p:nvPr/>
        </p:nvSpPr>
        <p:spPr>
          <a:xfrm>
            <a:off x="397924" y="3687674"/>
            <a:ext cx="60908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Image Data - 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Recognising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Handwritten Alphabets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39" y="0"/>
            <a:ext cx="6075484" cy="2628900"/>
          </a:xfrm>
          <a:prstGeom prst="rect">
            <a:avLst/>
          </a:prstGeom>
          <a:noFill/>
        </p:spPr>
      </p:pic>
      <p:pic>
        <p:nvPicPr>
          <p:cNvPr id="1026" name="Picture 2" descr="C:\Users\KISHOR MONDAL\Downloads\Min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4231" y="0"/>
            <a:ext cx="5597769" cy="6655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3" y="796306"/>
            <a:ext cx="5600701" cy="577246"/>
          </a:xfrm>
        </p:spPr>
        <p:txBody>
          <a:bodyPr/>
          <a:lstStyle/>
          <a:p>
            <a:pPr algn="ctr"/>
            <a:r>
              <a:rPr lang="en-US" sz="3200" b="1" dirty="0" smtClean="0"/>
              <a:t>PREPROCESSING</a:t>
            </a:r>
            <a:endParaRPr lang="en-US" sz="3200" b="1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25307" y="1389185"/>
            <a:ext cx="8930853" cy="639200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Load the image using PIL (Pillow)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Convert the image to grayscale (optional, if not already grayscale)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Resize the image to your desired dimensions </a:t>
            </a:r>
            <a:r>
              <a:rPr lang="en-US" dirty="0" smtClean="0"/>
              <a:t>( 28x28 </a:t>
            </a:r>
            <a:r>
              <a:rPr lang="en-US" dirty="0" smtClean="0"/>
              <a:t>pixels)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Convert the PIL image to a NumPy array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Flatten the NumPy array into a 1 D </a:t>
            </a:r>
            <a:r>
              <a:rPr lang="en-US" dirty="0" smtClean="0"/>
              <a:t>array</a:t>
            </a:r>
            <a:endParaRPr lang="en-US" dirty="0" smtClean="0"/>
          </a:p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/>
              <a:t>Split your dataset into training, and test sets. This helps assess the model's performance and prevent overfitting.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US" dirty="0" smtClean="0"/>
              <a:t>Target </a:t>
            </a:r>
            <a:r>
              <a:rPr lang="en-US" dirty="0" smtClean="0"/>
              <a:t>Variable is Label and separate this variable from others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Split </a:t>
            </a:r>
            <a:r>
              <a:rPr lang="en-US" dirty="0" smtClean="0"/>
              <a:t>dataset into 75 and 25 ratio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Apply </a:t>
            </a:r>
            <a:r>
              <a:rPr lang="en-US" dirty="0" smtClean="0"/>
              <a:t>filters or denoising techniques to reduce noise and enhance the clarity of handwritten characters</a:t>
            </a:r>
            <a:r>
              <a:rPr lang="en-US" dirty="0" smtClean="0"/>
              <a:t>.</a:t>
            </a:r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717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1346" y="290149"/>
            <a:ext cx="2186354" cy="509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79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61" y="564817"/>
            <a:ext cx="893298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 Model </a:t>
            </a:r>
            <a:r>
              <a:rPr lang="en-US" dirty="0" smtClean="0"/>
              <a:t> Which I have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59"/>
            <a:ext cx="10363200" cy="3333563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smtClean="0"/>
              <a:t>Decision Tree </a:t>
            </a:r>
            <a:r>
              <a:rPr lang="en-US" dirty="0" smtClean="0"/>
              <a:t>Algorithm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Random Forest </a:t>
            </a:r>
            <a:r>
              <a:rPr lang="en-US" dirty="0" smtClean="0"/>
              <a:t>Algorithm</a:t>
            </a:r>
            <a:endParaRPr lang="en-US" dirty="0" smtClean="0"/>
          </a:p>
          <a:p>
            <a:pPr algn="just"/>
            <a:r>
              <a:rPr lang="en-US" dirty="0" smtClean="0"/>
              <a:t>K-</a:t>
            </a:r>
            <a:r>
              <a:rPr lang="en-US" dirty="0" smtClean="0"/>
              <a:t>Nearest Neighbors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 smtClean="0"/>
          </a:p>
          <a:p>
            <a:pPr algn="just"/>
            <a:r>
              <a:rPr lang="en-IN" dirty="0" smtClean="0"/>
              <a:t>AdaBoost </a:t>
            </a:r>
            <a:r>
              <a:rPr lang="en-IN" dirty="0" smtClean="0"/>
              <a:t>Algorithm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Gaussian-NB Algorithm  </a:t>
            </a:r>
          </a:p>
          <a:p>
            <a:pPr algn="just"/>
            <a:r>
              <a:rPr lang="en-US" dirty="0" smtClean="0"/>
              <a:t>L</a:t>
            </a:r>
            <a:r>
              <a:rPr lang="en-US" dirty="0" smtClean="0"/>
              <a:t>ogistic </a:t>
            </a:r>
            <a:r>
              <a:rPr lang="en-US" dirty="0" smtClean="0"/>
              <a:t>R</a:t>
            </a:r>
            <a:r>
              <a:rPr lang="en-US" dirty="0" smtClean="0"/>
              <a:t>egression Algorithm</a:t>
            </a: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762" y="6180992"/>
            <a:ext cx="2195145" cy="518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082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0" y="624254"/>
            <a:ext cx="4369776" cy="430823"/>
          </a:xfrm>
        </p:spPr>
        <p:txBody>
          <a:bodyPr/>
          <a:lstStyle/>
          <a:p>
            <a:pPr algn="ctr"/>
            <a:r>
              <a:rPr lang="en-US" b="1" dirty="0" smtClean="0"/>
              <a:t>BUILDING THE MODEL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139355" y="1239715"/>
            <a:ext cx="4516315" cy="14243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/>
              <a:t>  In the  Logistic RegressionAlgorithm,  alphabet  ‘O’ is Highest  Predicted Correctly(14,346)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/>
              <a:t>  And alphabet ‘S’ is the second highest  predicted correctly(12,130)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/>
              <a:t> Accuracy Score of Logistic Regression Algorithm is </a:t>
            </a:r>
            <a:r>
              <a:rPr lang="en-US" dirty="0" smtClean="0"/>
              <a:t>0.437662</a:t>
            </a:r>
            <a:br>
              <a:rPr lang="en-US" dirty="0" smtClean="0"/>
            </a:br>
            <a:endParaRPr lang="en-IN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IN" b="1" dirty="0"/>
          </a:p>
        </p:txBody>
      </p:sp>
      <p:pic>
        <p:nvPicPr>
          <p:cNvPr id="9225" name="Picture 9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9269" y="158140"/>
            <a:ext cx="2045310" cy="492491"/>
          </a:xfrm>
          <a:prstGeom prst="rect">
            <a:avLst/>
          </a:prstGeom>
          <a:noFill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295401" y="1591408"/>
            <a:ext cx="4621822" cy="53926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 ALGORITHM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607" y="2813539"/>
            <a:ext cx="4762500" cy="37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4115" y="2883877"/>
            <a:ext cx="3341077" cy="307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323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48" y="1257300"/>
            <a:ext cx="5468814" cy="54512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K-NEAREST NEIGHBORS ALGORITHM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>
            <a:off x="7007468" y="1310054"/>
            <a:ext cx="4899709" cy="15738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 In the  KNN Algorithm,  alphabet  ‘O’ is Highest  Predicted Correctly(14,346)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 And alphabet ‘S’ is the second highest  predicted correctly(12,130)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Accuracy Score of  K-Nearest Neighbours Algorithm is </a:t>
            </a:r>
            <a:r>
              <a:rPr lang="en-US" dirty="0" smtClean="0"/>
              <a:t>0.757596</a:t>
            </a:r>
            <a:br>
              <a:rPr lang="en-US" dirty="0" smtClean="0"/>
            </a:b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b="1" dirty="0"/>
          </a:p>
        </p:txBody>
      </p:sp>
      <p:pic>
        <p:nvPicPr>
          <p:cNvPr id="48132" name="Picture 4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7384" y="210892"/>
            <a:ext cx="2238739" cy="501285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6696" y="2857500"/>
            <a:ext cx="4672012" cy="371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8270" y="2954215"/>
            <a:ext cx="3763107" cy="334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220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5" y="1521069"/>
            <a:ext cx="3552092" cy="38686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RANDOM FOREST ALGORITHM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649117" y="1387883"/>
            <a:ext cx="5220498" cy="1513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  </a:t>
            </a:r>
            <a:r>
              <a:rPr lang="en-IN" dirty="0" smtClean="0"/>
              <a:t>In the  Random Forest Algorithm,  alphabet  ‘O’ is Highest  Predicted Correctly(14,346)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  And alphabet ‘S’ is the second highest  predicted correctly(12,130)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Accuracy  Score of  Random Forest Algorithm is </a:t>
            </a:r>
            <a:r>
              <a:rPr lang="en-US" dirty="0" smtClean="0"/>
              <a:t>0.974268</a:t>
            </a:r>
            <a:br>
              <a:rPr lang="en-US" dirty="0" smtClean="0"/>
            </a:b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endParaRPr lang="en-IN" b="1" dirty="0"/>
          </a:p>
        </p:txBody>
      </p:sp>
      <p:pic>
        <p:nvPicPr>
          <p:cNvPr id="47108" name="Picture 4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8254" y="175726"/>
            <a:ext cx="2238741" cy="52766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4340" y="3095381"/>
            <a:ext cx="4656138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3138854"/>
            <a:ext cx="4018084" cy="304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34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809382"/>
            <a:ext cx="4440116" cy="597387"/>
          </a:xfrm>
        </p:spPr>
        <p:txBody>
          <a:bodyPr/>
          <a:lstStyle/>
          <a:p>
            <a:r>
              <a:rPr lang="en-US" sz="2400" dirty="0" smtClean="0"/>
              <a:t>DECISION TREE ALGORITHM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365632" y="1107831"/>
            <a:ext cx="5595198" cy="1503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  </a:t>
            </a:r>
            <a:r>
              <a:rPr lang="en-IN" dirty="0" smtClean="0"/>
              <a:t>In the Decision Tree Algorithm,  alphabet  ‘O’ is Highest  Predicted Correctly(14,346)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 And alphabet ‘S’ is the second highest  predicted correctly(12,130)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 Accuracy Score of Decision Tree Algorithm is </a:t>
            </a:r>
            <a:r>
              <a:rPr lang="en-US" dirty="0" smtClean="0"/>
              <a:t>0.926476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b="1" dirty="0" smtClean="0"/>
          </a:p>
        </p:txBody>
      </p:sp>
      <p:pic>
        <p:nvPicPr>
          <p:cNvPr id="9" name="Picture 4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0139" y="210895"/>
            <a:ext cx="2177194" cy="518866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0235" y="2895600"/>
            <a:ext cx="47482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0008" y="3192463"/>
            <a:ext cx="3305907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955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64" y="730251"/>
            <a:ext cx="3490545" cy="571012"/>
          </a:xfrm>
        </p:spPr>
        <p:txBody>
          <a:bodyPr/>
          <a:lstStyle/>
          <a:p>
            <a:r>
              <a:rPr lang="en-US" sz="2000" b="1" dirty="0" smtClean="0"/>
              <a:t>GAUSSIAN-NB ALGORITHM</a:t>
            </a:r>
            <a:endParaRPr lang="en-US" sz="20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575514" y="1257300"/>
            <a:ext cx="5065500" cy="13803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dirty="0" smtClean="0"/>
              <a:t>In the  Gaussian-NB Algorithm,  alphabet  ‘O’ is Highest  Predicted Correctly(14,346)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And alphabet ‘S’ is the second highest  predicted correctly(12,130)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Accuracy Score of Gaussian-NB Algorithm is </a:t>
            </a:r>
            <a:r>
              <a:rPr lang="en-US" dirty="0" smtClean="0"/>
              <a:t>0.441797</a:t>
            </a:r>
            <a:endParaRPr lang="en-IN" dirty="0" smtClean="0"/>
          </a:p>
        </p:txBody>
      </p:sp>
      <p:pic>
        <p:nvPicPr>
          <p:cNvPr id="9" name="Picture 4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2554" y="166933"/>
            <a:ext cx="2185987" cy="545244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5644" y="2908178"/>
            <a:ext cx="477043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3485" y="2998177"/>
            <a:ext cx="3912577" cy="29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4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9" y="1248508"/>
            <a:ext cx="3490545" cy="404448"/>
          </a:xfrm>
        </p:spPr>
        <p:txBody>
          <a:bodyPr/>
          <a:lstStyle/>
          <a:p>
            <a:pPr algn="ctr"/>
            <a:r>
              <a:rPr lang="en-US" sz="2000" b="1" dirty="0" smtClean="0"/>
              <a:t>ADABOOST ALGORITHM</a:t>
            </a:r>
            <a:endParaRPr lang="en-US" sz="20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637061" y="1468316"/>
            <a:ext cx="5065500" cy="15034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In the  AdaBoost Algorithm,  alphabet  ‘O’ is Highest  Predicted Correctly(14,346)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And alphabet ‘S’ is the second highest  predicted correctly(12,130)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Accuracy Score of AdaBoost Algorithm is </a:t>
            </a:r>
            <a:r>
              <a:rPr lang="en-US" dirty="0" smtClean="0"/>
              <a:t>0.553822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pic>
        <p:nvPicPr>
          <p:cNvPr id="9" name="Picture 4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7192" y="114300"/>
            <a:ext cx="2001716" cy="536451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833" y="3138854"/>
            <a:ext cx="4656138" cy="345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331" y="3253154"/>
            <a:ext cx="3420207" cy="313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4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384" y="547234"/>
            <a:ext cx="5542085" cy="914400"/>
          </a:xfrm>
        </p:spPr>
        <p:txBody>
          <a:bodyPr/>
          <a:lstStyle/>
          <a:p>
            <a:pPr algn="ctr"/>
            <a:r>
              <a:rPr lang="en-US" dirty="0" smtClean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Evaluation part calculate Accracy,precision,recall,f1-score for each and every Algorithm</a:t>
            </a:r>
          </a:p>
          <a:p>
            <a:r>
              <a:rPr lang="en-US" dirty="0" smtClean="0"/>
              <a:t>Create confusion Matrix for all algorithm</a:t>
            </a:r>
          </a:p>
          <a:p>
            <a:r>
              <a:rPr lang="en-IN" dirty="0" smtClean="0"/>
              <a:t>And also Create Classification reports</a:t>
            </a:r>
            <a:endParaRPr lang="en-US" dirty="0" smtClean="0"/>
          </a:p>
          <a:p>
            <a:r>
              <a:rPr lang="en-US" dirty="0" smtClean="0"/>
              <a:t>Comparing which Algorithm’s Accuracy score is high</a:t>
            </a:r>
          </a:p>
          <a:p>
            <a:r>
              <a:rPr lang="en-US" dirty="0" smtClean="0"/>
              <a:t>After comparing all Random Forest and Decision Tree is best Algorithm in term of Accuracy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0" y="6180992"/>
            <a:ext cx="2116016" cy="545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1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1" y="677007"/>
            <a:ext cx="7124700" cy="650632"/>
          </a:xfrm>
        </p:spPr>
        <p:txBody>
          <a:bodyPr/>
          <a:lstStyle/>
          <a:p>
            <a:r>
              <a:rPr lang="en-US" sz="2800" dirty="0" smtClean="0"/>
              <a:t>Accuracy score of Different Algorithm 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76" y="1881554"/>
            <a:ext cx="7064008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5107" y="1573823"/>
            <a:ext cx="3200399" cy="41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6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854" y="309841"/>
            <a:ext cx="6588369" cy="9144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/>
              <a:t>Contents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72054" y="1678051"/>
            <a:ext cx="6236677" cy="4863425"/>
          </a:xfrm>
        </p:spPr>
        <p:txBody>
          <a:bodyPr>
            <a:normAutofit/>
          </a:bodyPr>
          <a:lstStyle/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 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Problem Statement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(Libraries) used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Raw Data</a:t>
            </a:r>
          </a:p>
          <a:p>
            <a:pPr marL="457200" indent="-3960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EDA(</a:t>
            </a:r>
            <a:r>
              <a:rPr lang="en-US" sz="2400" dirty="0" smtClean="0"/>
              <a:t>Exploratory Data Analysis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)</a:t>
            </a:r>
          </a:p>
          <a:p>
            <a:pPr marL="457200" indent="-3960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400" dirty="0" smtClean="0"/>
              <a:t>Building the Model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Observations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Challenges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5645" y="6145823"/>
            <a:ext cx="2054469" cy="589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85" y="729761"/>
            <a:ext cx="6289429" cy="5978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TIME TAKEN FOR TRAINING THE  MODEL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623" y="1882410"/>
            <a:ext cx="531177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6109" y="1820008"/>
            <a:ext cx="3735143" cy="307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6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85" y="729761"/>
            <a:ext cx="6289429" cy="5978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TIME TAKEN FOR PREDICTION  THE  MODEL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853" y="2162908"/>
            <a:ext cx="3693624" cy="262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947" y="2133234"/>
            <a:ext cx="5189538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6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3845169" cy="9144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making predictions on handwritten alphabets, we can conclude whether the recognition system successfully identified the letters in the given images</a:t>
            </a:r>
          </a:p>
          <a:p>
            <a:r>
              <a:rPr lang="en-US" dirty="0" smtClean="0"/>
              <a:t>The quality of predictions based on the model and data preprocessing</a:t>
            </a:r>
            <a:endParaRPr lang="en-US" b="1" dirty="0" smtClean="0"/>
          </a:p>
          <a:p>
            <a:r>
              <a:rPr lang="en-US" dirty="0" smtClean="0"/>
              <a:t>from the above model it has been seen that Random Forest achieve highest accuracy with 97.4 % and Decision Tree is 92.6 %.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985" y="6198576"/>
            <a:ext cx="2001715" cy="553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65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23" y="468102"/>
            <a:ext cx="344072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write letters differently, making it hard for a system to recognize them accurately.</a:t>
            </a:r>
          </a:p>
          <a:p>
            <a:r>
              <a:rPr lang="en-US" dirty="0" smtClean="0"/>
              <a:t>Connected </a:t>
            </a:r>
            <a:r>
              <a:rPr lang="en-US" dirty="0" smtClean="0"/>
              <a:t>letters in cursive can be tricky to separate and identify.</a:t>
            </a:r>
          </a:p>
          <a:p>
            <a:r>
              <a:rPr lang="en-US" dirty="0" smtClean="0"/>
              <a:t>Letters can appear in different sizes and orientations in images.</a:t>
            </a:r>
          </a:p>
          <a:p>
            <a:r>
              <a:rPr lang="en-US" dirty="0" smtClean="0"/>
              <a:t>When letters overlap, it's hard to recognize each one separately.</a:t>
            </a:r>
          </a:p>
          <a:p>
            <a:r>
              <a:rPr lang="en-US" dirty="0" smtClean="0"/>
              <a:t>Some handwritten letters may look like more than one letter.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5" y="6198577"/>
            <a:ext cx="1878623" cy="5451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86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 to Respond to &quot;Do You Have Any Questions for Me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79" y="258431"/>
            <a:ext cx="8702193" cy="5286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5646" y="6137030"/>
            <a:ext cx="2036885" cy="580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33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Stock Photos, Royalty Free Thank you Images | Depositphoto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9" y="248850"/>
            <a:ext cx="9019309" cy="4460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2023" y="6101861"/>
            <a:ext cx="2028092" cy="606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98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Introduction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Handwritten alphabet recognition is a fascinating problem in the realm of computer vision and machine learning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ability to read handwritten characters has a multitude of real-world applications, ranging from digitizing historical documents to improving the efficiency of mail sorting.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this project, we aim to develop a strong system that can automatically recognize and classify individual letters of the alphabet from a diverse dataset of handwritten characters.</a:t>
            </a:r>
            <a:endParaRPr lang="en-US" sz="2400" dirty="0"/>
          </a:p>
        </p:txBody>
      </p:sp>
      <p:pic>
        <p:nvPicPr>
          <p:cNvPr id="5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8931" y="6137030"/>
            <a:ext cx="2116016" cy="562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5251938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Problem statement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primary objective of this project is to create a model that can accurately identify handwritten alphabets (A-Z) from image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 will work with a dataset containing images of handwritten letters, each with its corresponding label indicating the letter it represents.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Our challenge is to build a machine learning model that can effectively handle the variations in writing styles, orientations, and complexities present in the data.</a:t>
            </a:r>
            <a:endParaRPr lang="en-IN" sz="2400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762" y="6101862"/>
            <a:ext cx="2177561" cy="633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878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=""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594944" y="214804"/>
            <a:ext cx="4837473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(Libraries) Used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="" xmlns:a16="http://schemas.microsoft.com/office/drawing/2014/main" id="{716C109A-3B47-B963-FFD5-46D02CD65D60}"/>
              </a:ext>
            </a:extLst>
          </p:cNvPr>
          <p:cNvSpPr txBox="1"/>
          <p:nvPr/>
        </p:nvSpPr>
        <p:spPr>
          <a:xfrm>
            <a:off x="643630" y="1107791"/>
            <a:ext cx="4280062" cy="64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b="1" kern="100" spc="110" dirty="0" smtClean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US" sz="2800" b="1" kern="100" spc="11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 smtClean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b="1" kern="100" spc="110" dirty="0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US" sz="2800" b="1" kern="100" spc="11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endParaRPr lang="en-US" sz="2800" b="1" kern="100" spc="11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 smtClean="0">
                <a:latin typeface="Calibri" panose="020F0502020204030204" pitchFamily="34" charset="0"/>
                <a:cs typeface="Calibri" panose="020F0502020204030204" pitchFamily="34" charset="0"/>
              </a:rPr>
              <a:t>PIL</a:t>
            </a:r>
            <a:r>
              <a:rPr lang="en-US" sz="2800" b="1" kern="100" spc="11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b="1" kern="100" spc="110" dirty="0" smtClean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</a:pPr>
            <a:endParaRPr lang="en-IN" sz="2800" b="1" kern="100" spc="11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IN" sz="2800" b="1" kern="100" spc="11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800" b="1" kern="100" spc="11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</a:pPr>
            <a:endParaRPr lang="en-US" sz="2800" b="1" kern="100" spc="11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800" b="1" kern="100" spc="11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="" xmlns:a16="http://schemas.microsoft.com/office/drawing/2014/main" id="{39341288-A3D5-B293-18DF-C7E7433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05" y="2092287"/>
            <a:ext cx="2417295" cy="14304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F112A3BC-E443-F7E8-FE5E-937D8B9E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69" y="2705505"/>
            <a:ext cx="2503896" cy="10123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 logo — Matplotlib 3.6.3 documentation">
            <a:extLst>
              <a:ext uri="{FF2B5EF4-FFF2-40B4-BE49-F238E27FC236}">
                <a16:creationId xmlns="" xmlns:a16="http://schemas.microsoft.com/office/drawing/2014/main" id="{E0CCD28F-F962-BBEF-59C8-23277F13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06" y="3602769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#2243 · mwaskom/seaborn · GitHub">
            <a:extLst>
              <a:ext uri="{FF2B5EF4-FFF2-40B4-BE49-F238E27FC236}">
                <a16:creationId xmlns="" xmlns:a16="http://schemas.microsoft.com/office/drawing/2014/main" id="{177348F5-228C-337E-D8C8-86C0632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09" y="3862443"/>
            <a:ext cx="2360491" cy="236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ISHOR MONDAL\Downloads\sklear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7132" y="1274886"/>
            <a:ext cx="2381250" cy="1081698"/>
          </a:xfrm>
          <a:prstGeom prst="rect">
            <a:avLst/>
          </a:prstGeom>
          <a:noFill/>
        </p:spPr>
      </p:pic>
      <p:pic>
        <p:nvPicPr>
          <p:cNvPr id="1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82554" y="123092"/>
            <a:ext cx="2186354" cy="589085"/>
          </a:xfrm>
          <a:prstGeom prst="rect">
            <a:avLst/>
          </a:prstGeom>
          <a:noFill/>
        </p:spPr>
      </p:pic>
      <p:pic>
        <p:nvPicPr>
          <p:cNvPr id="2050" name="Picture 2" descr="C:\Users\KISHOR MONDAL\Downloads\PIL.jf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62445" y="4598377"/>
            <a:ext cx="2215661" cy="1871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459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531" y="607373"/>
            <a:ext cx="6951784" cy="570796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200" b="1" spc="0" dirty="0" smtClean="0">
                <a:ln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MACHINE LEARNING PROJECT LIFECYCLE</a:t>
            </a:r>
            <a:endParaRPr lang="en-IN" sz="3200" b="1" spc="0" dirty="0">
              <a:ln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334" y="1404450"/>
            <a:ext cx="4326081" cy="4908427"/>
          </a:xfrm>
        </p:spPr>
        <p:txBody>
          <a:bodyPr>
            <a:noAutofit/>
          </a:bodyPr>
          <a:lstStyle/>
          <a:p>
            <a:r>
              <a:rPr lang="en-US" sz="2800" dirty="0" smtClean="0"/>
              <a:t>Business Understanding</a:t>
            </a:r>
          </a:p>
          <a:p>
            <a:r>
              <a:rPr lang="en-US" sz="2800" dirty="0" smtClean="0"/>
              <a:t>Data Collection</a:t>
            </a:r>
          </a:p>
          <a:p>
            <a:r>
              <a:rPr lang="en-US" sz="2800" dirty="0" smtClean="0"/>
              <a:t>Data Cleaning</a:t>
            </a:r>
          </a:p>
          <a:p>
            <a:r>
              <a:rPr lang="en-US" sz="2800" dirty="0" smtClean="0"/>
              <a:t>Data Analysis</a:t>
            </a:r>
          </a:p>
          <a:p>
            <a:r>
              <a:rPr lang="en-US" sz="2800" dirty="0" smtClean="0"/>
              <a:t>Data </a:t>
            </a:r>
            <a:r>
              <a:rPr lang="en-US" sz="2800" dirty="0" smtClean="0"/>
              <a:t>Visualization</a:t>
            </a:r>
          </a:p>
          <a:p>
            <a:r>
              <a:rPr lang="en-IN" sz="2800" dirty="0" err="1" smtClean="0"/>
              <a:t>Preprocessing</a:t>
            </a:r>
            <a:endParaRPr lang="en-US" sz="2800" dirty="0" smtClean="0"/>
          </a:p>
          <a:p>
            <a:r>
              <a:rPr lang="en-US" sz="2800" dirty="0" smtClean="0"/>
              <a:t>Model </a:t>
            </a:r>
            <a:r>
              <a:rPr lang="en-US" sz="2800" dirty="0" smtClean="0"/>
              <a:t>Building</a:t>
            </a:r>
          </a:p>
          <a:p>
            <a:r>
              <a:rPr lang="en-US" sz="2800" dirty="0" smtClean="0"/>
              <a:t>Model Evaluation</a:t>
            </a:r>
          </a:p>
          <a:p>
            <a:r>
              <a:rPr lang="en-US" sz="2800" dirty="0" smtClean="0"/>
              <a:t>Model Deployment</a:t>
            </a:r>
          </a:p>
          <a:p>
            <a:endParaRPr lang="en-IN" sz="2800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7385" y="6057901"/>
            <a:ext cx="2159976" cy="606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608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491" y="802210"/>
            <a:ext cx="4580794" cy="914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Raw Data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7869" y="6198578"/>
            <a:ext cx="1871555" cy="536674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90347"/>
            <a:ext cx="7948245" cy="45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2454" y="1899139"/>
            <a:ext cx="870440" cy="460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4891454" cy="914400"/>
          </a:xfrm>
        </p:spPr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007" y="1930402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Ensure that the labels provided for each image match the content of the image.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Mislabeling can significantly affect model accuracy.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Divide the dataset into training, validation, and test sets while maintaining class balance to ensure the model's ability to generalize.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Identify and handle outliers or erroneous data points that might negatively impact model training</a:t>
            </a:r>
            <a:endParaRPr lang="en-US" sz="3000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3570" y="6172201"/>
            <a:ext cx="1966547" cy="571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423" y="720970"/>
            <a:ext cx="6101862" cy="608622"/>
          </a:xfrm>
        </p:spPr>
        <p:txBody>
          <a:bodyPr/>
          <a:lstStyle/>
          <a:p>
            <a:pPr algn="ctr"/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Visualization</a:t>
            </a:r>
            <a:endParaRPr lang="en-I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004647" y="1802423"/>
            <a:ext cx="3352800" cy="50116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b="1" dirty="0" smtClean="0"/>
              <a:t>Countplot</a:t>
            </a:r>
            <a:endParaRPr lang="en-IN" sz="280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 smtClean="0"/>
              <a:t>   Alphabet ‘O’ the most frequently occurring letter in the dataset.</a:t>
            </a:r>
          </a:p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 smtClean="0"/>
              <a:t>   Alphabet ‘I’ the least frequently occurring letter in the dataset.</a:t>
            </a:r>
          </a:p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 smtClean="0"/>
              <a:t>  ‘O' appears the most frequently (e.g., 57825 times), it is the highest count, and  ‘I' appears the least frequently (e.g., 1120 times), it is the lowest count.</a:t>
            </a:r>
          </a:p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IN" b="1" dirty="0" smtClean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 smtClean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847" y="2566989"/>
            <a:ext cx="5495438" cy="412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59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4059</TotalTime>
  <Words>898</Words>
  <Application>Microsoft Office PowerPoint</Application>
  <PresentationFormat>Custom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Slide 1</vt:lpstr>
      <vt:lpstr>Contents</vt:lpstr>
      <vt:lpstr>Introduction</vt:lpstr>
      <vt:lpstr>Problem statement</vt:lpstr>
      <vt:lpstr>Slide 5</vt:lpstr>
      <vt:lpstr>MACHINE LEARNING PROJECT LIFECYCLE</vt:lpstr>
      <vt:lpstr>Raw Data</vt:lpstr>
      <vt:lpstr>Data Cleaning </vt:lpstr>
      <vt:lpstr>Visualization</vt:lpstr>
      <vt:lpstr>PREPROCESSING</vt:lpstr>
      <vt:lpstr>  Model  Which I have Used</vt:lpstr>
      <vt:lpstr>BUILDING THE MODEL</vt:lpstr>
      <vt:lpstr>K-NEAREST NEIGHBORS ALGORITHM</vt:lpstr>
      <vt:lpstr>RANDOM FOREST ALGORITHM</vt:lpstr>
      <vt:lpstr>DECISION TREE ALGORITHM</vt:lpstr>
      <vt:lpstr>GAUSSIAN-NB ALGORITHM</vt:lpstr>
      <vt:lpstr>ADABOOST ALGORITHM</vt:lpstr>
      <vt:lpstr>Model Evaluation</vt:lpstr>
      <vt:lpstr>Accuracy score of Different Algorithm </vt:lpstr>
      <vt:lpstr>TIME TAKEN FOR TRAINING THE  MODEL</vt:lpstr>
      <vt:lpstr>TIME TAKEN FOR PREDICTION  THE  MODEL</vt:lpstr>
      <vt:lpstr>Conclusion</vt:lpstr>
      <vt:lpstr>Challenges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Case Study Using Machine Learning Algorithm</dc:title>
  <dc:creator>hp</dc:creator>
  <cp:lastModifiedBy>KISHOR MONDAL</cp:lastModifiedBy>
  <cp:revision>262</cp:revision>
  <dcterms:created xsi:type="dcterms:W3CDTF">2023-08-23T11:16:53Z</dcterms:created>
  <dcterms:modified xsi:type="dcterms:W3CDTF">2023-09-27T14:55:58Z</dcterms:modified>
</cp:coreProperties>
</file>