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notesMasterIdLst>
    <p:notesMasterId r:id="rId29"/>
  </p:notesMasterIdLst>
  <p:sldIdLst>
    <p:sldId id="290" r:id="rId2"/>
    <p:sldId id="291" r:id="rId3"/>
    <p:sldId id="292" r:id="rId4"/>
    <p:sldId id="294" r:id="rId5"/>
    <p:sldId id="296" r:id="rId6"/>
    <p:sldId id="297" r:id="rId7"/>
    <p:sldId id="257" r:id="rId8"/>
    <p:sldId id="258" r:id="rId9"/>
    <p:sldId id="259" r:id="rId10"/>
    <p:sldId id="260" r:id="rId11"/>
    <p:sldId id="298" r:id="rId12"/>
    <p:sldId id="261" r:id="rId13"/>
    <p:sldId id="262" r:id="rId14"/>
    <p:sldId id="263" r:id="rId15"/>
    <p:sldId id="264" r:id="rId16"/>
    <p:sldId id="265" r:id="rId17"/>
    <p:sldId id="266" r:id="rId18"/>
    <p:sldId id="268" r:id="rId19"/>
    <p:sldId id="267" r:id="rId20"/>
    <p:sldId id="270" r:id="rId21"/>
    <p:sldId id="272" r:id="rId22"/>
    <p:sldId id="273" r:id="rId23"/>
    <p:sldId id="288"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autoAdjust="0"/>
  </p:normalViewPr>
  <p:slideViewPr>
    <p:cSldViewPr snapToGrid="0">
      <p:cViewPr varScale="1">
        <p:scale>
          <a:sx n="87" d="100"/>
          <a:sy n="87" d="100"/>
        </p:scale>
        <p:origin x="-437"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F3302A-EB0B-4B04-8C02-DA31A47AB49F}" type="datetimeFigureOut">
              <a:rPr lang="en-US" smtClean="0"/>
              <a:pPr/>
              <a:t>9/26/2023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3C310-5896-4CE2-8094-02B7DD9D71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7AC530EC-1683-4F66-A1A3-7AA1E1496FF4}" type="slidenum">
              <a:rPr lang="en-IN" smtClean="0"/>
              <a:pPr/>
              <a:t>‹#›</a:t>
            </a:fld>
            <a:endParaRPr lang="en-I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C530EC-1683-4F66-A1A3-7AA1E1496FF4}" type="slidenum">
              <a:rPr lang="en-IN" smtClean="0"/>
              <a:pPr/>
              <a:t>‹#›</a:t>
            </a:fld>
            <a:endParaRPr lang="en-I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AC530EC-1683-4F66-A1A3-7AA1E1496FF4}" type="slidenum">
              <a:rPr lang="en-IN" smtClean="0"/>
              <a:pPr/>
              <a:t>‹#›</a:t>
            </a:fld>
            <a:endParaRPr lang="en-I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6DC444-A576-44A9-805B-6819D936B5D0}" type="datetimeFigureOut">
              <a:rPr lang="en-IN" smtClean="0"/>
              <a:pPr/>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C530EC-1683-4F66-A1A3-7AA1E1496F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856DC444-A576-44A9-805B-6819D936B5D0}" type="datetimeFigureOut">
              <a:rPr lang="en-IN" smtClean="0"/>
              <a:pPr/>
              <a:t>26-09-2023</a:t>
            </a:fld>
            <a:endParaRPr lang="en-IN"/>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IN"/>
          </a:p>
        </p:txBody>
      </p:sp>
      <p:sp>
        <p:nvSpPr>
          <p:cNvPr id="7" name="Slide Number Placeholder 6"/>
          <p:cNvSpPr>
            <a:spLocks noGrp="1"/>
          </p:cNvSpPr>
          <p:nvPr>
            <p:ph type="sldNum" sz="quarter" idx="12"/>
          </p:nvPr>
        </p:nvSpPr>
        <p:spPr>
          <a:xfrm>
            <a:off x="11480800" y="55499"/>
            <a:ext cx="609600" cy="365125"/>
          </a:xfrm>
        </p:spPr>
        <p:txBody>
          <a:bodyPr/>
          <a:lstStyle>
            <a:extLst/>
          </a:lstStyle>
          <a:p>
            <a:fld id="{7AC530EC-1683-4F66-A1A3-7AA1E1496F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56DC444-A576-44A9-805B-6819D936B5D0}" type="datetimeFigureOut">
              <a:rPr lang="en-IN" smtClean="0"/>
              <a:pPr/>
              <a:t>26-09-2023</a:t>
            </a:fld>
            <a:endParaRPr lang="en-I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7AC530EC-1683-4F66-A1A3-7AA1E1496FF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 descr="preencoded.png"/>
          <p:cNvPicPr>
            <a:picLocks noChangeAspect="1"/>
          </p:cNvPicPr>
          <p:nvPr/>
        </p:nvPicPr>
        <p:blipFill>
          <a:blip r:embed="rId2" cstate="print"/>
          <a:stretch>
            <a:fillRect/>
          </a:stretch>
        </p:blipFill>
        <p:spPr>
          <a:xfrm>
            <a:off x="6620608" y="0"/>
            <a:ext cx="5571392" cy="6655777"/>
          </a:xfrm>
          <a:prstGeom prst="rect">
            <a:avLst/>
          </a:prstGeom>
        </p:spPr>
      </p:pic>
      <p:pic>
        <p:nvPicPr>
          <p:cNvPr id="5" name="Google Shape;98;p1"/>
          <p:cNvPicPr preferRelativeResize="0"/>
          <p:nvPr/>
        </p:nvPicPr>
        <p:blipFill rotWithShape="1">
          <a:blip r:embed="rId3" cstate="print">
            <a:alphaModFix/>
          </a:blip>
          <a:srcRect/>
          <a:stretch/>
        </p:blipFill>
        <p:spPr>
          <a:xfrm>
            <a:off x="536331" y="-1"/>
            <a:ext cx="6084277" cy="6664569"/>
          </a:xfrm>
          <a:prstGeom prst="rect">
            <a:avLst/>
          </a:prstGeom>
          <a:noFill/>
          <a:ln>
            <a:noFill/>
          </a:ln>
        </p:spPr>
      </p:pic>
      <p:sp>
        <p:nvSpPr>
          <p:cNvPr id="6" name="Google Shape;99;p1"/>
          <p:cNvSpPr txBox="1"/>
          <p:nvPr/>
        </p:nvSpPr>
        <p:spPr>
          <a:xfrm>
            <a:off x="397924" y="3687674"/>
            <a:ext cx="6090800" cy="1077178"/>
          </a:xfrm>
          <a:prstGeom prst="rect">
            <a:avLst/>
          </a:prstGeom>
          <a:noFill/>
          <a:ln>
            <a:noFill/>
          </a:ln>
        </p:spPr>
        <p:txBody>
          <a:bodyPr spcFirstLastPara="1" wrap="square" lIns="91425" tIns="45700" rIns="91425" bIns="45700" anchor="t" anchorCtr="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Sentiment Analysis On Amazon Fine Food</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Picture 6" descr="C:\Users\KISHOR MONDAL\Downloads\innomatics Logo.png"/>
          <p:cNvPicPr>
            <a:picLocks noChangeAspect="1" noChangeArrowheads="1"/>
          </p:cNvPicPr>
          <p:nvPr/>
        </p:nvPicPr>
        <p:blipFill>
          <a:blip r:embed="rId4" cstate="print"/>
          <a:srcRect/>
          <a:stretch>
            <a:fillRect/>
          </a:stretch>
        </p:blipFill>
        <p:spPr bwMode="auto">
          <a:xfrm>
            <a:off x="527539" y="0"/>
            <a:ext cx="6075484" cy="26289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3050"/>
            <a:ext cx="6101862" cy="1162050"/>
          </a:xfrm>
        </p:spPr>
        <p:txBody>
          <a:bodyPr/>
          <a:lstStyle/>
          <a:p>
            <a:pPr algn="ctr"/>
            <a:r>
              <a:rPr lang="en-US"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Visualization</a:t>
            </a:r>
            <a:endParaRPr lang="en-IN" dirty="0"/>
          </a:p>
        </p:txBody>
      </p:sp>
      <p:sp>
        <p:nvSpPr>
          <p:cNvPr id="5" name="Text Placeholder 4"/>
          <p:cNvSpPr>
            <a:spLocks noGrp="1"/>
          </p:cNvSpPr>
          <p:nvPr>
            <p:ph type="body" idx="2"/>
          </p:nvPr>
        </p:nvSpPr>
        <p:spPr>
          <a:xfrm>
            <a:off x="2004647" y="1802423"/>
            <a:ext cx="3352800" cy="501162"/>
          </a:xfrm>
        </p:spPr>
        <p:txBody>
          <a:bodyPr>
            <a:normAutofit lnSpcReduction="10000"/>
          </a:bodyPr>
          <a:lstStyle/>
          <a:p>
            <a:pPr algn="ctr"/>
            <a:r>
              <a:rPr lang="en-IN" sz="2800" b="1" dirty="0" smtClean="0"/>
              <a:t>Countplot</a:t>
            </a:r>
            <a:endParaRPr lang="en-IN" sz="2800" b="1" dirty="0"/>
          </a:p>
        </p:txBody>
      </p:sp>
      <p:pic>
        <p:nvPicPr>
          <p:cNvPr id="5122" name="Picture 2"/>
          <p:cNvPicPr>
            <a:picLocks noChangeAspect="1" noChangeArrowheads="1"/>
          </p:cNvPicPr>
          <p:nvPr/>
        </p:nvPicPr>
        <p:blipFill>
          <a:blip r:embed="rId2" cstate="print"/>
          <a:srcRect/>
          <a:stretch>
            <a:fillRect/>
          </a:stretch>
        </p:blipFill>
        <p:spPr bwMode="auto">
          <a:xfrm>
            <a:off x="1072662" y="2471739"/>
            <a:ext cx="5879856" cy="3911477"/>
          </a:xfrm>
          <a:prstGeom prst="rect">
            <a:avLst/>
          </a:prstGeom>
          <a:noFill/>
          <a:ln w="9525">
            <a:noFill/>
            <a:miter lim="800000"/>
            <a:headEnd/>
            <a:tailEnd/>
          </a:ln>
          <a:effectLst/>
        </p:spPr>
      </p:pic>
      <p:sp>
        <p:nvSpPr>
          <p:cNvPr id="7" name="Text Placeholder 4"/>
          <p:cNvSpPr txBox="1">
            <a:spLocks/>
          </p:cNvSpPr>
          <p:nvPr/>
        </p:nvSpPr>
        <p:spPr>
          <a:xfrm>
            <a:off x="8364418" y="2132622"/>
            <a:ext cx="3352800" cy="4572000"/>
          </a:xfrm>
          <a:prstGeom prst="rect">
            <a:avLst/>
          </a:prstGeom>
        </p:spPr>
        <p:txBody>
          <a:bodyPr vert="horz">
            <a:normAutofit/>
          </a:bodyPr>
          <a:lstStyle/>
          <a:p>
            <a:pPr marL="54864" marR="0" lvl="0" indent="0" algn="l" defTabSz="914400" rtl="0" eaLnBrk="1" fontAlgn="auto" latinLnBrk="0" hangingPunct="1">
              <a:spcBef>
                <a:spcPts val="700"/>
              </a:spcBef>
              <a:spcAft>
                <a:spcPts val="0"/>
              </a:spcAft>
              <a:buClr>
                <a:schemeClr val="tx2"/>
              </a:buClr>
              <a:buSzPct val="95000"/>
              <a:buFont typeface="Wingdings" pitchFamily="2" charset="2"/>
              <a:buChar char="Ø"/>
              <a:tabLst/>
              <a:defRPr/>
            </a:pPr>
            <a:r>
              <a:rPr kumimoji="0" lang="en-IN" sz="1800" b="1" i="0" u="none" strike="noStrike" kern="1200" cap="none" spc="0" normalizeH="0" baseline="0" noProof="0" dirty="0" smtClean="0">
                <a:ln>
                  <a:noFill/>
                </a:ln>
                <a:solidFill>
                  <a:schemeClr val="tx1"/>
                </a:solidFill>
                <a:effectLst/>
                <a:uLnTx/>
                <a:uFillTx/>
                <a:latin typeface="+mn-lt"/>
                <a:ea typeface="+mn-ea"/>
                <a:cs typeface="+mn-cs"/>
              </a:rPr>
              <a:t>More</a:t>
            </a:r>
            <a:r>
              <a:rPr kumimoji="0" lang="en-IN" sz="1800" b="1" i="0" u="none" strike="noStrike" kern="1200" cap="none" spc="0" normalizeH="0" noProof="0" dirty="0" smtClean="0">
                <a:ln>
                  <a:noFill/>
                </a:ln>
                <a:solidFill>
                  <a:schemeClr val="tx1"/>
                </a:solidFill>
                <a:effectLst/>
                <a:uLnTx/>
                <a:uFillTx/>
                <a:latin typeface="+mn-lt"/>
                <a:ea typeface="+mn-ea"/>
                <a:cs typeface="+mn-cs"/>
              </a:rPr>
              <a:t> than 3.5 lakh Customer given  five star rating  </a:t>
            </a:r>
            <a:r>
              <a:rPr lang="en-IN" b="1" dirty="0" smtClean="0"/>
              <a:t>While </a:t>
            </a:r>
            <a:r>
              <a:rPr kumimoji="0" lang="en-IN" sz="1800" b="1" i="0" u="none" strike="noStrike" kern="1200" cap="none" spc="0" normalizeH="0" noProof="0" dirty="0" smtClean="0">
                <a:ln>
                  <a:noFill/>
                </a:ln>
                <a:solidFill>
                  <a:schemeClr val="tx1"/>
                </a:solidFill>
                <a:effectLst/>
                <a:uLnTx/>
                <a:uFillTx/>
                <a:latin typeface="+mn-lt"/>
                <a:ea typeface="+mn-ea"/>
                <a:cs typeface="+mn-cs"/>
              </a:rPr>
              <a:t>Food  Purchasing  at Amazon</a:t>
            </a:r>
          </a:p>
          <a:p>
            <a:pPr marL="54864" marR="0" lvl="0" indent="0" algn="l" defTabSz="914400" rtl="0" eaLnBrk="1" fontAlgn="auto" latinLnBrk="0" hangingPunct="1">
              <a:spcBef>
                <a:spcPts val="700"/>
              </a:spcBef>
              <a:spcAft>
                <a:spcPts val="0"/>
              </a:spcAft>
              <a:buClr>
                <a:schemeClr val="tx2"/>
              </a:buClr>
              <a:buSzPct val="95000"/>
              <a:buFont typeface="Wingdings" pitchFamily="2" charset="2"/>
              <a:buChar char="Ø"/>
              <a:tabLst/>
              <a:defRPr/>
            </a:pPr>
            <a:r>
              <a:rPr lang="en-IN" b="1" baseline="0" dirty="0" smtClean="0"/>
              <a:t>More</a:t>
            </a:r>
            <a:r>
              <a:rPr lang="en-IN" b="1" dirty="0" smtClean="0"/>
              <a:t> than 80k Customer given 4 star rating</a:t>
            </a:r>
          </a:p>
          <a:p>
            <a:pPr marL="54864" defTabSz="914400">
              <a:spcBef>
                <a:spcPts val="700"/>
              </a:spcBef>
              <a:buClr>
                <a:schemeClr val="tx2"/>
              </a:buClr>
              <a:buSzPct val="95000"/>
              <a:buFont typeface="Wingdings" pitchFamily="2" charset="2"/>
              <a:buChar char="Ø"/>
            </a:pPr>
            <a:r>
              <a:rPr lang="en-IN" b="1" dirty="0" smtClean="0"/>
              <a:t>More than 40k Customer given 3 star rating</a:t>
            </a:r>
          </a:p>
          <a:p>
            <a:pPr marL="54864" lvl="0" defTabSz="914400">
              <a:spcBef>
                <a:spcPts val="700"/>
              </a:spcBef>
              <a:buClr>
                <a:schemeClr val="tx2"/>
              </a:buClr>
              <a:buSzPct val="95000"/>
              <a:buFont typeface="Wingdings" pitchFamily="2" charset="2"/>
              <a:buChar char="Ø"/>
            </a:pPr>
            <a:r>
              <a:rPr lang="en-IN" b="1" dirty="0" smtClean="0"/>
              <a:t>More than 50k Customer given 1 star rating</a:t>
            </a:r>
          </a:p>
          <a:p>
            <a:pPr marL="54864" defTabSz="914400">
              <a:spcBef>
                <a:spcPts val="700"/>
              </a:spcBef>
              <a:buClr>
                <a:schemeClr val="tx2"/>
              </a:buClr>
              <a:buSzPct val="95000"/>
              <a:buFont typeface="Wingdings" pitchFamily="2" charset="2"/>
              <a:buChar char="Ø"/>
            </a:pPr>
            <a:endParaRPr lang="en-IN" b="1" dirty="0" smtClean="0"/>
          </a:p>
          <a:p>
            <a:pPr marL="54864" marR="0" lvl="0" indent="0" algn="l" defTabSz="914400" rtl="0" eaLnBrk="1" fontAlgn="auto" latinLnBrk="0" hangingPunct="1">
              <a:spcBef>
                <a:spcPts val="700"/>
              </a:spcBef>
              <a:spcAft>
                <a:spcPts val="0"/>
              </a:spcAft>
              <a:buClr>
                <a:schemeClr val="tx2"/>
              </a:buClr>
              <a:buSzPct val="95000"/>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6" descr="C:\Users\KISHOR MONDAL\Downloads\innomatics Logo.png"/>
          <p:cNvPicPr>
            <a:picLocks noChangeAspect="1" noChangeArrowheads="1"/>
          </p:cNvPicPr>
          <p:nvPr/>
        </p:nvPicPr>
        <p:blipFill>
          <a:blip r:embed="rId3" cstate="print"/>
          <a:srcRect/>
          <a:stretch>
            <a:fillRect/>
          </a:stretch>
        </p:blipFill>
        <p:spPr bwMode="auto">
          <a:xfrm>
            <a:off x="9495692" y="325317"/>
            <a:ext cx="2564423" cy="589084"/>
          </a:xfrm>
          <a:prstGeom prst="rect">
            <a:avLst/>
          </a:prstGeom>
          <a:noFill/>
        </p:spPr>
      </p:pic>
    </p:spTree>
    <p:extLst>
      <p:ext uri="{BB962C8B-B14F-4D97-AF65-F5344CB8AC3E}">
        <p14:creationId xmlns:p14="http://schemas.microsoft.com/office/powerpoint/2010/main" xmlns="" val="407596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416" y="1107831"/>
            <a:ext cx="6655776" cy="580292"/>
          </a:xfrm>
        </p:spPr>
        <p:txBody>
          <a:bodyPr/>
          <a:lstStyle/>
          <a:p>
            <a:pPr lvl="0"/>
            <a:r>
              <a:rPr lang="en-IN"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Word Cloud before Cleaned the Data </a:t>
            </a:r>
            <a:r>
              <a:rPr lang="en-IN" sz="2400" b="1" spc="150" dirty="0" smtClean="0">
                <a:ln w="11430"/>
                <a:solidFill>
                  <a:srgbClr val="F8F8F8"/>
                </a:solidFill>
                <a:effectLst>
                  <a:outerShdw blurRad="38100" dist="38100" dir="2700000" algn="tl">
                    <a:srgbClr val="000000">
                      <a:alpha val="43137"/>
                    </a:srgbClr>
                  </a:outerShdw>
                </a:effectLst>
              </a:rPr>
              <a:t/>
            </a:r>
            <a:br>
              <a:rPr lang="en-IN" sz="2400" b="1" spc="150" dirty="0" smtClean="0">
                <a:ln w="11430"/>
                <a:solidFill>
                  <a:srgbClr val="F8F8F8"/>
                </a:solidFill>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pic>
        <p:nvPicPr>
          <p:cNvPr id="52226" name="Picture 2"/>
          <p:cNvPicPr>
            <a:picLocks noChangeAspect="1" noChangeArrowheads="1"/>
          </p:cNvPicPr>
          <p:nvPr/>
        </p:nvPicPr>
        <p:blipFill>
          <a:blip r:embed="rId2" cstate="print"/>
          <a:srcRect/>
          <a:stretch>
            <a:fillRect/>
          </a:stretch>
        </p:blipFill>
        <p:spPr bwMode="auto">
          <a:xfrm>
            <a:off x="1072662" y="1732085"/>
            <a:ext cx="8780951" cy="4888522"/>
          </a:xfrm>
          <a:prstGeom prst="rect">
            <a:avLst/>
          </a:prstGeom>
          <a:noFill/>
          <a:ln w="9525">
            <a:noFill/>
            <a:miter lim="800000"/>
            <a:headEnd/>
            <a:tailEnd/>
          </a:ln>
          <a:effectLst/>
        </p:spPr>
      </p:pic>
      <p:sp>
        <p:nvSpPr>
          <p:cNvPr id="8" name="Title 1"/>
          <p:cNvSpPr txBox="1">
            <a:spLocks/>
          </p:cNvSpPr>
          <p:nvPr/>
        </p:nvSpPr>
        <p:spPr>
          <a:xfrm>
            <a:off x="2444263" y="114300"/>
            <a:ext cx="4536831" cy="635000"/>
          </a:xfrm>
          <a:prstGeom prst="rect">
            <a:avLst/>
          </a:prstGeom>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mj-lt"/>
                <a:ea typeface="+mj-ea"/>
                <a:cs typeface="+mj-cs"/>
              </a:rPr>
              <a:t>Word Cloud</a:t>
            </a:r>
            <a:endParaRPr kumimoji="0" lang="en-IN" sz="44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mj-lt"/>
              <a:ea typeface="+mj-ea"/>
              <a:cs typeface="+mj-cs"/>
            </a:endParaRPr>
          </a:p>
        </p:txBody>
      </p:sp>
      <p:pic>
        <p:nvPicPr>
          <p:cNvPr id="5" name="Picture 6" descr="C:\Users\KISHOR MONDAL\Downloads\innomatics Logo.png"/>
          <p:cNvPicPr>
            <a:picLocks noChangeAspect="1" noChangeArrowheads="1"/>
          </p:cNvPicPr>
          <p:nvPr/>
        </p:nvPicPr>
        <p:blipFill>
          <a:blip r:embed="rId3" cstate="print"/>
          <a:srcRect/>
          <a:stretch>
            <a:fillRect/>
          </a:stretch>
        </p:blipFill>
        <p:spPr bwMode="auto">
          <a:xfrm>
            <a:off x="9777047" y="219808"/>
            <a:ext cx="2203938" cy="58908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263" y="114300"/>
            <a:ext cx="4536831" cy="635000"/>
          </a:xfrm>
        </p:spPr>
        <p:txBody>
          <a:bodyPr/>
          <a:lstStyle/>
          <a:p>
            <a:pPr algn="ctr"/>
            <a:r>
              <a:rPr lang="en-IN" sz="4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Word Cloud</a:t>
            </a:r>
            <a:endParaRPr lang="en-IN" sz="4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Text Placeholder 3"/>
          <p:cNvSpPr>
            <a:spLocks noGrp="1"/>
          </p:cNvSpPr>
          <p:nvPr>
            <p:ph type="body" idx="2"/>
          </p:nvPr>
        </p:nvSpPr>
        <p:spPr>
          <a:xfrm>
            <a:off x="8538397" y="1758461"/>
            <a:ext cx="3653603" cy="4396154"/>
          </a:xfrm>
        </p:spPr>
        <p:txBody>
          <a:bodyPr>
            <a:normAutofit lnSpcReduction="10000"/>
          </a:bodyPr>
          <a:lstStyle/>
          <a:p>
            <a:pPr>
              <a:buFont typeface="Wingdings" pitchFamily="2" charset="2"/>
              <a:buChar char="Ø"/>
            </a:pPr>
            <a:r>
              <a:rPr lang="en-US" dirty="0" smtClean="0"/>
              <a:t> Word clouds provide a quick and intuitive way to summarize and visualize textual information. By displaying words in varying sizes based on their frequency, they highlight the most significant terms in a text corpus, making it easy to grasp the main themes or topics</a:t>
            </a:r>
          </a:p>
          <a:p>
            <a:pPr>
              <a:buFont typeface="Wingdings" pitchFamily="2" charset="2"/>
              <a:buChar char="Ø"/>
            </a:pPr>
            <a:endParaRPr lang="en-IN" b="1" dirty="0" smtClean="0"/>
          </a:p>
          <a:p>
            <a:pPr>
              <a:buFont typeface="Wingdings" pitchFamily="2" charset="2"/>
              <a:buChar char="Ø"/>
            </a:pPr>
            <a:r>
              <a:rPr lang="en-US" dirty="0" smtClean="0"/>
              <a:t> Word clouds can be used to visualize the most frequently occurring positive and negative words in sentiment analysis. This makes it easy to understand the prevailing sentiment in a collection of text data.</a:t>
            </a:r>
            <a:endParaRPr lang="en-IN" b="1" dirty="0"/>
          </a:p>
        </p:txBody>
      </p:sp>
      <p:pic>
        <p:nvPicPr>
          <p:cNvPr id="6146" name="Picture 2"/>
          <p:cNvPicPr>
            <a:picLocks noChangeAspect="1" noChangeArrowheads="1"/>
          </p:cNvPicPr>
          <p:nvPr/>
        </p:nvPicPr>
        <p:blipFill>
          <a:blip r:embed="rId2" cstate="print"/>
          <a:srcRect/>
          <a:stretch>
            <a:fillRect/>
          </a:stretch>
        </p:blipFill>
        <p:spPr bwMode="auto">
          <a:xfrm>
            <a:off x="697645" y="1925515"/>
            <a:ext cx="7581900" cy="4492868"/>
          </a:xfrm>
          <a:prstGeom prst="rect">
            <a:avLst/>
          </a:prstGeom>
          <a:noFill/>
          <a:ln w="9525">
            <a:noFill/>
            <a:miter lim="800000"/>
            <a:headEnd/>
            <a:tailEnd/>
          </a:ln>
          <a:effectLst/>
        </p:spPr>
      </p:pic>
      <p:pic>
        <p:nvPicPr>
          <p:cNvPr id="7" name="Picture 4" descr="C:\Users\KISHOR MONDAL\Downloads\innomatics Logo.png"/>
          <p:cNvPicPr>
            <a:picLocks noChangeAspect="1" noChangeArrowheads="1"/>
          </p:cNvPicPr>
          <p:nvPr/>
        </p:nvPicPr>
        <p:blipFill>
          <a:blip r:embed="rId3" cstate="print"/>
          <a:srcRect/>
          <a:stretch>
            <a:fillRect/>
          </a:stretch>
        </p:blipFill>
        <p:spPr bwMode="auto">
          <a:xfrm>
            <a:off x="9355015" y="149349"/>
            <a:ext cx="2593731" cy="765052"/>
          </a:xfrm>
          <a:prstGeom prst="rect">
            <a:avLst/>
          </a:prstGeom>
          <a:noFill/>
        </p:spPr>
      </p:pic>
      <p:sp>
        <p:nvSpPr>
          <p:cNvPr id="9" name="Title 1"/>
          <p:cNvSpPr txBox="1">
            <a:spLocks/>
          </p:cNvSpPr>
          <p:nvPr/>
        </p:nvSpPr>
        <p:spPr>
          <a:xfrm>
            <a:off x="905608" y="958362"/>
            <a:ext cx="6998677" cy="761023"/>
          </a:xfrm>
          <a:prstGeom prst="rect">
            <a:avLst/>
          </a:prstGeom>
        </p:spPr>
        <p:txBody>
          <a:bodyPr vert="horz" anchor="ctr">
            <a:noAutofit/>
            <a:scene3d>
              <a:camera prst="orthographicFront"/>
              <a:lightRig rig="soft" dir="t">
                <a:rot lat="0" lon="0" rev="10800000"/>
              </a:lightRig>
            </a:scene3d>
            <a:sp3d>
              <a:bevelT w="27940" h="12700"/>
              <a:contourClr>
                <a:srgbClr val="DDDDDD"/>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b="1" spc="150" dirty="0" smtClean="0">
                <a:ln w="11430"/>
                <a:solidFill>
                  <a:srgbClr val="F8F8F8"/>
                </a:solidFill>
                <a:effectLst>
                  <a:outerShdw blurRad="25400" algn="tl" rotWithShape="0">
                    <a:srgbClr val="000000">
                      <a:alpha val="43000"/>
                    </a:srgbClr>
                  </a:outerShdw>
                </a:effectLst>
                <a:latin typeface="+mj-lt"/>
                <a:ea typeface="+mj-ea"/>
                <a:cs typeface="+mj-cs"/>
              </a:rPr>
              <a:t>Word Cloud after Cleaned and Lemmatized the Data</a:t>
            </a:r>
            <a:endParaRPr kumimoji="0" lang="en-IN" sz="2800" b="1" i="0" u="none" strike="noStrike" kern="1200" spc="150" normalizeH="0" baseline="0" noProof="0" dirty="0">
              <a:ln w="11430"/>
              <a:solidFill>
                <a:srgbClr val="F8F8F8"/>
              </a:solidFill>
              <a:effectLst>
                <a:outerShdw blurRad="25400" algn="tl" rotWithShape="0">
                  <a:srgbClr val="000000">
                    <a:alpha val="43000"/>
                  </a:srgbClr>
                </a:outerShdw>
              </a:effectLst>
              <a:uLnTx/>
              <a:uFillTx/>
              <a:latin typeface="+mj-lt"/>
              <a:ea typeface="+mj-ea"/>
              <a:cs typeface="+mj-cs"/>
            </a:endParaRPr>
          </a:p>
        </p:txBody>
      </p:sp>
    </p:spTree>
    <p:extLst>
      <p:ext uri="{BB962C8B-B14F-4D97-AF65-F5344CB8AC3E}">
        <p14:creationId xmlns:p14="http://schemas.microsoft.com/office/powerpoint/2010/main" xmlns="" val="380345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748" y="132372"/>
            <a:ext cx="10972800" cy="1162050"/>
          </a:xfrm>
        </p:spPr>
        <p:txBody>
          <a:bodyPr/>
          <a:lstStyle/>
          <a:p>
            <a:pPr algn="ctr"/>
            <a:r>
              <a:rPr lang="en-US" b="1" dirty="0" smtClean="0"/>
              <a:t>DATA SPLIT INTO TRAIN AND TEST</a:t>
            </a:r>
            <a:endParaRPr lang="en-US" b="1" dirty="0"/>
          </a:p>
        </p:txBody>
      </p:sp>
      <p:sp>
        <p:nvSpPr>
          <p:cNvPr id="8" name="Text Placeholder 3"/>
          <p:cNvSpPr txBox="1">
            <a:spLocks/>
          </p:cNvSpPr>
          <p:nvPr/>
        </p:nvSpPr>
        <p:spPr>
          <a:xfrm>
            <a:off x="1294601" y="1183265"/>
            <a:ext cx="8930853" cy="1164280"/>
          </a:xfrm>
          <a:prstGeom prst="rect">
            <a:avLst/>
          </a:prstGeom>
        </p:spPr>
        <p:txBody>
          <a:bodyPr vert="horz">
            <a:noAutofit/>
          </a:bodyPr>
          <a:lstStyle/>
          <a:p>
            <a:pPr marL="54864" lvl="0" defTabSz="914400">
              <a:spcBef>
                <a:spcPts val="700"/>
              </a:spcBef>
              <a:buClr>
                <a:schemeClr val="tx2"/>
              </a:buClr>
              <a:buSzPct val="95000"/>
            </a:pPr>
            <a:r>
              <a:rPr lang="en-IN" dirty="0" smtClean="0"/>
              <a:t>from  sklearn.Model  selection import  train_test_split</a:t>
            </a:r>
          </a:p>
          <a:p>
            <a:pPr marL="54864" lvl="0" defTabSz="914400">
              <a:spcBef>
                <a:spcPts val="700"/>
              </a:spcBef>
              <a:buClr>
                <a:schemeClr val="tx2"/>
              </a:buClr>
              <a:buSzPct val="95000"/>
            </a:pPr>
            <a:r>
              <a:rPr lang="en-IN" dirty="0" smtClean="0"/>
              <a:t>X_train,X_test, Y_train,Y_test = train_test_split(final_df[‘ Text_cleaned_lemma'], final_df['Score'],test_size=0.3, random_state=100)</a:t>
            </a:r>
          </a:p>
          <a:p>
            <a:pPr marL="54864" lvl="0" defTabSz="914400">
              <a:spcBef>
                <a:spcPts val="700"/>
              </a:spcBef>
              <a:buClr>
                <a:schemeClr val="tx2"/>
              </a:buClr>
              <a:buSzPct val="95000"/>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pic>
        <p:nvPicPr>
          <p:cNvPr id="7170" name="Picture 2"/>
          <p:cNvPicPr>
            <a:picLocks noChangeAspect="1" noChangeArrowheads="1"/>
          </p:cNvPicPr>
          <p:nvPr/>
        </p:nvPicPr>
        <p:blipFill>
          <a:blip r:embed="rId2" cstate="print"/>
          <a:srcRect/>
          <a:stretch>
            <a:fillRect/>
          </a:stretch>
        </p:blipFill>
        <p:spPr bwMode="auto">
          <a:xfrm>
            <a:off x="1391872" y="2356339"/>
            <a:ext cx="3589338" cy="199585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5910507" y="2371846"/>
            <a:ext cx="3643312" cy="1971554"/>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1401030" y="4619380"/>
            <a:ext cx="3575416" cy="20891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cstate="print"/>
          <a:srcRect/>
          <a:stretch>
            <a:fillRect/>
          </a:stretch>
        </p:blipFill>
        <p:spPr bwMode="auto">
          <a:xfrm>
            <a:off x="5855676" y="4607169"/>
            <a:ext cx="3701562" cy="2092569"/>
          </a:xfrm>
          <a:prstGeom prst="rect">
            <a:avLst/>
          </a:prstGeom>
          <a:noFill/>
          <a:ln w="9525">
            <a:noFill/>
            <a:miter lim="800000"/>
            <a:headEnd/>
            <a:tailEnd/>
          </a:ln>
          <a:effectLst/>
        </p:spPr>
      </p:pic>
      <p:pic>
        <p:nvPicPr>
          <p:cNvPr id="7174" name="Picture 6" descr="C:\Users\KISHOR MONDAL\Downloads\innomatics Logo.png"/>
          <p:cNvPicPr>
            <a:picLocks noChangeAspect="1" noChangeArrowheads="1"/>
          </p:cNvPicPr>
          <p:nvPr/>
        </p:nvPicPr>
        <p:blipFill>
          <a:blip r:embed="rId6" cstate="print"/>
          <a:srcRect/>
          <a:stretch>
            <a:fillRect/>
          </a:stretch>
        </p:blipFill>
        <p:spPr bwMode="auto">
          <a:xfrm>
            <a:off x="9108831" y="290148"/>
            <a:ext cx="2968869" cy="659421"/>
          </a:xfrm>
          <a:prstGeom prst="rect">
            <a:avLst/>
          </a:prstGeom>
          <a:noFill/>
        </p:spPr>
      </p:pic>
    </p:spTree>
    <p:extLst>
      <p:ext uri="{BB962C8B-B14F-4D97-AF65-F5344CB8AC3E}">
        <p14:creationId xmlns:p14="http://schemas.microsoft.com/office/powerpoint/2010/main" xmlns="" val="98798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6" y="0"/>
            <a:ext cx="6805247" cy="949081"/>
          </a:xfrm>
        </p:spPr>
        <p:txBody>
          <a:bodyPr/>
          <a:lstStyle/>
          <a:p>
            <a:pPr algn="ctr"/>
            <a:r>
              <a:rPr lang="en-US" b="1" dirty="0" smtClean="0"/>
              <a:t>Vectorizing text data</a:t>
            </a:r>
            <a:endParaRPr lang="en-US" b="1" dirty="0"/>
          </a:p>
        </p:txBody>
      </p:sp>
      <p:sp>
        <p:nvSpPr>
          <p:cNvPr id="4" name="Text Placeholder 3"/>
          <p:cNvSpPr>
            <a:spLocks noGrp="1"/>
          </p:cNvSpPr>
          <p:nvPr>
            <p:ph type="body" idx="2"/>
          </p:nvPr>
        </p:nvSpPr>
        <p:spPr>
          <a:xfrm>
            <a:off x="879233" y="1114490"/>
            <a:ext cx="8551984" cy="2815672"/>
          </a:xfrm>
        </p:spPr>
        <p:txBody>
          <a:bodyPr>
            <a:normAutofit fontScale="92500" lnSpcReduction="10000"/>
          </a:bodyPr>
          <a:lstStyle/>
          <a:p>
            <a:pPr>
              <a:buFont typeface="Wingdings" pitchFamily="2" charset="2"/>
              <a:buChar char="Ø"/>
            </a:pPr>
            <a:r>
              <a:rPr lang="en-US" sz="2000" dirty="0" smtClean="0"/>
              <a:t>I have applied Bow vectorization and  Tfidf vectorization  techniques for featuring our text and saved them as separate vectors</a:t>
            </a:r>
          </a:p>
          <a:p>
            <a:pPr>
              <a:buFont typeface="Wingdings" pitchFamily="2" charset="2"/>
              <a:buChar char="Ø"/>
            </a:pPr>
            <a:r>
              <a:rPr lang="en-US" sz="2000" b="1" dirty="0" smtClean="0"/>
              <a:t>Bag of Words (BoW)</a:t>
            </a:r>
            <a:r>
              <a:rPr lang="en-US" sz="2000" dirty="0" smtClean="0"/>
              <a:t>: In this technique, each document or text is represented as a vector, where each element of the vector corresponds to a unique word in the entire corpus (collection of documents)</a:t>
            </a:r>
          </a:p>
          <a:p>
            <a:pPr>
              <a:buFont typeface="Wingdings" pitchFamily="2" charset="2"/>
              <a:buChar char="Ø"/>
            </a:pPr>
            <a:r>
              <a:rPr lang="en-US" sz="2000" b="1" dirty="0" smtClean="0"/>
              <a:t>Term Frequency-Inverse Document Frequency (TF-IDF)</a:t>
            </a:r>
            <a:r>
              <a:rPr lang="en-US" sz="2000" dirty="0" smtClean="0"/>
              <a:t>: TF-IDF is another vectorization technique for text data. It takes into account both term frequency (how often a word appears in a document) and inverse document frequency (how unique a word is across the entire corpus)</a:t>
            </a:r>
            <a:endParaRPr lang="en-IN" sz="2000" b="1" dirty="0" smtClean="0"/>
          </a:p>
          <a:p>
            <a:pPr>
              <a:buFont typeface="Wingdings" pitchFamily="2" charset="2"/>
              <a:buChar char="Ø"/>
            </a:pPr>
            <a:endParaRPr lang="en-US" sz="2000" b="1" dirty="0" smtClean="0"/>
          </a:p>
        </p:txBody>
      </p:sp>
      <p:pic>
        <p:nvPicPr>
          <p:cNvPr id="8194" name="Picture 2"/>
          <p:cNvPicPr>
            <a:picLocks noChangeAspect="1" noChangeArrowheads="1"/>
          </p:cNvPicPr>
          <p:nvPr/>
        </p:nvPicPr>
        <p:blipFill>
          <a:blip r:embed="rId2" cstate="print"/>
          <a:srcRect/>
          <a:stretch>
            <a:fillRect/>
          </a:stretch>
        </p:blipFill>
        <p:spPr bwMode="auto">
          <a:xfrm>
            <a:off x="990723" y="3983771"/>
            <a:ext cx="3897800" cy="2636837"/>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5378938" y="3991707"/>
            <a:ext cx="4450862" cy="2655278"/>
          </a:xfrm>
          <a:prstGeom prst="rect">
            <a:avLst/>
          </a:prstGeom>
          <a:noFill/>
          <a:ln w="9525">
            <a:noFill/>
            <a:miter lim="800000"/>
            <a:headEnd/>
            <a:tailEnd/>
          </a:ln>
          <a:effectLst/>
        </p:spPr>
      </p:pic>
      <p:pic>
        <p:nvPicPr>
          <p:cNvPr id="8196" name="Picture 4" descr="C:\Users\KISHOR MONDAL\Downloads\innomatics Logo.png"/>
          <p:cNvPicPr>
            <a:picLocks noChangeAspect="1" noChangeArrowheads="1"/>
          </p:cNvPicPr>
          <p:nvPr/>
        </p:nvPicPr>
        <p:blipFill>
          <a:blip r:embed="rId4" cstate="print"/>
          <a:srcRect/>
          <a:stretch>
            <a:fillRect/>
          </a:stretch>
        </p:blipFill>
        <p:spPr bwMode="auto">
          <a:xfrm>
            <a:off x="9355015" y="149349"/>
            <a:ext cx="2593731" cy="685920"/>
          </a:xfrm>
          <a:prstGeom prst="rect">
            <a:avLst/>
          </a:prstGeom>
          <a:noFill/>
        </p:spPr>
      </p:pic>
    </p:spTree>
    <p:extLst>
      <p:ext uri="{BB962C8B-B14F-4D97-AF65-F5344CB8AC3E}">
        <p14:creationId xmlns:p14="http://schemas.microsoft.com/office/powerpoint/2010/main" xmlns="" val="2395432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0" y="105996"/>
            <a:ext cx="5460023" cy="676519"/>
          </a:xfrm>
        </p:spPr>
        <p:txBody>
          <a:bodyPr/>
          <a:lstStyle/>
          <a:p>
            <a:pPr algn="ctr"/>
            <a:r>
              <a:rPr lang="en-US" b="1" dirty="0" smtClean="0"/>
              <a:t>BUILDING THE MODEL</a:t>
            </a:r>
            <a:endParaRPr lang="en-US" b="1" dirty="0"/>
          </a:p>
        </p:txBody>
      </p:sp>
      <p:sp>
        <p:nvSpPr>
          <p:cNvPr id="4" name="Text Placeholder 3"/>
          <p:cNvSpPr>
            <a:spLocks noGrp="1"/>
          </p:cNvSpPr>
          <p:nvPr>
            <p:ph type="body" idx="2"/>
          </p:nvPr>
        </p:nvSpPr>
        <p:spPr>
          <a:xfrm>
            <a:off x="7139355" y="1239716"/>
            <a:ext cx="4516315" cy="1125415"/>
          </a:xfrm>
        </p:spPr>
        <p:txBody>
          <a:bodyPr>
            <a:normAutofit fontScale="92500" lnSpcReduction="10000"/>
          </a:bodyPr>
          <a:lstStyle/>
          <a:p>
            <a:pPr>
              <a:buFont typeface="Wingdings" pitchFamily="2" charset="2"/>
              <a:buChar char="Ø"/>
            </a:pPr>
            <a:r>
              <a:rPr lang="en-IN" b="1" dirty="0" smtClean="0"/>
              <a:t>In Multinomial –NB Algorithm,  rating 5 is Highest  Predicted Correctly</a:t>
            </a:r>
          </a:p>
          <a:p>
            <a:pPr>
              <a:buFont typeface="Wingdings" pitchFamily="2" charset="2"/>
              <a:buChar char="Ø"/>
            </a:pPr>
            <a:r>
              <a:rPr lang="en-IN" b="1" dirty="0" smtClean="0"/>
              <a:t> And rating 1,2,3,4  Lowest predicted correctly</a:t>
            </a:r>
          </a:p>
          <a:p>
            <a:pPr>
              <a:buFont typeface="Wingdings" pitchFamily="2" charset="2"/>
              <a:buChar char="Ø"/>
            </a:pPr>
            <a:endParaRPr lang="en-IN" b="1" dirty="0"/>
          </a:p>
        </p:txBody>
      </p:sp>
      <p:pic>
        <p:nvPicPr>
          <p:cNvPr id="9220" name="Picture 4"/>
          <p:cNvPicPr>
            <a:picLocks noChangeAspect="1" noChangeArrowheads="1"/>
          </p:cNvPicPr>
          <p:nvPr/>
        </p:nvPicPr>
        <p:blipFill>
          <a:blip r:embed="rId2" cstate="print"/>
          <a:srcRect/>
          <a:stretch>
            <a:fillRect/>
          </a:stretch>
        </p:blipFill>
        <p:spPr bwMode="auto">
          <a:xfrm>
            <a:off x="1544270" y="2128351"/>
            <a:ext cx="4399329" cy="975335"/>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cstate="print"/>
          <a:srcRect/>
          <a:stretch>
            <a:fillRect/>
          </a:stretch>
        </p:blipFill>
        <p:spPr bwMode="auto">
          <a:xfrm>
            <a:off x="1546590" y="3107227"/>
            <a:ext cx="4405802" cy="647088"/>
          </a:xfrm>
          <a:prstGeom prst="rect">
            <a:avLst/>
          </a:prstGeom>
          <a:noFill/>
          <a:ln w="9525">
            <a:noFill/>
            <a:miter lim="800000"/>
            <a:headEnd/>
            <a:tailEnd/>
          </a:ln>
          <a:effectLst/>
        </p:spPr>
      </p:pic>
      <p:pic>
        <p:nvPicPr>
          <p:cNvPr id="9223" name="Picture 7"/>
          <p:cNvPicPr>
            <a:picLocks noChangeAspect="1" noChangeArrowheads="1"/>
          </p:cNvPicPr>
          <p:nvPr/>
        </p:nvPicPr>
        <p:blipFill>
          <a:blip r:embed="rId4" cstate="print"/>
          <a:srcRect/>
          <a:stretch>
            <a:fillRect/>
          </a:stretch>
        </p:blipFill>
        <p:spPr bwMode="auto">
          <a:xfrm>
            <a:off x="1558680" y="4149969"/>
            <a:ext cx="4402504" cy="2356338"/>
          </a:xfrm>
          <a:prstGeom prst="rect">
            <a:avLst/>
          </a:prstGeom>
          <a:noFill/>
          <a:ln w="9525">
            <a:noFill/>
            <a:miter lim="800000"/>
            <a:headEnd/>
            <a:tailEnd/>
          </a:ln>
          <a:effectLst/>
        </p:spPr>
      </p:pic>
      <p:pic>
        <p:nvPicPr>
          <p:cNvPr id="9224" name="Picture 8"/>
          <p:cNvPicPr>
            <a:picLocks noChangeAspect="1" noChangeArrowheads="1"/>
          </p:cNvPicPr>
          <p:nvPr/>
        </p:nvPicPr>
        <p:blipFill>
          <a:blip r:embed="rId5" cstate="print"/>
          <a:srcRect/>
          <a:stretch>
            <a:fillRect/>
          </a:stretch>
        </p:blipFill>
        <p:spPr bwMode="auto">
          <a:xfrm>
            <a:off x="6936643" y="3182815"/>
            <a:ext cx="4721957" cy="3379178"/>
          </a:xfrm>
          <a:prstGeom prst="rect">
            <a:avLst/>
          </a:prstGeom>
          <a:noFill/>
          <a:ln w="9525">
            <a:noFill/>
            <a:miter lim="800000"/>
            <a:headEnd/>
            <a:tailEnd/>
          </a:ln>
          <a:effectLst/>
        </p:spPr>
      </p:pic>
      <p:pic>
        <p:nvPicPr>
          <p:cNvPr id="9225" name="Picture 9" descr="C:\Users\KISHOR MONDAL\Downloads\innomatics Logo.png"/>
          <p:cNvPicPr>
            <a:picLocks noChangeAspect="1" noChangeArrowheads="1"/>
          </p:cNvPicPr>
          <p:nvPr/>
        </p:nvPicPr>
        <p:blipFill>
          <a:blip r:embed="rId6" cstate="print"/>
          <a:srcRect/>
          <a:stretch>
            <a:fillRect/>
          </a:stretch>
        </p:blipFill>
        <p:spPr bwMode="auto">
          <a:xfrm>
            <a:off x="9161584" y="158140"/>
            <a:ext cx="2862995" cy="677130"/>
          </a:xfrm>
          <a:prstGeom prst="rect">
            <a:avLst/>
          </a:prstGeom>
          <a:noFill/>
        </p:spPr>
      </p:pic>
      <p:sp>
        <p:nvSpPr>
          <p:cNvPr id="17" name="Title 1"/>
          <p:cNvSpPr txBox="1">
            <a:spLocks/>
          </p:cNvSpPr>
          <p:nvPr/>
        </p:nvSpPr>
        <p:spPr>
          <a:xfrm>
            <a:off x="1409701" y="1067289"/>
            <a:ext cx="5052645" cy="676519"/>
          </a:xfrm>
          <a:prstGeom prst="rect">
            <a:avLst/>
          </a:prstGeom>
        </p:spPr>
        <p:txBody>
          <a:bodyPr vert="horz" anchor="ctr">
            <a:noAutofit/>
          </a:bodyPr>
          <a:lstStyle/>
          <a:p>
            <a:r>
              <a:rPr lang="en-US" sz="2000" dirty="0" smtClean="0"/>
              <a:t>MULTINOMIALNB ALGORITHM USING TF-IDF</a:t>
            </a:r>
            <a:endParaRPr lang="en-US" sz="2000" dirty="0"/>
          </a:p>
        </p:txBody>
      </p:sp>
    </p:spTree>
    <p:extLst>
      <p:ext uri="{BB962C8B-B14F-4D97-AF65-F5344CB8AC3E}">
        <p14:creationId xmlns:p14="http://schemas.microsoft.com/office/powerpoint/2010/main" xmlns="" val="3432322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053"/>
            <a:ext cx="6884377" cy="861646"/>
          </a:xfrm>
        </p:spPr>
        <p:txBody>
          <a:bodyPr/>
          <a:lstStyle/>
          <a:p>
            <a:pPr algn="ctr"/>
            <a:r>
              <a:rPr lang="en-US" sz="2800" b="1" dirty="0" smtClean="0"/>
              <a:t>DECISION TREE ALGORITHM USING TF-IDF</a:t>
            </a:r>
            <a:endParaRPr lang="en-US" sz="2800" b="1" dirty="0"/>
          </a:p>
        </p:txBody>
      </p:sp>
      <p:sp>
        <p:nvSpPr>
          <p:cNvPr id="4" name="Text Placeholder 3"/>
          <p:cNvSpPr>
            <a:spLocks noGrp="1"/>
          </p:cNvSpPr>
          <p:nvPr>
            <p:ph type="body" idx="2"/>
          </p:nvPr>
        </p:nvSpPr>
        <p:spPr>
          <a:xfrm flipH="1">
            <a:off x="6435965" y="1679331"/>
            <a:ext cx="4820583" cy="1424353"/>
          </a:xfrm>
        </p:spPr>
        <p:txBody>
          <a:bodyPr>
            <a:normAutofit/>
          </a:bodyPr>
          <a:lstStyle/>
          <a:p>
            <a:pPr>
              <a:buFont typeface="Wingdings" pitchFamily="2" charset="2"/>
              <a:buChar char="Ø"/>
            </a:pPr>
            <a:r>
              <a:rPr lang="en-IN" b="1" dirty="0" smtClean="0"/>
              <a:t>In the Decision Tree Algorithm,  rating 5 is Highest  Predicted Correctly</a:t>
            </a:r>
          </a:p>
          <a:p>
            <a:pPr>
              <a:buFont typeface="Wingdings" pitchFamily="2" charset="2"/>
              <a:buChar char="Ø"/>
            </a:pPr>
            <a:r>
              <a:rPr lang="en-IN" b="1" dirty="0" smtClean="0"/>
              <a:t> And rating 1,2,3,4  Lowest predicted correctly</a:t>
            </a:r>
          </a:p>
          <a:p>
            <a:pPr>
              <a:buFont typeface="Wingdings" pitchFamily="2" charset="2"/>
              <a:buChar char="Ø"/>
            </a:pPr>
            <a:endParaRPr lang="en-IN" b="1" dirty="0"/>
          </a:p>
        </p:txBody>
      </p:sp>
      <p:pic>
        <p:nvPicPr>
          <p:cNvPr id="48129" name="Picture 1"/>
          <p:cNvPicPr>
            <a:picLocks noChangeAspect="1" noChangeArrowheads="1"/>
          </p:cNvPicPr>
          <p:nvPr/>
        </p:nvPicPr>
        <p:blipFill>
          <a:blip r:embed="rId2" cstate="print"/>
          <a:srcRect/>
          <a:stretch>
            <a:fillRect/>
          </a:stretch>
        </p:blipFill>
        <p:spPr bwMode="auto">
          <a:xfrm>
            <a:off x="1051292" y="1651124"/>
            <a:ext cx="3567112" cy="1074737"/>
          </a:xfrm>
          <a:prstGeom prst="rect">
            <a:avLst/>
          </a:prstGeom>
          <a:noFill/>
          <a:ln w="9525">
            <a:noFill/>
            <a:miter lim="800000"/>
            <a:headEnd/>
            <a:tailEnd/>
          </a:ln>
          <a:effectLst/>
        </p:spPr>
      </p:pic>
      <p:pic>
        <p:nvPicPr>
          <p:cNvPr id="48130" name="Picture 2"/>
          <p:cNvPicPr>
            <a:picLocks noChangeAspect="1" noChangeArrowheads="1"/>
          </p:cNvPicPr>
          <p:nvPr/>
        </p:nvPicPr>
        <p:blipFill>
          <a:blip r:embed="rId3" cstate="print"/>
          <a:srcRect/>
          <a:stretch>
            <a:fillRect/>
          </a:stretch>
        </p:blipFill>
        <p:spPr bwMode="auto">
          <a:xfrm>
            <a:off x="1011115" y="3665782"/>
            <a:ext cx="3692769" cy="2638302"/>
          </a:xfrm>
          <a:prstGeom prst="rect">
            <a:avLst/>
          </a:prstGeom>
          <a:noFill/>
          <a:ln w="9525">
            <a:noFill/>
            <a:miter lim="800000"/>
            <a:headEnd/>
            <a:tailEnd/>
          </a:ln>
          <a:effectLst/>
        </p:spPr>
      </p:pic>
      <p:pic>
        <p:nvPicPr>
          <p:cNvPr id="48131" name="Picture 3"/>
          <p:cNvPicPr>
            <a:picLocks noChangeAspect="1" noChangeArrowheads="1"/>
          </p:cNvPicPr>
          <p:nvPr/>
        </p:nvPicPr>
        <p:blipFill>
          <a:blip r:embed="rId4" cstate="print"/>
          <a:srcRect/>
          <a:stretch>
            <a:fillRect/>
          </a:stretch>
        </p:blipFill>
        <p:spPr bwMode="auto">
          <a:xfrm>
            <a:off x="6461858" y="3472962"/>
            <a:ext cx="5249495" cy="3021622"/>
          </a:xfrm>
          <a:prstGeom prst="rect">
            <a:avLst/>
          </a:prstGeom>
          <a:noFill/>
          <a:ln w="9525">
            <a:noFill/>
            <a:miter lim="800000"/>
            <a:headEnd/>
            <a:tailEnd/>
          </a:ln>
          <a:effectLst/>
        </p:spPr>
      </p:pic>
      <p:pic>
        <p:nvPicPr>
          <p:cNvPr id="48132" name="Picture 4" descr="C:\Users\KISHOR MONDAL\Downloads\innomatics Logo.png"/>
          <p:cNvPicPr>
            <a:picLocks noChangeAspect="1" noChangeArrowheads="1"/>
          </p:cNvPicPr>
          <p:nvPr/>
        </p:nvPicPr>
        <p:blipFill>
          <a:blip r:embed="rId5" cstate="print"/>
          <a:srcRect/>
          <a:stretch>
            <a:fillRect/>
          </a:stretch>
        </p:blipFill>
        <p:spPr bwMode="auto">
          <a:xfrm>
            <a:off x="9135206" y="210892"/>
            <a:ext cx="2880579" cy="668339"/>
          </a:xfrm>
          <a:prstGeom prst="rect">
            <a:avLst/>
          </a:prstGeom>
          <a:noFill/>
        </p:spPr>
      </p:pic>
    </p:spTree>
    <p:extLst>
      <p:ext uri="{BB962C8B-B14F-4D97-AF65-F5344CB8AC3E}">
        <p14:creationId xmlns:p14="http://schemas.microsoft.com/office/powerpoint/2010/main" xmlns="" val="822062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6365631" cy="869950"/>
          </a:xfrm>
        </p:spPr>
        <p:txBody>
          <a:bodyPr/>
          <a:lstStyle/>
          <a:p>
            <a:r>
              <a:rPr lang="en-US" sz="2400" b="1" dirty="0" smtClean="0"/>
              <a:t>RANDOM FOREST ALGORITHM USING TF-IDF</a:t>
            </a:r>
            <a:endParaRPr lang="en-US" sz="2400" b="1" dirty="0"/>
          </a:p>
        </p:txBody>
      </p:sp>
      <p:sp>
        <p:nvSpPr>
          <p:cNvPr id="4" name="Text Placeholder 3"/>
          <p:cNvSpPr>
            <a:spLocks noGrp="1"/>
          </p:cNvSpPr>
          <p:nvPr>
            <p:ph type="body" idx="2"/>
          </p:nvPr>
        </p:nvSpPr>
        <p:spPr>
          <a:xfrm>
            <a:off x="6508440" y="2020931"/>
            <a:ext cx="5220498" cy="1144300"/>
          </a:xfrm>
        </p:spPr>
        <p:txBody>
          <a:bodyPr>
            <a:normAutofit/>
          </a:bodyPr>
          <a:lstStyle/>
          <a:p>
            <a:pPr>
              <a:buFont typeface="Wingdings" pitchFamily="2" charset="2"/>
              <a:buChar char="Ø"/>
            </a:pPr>
            <a:r>
              <a:rPr lang="en-IN" b="1" dirty="0" smtClean="0"/>
              <a:t>In the Random Forest Algorithm,  rating 5 is Highest  Predicted Correctly(109129)</a:t>
            </a:r>
          </a:p>
          <a:p>
            <a:pPr>
              <a:buFont typeface="Wingdings" pitchFamily="2" charset="2"/>
              <a:buChar char="Ø"/>
            </a:pPr>
            <a:r>
              <a:rPr lang="en-IN" b="1" dirty="0" smtClean="0"/>
              <a:t> And rating 1,2,3,4  Lowest predicted correctly</a:t>
            </a:r>
          </a:p>
          <a:p>
            <a:pPr>
              <a:buFont typeface="Wingdings" pitchFamily="2" charset="2"/>
              <a:buChar char="Ø"/>
            </a:pPr>
            <a:endParaRPr lang="en-IN" b="1" dirty="0"/>
          </a:p>
        </p:txBody>
      </p:sp>
      <p:pic>
        <p:nvPicPr>
          <p:cNvPr id="47105" name="Picture 1"/>
          <p:cNvPicPr>
            <a:picLocks noChangeAspect="1" noChangeArrowheads="1"/>
          </p:cNvPicPr>
          <p:nvPr/>
        </p:nvPicPr>
        <p:blipFill>
          <a:blip r:embed="rId2" cstate="print"/>
          <a:srcRect/>
          <a:stretch>
            <a:fillRect/>
          </a:stretch>
        </p:blipFill>
        <p:spPr bwMode="auto">
          <a:xfrm>
            <a:off x="1065457" y="1680430"/>
            <a:ext cx="4236304" cy="1206809"/>
          </a:xfrm>
          <a:prstGeom prst="rect">
            <a:avLst/>
          </a:prstGeom>
          <a:noFill/>
          <a:ln w="9525">
            <a:noFill/>
            <a:miter lim="800000"/>
            <a:headEnd/>
            <a:tailEnd/>
          </a:ln>
          <a:effectLst/>
        </p:spPr>
      </p:pic>
      <p:pic>
        <p:nvPicPr>
          <p:cNvPr id="47106" name="Picture 2"/>
          <p:cNvPicPr>
            <a:picLocks noChangeAspect="1" noChangeArrowheads="1"/>
          </p:cNvPicPr>
          <p:nvPr/>
        </p:nvPicPr>
        <p:blipFill>
          <a:blip r:embed="rId3" cstate="print"/>
          <a:srcRect/>
          <a:stretch>
            <a:fillRect/>
          </a:stretch>
        </p:blipFill>
        <p:spPr bwMode="auto">
          <a:xfrm>
            <a:off x="1064847" y="3569676"/>
            <a:ext cx="4201745" cy="3077308"/>
          </a:xfrm>
          <a:prstGeom prst="rect">
            <a:avLst/>
          </a:prstGeom>
          <a:noFill/>
          <a:ln w="9525">
            <a:noFill/>
            <a:miter lim="800000"/>
            <a:headEnd/>
            <a:tailEnd/>
          </a:ln>
          <a:effectLst/>
        </p:spPr>
      </p:pic>
      <p:pic>
        <p:nvPicPr>
          <p:cNvPr id="47107" name="Picture 3"/>
          <p:cNvPicPr>
            <a:picLocks noChangeAspect="1" noChangeArrowheads="1"/>
          </p:cNvPicPr>
          <p:nvPr/>
        </p:nvPicPr>
        <p:blipFill>
          <a:blip r:embed="rId4" cstate="print"/>
          <a:srcRect/>
          <a:stretch>
            <a:fillRect/>
          </a:stretch>
        </p:blipFill>
        <p:spPr bwMode="auto">
          <a:xfrm>
            <a:off x="6355129" y="3534508"/>
            <a:ext cx="5549656" cy="3113939"/>
          </a:xfrm>
          <a:prstGeom prst="rect">
            <a:avLst/>
          </a:prstGeom>
          <a:noFill/>
          <a:ln w="9525">
            <a:noFill/>
            <a:miter lim="800000"/>
            <a:headEnd/>
            <a:tailEnd/>
          </a:ln>
          <a:effectLst/>
        </p:spPr>
      </p:pic>
      <p:pic>
        <p:nvPicPr>
          <p:cNvPr id="47108" name="Picture 4" descr="C:\Users\KISHOR MONDAL\Downloads\innomatics Logo.png"/>
          <p:cNvPicPr>
            <a:picLocks noChangeAspect="1" noChangeArrowheads="1"/>
          </p:cNvPicPr>
          <p:nvPr/>
        </p:nvPicPr>
        <p:blipFill>
          <a:blip r:embed="rId5" cstate="print"/>
          <a:srcRect/>
          <a:stretch>
            <a:fillRect/>
          </a:stretch>
        </p:blipFill>
        <p:spPr bwMode="auto">
          <a:xfrm>
            <a:off x="8704385" y="395532"/>
            <a:ext cx="3117972" cy="712299"/>
          </a:xfrm>
          <a:prstGeom prst="rect">
            <a:avLst/>
          </a:prstGeom>
          <a:noFill/>
        </p:spPr>
      </p:pic>
    </p:spTree>
    <p:extLst>
      <p:ext uri="{BB962C8B-B14F-4D97-AF65-F5344CB8AC3E}">
        <p14:creationId xmlns:p14="http://schemas.microsoft.com/office/powerpoint/2010/main" xmlns="" val="218348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38" y="281843"/>
            <a:ext cx="6567854" cy="597387"/>
          </a:xfrm>
        </p:spPr>
        <p:txBody>
          <a:bodyPr/>
          <a:lstStyle/>
          <a:p>
            <a:r>
              <a:rPr lang="en-US" sz="2400" b="1" dirty="0" smtClean="0"/>
              <a:t>LOGISTIC REGRESION ALGORITHM USING TF-IDF</a:t>
            </a:r>
            <a:endParaRPr lang="en-US" sz="2400" b="1" dirty="0"/>
          </a:p>
        </p:txBody>
      </p:sp>
      <p:sp>
        <p:nvSpPr>
          <p:cNvPr id="4" name="Text Placeholder 3"/>
          <p:cNvSpPr>
            <a:spLocks noGrp="1"/>
          </p:cNvSpPr>
          <p:nvPr>
            <p:ph type="body" idx="2"/>
          </p:nvPr>
        </p:nvSpPr>
        <p:spPr>
          <a:xfrm>
            <a:off x="6435970" y="1846385"/>
            <a:ext cx="5595198" cy="1134208"/>
          </a:xfrm>
        </p:spPr>
        <p:txBody>
          <a:bodyPr/>
          <a:lstStyle/>
          <a:p>
            <a:pPr>
              <a:buFont typeface="Wingdings" pitchFamily="2" charset="2"/>
              <a:buChar char="Ø"/>
            </a:pPr>
            <a:r>
              <a:rPr lang="en-IN" b="1" dirty="0" smtClean="0"/>
              <a:t>In the Random Forest Algorithm,  rating 5 is Highest  Predicted Correctly(103698)</a:t>
            </a:r>
          </a:p>
          <a:p>
            <a:pPr>
              <a:buFont typeface="Wingdings" pitchFamily="2" charset="2"/>
              <a:buChar char="Ø"/>
            </a:pPr>
            <a:r>
              <a:rPr lang="en-IN" b="1" dirty="0" smtClean="0"/>
              <a:t> And rating 1,2,3,4  Lowest predicted correctly</a:t>
            </a:r>
          </a:p>
        </p:txBody>
      </p:sp>
      <p:pic>
        <p:nvPicPr>
          <p:cNvPr id="46081" name="Picture 1"/>
          <p:cNvPicPr>
            <a:picLocks noChangeAspect="1" noChangeArrowheads="1"/>
          </p:cNvPicPr>
          <p:nvPr/>
        </p:nvPicPr>
        <p:blipFill>
          <a:blip r:embed="rId2" cstate="print"/>
          <a:srcRect/>
          <a:stretch>
            <a:fillRect/>
          </a:stretch>
        </p:blipFill>
        <p:spPr bwMode="auto">
          <a:xfrm>
            <a:off x="826600" y="2363665"/>
            <a:ext cx="4141054" cy="1170842"/>
          </a:xfrm>
          <a:prstGeom prst="rect">
            <a:avLst/>
          </a:prstGeom>
          <a:noFill/>
          <a:ln w="9525">
            <a:noFill/>
            <a:miter lim="800000"/>
            <a:headEnd/>
            <a:tailEnd/>
          </a:ln>
          <a:effectLst/>
        </p:spPr>
      </p:pic>
      <p:pic>
        <p:nvPicPr>
          <p:cNvPr id="46082" name="Picture 2"/>
          <p:cNvPicPr>
            <a:picLocks noChangeAspect="1" noChangeArrowheads="1"/>
          </p:cNvPicPr>
          <p:nvPr/>
        </p:nvPicPr>
        <p:blipFill>
          <a:blip r:embed="rId3" cstate="print"/>
          <a:srcRect/>
          <a:stretch>
            <a:fillRect/>
          </a:stretch>
        </p:blipFill>
        <p:spPr bwMode="auto">
          <a:xfrm>
            <a:off x="828552" y="3701562"/>
            <a:ext cx="4139101" cy="2727691"/>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cstate="print"/>
          <a:srcRect/>
          <a:stretch>
            <a:fillRect/>
          </a:stretch>
        </p:blipFill>
        <p:spPr bwMode="auto">
          <a:xfrm>
            <a:off x="6483839" y="3323492"/>
            <a:ext cx="5311775" cy="3130062"/>
          </a:xfrm>
          <a:prstGeom prst="rect">
            <a:avLst/>
          </a:prstGeom>
          <a:noFill/>
          <a:ln w="9525">
            <a:noFill/>
            <a:miter lim="800000"/>
            <a:headEnd/>
            <a:tailEnd/>
          </a:ln>
          <a:effectLst/>
        </p:spPr>
      </p:pic>
      <p:pic>
        <p:nvPicPr>
          <p:cNvPr id="9" name="Picture 4" descr="C:\Users\KISHOR MONDAL\Downloads\innomatics Logo.png"/>
          <p:cNvPicPr>
            <a:picLocks noChangeAspect="1" noChangeArrowheads="1"/>
          </p:cNvPicPr>
          <p:nvPr/>
        </p:nvPicPr>
        <p:blipFill>
          <a:blip r:embed="rId5" cstate="print"/>
          <a:srcRect/>
          <a:stretch>
            <a:fillRect/>
          </a:stretch>
        </p:blipFill>
        <p:spPr bwMode="auto">
          <a:xfrm>
            <a:off x="8827477" y="333987"/>
            <a:ext cx="2994879" cy="641960"/>
          </a:xfrm>
          <a:prstGeom prst="rect">
            <a:avLst/>
          </a:prstGeom>
          <a:noFill/>
        </p:spPr>
      </p:pic>
    </p:spTree>
    <p:extLst>
      <p:ext uri="{BB962C8B-B14F-4D97-AF65-F5344CB8AC3E}">
        <p14:creationId xmlns:p14="http://schemas.microsoft.com/office/powerpoint/2010/main" xmlns="" val="2995502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70" y="519235"/>
            <a:ext cx="6277708" cy="571012"/>
          </a:xfrm>
        </p:spPr>
        <p:txBody>
          <a:bodyPr/>
          <a:lstStyle/>
          <a:p>
            <a:r>
              <a:rPr lang="en-US" sz="20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K-NEAREST NEIGHBORS ALGORITHM USING TF-IDF</a:t>
            </a:r>
            <a:endParaRPr lang="en-US" sz="2000" b="1"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 Placeholder 3"/>
          <p:cNvSpPr>
            <a:spLocks noGrp="1"/>
          </p:cNvSpPr>
          <p:nvPr>
            <p:ph type="body" idx="2"/>
          </p:nvPr>
        </p:nvSpPr>
        <p:spPr>
          <a:xfrm>
            <a:off x="6733777" y="1969478"/>
            <a:ext cx="5065500" cy="1019907"/>
          </a:xfrm>
        </p:spPr>
        <p:txBody>
          <a:bodyPr>
            <a:noAutofit/>
          </a:bodyPr>
          <a:lstStyle/>
          <a:p>
            <a:pPr>
              <a:buFont typeface="Wingdings" pitchFamily="2" charset="2"/>
              <a:buChar char="Ø"/>
            </a:pPr>
            <a:r>
              <a:rPr lang="en-IN" sz="1600" b="1" dirty="0" smtClean="0"/>
              <a:t>In the Random Forest Algorithm,  rating 5 is Highest  Predicted Correctly(102281)</a:t>
            </a:r>
          </a:p>
          <a:p>
            <a:pPr>
              <a:buFont typeface="Wingdings" pitchFamily="2" charset="2"/>
              <a:buChar char="Ø"/>
            </a:pPr>
            <a:r>
              <a:rPr lang="en-IN" sz="1600" b="1" dirty="0" smtClean="0"/>
              <a:t> And rating 1,2,3,4  Lowest predicted correctly</a:t>
            </a:r>
          </a:p>
        </p:txBody>
      </p:sp>
      <p:pic>
        <p:nvPicPr>
          <p:cNvPr id="45057" name="Picture 1"/>
          <p:cNvPicPr>
            <a:picLocks noChangeAspect="1" noChangeArrowheads="1"/>
          </p:cNvPicPr>
          <p:nvPr/>
        </p:nvPicPr>
        <p:blipFill>
          <a:blip r:embed="rId2" cstate="print"/>
          <a:srcRect/>
          <a:stretch>
            <a:fillRect/>
          </a:stretch>
        </p:blipFill>
        <p:spPr bwMode="auto">
          <a:xfrm>
            <a:off x="1024914" y="1829898"/>
            <a:ext cx="3977909" cy="1203447"/>
          </a:xfrm>
          <a:prstGeom prst="rect">
            <a:avLst/>
          </a:prstGeom>
          <a:noFill/>
          <a:ln w="9525">
            <a:noFill/>
            <a:miter lim="800000"/>
            <a:headEnd/>
            <a:tailEnd/>
          </a:ln>
          <a:effectLst/>
        </p:spPr>
      </p:pic>
      <p:pic>
        <p:nvPicPr>
          <p:cNvPr id="45058" name="Picture 2"/>
          <p:cNvPicPr>
            <a:picLocks noChangeAspect="1" noChangeArrowheads="1"/>
          </p:cNvPicPr>
          <p:nvPr/>
        </p:nvPicPr>
        <p:blipFill>
          <a:blip r:embed="rId3" cstate="print"/>
          <a:srcRect/>
          <a:stretch>
            <a:fillRect/>
          </a:stretch>
        </p:blipFill>
        <p:spPr bwMode="auto">
          <a:xfrm>
            <a:off x="936136" y="3747843"/>
            <a:ext cx="4339249" cy="2714503"/>
          </a:xfrm>
          <a:prstGeom prst="rect">
            <a:avLst/>
          </a:prstGeom>
          <a:noFill/>
          <a:ln w="9525">
            <a:noFill/>
            <a:miter lim="800000"/>
            <a:headEnd/>
            <a:tailEnd/>
          </a:ln>
          <a:effectLst/>
        </p:spPr>
      </p:pic>
      <p:pic>
        <p:nvPicPr>
          <p:cNvPr id="45059" name="Picture 3"/>
          <p:cNvPicPr>
            <a:picLocks noChangeAspect="1" noChangeArrowheads="1"/>
          </p:cNvPicPr>
          <p:nvPr/>
        </p:nvPicPr>
        <p:blipFill>
          <a:blip r:embed="rId4" cstate="print"/>
          <a:srcRect/>
          <a:stretch>
            <a:fillRect/>
          </a:stretch>
        </p:blipFill>
        <p:spPr bwMode="auto">
          <a:xfrm>
            <a:off x="6734908" y="3226777"/>
            <a:ext cx="4941275" cy="3235570"/>
          </a:xfrm>
          <a:prstGeom prst="rect">
            <a:avLst/>
          </a:prstGeom>
          <a:noFill/>
          <a:ln w="9525">
            <a:noFill/>
            <a:miter lim="800000"/>
            <a:headEnd/>
            <a:tailEnd/>
          </a:ln>
          <a:effectLst/>
        </p:spPr>
      </p:pic>
      <p:pic>
        <p:nvPicPr>
          <p:cNvPr id="9" name="Picture 4" descr="C:\Users\KISHOR MONDAL\Downloads\innomatics Logo.png"/>
          <p:cNvPicPr>
            <a:picLocks noChangeAspect="1" noChangeArrowheads="1"/>
          </p:cNvPicPr>
          <p:nvPr/>
        </p:nvPicPr>
        <p:blipFill>
          <a:blip r:embed="rId5" cstate="print"/>
          <a:srcRect/>
          <a:stretch>
            <a:fillRect/>
          </a:stretch>
        </p:blipFill>
        <p:spPr bwMode="auto">
          <a:xfrm>
            <a:off x="8827477" y="333987"/>
            <a:ext cx="2994879" cy="641960"/>
          </a:xfrm>
          <a:prstGeom prst="rect">
            <a:avLst/>
          </a:prstGeom>
          <a:noFill/>
        </p:spPr>
      </p:pic>
    </p:spTree>
    <p:extLst>
      <p:ext uri="{BB962C8B-B14F-4D97-AF65-F5344CB8AC3E}">
        <p14:creationId xmlns:p14="http://schemas.microsoft.com/office/powerpoint/2010/main" xmlns="" val="218437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854" y="309841"/>
            <a:ext cx="6588369" cy="914400"/>
          </a:xfrm>
        </p:spPr>
        <p:txBody>
          <a:bodyPr>
            <a:noAutofit/>
          </a:bodyPr>
          <a:lstStyle/>
          <a:p>
            <a:pPr algn="ctr"/>
            <a:r>
              <a:rPr lang="en-IN" sz="4000" b="1" dirty="0" smtClean="0"/>
              <a:t>Contents</a:t>
            </a:r>
            <a:endParaRPr lang="en-US" sz="4000" b="1" dirty="0"/>
          </a:p>
        </p:txBody>
      </p:sp>
      <p:sp>
        <p:nvSpPr>
          <p:cNvPr id="4" name="Text Placeholder 3"/>
          <p:cNvSpPr>
            <a:spLocks noGrp="1"/>
          </p:cNvSpPr>
          <p:nvPr>
            <p:ph idx="1"/>
          </p:nvPr>
        </p:nvSpPr>
        <p:spPr>
          <a:xfrm>
            <a:off x="2072054" y="1678051"/>
            <a:ext cx="6236677" cy="4863425"/>
          </a:xfrm>
        </p:spPr>
        <p:txBody>
          <a:bodyPr>
            <a:normAutofit fontScale="92500" lnSpcReduction="10000"/>
          </a:bodyPr>
          <a:lstStyle/>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Introduction</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Tools (Libraries) used</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Raw Data</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Data Cleaning and Data Manipulation</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Cleaned Data</a:t>
            </a:r>
          </a:p>
          <a:p>
            <a:pPr marL="457200" indent="-396000">
              <a:lnSpc>
                <a:spcPct val="105000"/>
              </a:lnSpc>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EDA(</a:t>
            </a:r>
            <a:r>
              <a:rPr lang="en-US" sz="2400" dirty="0" smtClean="0"/>
              <a:t>Exploratory Data Analysis</a:t>
            </a:r>
            <a:r>
              <a:rPr lang="en-IN" sz="2400" dirty="0" smtClean="0">
                <a:solidFill>
                  <a:schemeClr val="tx1"/>
                </a:solidFill>
                <a:latin typeface="Times New Roman" panose="02020603050405020304" pitchFamily="18" charset="0"/>
                <a:cs typeface="Times New Roman" panose="02020603050405020304" pitchFamily="18" charset="0"/>
                <a:sym typeface="Calibri"/>
              </a:rPr>
              <a:t>)</a:t>
            </a:r>
          </a:p>
          <a:p>
            <a:pPr marL="457200" indent="-396000">
              <a:lnSpc>
                <a:spcPct val="105000"/>
              </a:lnSpc>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Word Cloud</a:t>
            </a:r>
          </a:p>
          <a:p>
            <a:pPr marL="457200" indent="-396000">
              <a:lnSpc>
                <a:spcPct val="105000"/>
              </a:lnSpc>
              <a:spcAft>
                <a:spcPts val="600"/>
              </a:spcAft>
              <a:buClr>
                <a:schemeClr val="accent2">
                  <a:lumMod val="50000"/>
                </a:schemeClr>
              </a:buClr>
              <a:buSzPct val="60000"/>
              <a:buFont typeface="Wingdings" panose="05000000000000000000" pitchFamily="2" charset="2"/>
              <a:buChar char="v"/>
            </a:pPr>
            <a:r>
              <a:rPr lang="en-US" sz="2400" dirty="0" smtClean="0"/>
              <a:t>Building the Model</a:t>
            </a:r>
            <a:endParaRPr lang="en-IN" sz="2400" dirty="0" smtClean="0">
              <a:solidFill>
                <a:schemeClr val="tx1"/>
              </a:solidFill>
              <a:latin typeface="Times New Roman" panose="02020603050405020304" pitchFamily="18" charset="0"/>
              <a:cs typeface="Times New Roman" panose="02020603050405020304" pitchFamily="18" charset="0"/>
              <a:sym typeface="Calibri"/>
            </a:endParaRP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Observations</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Challenges</a:t>
            </a:r>
          </a:p>
          <a:p>
            <a:pPr marL="457200" lvl="0" indent="-39600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sym typeface="Calibri"/>
              </a:rPr>
              <a:t>Conclusion</a:t>
            </a:r>
            <a:endParaRPr lang="en-IN" sz="2400" dirty="0" smtClean="0">
              <a:solidFill>
                <a:schemeClr val="tx1"/>
              </a:solidFill>
              <a:latin typeface="Times New Roman" panose="02020603050405020304" pitchFamily="18" charset="0"/>
              <a:cs typeface="Times New Roman" panose="02020603050405020304" pitchFamily="18" charset="0"/>
            </a:endParaRPr>
          </a:p>
          <a:p>
            <a:endParaRPr lang="en-US" sz="2400" dirty="0"/>
          </a:p>
        </p:txBody>
      </p:sp>
      <p:pic>
        <p:nvPicPr>
          <p:cNvPr id="5" name="Picture 6" descr="C:\Users\KISHOR MONDAL\Downloads\innomatics Logo.png"/>
          <p:cNvPicPr>
            <a:picLocks noChangeAspect="1" noChangeArrowheads="1"/>
          </p:cNvPicPr>
          <p:nvPr/>
        </p:nvPicPr>
        <p:blipFill>
          <a:blip r:embed="rId2" cstate="print"/>
          <a:srcRect/>
          <a:stretch>
            <a:fillRect/>
          </a:stretch>
        </p:blipFill>
        <p:spPr bwMode="auto">
          <a:xfrm>
            <a:off x="9275885" y="219808"/>
            <a:ext cx="2705100" cy="6857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a:xfrm>
            <a:off x="1219200" y="1248508"/>
            <a:ext cx="10363200" cy="5107052"/>
          </a:xfrm>
        </p:spPr>
        <p:txBody>
          <a:bodyPr>
            <a:normAutofit/>
          </a:bodyPr>
          <a:lstStyle/>
          <a:p>
            <a:r>
              <a:rPr lang="en-US" sz="2000" dirty="0" smtClean="0"/>
              <a:t>Clean and preprocess the text data by removing stop words, special characters, and converting text to lowercase. </a:t>
            </a:r>
          </a:p>
          <a:p>
            <a:r>
              <a:rPr lang="en-US" sz="2000" dirty="0" smtClean="0"/>
              <a:t>Split the text into individual words or tokens. This allows you to work with individual words as features. </a:t>
            </a:r>
          </a:p>
          <a:p>
            <a:r>
              <a:rPr lang="en-US" sz="2000" dirty="0" smtClean="0"/>
              <a:t>Convert text data into numerical vectors using techniques such as TF-IDF (Term Frequency-Inverse Document Frequency).</a:t>
            </a:r>
          </a:p>
          <a:p>
            <a:r>
              <a:rPr lang="en-US" sz="2000" dirty="0" smtClean="0"/>
              <a:t>Depending on the dataset, you may need to select the most relevant features to improve model performance and reduce dimensionality. </a:t>
            </a:r>
          </a:p>
          <a:p>
            <a:r>
              <a:rPr lang="en-US" sz="2000" dirty="0" smtClean="0"/>
              <a:t>Consider using n-grams (sequences of n words) as features to capture context and word relationships.</a:t>
            </a:r>
            <a:endParaRPr lang="en-IN" sz="2000"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8862648" y="184639"/>
            <a:ext cx="3118337" cy="773723"/>
          </a:xfrm>
          <a:prstGeom prst="rect">
            <a:avLst/>
          </a:prstGeom>
          <a:noFill/>
        </p:spPr>
      </p:pic>
    </p:spTree>
    <p:extLst>
      <p:ext uri="{BB962C8B-B14F-4D97-AF65-F5344CB8AC3E}">
        <p14:creationId xmlns:p14="http://schemas.microsoft.com/office/powerpoint/2010/main" xmlns="" val="1158583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69" y="345010"/>
            <a:ext cx="5583116" cy="914400"/>
          </a:xfrm>
        </p:spPr>
        <p:txBody>
          <a:bodyPr/>
          <a:lstStyle/>
          <a:p>
            <a:r>
              <a:rPr lang="en-US" dirty="0" smtClean="0"/>
              <a:t>  Model Building</a:t>
            </a:r>
            <a:endParaRPr lang="en-IN" dirty="0"/>
          </a:p>
        </p:txBody>
      </p:sp>
      <p:sp>
        <p:nvSpPr>
          <p:cNvPr id="3" name="Content Placeholder 2"/>
          <p:cNvSpPr>
            <a:spLocks noGrp="1"/>
          </p:cNvSpPr>
          <p:nvPr>
            <p:ph idx="1"/>
          </p:nvPr>
        </p:nvSpPr>
        <p:spPr>
          <a:xfrm>
            <a:off x="1219200" y="1783559"/>
            <a:ext cx="10363200" cy="3333563"/>
          </a:xfrm>
        </p:spPr>
        <p:txBody>
          <a:bodyPr/>
          <a:lstStyle/>
          <a:p>
            <a:pPr algn="just"/>
            <a:r>
              <a:rPr lang="en-US" dirty="0" smtClean="0"/>
              <a:t>Use Decision Tree Classifier for Building Model</a:t>
            </a:r>
          </a:p>
          <a:p>
            <a:pPr algn="just"/>
            <a:r>
              <a:rPr lang="en-US" dirty="0" smtClean="0"/>
              <a:t>Random Forest Classifier also used </a:t>
            </a:r>
          </a:p>
          <a:p>
            <a:pPr algn="just"/>
            <a:r>
              <a:rPr lang="en-US" dirty="0" smtClean="0"/>
              <a:t>kNN algorithm used for building purpose</a:t>
            </a:r>
          </a:p>
          <a:p>
            <a:pPr algn="just"/>
            <a:r>
              <a:rPr lang="en-US" dirty="0" smtClean="0"/>
              <a:t>Other than that Multinomial-NB and logistic regression also used </a:t>
            </a:r>
            <a:endParaRPr lang="en-IN"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8897817" y="404448"/>
            <a:ext cx="3118337" cy="773723"/>
          </a:xfrm>
          <a:prstGeom prst="rect">
            <a:avLst/>
          </a:prstGeom>
          <a:noFill/>
        </p:spPr>
      </p:pic>
    </p:spTree>
    <p:extLst>
      <p:ext uri="{BB962C8B-B14F-4D97-AF65-F5344CB8AC3E}">
        <p14:creationId xmlns:p14="http://schemas.microsoft.com/office/powerpoint/2010/main" xmlns="" val="708286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384" y="547234"/>
            <a:ext cx="5542085" cy="914400"/>
          </a:xfrm>
        </p:spPr>
        <p:txBody>
          <a:bodyPr/>
          <a:lstStyle/>
          <a:p>
            <a:pPr algn="ctr"/>
            <a:r>
              <a:rPr lang="en-US" dirty="0" smtClean="0"/>
              <a:t>Model Evaluation</a:t>
            </a:r>
            <a:endParaRPr lang="en-IN" dirty="0"/>
          </a:p>
        </p:txBody>
      </p:sp>
      <p:sp>
        <p:nvSpPr>
          <p:cNvPr id="3" name="Content Placeholder 2"/>
          <p:cNvSpPr>
            <a:spLocks noGrp="1"/>
          </p:cNvSpPr>
          <p:nvPr>
            <p:ph idx="1"/>
          </p:nvPr>
        </p:nvSpPr>
        <p:spPr/>
        <p:txBody>
          <a:bodyPr/>
          <a:lstStyle/>
          <a:p>
            <a:r>
              <a:rPr lang="en-US" dirty="0" smtClean="0"/>
              <a:t>In this Evaluation part calculate Accracy,precision,recall,f1-score for each and every Algorithm</a:t>
            </a:r>
          </a:p>
          <a:p>
            <a:r>
              <a:rPr lang="en-US" dirty="0" smtClean="0"/>
              <a:t>Create confusion Matrix for all algorithm</a:t>
            </a:r>
          </a:p>
          <a:p>
            <a:r>
              <a:rPr lang="en-US" dirty="0" smtClean="0"/>
              <a:t>Comparing which Algorithm’s Accuracy score is high</a:t>
            </a:r>
          </a:p>
          <a:p>
            <a:r>
              <a:rPr lang="en-US" dirty="0" smtClean="0"/>
              <a:t>After comparing all Random Forest and Logistic Regression is best Algorithm in term of Accuracy </a:t>
            </a:r>
          </a:p>
          <a:p>
            <a:pPr marL="0" indent="0">
              <a:buNone/>
            </a:pPr>
            <a:endParaRPr lang="en-IN"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8765933" y="316524"/>
            <a:ext cx="3118337" cy="773723"/>
          </a:xfrm>
          <a:prstGeom prst="rect">
            <a:avLst/>
          </a:prstGeom>
          <a:noFill/>
        </p:spPr>
      </p:pic>
    </p:spTree>
    <p:extLst>
      <p:ext uri="{BB962C8B-B14F-4D97-AF65-F5344CB8AC3E}">
        <p14:creationId xmlns:p14="http://schemas.microsoft.com/office/powerpoint/2010/main" xmlns="" val="288191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547" y="441726"/>
            <a:ext cx="7124700" cy="736444"/>
          </a:xfrm>
        </p:spPr>
        <p:txBody>
          <a:bodyPr/>
          <a:lstStyle/>
          <a:p>
            <a:r>
              <a:rPr lang="en-US" sz="2800" dirty="0" smtClean="0"/>
              <a:t>Accuracy score of Different Algorithm </a:t>
            </a:r>
            <a:endParaRPr lang="en-IN" sz="2800" dirty="0"/>
          </a:p>
        </p:txBody>
      </p:sp>
      <p:pic>
        <p:nvPicPr>
          <p:cNvPr id="40961" name="Picture 1"/>
          <p:cNvPicPr>
            <a:picLocks noChangeAspect="1" noChangeArrowheads="1"/>
          </p:cNvPicPr>
          <p:nvPr/>
        </p:nvPicPr>
        <p:blipFill>
          <a:blip r:embed="rId2" cstate="print"/>
          <a:srcRect/>
          <a:stretch>
            <a:fillRect/>
          </a:stretch>
        </p:blipFill>
        <p:spPr bwMode="auto">
          <a:xfrm>
            <a:off x="984738" y="1896867"/>
            <a:ext cx="9161585" cy="4697363"/>
          </a:xfrm>
          <a:prstGeom prst="rect">
            <a:avLst/>
          </a:prstGeom>
          <a:noFill/>
          <a:ln w="9525">
            <a:noFill/>
            <a:miter lim="800000"/>
            <a:headEnd/>
            <a:tailEnd/>
          </a:ln>
          <a:effectLst/>
        </p:spPr>
      </p:pic>
      <p:pic>
        <p:nvPicPr>
          <p:cNvPr id="6" name="Picture 6" descr="C:\Users\KISHOR MONDAL\Downloads\innomatics Logo.png"/>
          <p:cNvPicPr>
            <a:picLocks noChangeAspect="1" noChangeArrowheads="1"/>
          </p:cNvPicPr>
          <p:nvPr/>
        </p:nvPicPr>
        <p:blipFill>
          <a:blip r:embed="rId3" cstate="print"/>
          <a:srcRect/>
          <a:stretch>
            <a:fillRect/>
          </a:stretch>
        </p:blipFill>
        <p:spPr bwMode="auto">
          <a:xfrm>
            <a:off x="8906609" y="334109"/>
            <a:ext cx="3118337" cy="773723"/>
          </a:xfrm>
          <a:prstGeom prst="rect">
            <a:avLst/>
          </a:prstGeom>
          <a:noFill/>
        </p:spPr>
      </p:pic>
    </p:spTree>
    <p:extLst>
      <p:ext uri="{BB962C8B-B14F-4D97-AF65-F5344CB8AC3E}">
        <p14:creationId xmlns:p14="http://schemas.microsoft.com/office/powerpoint/2010/main" xmlns="" val="2796723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3845169" cy="914400"/>
          </a:xfrm>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r>
              <a:rPr lang="en-US" dirty="0" smtClean="0"/>
              <a:t>In </a:t>
            </a:r>
            <a:r>
              <a:rPr lang="en-US" b="1" dirty="0" smtClean="0"/>
              <a:t>sentiment </a:t>
            </a:r>
            <a:r>
              <a:rPr lang="en-US" b="1" dirty="0" smtClean="0"/>
              <a:t>analysis</a:t>
            </a:r>
            <a:r>
              <a:rPr lang="en-US" dirty="0" smtClean="0"/>
              <a:t> </a:t>
            </a:r>
            <a:r>
              <a:rPr lang="en-US" b="1" dirty="0" smtClean="0"/>
              <a:t>model </a:t>
            </a:r>
            <a:r>
              <a:rPr lang="en-US" b="1" dirty="0" smtClean="0"/>
              <a:t>it has been seen that Random Forest achieve highest accuracy with 79.65 % and Logistic Regression is 76.94 %</a:t>
            </a:r>
          </a:p>
          <a:p>
            <a:pPr>
              <a:buNone/>
            </a:pPr>
            <a:endParaRPr lang="en-IN"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9363808" y="219809"/>
            <a:ext cx="2617177" cy="729760"/>
          </a:xfrm>
          <a:prstGeom prst="rect">
            <a:avLst/>
          </a:prstGeom>
          <a:noFill/>
        </p:spPr>
      </p:pic>
    </p:spTree>
    <p:extLst>
      <p:ext uri="{BB962C8B-B14F-4D97-AF65-F5344CB8AC3E}">
        <p14:creationId xmlns:p14="http://schemas.microsoft.com/office/powerpoint/2010/main" xmlns="" val="396543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6069623" cy="914400"/>
          </a:xfrm>
        </p:spPr>
        <p:txBody>
          <a:bodyPr/>
          <a:lstStyle/>
          <a:p>
            <a:r>
              <a:rPr lang="en-US" dirty="0" smtClean="0"/>
              <a:t>challenges</a:t>
            </a:r>
            <a:endParaRPr lang="en-IN" dirty="0"/>
          </a:p>
        </p:txBody>
      </p:sp>
      <p:sp>
        <p:nvSpPr>
          <p:cNvPr id="3" name="Content Placeholder 2"/>
          <p:cNvSpPr>
            <a:spLocks noGrp="1"/>
          </p:cNvSpPr>
          <p:nvPr>
            <p:ph idx="1"/>
          </p:nvPr>
        </p:nvSpPr>
        <p:spPr/>
        <p:txBody>
          <a:bodyPr>
            <a:normAutofit/>
          </a:bodyPr>
          <a:lstStyle/>
          <a:p>
            <a:r>
              <a:rPr lang="en-US" dirty="0" smtClean="0"/>
              <a:t>Text data may contain spelling errors, slang, and inconsistent grammar, making it challenging to preprocess effectively. </a:t>
            </a:r>
          </a:p>
          <a:p>
            <a:r>
              <a:rPr lang="en-US" dirty="0" smtClean="0"/>
              <a:t>Sentiment analysis models trained on one domain may not perform well on text from a different domain. </a:t>
            </a:r>
          </a:p>
          <a:p>
            <a:r>
              <a:rPr lang="en-US" dirty="0" smtClean="0"/>
              <a:t>The meaning of a word can change based on its context. Models must capture the context accurately. </a:t>
            </a:r>
            <a:r>
              <a:rPr lang="en-US" dirty="0" smtClean="0"/>
              <a:t> </a:t>
            </a:r>
            <a:endParaRPr lang="en-US" dirty="0" smtClean="0"/>
          </a:p>
          <a:p>
            <a:pPr>
              <a:buNone/>
            </a:pPr>
            <a:endParaRPr lang="en-IN"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9381392" y="219808"/>
            <a:ext cx="2599593" cy="747345"/>
          </a:xfrm>
          <a:prstGeom prst="rect">
            <a:avLst/>
          </a:prstGeom>
          <a:noFill/>
        </p:spPr>
      </p:pic>
    </p:spTree>
    <p:extLst>
      <p:ext uri="{BB962C8B-B14F-4D97-AF65-F5344CB8AC3E}">
        <p14:creationId xmlns:p14="http://schemas.microsoft.com/office/powerpoint/2010/main" xmlns="" val="988639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ow to Respond to &quot;Do You Have Any Questions for Me ..."/>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3179" y="258431"/>
            <a:ext cx="8702193" cy="528631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C:\Users\KISHOR MONDAL\Downloads\innomatics Logo.png"/>
          <p:cNvPicPr>
            <a:picLocks noChangeAspect="1" noChangeArrowheads="1"/>
          </p:cNvPicPr>
          <p:nvPr/>
        </p:nvPicPr>
        <p:blipFill>
          <a:blip r:embed="rId3" cstate="print"/>
          <a:srcRect/>
          <a:stretch>
            <a:fillRect/>
          </a:stretch>
        </p:blipFill>
        <p:spPr bwMode="auto">
          <a:xfrm>
            <a:off x="9337431" y="5908431"/>
            <a:ext cx="2608385" cy="729763"/>
          </a:xfrm>
          <a:prstGeom prst="rect">
            <a:avLst/>
          </a:prstGeom>
          <a:noFill/>
        </p:spPr>
      </p:pic>
    </p:spTree>
    <p:extLst>
      <p:ext uri="{BB962C8B-B14F-4D97-AF65-F5344CB8AC3E}">
        <p14:creationId xmlns:p14="http://schemas.microsoft.com/office/powerpoint/2010/main" xmlns="" val="73370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you Stock Photos, Royalty Free Thank you Images | Depositphotos"/>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1359" y="248850"/>
            <a:ext cx="9019309" cy="446022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C:\Users\KISHOR MONDAL\Downloads\innomatics Logo.png"/>
          <p:cNvPicPr>
            <a:picLocks noChangeAspect="1" noChangeArrowheads="1"/>
          </p:cNvPicPr>
          <p:nvPr/>
        </p:nvPicPr>
        <p:blipFill>
          <a:blip r:embed="rId3" cstate="print"/>
          <a:srcRect/>
          <a:stretch>
            <a:fillRect/>
          </a:stretch>
        </p:blipFill>
        <p:spPr bwMode="auto">
          <a:xfrm>
            <a:off x="9381391" y="5785339"/>
            <a:ext cx="2599593" cy="747345"/>
          </a:xfrm>
          <a:prstGeom prst="rect">
            <a:avLst/>
          </a:prstGeom>
          <a:noFill/>
        </p:spPr>
      </p:pic>
    </p:spTree>
    <p:extLst>
      <p:ext uri="{BB962C8B-B14F-4D97-AF65-F5344CB8AC3E}">
        <p14:creationId xmlns:p14="http://schemas.microsoft.com/office/powerpoint/2010/main" xmlns="" val="659826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Introduction</a:t>
            </a:r>
            <a:endParaRPr lang="en-US" sz="3600" b="1" dirty="0"/>
          </a:p>
        </p:txBody>
      </p:sp>
      <p:sp>
        <p:nvSpPr>
          <p:cNvPr id="4" name="Text Placeholder 3"/>
          <p:cNvSpPr>
            <a:spLocks noGrp="1"/>
          </p:cNvSpPr>
          <p:nvPr>
            <p:ph idx="1"/>
          </p:nvPr>
        </p:nvSpPr>
        <p:spPr/>
        <p:txBody>
          <a:bodyPr>
            <a:noAutofit/>
          </a:bodyPr>
          <a:lstStyle/>
          <a:p>
            <a:pPr algn="just">
              <a:buFont typeface="Wingdings" pitchFamily="2" charset="2"/>
              <a:buChar char="Ø"/>
            </a:pPr>
            <a:r>
              <a:rPr lang="en-US" sz="2000" dirty="0" smtClean="0"/>
              <a:t> </a:t>
            </a:r>
            <a:r>
              <a:rPr lang="en-US" sz="2400" dirty="0" smtClean="0"/>
              <a:t>Amazon gives a platform to small businesses and companies with modest resources to grow larger. And Because of its popularity, people actually spend time and write detailed reviews, about the brand and the product. So, by analyzing that data we can tell companies a lot about their products and also the ways to enhance the quality of the product. But that large amount of data can not be analyzed by a person.</a:t>
            </a:r>
          </a:p>
          <a:p>
            <a:pPr algn="just">
              <a:buFont typeface="Wingdings" pitchFamily="2" charset="2"/>
              <a:buChar char="Ø"/>
            </a:pPr>
            <a:r>
              <a:rPr lang="en-US" sz="2400" dirty="0" smtClean="0"/>
              <a:t>So here comes the Machine learning part, i.e. Natural Language Processing (NLP) to overcome the problem of large datasets and analyze it. Our task is to predict whether the review given is positive or negative.</a:t>
            </a:r>
            <a:endParaRPr lang="en-US" sz="2400" dirty="0"/>
          </a:p>
        </p:txBody>
      </p:sp>
      <p:pic>
        <p:nvPicPr>
          <p:cNvPr id="5" name="Picture 6" descr="C:\Users\KISHOR MONDAL\Downloads\innomatics Logo.png"/>
          <p:cNvPicPr>
            <a:picLocks noChangeAspect="1" noChangeArrowheads="1"/>
          </p:cNvPicPr>
          <p:nvPr/>
        </p:nvPicPr>
        <p:blipFill>
          <a:blip r:embed="rId2" cstate="print"/>
          <a:srcRect/>
          <a:stretch>
            <a:fillRect/>
          </a:stretch>
        </p:blipFill>
        <p:spPr bwMode="auto">
          <a:xfrm>
            <a:off x="9416562" y="219809"/>
            <a:ext cx="2564423" cy="65942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xmlns="" id="{ECCB8A33-45B2-7E46-91BC-5AE81D675500}"/>
              </a:ext>
            </a:extLst>
          </p:cNvPr>
          <p:cNvSpPr txBox="1"/>
          <p:nvPr/>
        </p:nvSpPr>
        <p:spPr>
          <a:xfrm>
            <a:off x="594944" y="214804"/>
            <a:ext cx="4837473" cy="7601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200" b="1" u="sng" spc="200" dirty="0">
                <a:solidFill>
                  <a:schemeClr val="accent1"/>
                </a:solidFill>
                <a:latin typeface="Times New Roman" panose="02020603050405020304" pitchFamily="18" charset="0"/>
                <a:cs typeface="Times New Roman" panose="02020603050405020304" pitchFamily="18" charset="0"/>
                <a:sym typeface="Calibri"/>
              </a:rPr>
              <a:t>Tools (Libraries) Used</a:t>
            </a:r>
            <a:r>
              <a:rPr lang="en-IN" sz="3200" b="1" spc="200" dirty="0">
                <a:solidFill>
                  <a:schemeClr val="accent1"/>
                </a:solidFill>
                <a:latin typeface="Times New Roman" panose="02020603050405020304" pitchFamily="18" charset="0"/>
                <a:cs typeface="Times New Roman" panose="02020603050405020304" pitchFamily="18" charset="0"/>
                <a:sym typeface="Calibri"/>
              </a:rPr>
              <a:t> </a:t>
            </a:r>
            <a:endParaRPr lang="en-IN" sz="2800" b="1" spc="200" dirty="0">
              <a:solidFill>
                <a:schemeClr val="tx1"/>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xmlns="" id="{716C109A-3B47-B963-FFD5-46D02CD65D60}"/>
              </a:ext>
            </a:extLst>
          </p:cNvPr>
          <p:cNvSpPr txBox="1"/>
          <p:nvPr/>
        </p:nvSpPr>
        <p:spPr>
          <a:xfrm>
            <a:off x="722761" y="1125415"/>
            <a:ext cx="4311356" cy="7503552"/>
          </a:xfrm>
          <a:prstGeom prst="rect">
            <a:avLst/>
          </a:prstGeom>
          <a:noFill/>
          <a:ln>
            <a:noFill/>
          </a:ln>
        </p:spPr>
        <p:txBody>
          <a:bodyPr spcFirstLastPara="1" wrap="square" lIns="91425" tIns="45700" rIns="91425" bIns="45700" anchor="t" anchorCtr="0">
            <a:spAutoFit/>
          </a:bodyPr>
          <a:lstStyle/>
          <a:p>
            <a:pPr marL="518400" indent="-457200">
              <a:lnSpc>
                <a:spcPct val="105000"/>
              </a:lnSpc>
              <a:spcAft>
                <a:spcPts val="600"/>
              </a:spcAft>
              <a:buClr>
                <a:schemeClr val="accent5">
                  <a:lumMod val="50000"/>
                </a:schemeClr>
              </a:buClr>
              <a:buSzPct val="80000"/>
            </a:pPr>
            <a:endParaRPr lang="en-US" sz="2800" b="1" kern="100" spc="110" dirty="0" smtClean="0">
              <a:solidFill>
                <a:schemeClr val="tx1"/>
              </a:solidFill>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latin typeface="Calibri" panose="020F0502020204030204" pitchFamily="34" charset="0"/>
                <a:cs typeface="Calibri" panose="020F0502020204030204" pitchFamily="34" charset="0"/>
              </a:rPr>
              <a:t>os</a:t>
            </a:r>
            <a:endParaRPr lang="en-US" sz="2800" b="1" kern="100" spc="110" dirty="0">
              <a:solidFill>
                <a:schemeClr val="tx1"/>
              </a:solidFill>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US" sz="2800" b="1" kern="100" spc="110" dirty="0" smtClean="0">
                <a:solidFill>
                  <a:schemeClr val="tx1"/>
                </a:solidFill>
                <a:latin typeface="Calibri" panose="020F0502020204030204" pitchFamily="34" charset="0"/>
                <a:cs typeface="Calibri" panose="020F0502020204030204" pitchFamily="34" charset="0"/>
              </a:rPr>
              <a:t>Pandas</a:t>
            </a:r>
            <a:endParaRPr lang="en-US" sz="2800" b="1" kern="100" spc="110" dirty="0">
              <a:solidFill>
                <a:schemeClr val="tx1"/>
              </a:solidFill>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US" sz="2800" b="1" kern="100" spc="110" dirty="0">
                <a:solidFill>
                  <a:schemeClr val="tx1"/>
                </a:solidFill>
                <a:latin typeface="Calibri" panose="020F0502020204030204" pitchFamily="34" charset="0"/>
                <a:cs typeface="Calibri" panose="020F0502020204030204" pitchFamily="34" charset="0"/>
              </a:rPr>
              <a:t>Matplotlib</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US" sz="2800" b="1" kern="100" spc="110" dirty="0" smtClean="0">
                <a:solidFill>
                  <a:schemeClr val="tx1"/>
                </a:solidFill>
                <a:latin typeface="Calibri" panose="020F0502020204030204" pitchFamily="34" charset="0"/>
                <a:cs typeface="Calibri" panose="020F0502020204030204" pitchFamily="34" charset="0"/>
              </a:rPr>
              <a:t>Seaborn		</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latin typeface="Calibri" panose="020F0502020204030204" pitchFamily="34" charset="0"/>
                <a:cs typeface="Calibri" panose="020F0502020204030204" pitchFamily="34" charset="0"/>
              </a:rPr>
              <a:t>Scikit-Learn</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solidFill>
                  <a:schemeClr val="tx1"/>
                </a:solidFill>
                <a:latin typeface="Calibri" panose="020F0502020204030204" pitchFamily="34" charset="0"/>
                <a:cs typeface="Calibri" panose="020F0502020204030204" pitchFamily="34" charset="0"/>
              </a:rPr>
              <a:t>Word Cloud</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latin typeface="Calibri" panose="020F0502020204030204" pitchFamily="34" charset="0"/>
                <a:cs typeface="Calibri" panose="020F0502020204030204" pitchFamily="34" charset="0"/>
              </a:rPr>
              <a:t>Nltk</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solidFill>
                  <a:schemeClr val="tx1"/>
                </a:solidFill>
                <a:latin typeface="Calibri" panose="020F0502020204030204" pitchFamily="34" charset="0"/>
                <a:cs typeface="Calibri" panose="020F0502020204030204" pitchFamily="34" charset="0"/>
              </a:rPr>
              <a:t>Textblob</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r>
              <a:rPr lang="en-IN" sz="2800" b="1" kern="100" spc="110" dirty="0" smtClean="0">
                <a:latin typeface="Calibri" panose="020F0502020204030204" pitchFamily="34" charset="0"/>
                <a:cs typeface="Calibri" panose="020F0502020204030204" pitchFamily="34" charset="0"/>
              </a:rPr>
              <a:t>Tqdm</a:t>
            </a:r>
          </a:p>
          <a:p>
            <a:pPr marL="518400" indent="-457200">
              <a:lnSpc>
                <a:spcPct val="105000"/>
              </a:lnSpc>
              <a:spcAft>
                <a:spcPts val="600"/>
              </a:spcAft>
              <a:buClr>
                <a:schemeClr val="accent5">
                  <a:lumMod val="50000"/>
                </a:schemeClr>
              </a:buClr>
              <a:buSzPct val="80000"/>
              <a:buFont typeface="Wingdings" panose="05000000000000000000" pitchFamily="2" charset="2"/>
              <a:buChar char="Ø"/>
            </a:pPr>
            <a:endParaRPr lang="en-IN" sz="2800" b="1" kern="100" spc="110" dirty="0" smtClean="0">
              <a:solidFill>
                <a:schemeClr val="tx1"/>
              </a:solidFill>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buFont typeface="Wingdings" panose="05000000000000000000" pitchFamily="2" charset="2"/>
              <a:buChar char="Ø"/>
            </a:pPr>
            <a:endParaRPr lang="en-US" sz="2800" b="1" kern="100" spc="110" dirty="0" smtClean="0">
              <a:solidFill>
                <a:schemeClr val="tx1"/>
              </a:solidFill>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pPr>
            <a:endParaRPr lang="en-US" sz="2800" b="1" kern="100" spc="110" dirty="0" smtClean="0">
              <a:latin typeface="Calibri" panose="020F0502020204030204" pitchFamily="34" charset="0"/>
              <a:cs typeface="Calibri" panose="020F0502020204030204" pitchFamily="34" charset="0"/>
            </a:endParaRPr>
          </a:p>
          <a:p>
            <a:pPr marL="518400" indent="-457200">
              <a:lnSpc>
                <a:spcPct val="105000"/>
              </a:lnSpc>
              <a:spcAft>
                <a:spcPts val="600"/>
              </a:spcAft>
              <a:buClr>
                <a:schemeClr val="accent5">
                  <a:lumMod val="50000"/>
                </a:schemeClr>
              </a:buClr>
              <a:buSzPct val="80000"/>
              <a:buFont typeface="Wingdings" panose="05000000000000000000" pitchFamily="2" charset="2"/>
              <a:buChar char="Ø"/>
            </a:pPr>
            <a:endParaRPr lang="en-US" sz="2800" b="1" kern="100" spc="110" dirty="0">
              <a:solidFill>
                <a:schemeClr val="tx1"/>
              </a:solidFill>
              <a:latin typeface="Calibri" panose="020F0502020204030204" pitchFamily="34" charset="0"/>
              <a:cs typeface="Calibri" panose="020F0502020204030204" pitchFamily="34" charset="0"/>
            </a:endParaRPr>
          </a:p>
        </p:txBody>
      </p:sp>
      <p:pic>
        <p:nvPicPr>
          <p:cNvPr id="1026" name="Picture 2" descr="Python Logo, symbol, meaning, history, PNG, brand">
            <a:extLst>
              <a:ext uri="{FF2B5EF4-FFF2-40B4-BE49-F238E27FC236}">
                <a16:creationId xmlns:a16="http://schemas.microsoft.com/office/drawing/2014/main" xmlns="" id="{39341288-A3D5-B293-18DF-C7E7433983B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74705" y="2092287"/>
            <a:ext cx="2417295" cy="1430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a:extLst>
              <a:ext uri="{FF2B5EF4-FFF2-40B4-BE49-F238E27FC236}">
                <a16:creationId xmlns:a16="http://schemas.microsoft.com/office/drawing/2014/main" xmlns="" id="{F112A3BC-E443-F7E8-FE5E-937D8B9ED02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0977" y="2898935"/>
            <a:ext cx="2503896" cy="1012317"/>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Matplotlib logo — Matplotlib 3.6.3 documentation">
            <a:extLst>
              <a:ext uri="{FF2B5EF4-FFF2-40B4-BE49-F238E27FC236}">
                <a16:creationId xmlns:a16="http://schemas.microsoft.com/office/drawing/2014/main" xmlns="" id="{E0CCD28F-F962-BBEF-59C8-23277F13B00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31168" y="3936876"/>
            <a:ext cx="3087332" cy="617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Discussion of seaborn logo · Issue #2243 · mwaskom/seaborn · GitHub">
            <a:extLst>
              <a:ext uri="{FF2B5EF4-FFF2-40B4-BE49-F238E27FC236}">
                <a16:creationId xmlns:a16="http://schemas.microsoft.com/office/drawing/2014/main" xmlns="" id="{177348F5-228C-337E-D8C8-86C06322D99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831509" y="3862443"/>
            <a:ext cx="2360491" cy="236049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KISHOR MONDAL\Downloads\nltk.png"/>
          <p:cNvPicPr>
            <a:picLocks noChangeAspect="1" noChangeArrowheads="1"/>
          </p:cNvPicPr>
          <p:nvPr/>
        </p:nvPicPr>
        <p:blipFill>
          <a:blip r:embed="rId6" cstate="print"/>
          <a:srcRect/>
          <a:stretch>
            <a:fillRect/>
          </a:stretch>
        </p:blipFill>
        <p:spPr bwMode="auto">
          <a:xfrm>
            <a:off x="6836279" y="4876668"/>
            <a:ext cx="2895600" cy="1581150"/>
          </a:xfrm>
          <a:prstGeom prst="rect">
            <a:avLst/>
          </a:prstGeom>
          <a:noFill/>
        </p:spPr>
      </p:pic>
      <p:pic>
        <p:nvPicPr>
          <p:cNvPr id="1029" name="Picture 5" descr="C:\Users\KISHOR MONDAL\Downloads\sklearn.png"/>
          <p:cNvPicPr>
            <a:picLocks noChangeAspect="1" noChangeArrowheads="1"/>
          </p:cNvPicPr>
          <p:nvPr/>
        </p:nvPicPr>
        <p:blipFill>
          <a:blip r:embed="rId7" cstate="print"/>
          <a:srcRect/>
          <a:stretch>
            <a:fillRect/>
          </a:stretch>
        </p:blipFill>
        <p:spPr bwMode="auto">
          <a:xfrm>
            <a:off x="6849208" y="1661747"/>
            <a:ext cx="2381250" cy="1081698"/>
          </a:xfrm>
          <a:prstGeom prst="rect">
            <a:avLst/>
          </a:prstGeom>
          <a:noFill/>
        </p:spPr>
      </p:pic>
      <p:pic>
        <p:nvPicPr>
          <p:cNvPr id="16" name="Picture 6" descr="C:\Users\KISHOR MONDAL\Downloads\innomatics Logo.png"/>
          <p:cNvPicPr>
            <a:picLocks noChangeAspect="1" noChangeArrowheads="1"/>
          </p:cNvPicPr>
          <p:nvPr/>
        </p:nvPicPr>
        <p:blipFill>
          <a:blip r:embed="rId8" cstate="print"/>
          <a:srcRect/>
          <a:stretch>
            <a:fillRect/>
          </a:stretch>
        </p:blipFill>
        <p:spPr bwMode="auto">
          <a:xfrm>
            <a:off x="9451731" y="219808"/>
            <a:ext cx="2529254" cy="685799"/>
          </a:xfrm>
          <a:prstGeom prst="rect">
            <a:avLst/>
          </a:prstGeom>
          <a:noFill/>
        </p:spPr>
      </p:pic>
    </p:spTree>
    <p:extLst>
      <p:ext uri="{BB962C8B-B14F-4D97-AF65-F5344CB8AC3E}">
        <p14:creationId xmlns:p14="http://schemas.microsoft.com/office/powerpoint/2010/main" xmlns="" val="294591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9" y="494479"/>
            <a:ext cx="6330461" cy="914400"/>
          </a:xfrm>
        </p:spPr>
        <p:txBody>
          <a:bodyPr/>
          <a:lstStyle/>
          <a:p>
            <a:pPr algn="ctr"/>
            <a:r>
              <a:rPr lang="en-IN" dirty="0" smtClean="0"/>
              <a:t>Raw</a:t>
            </a:r>
            <a:r>
              <a:rPr lang="en-IN" sz="4000" dirty="0" smtClean="0"/>
              <a:t> Data</a:t>
            </a:r>
            <a:endParaRPr lang="en-US" sz="4000" dirty="0"/>
          </a:p>
        </p:txBody>
      </p:sp>
      <p:pic>
        <p:nvPicPr>
          <p:cNvPr id="9" name="Picture 6" descr="C:\Users\KISHOR MONDAL\Downloads\innomatics Logo.png"/>
          <p:cNvPicPr>
            <a:picLocks noChangeAspect="1" noChangeArrowheads="1"/>
          </p:cNvPicPr>
          <p:nvPr/>
        </p:nvPicPr>
        <p:blipFill>
          <a:blip r:embed="rId2" cstate="print"/>
          <a:srcRect/>
          <a:stretch>
            <a:fillRect/>
          </a:stretch>
        </p:blipFill>
        <p:spPr bwMode="auto">
          <a:xfrm>
            <a:off x="9777047" y="219809"/>
            <a:ext cx="2203938" cy="509954"/>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585058" y="1428139"/>
            <a:ext cx="6492875" cy="528039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8081354" y="1406770"/>
            <a:ext cx="2255838" cy="5301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546" y="345010"/>
            <a:ext cx="6532686" cy="914400"/>
          </a:xfrm>
        </p:spPr>
        <p:txBody>
          <a:bodyPr/>
          <a:lstStyle/>
          <a:p>
            <a:pPr algn="ctr"/>
            <a:r>
              <a:rPr lang="en-IN" sz="4000" dirty="0" smtClean="0"/>
              <a:t>Cleaned Data</a:t>
            </a:r>
            <a:endParaRPr lang="en-US" sz="4000" dirty="0"/>
          </a:p>
        </p:txBody>
      </p:sp>
      <p:sp>
        <p:nvSpPr>
          <p:cNvPr id="4" name="Text Placeholder 3"/>
          <p:cNvSpPr>
            <a:spLocks noGrp="1"/>
          </p:cNvSpPr>
          <p:nvPr>
            <p:ph idx="1"/>
          </p:nvPr>
        </p:nvSpPr>
        <p:spPr>
          <a:xfrm>
            <a:off x="1450731" y="1247229"/>
            <a:ext cx="7640515" cy="493648"/>
          </a:xfrm>
        </p:spPr>
        <p:txBody>
          <a:bodyPr>
            <a:normAutofit fontScale="92500" lnSpcReduction="20000"/>
          </a:bodyPr>
          <a:lstStyle/>
          <a:p>
            <a:pPr algn="ctr">
              <a:buNone/>
            </a:pPr>
            <a:r>
              <a:rPr lang="en-IN" sz="3200" dirty="0" smtClean="0"/>
              <a:t>Clean Data after Lemmatizing</a:t>
            </a:r>
            <a:endParaRPr lang="en-US" sz="3200" dirty="0"/>
          </a:p>
        </p:txBody>
      </p:sp>
      <p:pic>
        <p:nvPicPr>
          <p:cNvPr id="4098" name="Picture 2"/>
          <p:cNvPicPr>
            <a:picLocks noChangeAspect="1" noChangeArrowheads="1"/>
          </p:cNvPicPr>
          <p:nvPr/>
        </p:nvPicPr>
        <p:blipFill>
          <a:blip r:embed="rId2" cstate="print"/>
          <a:srcRect/>
          <a:stretch>
            <a:fillRect/>
          </a:stretch>
        </p:blipFill>
        <p:spPr bwMode="auto">
          <a:xfrm>
            <a:off x="726342" y="2099286"/>
            <a:ext cx="6645275" cy="435426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7366611" y="2098428"/>
            <a:ext cx="3352800" cy="4372710"/>
          </a:xfrm>
          <a:prstGeom prst="rect">
            <a:avLst/>
          </a:prstGeom>
          <a:noFill/>
          <a:ln w="9525">
            <a:noFill/>
            <a:miter lim="800000"/>
            <a:headEnd/>
            <a:tailEnd/>
          </a:ln>
          <a:effectLst/>
        </p:spPr>
      </p:pic>
      <p:pic>
        <p:nvPicPr>
          <p:cNvPr id="7" name="Picture 6" descr="C:\Users\KISHOR MONDAL\Downloads\innomatics Logo.png"/>
          <p:cNvPicPr>
            <a:picLocks noChangeAspect="1" noChangeArrowheads="1"/>
          </p:cNvPicPr>
          <p:nvPr/>
        </p:nvPicPr>
        <p:blipFill>
          <a:blip r:embed="rId4" cstate="print"/>
          <a:srcRect/>
          <a:stretch>
            <a:fillRect/>
          </a:stretch>
        </p:blipFill>
        <p:spPr bwMode="auto">
          <a:xfrm>
            <a:off x="8827478" y="237393"/>
            <a:ext cx="3118337" cy="77372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5251938" cy="914400"/>
          </a:xfrm>
        </p:spPr>
        <p:txBody>
          <a:bodyPr/>
          <a:lstStyle/>
          <a:p>
            <a:pPr algn="ctr"/>
            <a:r>
              <a:rPr lang="en-US" dirty="0" smtClean="0"/>
              <a:t>Problem statement</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smtClean="0"/>
              <a:t>The problem statement for sentiment analysis typically involves classifying text into one or more sentiment categories, such as positive, negative, or neutral. For example, a common problem statement might be: </a:t>
            </a:r>
          </a:p>
          <a:p>
            <a:pPr>
              <a:lnSpc>
                <a:spcPct val="150000"/>
              </a:lnSpc>
            </a:pPr>
            <a:r>
              <a:rPr lang="en-US" sz="2400" i="1" dirty="0" smtClean="0"/>
              <a:t>Develop a sentiment analysis model to classify customer reviews of a product as either positive, negative, or neutral."</a:t>
            </a:r>
            <a:r>
              <a:rPr lang="en-US" sz="2400" dirty="0" smtClean="0"/>
              <a:t>.</a:t>
            </a:r>
            <a:endParaRPr lang="en-IN" sz="2400"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8827479" y="290147"/>
            <a:ext cx="3118337" cy="773723"/>
          </a:xfrm>
          <a:prstGeom prst="rect">
            <a:avLst/>
          </a:prstGeom>
          <a:noFill/>
        </p:spPr>
      </p:pic>
    </p:spTree>
    <p:extLst>
      <p:ext uri="{BB962C8B-B14F-4D97-AF65-F5344CB8AC3E}">
        <p14:creationId xmlns:p14="http://schemas.microsoft.com/office/powerpoint/2010/main" xmlns="" val="368788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MACHINE LEARNING PROJECT LIFECYCLE</a:t>
            </a:r>
            <a:endParaRPr lang="en-IN" sz="3200" b="1"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1371334" y="1404450"/>
            <a:ext cx="4326081" cy="4908427"/>
          </a:xfrm>
        </p:spPr>
        <p:txBody>
          <a:bodyPr>
            <a:noAutofit/>
          </a:bodyPr>
          <a:lstStyle/>
          <a:p>
            <a:r>
              <a:rPr lang="en-US" sz="2800" dirty="0" smtClean="0"/>
              <a:t>Business Understanding</a:t>
            </a:r>
          </a:p>
          <a:p>
            <a:r>
              <a:rPr lang="en-US" sz="2800" dirty="0" smtClean="0"/>
              <a:t>Data Collection</a:t>
            </a:r>
          </a:p>
          <a:p>
            <a:r>
              <a:rPr lang="en-US" sz="2800" dirty="0" smtClean="0"/>
              <a:t>Data Cleaning</a:t>
            </a:r>
          </a:p>
          <a:p>
            <a:r>
              <a:rPr lang="en-US" sz="2800" dirty="0" smtClean="0"/>
              <a:t>Data Analysis</a:t>
            </a:r>
          </a:p>
          <a:p>
            <a:r>
              <a:rPr lang="en-US" sz="2800" dirty="0" smtClean="0"/>
              <a:t>Data Visualization</a:t>
            </a:r>
          </a:p>
          <a:p>
            <a:r>
              <a:rPr lang="en-US" sz="2800" dirty="0" smtClean="0"/>
              <a:t>Feature Engineering</a:t>
            </a:r>
          </a:p>
          <a:p>
            <a:r>
              <a:rPr lang="en-US" sz="2800" dirty="0" smtClean="0"/>
              <a:t>Model Building</a:t>
            </a:r>
          </a:p>
          <a:p>
            <a:r>
              <a:rPr lang="en-US" sz="2800" dirty="0" smtClean="0"/>
              <a:t>Model Evaluation</a:t>
            </a:r>
          </a:p>
          <a:p>
            <a:r>
              <a:rPr lang="en-US" sz="2800" dirty="0" smtClean="0"/>
              <a:t>Model Deployment</a:t>
            </a:r>
          </a:p>
          <a:p>
            <a:endParaRPr lang="en-IN" sz="2800"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9152792" y="5890847"/>
            <a:ext cx="2854569" cy="773723"/>
          </a:xfrm>
          <a:prstGeom prst="rect">
            <a:avLst/>
          </a:prstGeom>
          <a:noFill/>
        </p:spPr>
      </p:pic>
    </p:spTree>
    <p:extLst>
      <p:ext uri="{BB962C8B-B14F-4D97-AF65-F5344CB8AC3E}">
        <p14:creationId xmlns:p14="http://schemas.microsoft.com/office/powerpoint/2010/main" xmlns="" val="256086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4891454" cy="914400"/>
          </a:xfrm>
        </p:spPr>
        <p:txBody>
          <a:bodyPr/>
          <a:lstStyle/>
          <a:p>
            <a:r>
              <a:rPr lang="en-US" dirty="0" smtClean="0"/>
              <a:t>Data Cleaning </a:t>
            </a:r>
            <a:endParaRPr lang="en-IN" dirty="0"/>
          </a:p>
        </p:txBody>
      </p:sp>
      <p:sp>
        <p:nvSpPr>
          <p:cNvPr id="3" name="Content Placeholder 2"/>
          <p:cNvSpPr>
            <a:spLocks noGrp="1"/>
          </p:cNvSpPr>
          <p:nvPr>
            <p:ph idx="1"/>
          </p:nvPr>
        </p:nvSpPr>
        <p:spPr>
          <a:xfrm>
            <a:off x="899007" y="1930402"/>
            <a:ext cx="8596668" cy="3880773"/>
          </a:xfrm>
        </p:spPr>
        <p:txBody>
          <a:bodyPr>
            <a:normAutofit fontScale="70000" lnSpcReduction="20000"/>
          </a:bodyPr>
          <a:lstStyle/>
          <a:p>
            <a:r>
              <a:rPr lang="en-US" dirty="0" smtClean="0"/>
              <a:t>Remove punctuation marks, symbols, and non-alphanumeric characters. </a:t>
            </a:r>
          </a:p>
          <a:p>
            <a:r>
              <a:rPr lang="en-US" dirty="0" smtClean="0"/>
              <a:t>Convert all text to lowercase to ensure consistent handling of words.</a:t>
            </a:r>
          </a:p>
          <a:p>
            <a:r>
              <a:rPr lang="en-US" b="1" dirty="0" smtClean="0"/>
              <a:t>Stop word Removal:</a:t>
            </a:r>
            <a:r>
              <a:rPr lang="en-US" dirty="0" smtClean="0"/>
              <a:t> Eliminate common stop words (e.g., "and," "the," "in") as they do not carry significant sentiment information.</a:t>
            </a:r>
          </a:p>
          <a:p>
            <a:endParaRPr lang="en-IN" dirty="0" smtClean="0"/>
          </a:p>
          <a:p>
            <a:r>
              <a:rPr lang="en-US" dirty="0" smtClean="0"/>
              <a:t>Reduce words to their base or root form to ensure that variations of words are treated the same way.</a:t>
            </a:r>
            <a:endParaRPr lang="en-US" sz="3000" dirty="0" smtClean="0"/>
          </a:p>
          <a:p>
            <a:r>
              <a:rPr lang="en-US" dirty="0" smtClean="0"/>
              <a:t>Identify negations (e.g., "not good") and transform them to capture the correct sentiment.</a:t>
            </a:r>
          </a:p>
          <a:p>
            <a:pPr marL="0" indent="0">
              <a:buNone/>
            </a:pPr>
            <a:r>
              <a:rPr lang="en-US" dirty="0" smtClean="0"/>
              <a:t>  </a:t>
            </a:r>
            <a:endParaRPr lang="en-IN" dirty="0"/>
          </a:p>
        </p:txBody>
      </p:sp>
      <p:pic>
        <p:nvPicPr>
          <p:cNvPr id="4" name="Picture 6" descr="C:\Users\KISHOR MONDAL\Downloads\innomatics Logo.png"/>
          <p:cNvPicPr>
            <a:picLocks noChangeAspect="1" noChangeArrowheads="1"/>
          </p:cNvPicPr>
          <p:nvPr/>
        </p:nvPicPr>
        <p:blipFill>
          <a:blip r:embed="rId2" cstate="print"/>
          <a:srcRect/>
          <a:stretch>
            <a:fillRect/>
          </a:stretch>
        </p:blipFill>
        <p:spPr bwMode="auto">
          <a:xfrm>
            <a:off x="9715500" y="219809"/>
            <a:ext cx="2265485" cy="597876"/>
          </a:xfrm>
          <a:prstGeom prst="rect">
            <a:avLst/>
          </a:prstGeom>
          <a:noFill/>
        </p:spPr>
      </p:pic>
    </p:spTree>
    <p:extLst>
      <p:ext uri="{BB962C8B-B14F-4D97-AF65-F5344CB8AC3E}">
        <p14:creationId xmlns:p14="http://schemas.microsoft.com/office/powerpoint/2010/main" xmlns="" val="1261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1906</TotalTime>
  <Words>1008</Words>
  <Application>Microsoft Office PowerPoint</Application>
  <PresentationFormat>Custom</PresentationFormat>
  <Paragraphs>112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Slide 1</vt:lpstr>
      <vt:lpstr>Contents</vt:lpstr>
      <vt:lpstr>Introduction</vt:lpstr>
      <vt:lpstr>Slide 4</vt:lpstr>
      <vt:lpstr>Raw Data</vt:lpstr>
      <vt:lpstr>Cleaned Data</vt:lpstr>
      <vt:lpstr>Problem statement</vt:lpstr>
      <vt:lpstr>MACHINE LEARNING PROJECT LIFECYCLE</vt:lpstr>
      <vt:lpstr>Data Cleaning </vt:lpstr>
      <vt:lpstr>Visualization</vt:lpstr>
      <vt:lpstr>Word Cloud before Cleaned the Data  </vt:lpstr>
      <vt:lpstr>Word Cloud</vt:lpstr>
      <vt:lpstr>DATA SPLIT INTO TRAIN AND TEST</vt:lpstr>
      <vt:lpstr>Vectorizing text data</vt:lpstr>
      <vt:lpstr>BUILDING THE MODEL</vt:lpstr>
      <vt:lpstr>DECISION TREE ALGORITHM USING TF-IDF</vt:lpstr>
      <vt:lpstr>RANDOM FOREST ALGORITHM USING TF-IDF</vt:lpstr>
      <vt:lpstr>LOGISTIC REGRESION ALGORITHM USING TF-IDF</vt:lpstr>
      <vt:lpstr>K-NEAREST NEIGHBORS ALGORITHM USING TF-IDF</vt:lpstr>
      <vt:lpstr>Feature Engineering</vt:lpstr>
      <vt:lpstr>  Model Building</vt:lpstr>
      <vt:lpstr>Model Evaluation</vt:lpstr>
      <vt:lpstr>Accuracy score of Different Algorithm </vt:lpstr>
      <vt:lpstr>Conclusion</vt:lpstr>
      <vt:lpstr>challenges</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Case Study Using Machine Learning Algorithm</dc:title>
  <dc:creator>hp</dc:creator>
  <cp:lastModifiedBy>KISHOR MONDAL</cp:lastModifiedBy>
  <cp:revision>177</cp:revision>
  <dcterms:created xsi:type="dcterms:W3CDTF">2023-08-23T11:16:53Z</dcterms:created>
  <dcterms:modified xsi:type="dcterms:W3CDTF">2023-09-26T07:35:03Z</dcterms:modified>
</cp:coreProperties>
</file>