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78" r:id="rId12"/>
    <p:sldId id="280" r:id="rId13"/>
    <p:sldId id="281" r:id="rId14"/>
    <p:sldId id="295" r:id="rId15"/>
    <p:sldId id="296" r:id="rId16"/>
    <p:sldId id="297" r:id="rId17"/>
    <p:sldId id="298" r:id="rId18"/>
    <p:sldId id="292" r:id="rId19"/>
    <p:sldId id="299" r:id="rId20"/>
    <p:sldId id="294" r:id="rId21"/>
    <p:sldId id="259" r:id="rId22"/>
  </p:sldIdLst>
  <p:sldSz cx="12192000" cy="6858000"/>
  <p:notesSz cx="7104063" cy="10234613"/>
  <p:embeddedFontLst>
    <p:embeddedFont>
      <p:font typeface="BankGothic Md BT"/>
      <p:regular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Lato Black" charset="0"/>
      <p:bold r:id="rId30"/>
      <p:boldItalic r:id="rId31"/>
    </p:embeddedFont>
    <p:embeddedFont>
      <p:font typeface="Libre Baskerville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E23A3"/>
    <a:srgbClr val="9933FF"/>
    <a:srgbClr val="0000FF"/>
    <a:srgbClr val="CC0000"/>
    <a:srgbClr val="008000"/>
    <a:srgbClr val="33CC33"/>
    <a:srgbClr val="FF33CC"/>
    <a:srgbClr val="0066FF"/>
    <a:srgbClr val="FF66FF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699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550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1999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8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67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36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93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1728"/>
            <a:ext cx="12190815" cy="62533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53961" y="3705258"/>
            <a:ext cx="11130117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dirty="0" smtClean="0">
                <a:solidFill>
                  <a:schemeClr val="accent1"/>
                </a:solidFill>
                <a:latin typeface="BankGothic Md BT" panose="020B0807020203060204" pitchFamily="34" charset="0"/>
              </a:rPr>
              <a:t>Quality Analysis on Refrigerator</a:t>
            </a:r>
            <a:endParaRPr lang="en-IN" sz="3200" dirty="0">
              <a:solidFill>
                <a:schemeClr val="accent1"/>
              </a:solidFill>
              <a:latin typeface="BankGothic Md BT" panose="020B080702020306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704670" y="359732"/>
            <a:ext cx="5257218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6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Cleaned Dataframe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</a:t>
            </a:r>
            <a:endParaRPr lang="en-IN" sz="3200" b="1" spc="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676" y="1872234"/>
            <a:ext cx="7362825" cy="3771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5975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594942" y="303292"/>
            <a:ext cx="4580562" cy="180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Visualization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data into pictorial format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spc="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324" y="2145653"/>
            <a:ext cx="4303776" cy="37879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5647944" y="3023616"/>
            <a:ext cx="4829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have come across </a:t>
            </a:r>
            <a:r>
              <a:rPr lang="en-IN" sz="2000" dirty="0" err="1" smtClean="0"/>
              <a:t>U</a:t>
            </a:r>
            <a:r>
              <a:rPr lang="en-IN" sz="2000" dirty="0" err="1" smtClean="0"/>
              <a:t>ni-variate,Bi-variate</a:t>
            </a:r>
            <a:r>
              <a:rPr lang="en-IN" sz="2000" dirty="0" smtClean="0"/>
              <a:t> and Multi </a:t>
            </a:r>
            <a:r>
              <a:rPr lang="en-IN" sz="2000" dirty="0" err="1" smtClean="0"/>
              <a:t>Variate</a:t>
            </a:r>
            <a:r>
              <a:rPr lang="en-IN" sz="2000" dirty="0" smtClean="0"/>
              <a:t> while analysing and </a:t>
            </a:r>
            <a:r>
              <a:rPr lang="en-IN" sz="2000" dirty="0" err="1" smtClean="0">
                <a:sym typeface="Calibri"/>
              </a:rPr>
              <a:t>Visualizating</a:t>
            </a:r>
            <a:r>
              <a:rPr lang="en-IN" sz="2000" spc="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000" dirty="0" smtClean="0"/>
              <a:t>the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63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;p1">
            <a:extLst>
              <a:ext uri="{FF2B5EF4-FFF2-40B4-BE49-F238E27FC236}">
                <a16:creationId xmlns:a16="http://schemas.microsoft.com/office/drawing/2014/main" xmlns="" id="{DC354E2C-8EEF-F6AC-E127-140D76EBD4B4}"/>
              </a:ext>
            </a:extLst>
          </p:cNvPr>
          <p:cNvSpPr txBox="1"/>
          <p:nvPr/>
        </p:nvSpPr>
        <p:spPr>
          <a:xfrm>
            <a:off x="505705" y="650984"/>
            <a:ext cx="6961895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IN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type’s of refrigerator products by the company’s?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KISHOR MONDAL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6" y="1575329"/>
            <a:ext cx="5608108" cy="43178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654800" y="3039534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Samsung is the leading company having  huge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variety of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">
            <a:extLst>
              <a:ext uri="{FF2B5EF4-FFF2-40B4-BE49-F238E27FC236}">
                <a16:creationId xmlns:a16="http://schemas.microsoft.com/office/drawing/2014/main" xmlns="" id="{71C59849-F5A5-5B64-7638-D15B2CC7AE27}"/>
              </a:ext>
            </a:extLst>
          </p:cNvPr>
          <p:cNvSpPr txBox="1"/>
          <p:nvPr/>
        </p:nvSpPr>
        <p:spPr>
          <a:xfrm>
            <a:off x="543945" y="430476"/>
            <a:ext cx="6821007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user’s looking for which type of door type in refrigerator?</a:t>
            </a:r>
            <a:endParaRPr lang="en-IN" sz="1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AutoShape 2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1" name="Picture 9" descr="C:\Users\KISHOR MONDAL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4" y="1530132"/>
            <a:ext cx="5811309" cy="428117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929113" y="3173512"/>
            <a:ext cx="2496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Single door is most wanted.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8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">
            <a:extLst>
              <a:ext uri="{FF2B5EF4-FFF2-40B4-BE49-F238E27FC236}">
                <a16:creationId xmlns:a16="http://schemas.microsoft.com/office/drawing/2014/main" xmlns="" id="{71C59849-F5A5-5B64-7638-D15B2CC7AE27}"/>
              </a:ext>
            </a:extLst>
          </p:cNvPr>
          <p:cNvSpPr txBox="1"/>
          <p:nvPr/>
        </p:nvSpPr>
        <p:spPr>
          <a:xfrm>
            <a:off x="543945" y="430476"/>
            <a:ext cx="6821007" cy="50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IN" sz="1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price range of refrigerator</a:t>
            </a:r>
            <a:r>
              <a:rPr lang="en-IN" sz="1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1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AutoShape 2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9113" y="3173512"/>
            <a:ext cx="4852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Most of the products are in range between Rs 20K to 30K</a:t>
            </a:r>
            <a:endParaRPr lang="en-US" dirty="0"/>
          </a:p>
        </p:txBody>
      </p:sp>
      <p:pic>
        <p:nvPicPr>
          <p:cNvPr id="44034" name="Picture 2" descr="C:\Users\KISHOR MONDAL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371" y="1374957"/>
            <a:ext cx="5912908" cy="3982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8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">
            <a:extLst>
              <a:ext uri="{FF2B5EF4-FFF2-40B4-BE49-F238E27FC236}">
                <a16:creationId xmlns:a16="http://schemas.microsoft.com/office/drawing/2014/main" xmlns="" id="{71C59849-F5A5-5B64-7638-D15B2CC7AE27}"/>
              </a:ext>
            </a:extLst>
          </p:cNvPr>
          <p:cNvSpPr txBox="1"/>
          <p:nvPr/>
        </p:nvSpPr>
        <p:spPr>
          <a:xfrm>
            <a:off x="543945" y="430476"/>
            <a:ext cx="6821007" cy="50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IN" sz="1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refrigerator</a:t>
            </a:r>
            <a:r>
              <a:rPr lang="en-IN" sz="1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18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AutoShape 2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71647" y="3275112"/>
            <a:ext cx="2799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 Kelvinator is most trusted            product in the market by users</a:t>
            </a:r>
            <a:endParaRPr lang="en-US" sz="1600" dirty="0"/>
          </a:p>
        </p:txBody>
      </p:sp>
      <p:pic>
        <p:nvPicPr>
          <p:cNvPr id="45059" name="Picture 3" descr="C:\Users\KISHOR MONDAL\Downloads\newplot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66" y="1574818"/>
            <a:ext cx="7542713" cy="4024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08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">
            <a:extLst>
              <a:ext uri="{FF2B5EF4-FFF2-40B4-BE49-F238E27FC236}">
                <a16:creationId xmlns:a16="http://schemas.microsoft.com/office/drawing/2014/main" xmlns="" id="{71C59849-F5A5-5B64-7638-D15B2CC7AE27}"/>
              </a:ext>
            </a:extLst>
          </p:cNvPr>
          <p:cNvSpPr txBox="1"/>
          <p:nvPr/>
        </p:nvSpPr>
        <p:spPr>
          <a:xfrm>
            <a:off x="543945" y="430476"/>
            <a:ext cx="6821007" cy="50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IN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us capacity of a refrigerator is more durable?</a:t>
            </a:r>
            <a:endParaRPr lang="en-I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AutoShape 2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97315" y="1979712"/>
            <a:ext cx="4543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/>
              <a:t> Capacity between 200 to 400 are suggestible</a:t>
            </a:r>
            <a:endParaRPr lang="en-US" sz="1600" dirty="0"/>
          </a:p>
        </p:txBody>
      </p:sp>
      <p:pic>
        <p:nvPicPr>
          <p:cNvPr id="46082" name="Picture 2" descr="C:\Users\KISHOR MONDAL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7" y="1278466"/>
            <a:ext cx="5651561" cy="3200401"/>
          </a:xfrm>
          <a:prstGeom prst="rect">
            <a:avLst/>
          </a:prstGeom>
          <a:noFill/>
        </p:spPr>
      </p:pic>
      <p:pic>
        <p:nvPicPr>
          <p:cNvPr id="46083" name="Picture 3" descr="C:\Users\KISHOR MONDAL\Downloads\newplot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33" y="3116663"/>
            <a:ext cx="5668433" cy="302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08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">
            <a:extLst>
              <a:ext uri="{FF2B5EF4-FFF2-40B4-BE49-F238E27FC236}">
                <a16:creationId xmlns:a16="http://schemas.microsoft.com/office/drawing/2014/main" xmlns="" id="{71C59849-F5A5-5B64-7638-D15B2CC7AE27}"/>
              </a:ext>
            </a:extLst>
          </p:cNvPr>
          <p:cNvSpPr txBox="1"/>
          <p:nvPr/>
        </p:nvSpPr>
        <p:spPr>
          <a:xfrm>
            <a:off x="543945" y="430476"/>
            <a:ext cx="6821007" cy="50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IN" sz="1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actual and selling price?</a:t>
            </a:r>
            <a:endParaRPr lang="en-I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AutoShape 2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ata:image/png;base64,iVBORw0KGgoAAAANSUhEUgAAArcAAAIACAYAAACYUkS6AAAAOXRFWHRTb2Z0d2FyZQBNYXRwbG90bGliIHZlcnNpb24zLjUuMiwgaHR0cHM6Ly9tYXRwbG90bGliLm9yZy8qNh9FAAAACXBIWXMAAA9hAAAPYQGoP6dpAABT2ElEQVR4nO3dd3QUZf/+8WtTgUBCTwgEDBIECb2D9M5DFSmCFA2gNAWkiD4ijwoINhQEAQsi0gXpEDpSIk0gFDFgEAKEGpKQhNT5/eF39+eKKAnBzY7v1zlzDjtz7+5n5yyTa+695x6LYRiGAAAAABNwcXQBAAAAQHYh3AIAAMA0CLcAAAAwDcItAAAATINwCwAAANMg3AIAAMA0CLcAAAAwDcItAAAATINwCwAAANMg3AJAFh07dkzPPvusAgMDlStXLuXNm1fVqlXT1KlTdfPmTUeXJ0lauHChpk2bdt/tGzduLIvFYlty586typUra9q0acrIyLC169evnx555JEs1TRz5kzNmzcvS88FgL9DuAWALJg7d66qV6+uAwcOaPTo0dq4caNWrlyprl276tNPP1VISIijS5SU+XArSaVLl9a+ffu0b98+LVmyRMWLF9eIESM0bty4bKmJcAvgYXJzdAEA4Gz27dunQYMGqUWLFvruu+/k6elp29aiRQu9/PLL2rhxowMrfDC5c+dWnTp1bI/btGmjcuXKacaMGXr77bfl7u7uwOoA4K/RcwsAmTRp0iRZLBbNmTPHLthaeXh4qEOHDrbHGRkZmjp1qsqVKydPT08VLVpUffr0UVRUlN3zHnnkEfXr1++u12vcuLEaN25se7xjxw5ZLBYtWrRIr732mvz9/eXt7a3mzZvr9OnTds9bt26dfv31V7uhBpnl7u6u6tWrKzExUdeuXbtnuzt37mjcuHEKDAyUh4eHihcvriFDhujWrVt2n/HEiRPauXOnrZ6sDm8AgD9Dzy0AZEJ6erq2bdum6tWrKyAg4L6eM2jQIM2ZM0dDhw5Vu3btdO7cOb3++uvasWOHDh8+rMKFC2eplldffVX169fXZ599pri4OI0dO1bt27fXqVOn5OrqqpkzZ2rgwIE6e/asVq5cmaX3sDp79qzc3NxUoECBP91uGIY6deqkrVu3aty4cWrQoIGOHTumN954wzbEwdPTUytXrtRTTz0lHx8fzZw5U5L+9AQBALKKcAsAmXD9+nUlJiYqMDDwvtr/9NNPmjNnjgYPHqzp06fb1letWlW1a9fWhx9+qIkTJ2aplscff1wLFiywPXZ1dVW3bt104MAB1alTR48//rjy588vT09Pu2EG9yMtLU2SdO3aNX388cc6fPiwunbtqty5c/9p+9DQUG3atElTp07V6NGjJf02RCMgIEDdu3fX/PnzNWDAAFWtWlW5c+eWt7d3pmsCgPvBsAQAeIi2b98uSXcNN6hVq5bKly+vrVu3Zvm1fz/0QZIqVaokSfr111+z/JqSdOLECbm7u8vd3V3+/v56//331atXL82dO/eez9m2bZukuz9n165d5eXl9UCfEwAyg55bAMiEwoULK0+ePIqMjLyv9jdu3JAkFStW7K5t/v7+DxRECxUqZPfY+vN+UlJSll9Tkh599FEtXrxYFotFuXLlUmBgoPLkyfOXz7lx44bc3NxUpEgRu/UWi0V+fn62/QAADxs9twCQCa6urmrWrJkOHTp01wVhf8YaQC9fvnzXtkuXLtmNt82VK5eSk5Pvanf9+vUHqDjzcuXKpRo1aqh69eqqUKHC3wZb6bfPmZaWdtcFZ4ZhKDo6OsvjigEgswi3AJBJ48aNk2EYGjBggFJSUu7anpqaqjVr1kiSmjZtKkl2Y2Ml6cCBAzp16pSaNWtmW/fII4/o2LFjdu1+/vlnuxkQMsvT0/OBe3Lvh/Vz/PFzfvvtt0pISLD7nP9UTQD+nRiWAACZVLduXc2aNUuDBw9W9erVNWjQIFWoUEGpqan68ccfNWfOHAUHB6t9+/Z67LHHNHDgQE2fPl0uLi5q06aNbbaEgIAAjRgxwva6vXv31jPPPKPBgwerS5cu+vXXXzV16tS7furPjIoVK2rFihWaNWuWqlevLhcXF9WoUSM7doOdFi1aqFWrVho7dqzi4uJUv35922wJVatWVe/eve1qWrx4sZYsWaLSpUsrV65cqlixYrbXBOBfygAAZMmRI0eMvn37GiVLljQ8PDwMLy8vo2rVqsb48eONq1ev2tqlp6cbU6ZMMcqWLWu4u7sbhQsXNp555hnjwoULdq+XkZFhTJ061ShdurSRK1cuo0aNGsa2bduMRo0aGY0aNbK12759uyHJWLZsmd3zIyMjDUnGl19+aVt38+ZN46mnnjLy589vWCwW4+8O+40aNTIqVKjwt5+9b9++RqlSpezWJSUlGWPHjjVKlSpluLu7G8WKFTMGDRpkxMTE2LU7d+6c0bJlSyNfvnyGpLteBwAehMUwDMOx8RoAAADIHoy5BQAAgGkQbgEAAGAahFsAAACYBuEWAAAApkG4BQAAgGkQbgEAAGAa3MRBUkZGhi5duqR8+fLJYrE4uhwAAAD8gWEYio+Pl7+/v1xc7t0/S7jVb/d3DwgIcHQZAAAA+BsXLlxQiRIl7rmdcCspX758kn7bWd7e3g6uBgAAAH8UFxengIAAW267F8KtZBuK4O3tTbgFAADIwf5uCCkXlAEAAMA0CLcAAAAwDcItAAAATINwCwAAANMg3AIAAMA0CLcAAAAwDcItAAAATINwCwAAANMg3AIAAMA0CLcAAAAwDcItAAAATINwCwAAANMg3AIAAMA0CLcAAAAwDcItAAAATMPN0QU4k+qj5zu6hBzr0Lt9HF0CAAAAPbcAAAAwD8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INwCwAAANMg3AIAAMA0CLcAAAAwDcItAAAATMOh4Xby5MmqWbOm8uXLp6JFi6pTp046ffq0XRvDMDRhwgT5+/srd+7caty4sU6cOGHXJjk5WcOGDVPhwoXl5eWlDh06KCoq6p/8KAAAAMgBHBpud+7cqSFDhigsLEybN29WWlqaWrZsqYSEBFubqVOn6oMPPtCMGTN04MAB+fn5qUWLFoqPj7e1GT58uFauXKnFixdr9+7dun37ttq1a6f09HRHfCwAAAA4iMUwDMPRRVhdu3ZNRYsW1c6dO9WwYUMZhiF/f38NHz5cY8eOlfRbL62vr6+mTJmi559/XrGxsSpSpIi+/vprde/eXZJ06dIlBQQEaP369WrVqtXfvm9cXJx8fHwUGxsrb2/ve7arPnp+9nxQEzr0bh9HlwAAAEzsfvNajhpzGxsbK0kqWLCgJCkyMlLR0dFq2bKlrY2np6caNWqkvXv3SpIOHTqk1NRUuzb+/v4KDg62tfmj5ORkxcXF2S0AAABwfjkm3BqGoZEjR+qJJ55QcHCwJCk6OlqS5Ovra9fW19fXti06OloeHh4qUKDAPdv80eTJk+Xj42NbAgICsvvjAAAAwAFyTLgdOnSojh07pkWLFt21zWKx2D02DOOudX/0V23GjRun2NhY23LhwoWsFw4AAIAcI0eE22HDhmn16tXavn27SpQoYVvv5+cnSXf1wF69etXWm+vn56eUlBTFxMTcs80feXp6ytvb224BAACA83NouDUMQ0OHDtWKFSu0bds2BQYG2m0PDAyUn5+fNm/ebFuXkpKinTt3ql69epKk6tWry93d3a7N5cuXdfz4cVsbAAAA/Du4OfLNhwwZooULF2rVqlXKly+frYfWx8dHuXPnlsVi0fDhwzVp0iQFBQUpKChIkyZNUp48edSzZ09b25CQEL388ssqVKiQChYsqFGjRqlixYpq3ry5Iz8eAAAA/mEODbezZs2SJDVu3Nhu/Zdffql+/fpJksaMGaOkpCQNHjxYMTExql27tkJDQ5UvXz5b+w8//FBubm7q1q2bkpKS1KxZM82bN0+urq7/1EcBAABADpCj5rl1FOa5fXDMcwsAAB4mp5znFgAAAHgQ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uHm6AIA/HPqT6/v6BJyrD3D9ji6BABANqDnFgAAAKZBuAUAAIBpEG4BAABgGoRbAAAAmAbhFgAAAKZBuAUAAIBpEG4BAABgGoRbAAAAmIZDw+2uXbvUvn17+fv7y2Kx6LvvvrPb3q9fP1ksFrulTp06dm2Sk5M1bNgwFS5cWF5eXurQoYOioqL+wU8BAACAnMKh4TYhIUGVK1fWjBkz7tmmdevWunz5sm1Zv3693fbhw4dr5cqVWrx4sXbv3q3bt2+rXbt2Sk9Pf9jlAwAAIIdx6O1327RpozZt2vxlG09PT/n5+f3pttjYWH3++ef6+uuv1bx5c0nSggULFBAQoC1btqhVq1bZXjMAAAByrhw/5nbHjh0qWrSoypYtqwEDBujq1au2bYcOHVJqaqpatmxpW+fv76/g4GDt3bv3nq+ZnJysuLg4uwUAAADOL0eH2zZt2uibb77Rtm3b9P777+vAgQNq2rSpkpOTJUnR0dHy8PBQgQIF7J7n6+ur6Ojoe77u5MmT5ePjY1sCAgIe6ucAAADAP8OhwxL+Tvfu3W3/Dg4OVo0aNVSqVCmtW7dOTz755D2fZxiGLBbLPbePGzdOI0eOtD2Oi4sj4AIAAJhAju65/aNixYqpVKlSioiIkCT5+fkpJSVFMTExdu2uXr0qX1/fe76Op6envL297RYAAAA4P6cKtzdu3NCFCxdUrFgxSVL16tXl7u6uzZs329pcvnxZx48fV7169RxVJgAAABzEocMSbt++rTNnztgeR0ZG6siRIypYsKAKFiyoCRMmqEuXLipWrJjOnTunV199VYULF1bnzp0lST4+PgoJCdHLL7+sQoUKqWDBgho1apQqVqxomz0BAAAA/x4ODbcHDx5UkyZNbI+t42D79u2rWbNmKTw8XPPnz9etW7dUrFgxNWnSREuWLFG+fPlsz/nwww/l5uambt26KSkpSc2aNdO8efPk6ur6j38eAAAAOJZDw23jxo1lGMY9t2/atOlvXyNXrlyaPn26pk+fnp2lAQAAwAk51ZhbAAAA4K8QbgEAAGAahFsAAACYBuEWAAAApkG4BQAAgGkQbgEAAGAahFsAAACYBuEWAAAApkG4BQAAgGkQbgEAAGAahFsAAACYBuEWAAAApkG4BQAAgGkQbgEAAGAahFsAAACYBuEWAAAApkG4BQAAgGkQbgEAAGAahFsAAACYBuEWAAAAppGlcNu0aVPdunXrrvVxcXFq2rTpg9YEAAAAZEmWwu2OHTuUkpJy1/o7d+7o+++/f+CiAAAAgKxwy0zjY8eO2f598uRJRUdH2x6np6dr48aNKl68ePZVBwAAAGRCpsJtlSpVZLFYZLFY/nT4Qe7cuTV9+vRsKw4AAADIjEyF28jISBmGodKlS2v//v0qUqSIbZuHh4eKFi0qV1fXbC8SAAAAuB+ZCrelSpWSJGVkZDyUYgAAAIAHkalw+3s///yzduzYoatXr94VdsePH//AhQEAAACZlaVwO3fuXA0aNEiFCxeWn5+fLBaLbZvFYiHcAgAAwCGyFG7ffvttTZw4UWPHjs3uegAAAIAsy9I8tzExMeratWt21wIAAAA8kCyF265duyo0NDS7awEAAAAeSJaGJZQpU0avv/66wsLCVLFiRbm7u9ttf/HFF7OlOAAAACAzshRu58yZo7x582rnzp3auXOn3TaLxUK4BQAAgENkKdxGRkZmdx0AAADAA8vSmFsAAAAgJ8pSz+1zzz33l9u/+OKLLBUDAAAAPIgshduYmBi7x6mpqTp+/Lhu3bqlpk2bZkthAAAAQGZlKdyuXLnyrnUZGRkaPHiwSpcu/cBFAQAAAFmRbWNuXVxcNGLECH344YfZ9ZIAAABApmTrBWVnz55VWlpadr4kAAAAcN+yNCxh5MiRdo8Nw9Dly5e1bt069e3bN1sKAwAAADIrS+H2xx9/tHvs4uKiIkWK6P333//bmRQAAACAhyVL4Xb79u3ZXQcAAADwwLIUbq2uXbum06dPy2KxqGzZsipSpEh21QUAAABkWpYuKEtISNBzzz2nYsWKqWHDhmrQoIH8/f0VEhKixMTE7K4RAAAAuC9ZCrcjR47Uzp07tWbNGt26dUu3bt3SqlWrtHPnTr388svZXSMAAABwX7I0LOHbb7/V8uXL1bhxY9u6tm3bKnfu3OrWrZtmzZqVXfUBAAAA9y1LPbeJiYny9fW9a33RokUZlgAAAACHyVK4rVu3rt544w3duXPHti4pKUn/+9//VLdu3WwrDgAAAMiMLA1LmDZtmtq0aaMSJUqocuXKslgsOnLkiDw9PRUaGprdNQIAAAD3JUvhtmLFioqIiNCCBQv0008/yTAM9ejRQ7169VLu3Lmzu0YAAADgvmQp3E6ePFm+vr4aMGCA3fovvvhC165d09ixY7OlOAAAACAzsjTmdvbs2SpXrtxd6ytUqKBPP/30gYsCAAAAsiJL4TY6OlrFihW7a32RIkV0+fLlBy4KAAAAyIoshduAgADt2bPnrvV79uyRv7//AxcFAAAAZEWWxtz2799fw4cPV2pqqpo2bSpJ2rp1q8aMGcMdygAAAOAwWQq3Y8aM0c2bNzV48GClpKRIknLlyqWxY8dq3Lhx2VogAAAAcL+yFG4tFoumTJmi119/XadOnVLu3LkVFBQkT0/P7K4PAAAAuG9ZCrdWefPmVc2aNbOrFgAAAOCBZOmCMgAAACAnItwCAADANAi3AAAAMA3CLQAAAEyDcAsAAADTINwCAADANAi3AAAAMA3CLQAAAEyDcAsAAADTcGi43bVrl9q3by9/f39ZLBZ99913dtsNw9CECRPk7++v3Llzq3Hjxjpx4oRdm+TkZA0bNkyFCxeWl5eXOnTooKioqH/wUwAAACCncGi4TUhIUOXKlTVjxow/3T516lR98MEHmjFjhg4cOCA/Pz+1aNFC8fHxtjbDhw/XypUrtXjxYu3evVu3b99Wu3btlJ6e/k99DAAAAOQQbo588zZt2qhNmzZ/us0wDE2bNk2vvfaannzySUnSV199JV9fXy1cuFDPP/+8YmNj9fnnn+vrr79W8+bNJUkLFixQQECAtmzZolatWv1jnwUAAACOl2PH3EZGRio6OlotW7a0rfP09FSjRo20d+9eSdKhQ4eUmppq18bf31/BwcG2Nn8mOTlZcXFxdgsAAACcX44Nt9HR0ZIkX19fu/W+vr62bdHR0fLw8FCBAgXu2ebPTJ48WT4+PrYlICAgm6sHAACAI+TYcGtlsVjsHhuGcde6P/q7NuPGjVNsbKxtuXDhQrbUCgAAAMfKseHWz89Pku7qgb169aqtN9fPz08pKSmKiYm5Z5s/4+npKW9vb7sFAAAAzi/HhtvAwED5+flp8+bNtnUpKSnauXOn6tWrJ0mqXr263N3d7dpcvnxZx48ft7UBAADAv4dDZ0u4ffu2zpw5Y3scGRmpI0eOqGDBgipZsqSGDx+uSZMmKSgoSEFBQZo0aZLy5Mmjnj17SpJ8fHwUEhKil19+WYUKFVLBggU1atQoVaxY0TZ7AgAAAP49HBpuDx48qCZNmtgejxw5UpLUt29fzZs3T2PGjFFSUpIGDx6smJgY1a5dW6GhocqXL5/tOR9++KHc3NzUrVs3JSUlqVmzZpo3b55cXV3/8c8DAAAAx7IYhmE4ughHi4uLk4+Pj2JjY/9y/G310fP/waqcy6F3+zi6BNyH+tPrO7qEHGvPsD2OLgEA8BfuN6/l2DG3AAAAQGYR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kG4BQAAgGkQbgEAAGAahFsAAACYBuEWAAAAppGjw+2ECRNksVjsFj8/P9t2wzA0YcIE+fv7K3fu3GrcuLFOnDjhwIoBAADgSDk63EpShQoVdPnyZdsSHh5u2zZ16lR98MEHmjFjhg4cOCA/Pz+1aNFC8fHxDqwYAAAAjpLjw62bm5v8/PxsS5EiRST91ms7bdo0vfbaa3ryyScVHBysr776SomJiVq4cKGDqwYAAIAj5PhwGxERIX9/fwUGBqpHjx765ZdfJEmRkZGKjo5Wy5YtbW09PT3VqFEj7d279y9fMzk5WXFxcXYLAAAAnF+ODre1a9fW/PnztWnTJs2dO1fR0dGqV6+ebty4oejoaEmSr6+v3XN8fX1t2+5l8uTJ8vHxsS0BAQEP7TMAAADgn5Ojw22bNm3UpUsXVaxYUc2bN9e6deskSV999ZWtjcVisXuOYRh3rfujcePGKTY21rZcuHAh+4sHAADAPy5Hh9s/8vLyUsWKFRUREWGbNeGPvbRXr169qzf3jzw9PeXt7W23AAAAwPk5VbhNTk7WqVOnVKxYMQUGBsrPz0+bN2+2bU9JSdHOnTtVr149B1YJAAAAR3FzdAF/ZdSoUWrfvr1Kliypq1ev6u2331ZcXJz69u0ri8Wi4cOHa9KkSQoKClJQUJAmTZqkPHnyqGfPno4uHQAAAA6Qo8NtVFSUnn76aV2/fl1FihRRnTp1FBYWplKlSkmSxowZo6SkJA0ePFgxMTGqXbu2QkNDlS9fPgdXDgAAAEfI0eF28eLFf7ndYrFowoQJmjBhwj9TEAAAAHI0pxpzCwAAAPwVwi0AAABMg3ALAAAA0yDcAgAAwDQItwAAADANwi0AAABMg3ALAAAA0yDcAgAAwDQItwAAADANwi0AAABMg3ALAAAA0yDcAgAAwDQItwAAADANwi0AAABMg3ALAAAA0yDcAgAAwDQItwAAADANwi0AAABMg3ALAAAA0yDcAgAAwDQItwAAADANwi0AAABMg3ALAAAA0yDcAgAAwDQItwAAADANwi0AAABMg3ALAAAA0yDcAgAAwDQItwAAADANwi0AAABMg3ALAAAA0yDcAgAAwDQItwAAADANwi0AAABMw83RBQAAcL9mvLzG0SXkWEPfb+/oEoAcgZ5bAAAAmAbhFgAAAKZBuAUAAIBpEG4BAABgGoRbAAAAmAbhFgAAAKZBuAUAAIBpEG4BAABgGoRbAAAAmAbhFgAAAKZBuAUAAIBpEG4BAABgGoRbAAAAmAbhFgAAAKZBuAUAAIBpEG4BAABgGoRbAAAAmAbhFgAAAKZBuAUAAIBpEG4BAABgGoRbAAAAmAbhFgAAAKZBuAUAAIBpuDm6AAAwi50NGzm6hByr0a6dji4BwL8EPbcAAAAwDcItAAAATINwCwAAANMg3AIAAMA0CLcAAAAwDcItAAAATINwCwAAANNgnlsAAGAz8ZmnHF1CjvTaguWOLgH3iZ5bAAAAmIZpwu3MmTMVGBioXLlyqXr16vr+++8dXRIAAAD+YaYIt0uWLNHw4cP12muv6ccff1SDBg3Upk0bnT9/3tGlAQAA4B9kijG3H3zwgUJCQtS/f39J0rRp07Rp0ybNmjVLkydPdnB1uF/n36zo6BJyrJLjwx1dAgAgG5yauM3RJeRY5V9rmi2v4/ThNiUlRYcOHdIrr7xit75ly5bau3fvnz4nOTlZycnJtsexsbGSpLi4uL98r/TkpAes1rz+bt/dj/g76dlQiTllx/6VpLSktGx5HTPKjn2ckMb+vZfs+g4nJSdmy+uYUXbt4zupqdnyOmaTXfv39p2EbHkdM/q7fWzdbhjGX7+Q4eQuXrxoSDL27Nljt37ixIlG2bJl//Q5b7zxhiGJhYWFhYWFhYXFyZYLFy78ZTZ0+p5bK4vFYvfYMIy71lmNGzdOI0eOtD3OyMjQzZs3VahQoXs+JyeJi4tTQECALly4IG9vb0eXY0rs44eL/fvwsY8fLvbvw8c+fvicbR8bhqH4+Hj5+/v/ZTunD7eFCxeWq6uroqOj7dZfvXpVvr6+f/ocT09PeXp62q3Lnz//wyrxofH29naKL6MzYx8/XOzfh499/HCxfx8+9vHD50z72MfH52/bOP1sCR4eHqpevbo2b95st37z5s2qV6+eg6oCAACAIzh9z60kjRw5Ur1791aNGjVUt25dzZkzR+fPn9cLL7zg6NIAAADwDzJFuO3evbtu3LihN998U5cvX1ZwcLDWr1+vUqVKObq0h8LT01NvvPHGXUMrkH3Yxw8X+/fhYx8/XOzfh499/PCZdR9bDOPv5lMAAAAAnIPTj7kFAAAArAi3AAAAMA3CLQAAAEyDcAsAAADTINwCAADANAi3JpKRkSEmv3i4MjIyHF0CkCV37txxdAmmxrEXzs4wDNN8j5kKDMgC60HAxYXzQ+Q8hmHIYrEoLS1NO3fu1JIlSxQXF6eCBQtq4sSJKlCggKNLNCXrfsfDlZGRIYvFwr5+iJx9H/OX2UlZz0muXLmiL774Qi+99JJCQkJ09uxZB1dmLtae2u+++0716tXT4sWLdf36dVksFluwpcc8eyUlJenWrVuOLsOppaenS5I++eQTvf7667p586bi4+O1a9cueXl56c6dO9qzZw+9uVlk/f+emJiobdu2qV27dmrfvr1mz56tpKSku9oh+2RkZMjFxcUWutLT09nP2WDbtm1q1KiR1q1bJ0l2+9gZf7Ek3Dopi8WipKQkPf/885o4caLc3Nz05Zdf6uDBg5KkkydPKj4+3sFVOj9rgL1z545++ukn9evXTw0aNFDv3r21Zs0apaam2h0EkDUZGRnatm2batasqc6dO+uFF15QRESEJAJCVri5/XbzyXfffVchISFavny5JKlly5by8PBQZGSklixZomPHjjmyTKdl/WP/7rvv6qWXXlKVKlV06tQpzZs3T7lz59bt27cVFxfHcSEbWP//JyUlaeXKlerTp4969eqlVatWSZJcXV1t+5ljRdalpKQoPT1dISEh8vf314svvqgTJ05Ikl1HjrMEXcKtE7L2ynz66ac6d+6cIiIi1LVrVxUtWlQtW7aUYRhas2aNFi1aZGuLzPt97/jatWvVtm1bjRs3Tm3bttWVK1fUv39/1a1bV2PGjNHhw4cdXK1zsn4/FyxYoJdeeklt27ZV8eLFtW3bNhUqVEiGYeiHH35QYmKigyt1PidOnJCrq6uefvppJSQk6Pvvv1fv3r0lSXnz5tW2bduUmpoqiVCQWa6urpKkjz76SJMnT9bbb7+tkiVLqmPHjpKk77//Xj169OC48IAyMjKUkpIi6bd9PXToUF25ckW3b99Wr169lDdvXvXp00f79++XJE4mHkCLFi20bNkyLVu2TC+++KJmzJihihUrKjg4WG+99ZaioqLk4uLiNEPxnKNK2LF+uVatWqXu3bvLxcVFs2fPVuPGjVWgQAEZhqHr169r3759toMwMs96hvrOO+/o2rVrmjt3rt544w1NnjxZ06ZNU8eOHRUREaHw8HCNGDFCu3btcnDFzsf6x+j9999Xr1699L///U9FixZVw4YNVbBgQZ0/f17Tp0+39dLg/nl4eKhw4cI6fvy4Fi9erMDAQFWtWlWSdPr0aV2+fFn169eXRCjIDOuJwPbt2+Xj46P//Oc/Onv2rA4ePKinn35aklShQgWdP39eefLkcWSpTs/FxUWenp6SpOnTp+vdd9/V2rVrNX/+fO3Zs0dvvfWWzp07pzp16ui5555zcLXOzdXVVcWKFVOJEiV08uRJtW3bVsOHD1etWrU0f/58BQUFqUOHDpoxY4ZT9N66OboAZJ7FYlF6erqqVq2qixcvSpLWrl2rhQsXSvrtgLBlyxa98MILkn7rHSPkZp51n504cULVq1dX7ty5Jf0WGh5//HG99dZbio2NVcuWLTV//nwNGTJEe/fuVb58+RxZtlNxcXHRjRs3lJCQoLZt20qS5s6dq6+//lqSVKxYMcaRZ5L1YsegoCA1aNBAH3zwgY4cOWI7HoSHh2v69Onq0KGDJCktLc02jAF/z3oi4Ofnp+LFiys2NlarVq1SzZo19cgjj0iS9u7dq/j4eJUrV86BlTq35cuXa+vWrXr55ZdVpkwZ9evXT0FBQfL09JSnp6cqV66s4OBg9e7dW0ePHlVAQICjS3Zqqampcnd31/jx45WRkaGlS5cqT548iomJ0U8//aS33npLa9euVVRUlIYOHerocv8WPbdOJj09XWlpaXJ1dVWLFi105MgRvfXWW/Lx8VGDBg2UlpamFStW6MyZM+rTp48kEWwfgGEYatq0qebOnatdu3bZfsaVpIIFC+r48eOqW7euvvjiC7m6uur48eMOrNY55cqVS8HBwfrpp5907Ngx5c2bV40aNZIkRURE6MiRI7Yghns7e/asEhIS7C52HDRokK5du6Zz585p+vTp6tmzp1q2bCk3Nze9/vrrkuQ0PzPmNGXKlJGbm5v69eunyZMn6z//+Y8k6ejRo5oxY4Z69uzp4Aqd27Vr1xQaGqpatWqpRo0a2rp1q7788ku7Ni4uLipcuLCaNWumsmXLOqhSc3B3d5ckHTlyRHXr1rX96lCgQAHVrVtXb775pp566inNnTvXkWXeN6YCcxLWK0R/Ly4uTqNGjdJnn32m3Llza9iwYTpw4ICuXr2qHj166LXXXqPXNhtcv35d/fv317Vr19S9e3dVrVpV8fHx2rlzp2bPnq1bt24pKipKFSpUUHh4uEqWLOnokp3OO++8o+nTp8vFxUWNGjXSggULdOjQIb377ru6ffu21q5d6+gSc7zOnTsrISFBjRs3VvPmzVWrVi3bth07dmjDhg06e/asWrdurW7dusnb29uB1TqfW7duKX/+/HbroqOj9dJLL2nHjh2qVKmS0tLS9PPPP6thw4b6+OOPVaRIEccUawKJiYm6ePGijh49qtDQUB08eFBHjhxRo0aNNGjQIHXr1s3RJZpOWlqaRowYoU2bNmnz5s0qVaqUbdvNmzdVp04drVixQsHBwQ6s8v4Qbp3EsmXL9Oqrr6pXr17q0qWLKlasaNsWHh6uTz/9VLt371bdunX11FNPqWHDhvLw8GDexQdk3X8nTpzQ+++/r9WrV8vLy0tubm7y8fHR+PHj1alTJ02aNElLlizR0aNHHV1yjhcZGan4+HgFBQXZhnpI0scff6yvv/5aUVFRypMnjxITE/XEE0/o9ddfV6VKlRxYcc53584dTZ8+XSdOnNDZs2eVnp6ukiVLql69emrTpo2CgoJsba3faY4NmePv768aNWroueeeU8OGDeXj4yNXV1ddunRJa9eu1cGDB5UvXz498sgjGjx4MJ0K2SgxMVFnz57VDz/8oHXr1iksLEwZGRlq06aN+vbtqyZNmji6RNM4c+aM+vbtq8KFC6tz584qV66c3NzctGjRIn3zzTeKjo52dIn3hXDrJDZs2KDly5frzJkzunLlikqWLKm2bduqc+fOdmdXd+7cUa5cuRxYqbnEx8fLy8vLrtd8y5Ytyps3rypVqqQ8efJoz549GjVqlF544QX17dvXgdU6h44dO+r8+fNq166d6tSpo3LlyqlUqVJyc3PTgQMHdOLECV27dk0FChRQSEgIASwTkpOTtX//fu3atUuHDx/WpUuX5ObmpvLly6thw4Zq1qyZihUr5ugynU56eroWLFigpUuXasuWLSpSpIj69eun1q1b64knnnB0eaZk/dXROutHuXLllJGRoRs3bigiIkL79u3TkiVLlJqaqh9//NHR5ZrK3r17NWXKFJ06dUre3t46deqUKlasqLFjx6pz586OLu++EG6dSHx8vE6ePKmDBw/qhx9+0IkTJ5SUlKSKFSuqQ4cO6tSpk7y8vBxdptOzHlSXLVumhQsXateuXSpfvryeeeYZ9ejR466fJqXfpgsrUqQI4xfvQ1hYmBYtWqRNmzbpzp07Cg4OVqNGjVS/fn1VqlRJefPmdXSJTsd6GP/9icDVq1e1f/9+ff/99zp27Jji4uKUnp6uPn36aPDgwY4q1emdPXtW/fv3186dO2WxWBQUFKQePXqoW7duCgwMtPs1Ag8mKSlJzZs318CBA9WjRw/bzAnSb9/56Oho3blzR4GBgQ6s0jzi4+N1+/Zt3b59W0FBQTp27JiOHTumSpUqydfXV76+vo4u8b4Rbp3UxYsXdfz4cR0+fFj79+9XRESEPD09FRwcrJkzZxJyH1BCQoKKFy+utm3bqkGDBtq3b5/WrVunpKQktW3bVj169FDnzp356fEBrVmzRgsWLFBYWJg8PT1VvXp1NW3aVJUrV1aZMmVUsGBBR5folG7fvm13khAZGanvv/9eGzZs0LPPPquWLVv+6Th+3Jt1GEeHDh0UGBioSpUqqVSpUlq/fr0WLFig1NRUBQcHa/z48WrRooWjy3Vq1g6Gjz76SJ9//rl27dql/Pnz2w2pOXz4sMqWLcvsNA/Iuk/XrFmj119/XYZh6NatW3rllVc0aNAgR5eXZYRbJ2H9z75z507bleRW1rlW9+7dqxs3btx1RSnun/U/+hdffKHZs2frhx9+sG27cuWKtm7dqvnz5ys0NFSXL192qjPZnMJ6l5vfTz9169YtLV68WMuWLVNERITy5Mmj7t2763//+58DK3Ue1uPD4cOHtXTpUq1atUqJiYlq1qyZQkJCbPPZImusJwJhYWFq06aNfv31V7sL8n744Qd17NhRhQoV0vTp09W0aVMHVuv8rMfh5s2bq3Hjxvrvf/9rtz0pKUnvvPOOihcvroEDBzqoSudn3c8XLlxQnTp1NGrUKNWqVUuNGjXShg0b1KJFC23YsEH58+dX7dq1nepkmMkNnYSrq6tSU1PVq1cvpaenq0OHDnrmmWfUoEEDBQUFKSgoSG3atFFsbKykP59dAfevfv36On36tO0K6YyMDPn6+qpnz57q0aOHLdhyUU7m/f4uN7/88osMw9Cjjz6qF154QS+88IJ++eUXzZ49m1knMsH6C8Jzzz0nNzc324T2S5cuVYMGDRQSEqKpU6eqQIECjizTaVm/r8ePH1eRIkWUlJQkb29v20lF7dq1NWLECBUuXJhgmw0sFotSU1NVokQJhYeH29Zbp8HMnTu3Vq1a5dQ9izlBRkaGXF1dNWvWLJUrV04jRozQ999/r2LFiqlBgwZKT0/XsWPH9NNPP9nNvuIMSD9OwHqL0p9//lmtW7dWfHy8Nm3apHbt2qlMmTIaP368IiMjlTt3bvn5+Uli7sqssAbVqKgo1a9fX9OmTdPWrVsl/f/9aRiGXFxcVLx4cUnc2SmzrN/lI0eOqF+/furUqZPq1aunRx55ROPHj9eNGzdUunRpTZkyRSEhIQ6u1rn88MMPOnfunLZt26bRo0dr9OjROnDggFavXq0NGzZo9+7dji7R6bVu3VpxcXGaPHmy7ty5YzcsKTw8nH2cjdzd3dW6dWutX79eK1eulCS5ubnJYrFo06ZNioiIUK9evRxcpXOzfn8vXryoatWqSZLefvttderUSbly5ZKrq6uuXr2qxMREpxuCx7AEJ2DthW3VqpWqVq2qLl26yMvLS2fOnNGSJUu0aNEiubu7q06dOnr11VfVsmVLSQSvrIqKitI777yjgwcP6sCBA6pdu7YGDhyobt26cTvNB2S9G1bt2rXl4+Oj5s2bq1y5cgoLC9OyZcv06KOPau7cudxtKBOsx4dDhw5p1qxZmjp1qgoWLKikpCTlypVLKSkp6t27t1JSUvTdd985ulynkpycbHcRkyQtWbJEr776qkqWLKkaNWqoevXq2rlzpxYuXKjNmzc7XQ9XTmU9ER42bJgWL16sRx99VDVr1lRCQoL27t2rdu3a6cMPP3Rwlc4rIyNDFotFFotFixYt0qxZs7R9+3YVLVpU27dvV6VKlZSYmKhy5crp/fffV9euXR1dcqYQbnM4a2/iuXPnVKZMGZ09e9Zu6q+YmBgNHDhQPj4+Sk5O1smTJzVv3jy7eXDx15KTk/Xzzz/b7bO0tDRdv35dhw4d0qJFi7RhwwalpqaqRo0a+uCDD1SlShXHFeyE4uPj5enpKQ8PD8XGxqpMmTI6cuSIrQc8OTlZBw8eVI8ePdSnTx+9/fbbnJxlUvv27bV371598skn6tGjh90265XmX331FTd2yYRnn31Wb7/9tooXL267PakkrV+/XuvWrdOpU6d0+vRp+fn56ZVXXnG6AOAsVqxYoe+//16HDh2Sq6urRowYoSZNmnAxWTb59ddf1aFDB509e1a5cuXSyZMnFRkZqZkzZ+rw4cN2Q0OchgGnEBYWZjz22GPG1q1b79q2atUqo0uXLsaJEyeMRx991Bg/fryRnp7ugCqd08yZM43KlSsbhmEYV69eNX755Re77SkpKUZkZKQxb948o0aNGsbmzZsNwzCMjIyMf7pUpzV+/HgjJCTEWLp0qbF+/XrjySefNE6cOHFXu2nTphlVq1Y1UlJSHFCl87B+96z/zyMjI41OnToZwcHBhouLi9GhQwfjm2++MSIjI41XX33V6NChg3H06FHDMAwjOTnZYXU7kytXrhhNmzY1DMMwbt++bQwdOtTYtGmTcf36dcMwDCM1NdU4d+6ckZyczD7NJtbvc0xMjHH48GFj06ZNxoEDBzgeZKObN28aM2bMMI4cOWKkpaXZ1sfExBijR482Hn30UcNisRhFixY1OnXqZOzYscOB1WYdPbdOIiEhQU899ZQuXbqkiRMnqnr16rbJ2F944QWdP39e69ev1xtvvKGDBw9q3bp1Dq7YuVy6dEn+/v4aOXKkpk2bpo4dO6pnz55q2rSpChUqZGvHTTIyzzAMjRw5Uj/88IOSk5NVvnx57d27V02bNtXkyZPtblE6atQohYWFMXbxPsTHxytfvny2nthz587pzJkz2r9/v/bt22e7FXehQoX05ptvcvHNAzh58qTq1KmjO3fuqGzZsurSpYvat2+v8uXLy9PT027mDzy4nj17auXKlfLz85O/v79KlSqlunXrql69eqpatSrXlDyAhQsXasyYMapYsaLKly+vWrVqqVq1aipbtqwMw1BkZKRiYmIUGxur+vXr3zUsx1kQbp3IL7/8omHDhunSpUuqWLGivLy8dODAAcXExOiTTz5R69at1axZM9WoUUNTpkxxdLlOwTAM20Vi0m9TzKxZs0bz58/Xli1b5O3trY4dO6p3796qUaMGY24fQGxsrDZs2KB169bpxx9/tF24V7NmTQUFBenIkSOKiIjQiBEj7pruDvb27dunrl27Kioq6q5hBhkZGYqIiNDJkycVFham48eP6/z58ypYsKDq1KmjYcOGqUSJEg6s3nmEhobK3d3ddnvX06dPa+bMmVq6dKmuXLmihg0bqlOnTurYsSM3EnhA1rHjy5cv19ChQ/Xtt9/Kw8ND27ZtU1hYmC5duqS8efPK19dXM2bMYA7sLEpPT9eWLVu0ceNGHThwQHfu3JG/v7+qVq2qJ554QtWqVbPr0HFWhFsnc/PmTS1fvlwbNmyQm5ubvL291bdvXzVs2FBLlizR8OHDFRYWZjcuF/f2zTff6ObNm2rZsqVKlChhd/OLK1euaOnSpfrqq6909OhR5c+fX8ePH2du20z64wmEJNsvDdarns+cOaNcuXJpzJgxevXVVx1YrXP45Zdf9Ouvv6pJkyb65ptv1Lt3bz333HN69tln7ea0TUxM1MmTJ3X8+HEdPHhQoaGh+vzzz9WgQQMHVp+zGf93nUNYWJiGDh2q559/XgMGDLhr2r/Tp0/r/fff12effaYFCxaoZ8+eDqza+Vn376RJkxQfH6/JkyfbtiUnJ2vv3r1as2aNYmJimMs9m8TExGj9+vXauHGjTp06JYvFojJlyqhGjRqqUqWKGjZsaBtn7mwIt04gKipKGzduVGBgoKpUqWI7q0pKSrLd6vHOnTtatGiRLl68eNeE17i35557TvPmzVORIkXUsmVLdenSRVWrVpWvr6/d8IOTJ09q48aNGjlypAOrdX5r1qxRkyZN7O6e9eOPP2rbtm1auHChnnnmGY0YMcKBFTqfsLAwhYaGaseOHTp8+LCKFCmirl27KiQkRI8++qit3a1btxQREaGaNWs6sNqcz9qD2LVrV3l7e2vq1KkqVKiQDMPQ8uXLNW3aNJ08eVI9evTQxx9/LHd3d+YVzybp6el655139NNPP+nrr7/+0zYMDXtw1llrfi8yMlJr167Vli1bFBUVJRcXF4WGhjrt3NiE2xzK+lPj1q1bNXr0aP3666+6ffu28uTJo9atW6tnz56qU6eO8ufP77RnVjlFWlqa5s2bp08//VSHDx/WI488os6dO9vG1BUqVIgxddng8OHD6ty5s8qUKaNq1aqpXbt2dsMP0tLSlJiYaHfnJ/w56/EhKipKixYtUq9evZSWlqYTJ05o69at2rx5s6KiopQvXz5t2LBB5cuXd3TJTsUwDPn4+GjLli22qb2WLFmiN954Q6VLl1bz5s31ySefqEuXLpo6dSrhNpusX79eAwcO1I0bN9SvXz/16NFDVatW5ZjwkBw8eFARERGqXbu2SpcubVv/ww8/6MSJE7abwTgjwm0OZT1YNmnSRKVKldJ///tf+fn5admyZZo7d64OHjwoHx8fjRo1SmPHjv3Tn37x1wzDUHp6ul1wvXz5smbOnKmvvvpKUVFRqlatmrp27aomTZowf+UDunjxotatW6fjx48rPDxcsbGx8vPzU6tWrdS8eXNVqFCBO75l0vDhwxUeHm672Yj028WnUVFROnz4sLZs2aJPP/2U3sVM2rVrl4YOHap169YpICBAcXFxatu2rYKDg/Xpp59Kkv773/9q3759WrRokYoWLergis0hOjpay5Yt0969exUeHq4CBQqobNmyql27tqpXr64qVaowjd0DsB4Drl+/rsGDB2v37t2yWCy6fPmyHn/8cY0ePVp9+/Z1dJnZ4x+alQFZkJKSYjRu3Nj48ccf79oWFRVljB071pg9e7ZhGIbdlB7InHtN6XXw4EGjf//+hsViMZo1a/YPV2Ved+7cMfbv3298/PHHRoMGDYw8efIY/v7+xrJlyxxdmtNITU01DMMwPv74Y+Odd965Z7uEhIR/qiRTOXv2rFGlShXjyy+/NFJTU40hQ4YYFStWtDsWr1271ihXrpzjijS548ePG2+//bbRokULo2bNmkblypWNsLAwR5fl1Kw5YeTIkUa1atWMxYsXGxcuXDAOHTpkDB482ChUqJDx/vvvO7jK7EHPbQ5kHQ9z5swZffHFF3J1ddVbb70l6bfeRom7j2UnwzAUERGhw4cP68CBAypXrpy6desmHx8fWxvrVGF/NlYJWffrr7+qZ8+eqly5siZPnmy3z2HP+L9e7aVLl+qXX35Rly5d9Nprr+nYsWNatmwZN27JZn379tXSpUtVrFgx3b59W5999pk6dOhg296rVy+5urpq/vz5DqzS+Rm/+7Xm8OHD+vnnn1W6dGk9/vjjyps3rzIyMrRlyxatX79eU6ZMcdqpqRwpPT1dP/30kypUqCBJatu2rZ5++mn17t3b1sYwDL3yyitatWqV1qxZo6CgIEeVmy0ItzlYq1attHnzZvn4+GjKlCnq2LEjV+pnI2tQXbBggaZNm6azZ8+qVq1aunDhgtLS0vT8889r2LBh8vDwcHSpTsv6h2vatGkKCAhQixYt7ho/N2HCBPn4+HAh2d+wjrMtX768+vfvr0qVKqlHjx6KiYlRcHCwXnjhBXXo0IFpvrLRpk2btG/fPrVv317Vq1e3rT948KC6dOmi5cuXc4FeNhk/frxWrVqlpKQknTlzRp999plTj/nMSdauXatRo0bpiSeeUL169XT06FF5eXlp0qRJkv7/cIWrV6+qUqVK+vbbb+1mXXFGhNscJCUlRe7u7raz2OTkZO3atUtffPGFVq9eLU9PT7Vr1059+/ZVjRo16OXKJsWLF9ewYcMUEhKijIwMnTlzRqtWrdLKlSs1ffp0tW7d2tElOrXY2Fi1a9dOqampKliwoGrWrKnmzZurQYMGSkpKUo0aNTRo0CANHTrU0aXmeNHR0QoICFBkZKRKlCihpKQkHTp0SJ9//rlWrlyp9PR0/ec//1Hnzp3VoUMH22wqyD4HDx7UkCFDVLZs2Xte0Y/7Yw1VYWFh6tatmz766CN17NhRXl5e2rVrl2rWrKmJEyeqTJky6tKlC7+aZVFYWJiWLl2qs2fPKi4uTjdv3tSlS5f04Ycfqm3btrY5g1evXq2ePXvq9u3bDq74wRFuc5AXXnhBzz33nGrVqnVX0L1x44ZWrFihr776Snv37lXp0qV1+vRpBtdnkbVH8fDhw2rRooUiIiLsJgVPT09Xp06d5OPjo88++4ypZx7Q0aNH9cMPPygsLEwRERFKSUlRSkqKYmJi5OPjo3379nGDjL9gDQGTJ0/W4sWLdfTo0bvaWG+SMW/ePIWGhurkyZMqV66cA6o1t5s3b2rnzp2qUKGCypYt6+hynJr114iQkBAlJSVp4cKFmjFjhubOnWv7jr/zzjvav3+/VqxY4eBqnV9UVJR27typ/fv3a8+ePYqNjdUjjzyiEiVKKCUlRQkJCerRo4d69Ojh6FIfGKdBOUR6erquX79uG3YwYsQI1a9fX3Xr1pWfn58KFSqkAQMGaMCAAfr555917Ngxubq63nV3Itwf60lDWlqaihYtqu+//14dO3a0bXd1ddXTTz+t//3vfwTbbFC5cmVVrlxZISEhCg8P1+7du3Xz5k15enqqVatWBNu/Yf2+LliwQKdOnVKDBg3UvXt39enTxzbMw8fHx/aH6cqVKwxhekgKFiyozp07O7oMU7D+7XJ1dbXd4W3evHl6+umnbW1OnDjBbBQPyHpyXKJECfXq1Uu9evXSqVOntGPHDu3fv1979+7VjRs3VL58edvd+JwdPbc5UHx8vOrUqaPTp0+rWLFi6tChgzp16qTg4GAVLlyYeW2zUWpqqnr27Kno6GiNHz9elStXVtGiRRUfH6++ffsqb968mj9/PheSZZK1Z9z4v3uVL126VF5eXipfvrxq1Kih/PnzKzU1le/yfbDuyyNHjqhmzZr6/PPPtX37du3YsUMxMTF64okn1L9/f3Xq1MnRpQKZYv1ur1y5Ui+++KI++ugj9enTRxcuXFCBAgUUERGhOnXqaN26dapTp46jyzWFP04JmJKSoiNHjmjTpk26fv26PvroIwdWl30ItzmA9T/4tm3blJycrNatW8tisSgmJkZz5szR119/rZMnT6p8+fJ68skn1alTJ7uLG/BgwsPDNWTIEJ06dUq1a9dW0aJFFRoaqoCAAH322WeqUKECc4RmkvUXhRkzZmj27NlKSkrS7du3lZqaqscff1zjx49XixYt+OXhPvz+p9uEhAQtXrxYN27c0K+//qr9+/dr/fr1CgsLk6urq9q1a6dnn31W9erVc3TZwF+y/t0LDw9X+fLlNWbMGK1evVoZGRkaM2aMUlNTtWLFCnl6emrjxo2OLtfpGYahAwcOaOPGjYqOjtZjjz2mVq1a2Q1d+v1dT50d4TaHuHHjhu32ryNGjJCnp6ctTBmGoZiYGM2aNUuvv/66Ro4cqffee48J77NZaGiovv76axmGoYoVK6pTp0567LHHHF2WUytYsKDGjx+vPn36qGDBgjp06JAmT56s0NBQfffdd2ratKmjS3QaLi4uWrt2rdq2bWtbl5GRoWvXrunnn3/Wnj17tHjxYvn7+2v9+vUOrBS4P3FxcSpfvrw2btwoLy8vff3119qyZYsSExN17do1PfPMMxo8eDAzgDwA68nxt99+q0mTJskwDAUEBGjr1q3y9/dXcHCwOnfurBYtWsjPz8/R5WYbwq2DWXsE3377bW3evFmLFi2Sv7+/DMPQvn37NG7cOIWHh6tWrVqaM2eOSpYsqYSEBHl5edGb+ICuXr2qr776SikpKapQoYKeeOIJFS5cmN7EB2Q96dq0aZMGDBig8+fPKyMjQxaLxXYy1qxZMwUHB+uDDz5gX98HwzB07NgxVa5c+Z5tUlJSFBUVpVy5csnf35/vMXIs6zFi3bp1eu+997R9+3bbtpiYGJ0/f14VKlSQq6srHTgPyJoTKleurM6dO2vChAnq27evoqKiVK9ePX388ce6c+eOunXrZqrZPxhE6GDW/7jz58/XK6+8In9/f0nS1q1b9eabb+rOnTuaOHGiFixYoMGDB2vt2rW2i28Itpln/YO/evVqvfnmm7p586ZcXFx048YN+fv768UXX9Tzzz/v6DKdmvU7bRiGPD09tX//ftWqVUuGYSglJUUeHh5q3769lixZQvi6TxaL5Z7B1hoUPDw87O4Pz75FTmU9RsTHx6tgwYJ2F0AWKFBABQoU4JfJbGAYhlxcXHTx4kVdvXpVgwYNkvRbvpg/f76aNm2qhIQEXb58Wa+99pqDq81epCMHs1gsunjxotzd3fX444/b1r///vsqXry4NmzYoEGDBmngwIG6dOmSwsPD+Q//AKz7bty4cWrSpIm2b9+uM2fOKDw8XG3atNGIESM0c+ZMB1fp/AzDsN2wYdiwYdq3b58tgF28eFGrV69mXGg24XgAZ2D9kfjUqVM6cuSIrl27po8++kjr16/XSy+9pLCwMCUnJ9va871+cNZ9GB4errJlyyotLU179+5Vvnz5bHcga9WqlZKTk1WmTBlHlprt6LnNAfLly6dSpUpp5cqVqlatmmbPnq2DBw9q2bJlKlSokCSpXr16+u9//8v0Pg/IxcVFUVFRunTpkkaMGCF/f39lZGSoRIkSeu+995SQkKC1a9fqmWeeuetOWvhrvx8mY7FYlJqaqnXr1mnMmDEKCQmRh4eHypYtq5MnTypXrlwaNWqUgysG8E+x9sSGhISofPny+uijj9S6dWsVKlRIP/30k1555RVVrlxZtWrVUq1atZz+9q85SfPmzZUnTx55eHgod+7ccnFx0eHDhxUQEKANGzYoJibGdLMBMeY2h5gyZYrGjx+vggULysXFRS+99JLGjBljt33JkiU6fPgwY20f0MmTJ9W9e3eNHj1affr0kSTbtFQ7duxQ79699csvvzBNVRa988472rVrlxITE1WwYEEFBQXJ19dXt2/fVnh4uMqVK6dBgwbZhuAA+HcwDEN58uTRvn37VKVKFUnSqFGj5Ofnp6tXr2rfvn22oUuDBg1Sz549HVuwCaWkpOjpp5/WL7/8osTERCUmJmrOnDlq06aNo0vLVuaK6k5s7Nixat26tdatW6cGDRrY3df5559/1vLlyzVkyBBJ///nHWTN448/ripVqui1116Tt7e3OnXqJHd3d12/fl2LFy/WY489Jnd3dy7IuU/WHpmoqChNnjxZ8+bNU6NGjeTm5qaLFy/q6NGj8vf318svv6zx48c7ulwA/zDrMeKzzz5TyZIlbcH2/Pnz+uKLL3T27FkVKFBA8fHx2rx5s7755hu78ePIHunp6fLw8NB7772nb775RgkJCWrYsKHpgq1Ez22Od+PGDXXu3Fl58+bVqlWr6E3MJOtB9cqVK5ozZ45u376tKVOmKCkpSUOGDNGOHTuUO3dulS5dWr/++qsk6ZNPPlGDBg0It/fJ+kvCiBEjFBkZqWeffdZ2t7fTp09r8+bN+vjjj5WamqqVK1fa/rAB+HewHiNq1qypevXq2W4UMHnyZK1fv17bt2+XxWLhePsQrFy5UtOnT1eBAgXUsGFD1a5dW1WqVDH9nTcJtzlccnKyduzYIV9fX1WpUoUhCZlk3V/9+/fXnTt31KNHD7Vr107SbycOe/bs0dGjR3X+/HkVLVpUAwYM0COPPOLYop2QYRgqVKiQFi1apFatWt21/fr166pbt646d+6sqVOnciU08C9z+/ZtVahQQcWLF1fVqlXVsWNHPf/885o0aZLtdrtpaWnKyMiQh4eHg6t1btaOmVWrVmngwIFq0KCB0tLStGfPHrm5ualu3bpq3769KleurCpVqpgyUxBuYXpXrlxRpUqVtGnTpnv2Gm7btk0NGjSQu7s7wSsTfv9z4/vvv69Tp04pLS3NNj+lYRjKyMiQq6ur+vfvr5SUFM2ePds0d8EBcH+sczWvWbNGu3fv1tWrV/XTTz9pwIAB6tixo5544glCbTaxdup07NhRQUFBeu+99yT9dvKwdOlSffXVV9qyZYuaNGmiLVu2OLjah4MxtzAt63/wzz//XIGBgXcF29+H2AkTJqh3794aMGAAwTYTrPtw9uzZatmypSTZrro1DEOGYdh+aqxZs6aWL19OsAX+haxzNVeuXFmJiYk6fPiwFi9erGPHjumHH36w9eg++eSTdtNiIvNcXFyUkZGhChUqqGLFirb1bm5u6tmzp3r27KmrV6/q3LlzjivyITNfXzTwf6w/tZw8eVK1a9dWamqq3cV4vw+xHTp00IEDB/7xGp2di4uLbt++ratXr+rAgQMaOnSovv32W924cUMWi8Xu566dO3cqMDDQgdUCyAny5MmjJ554QjNmzNDy5cs1evRo2+13Dx065OjynNbv/75t2rRJe/bs0fTp0xUREaG0tDS7dkWLFlWtWrUcUeY/gp5bmF6FChW0dOnSuy7G+33P7datW9WoUSNJ4kKyTPLy8tLq1au1evVq7d69WwcOHNCcOXNUvXp1NW/eXPXr15enp6c2bNig9evXO7pcADlIoUKF1KVLFz355JM6f/68ihQp4uiSnJbFYlF0dLT8/PwUERGh8PBw3bp1S927d1ffvn3VuHFjlS5dWnnz5nV0qQ8dY25heuvXr1e7du304Ycf6tlnn7W7OYNhGDpy5Ijq16+vn3/+WSVKlGDM7QNITEzUwYMHtXTpUp04cUJJSUkqVaqUMjIytH37dl2/ft3RJQKAqVj/Zm3btk2TJk2yG0cbHh6uqVOnasWKFXJxcVHr1q3VqlUrde/eXfny5XNg1Q8X4Rb/Cs8++6yWL1+uQYMGqVOnTgoICFChQoW0e/duTZw4Ub6+vlq6dCmzUWSjGzduaMeOHVq1apW2bt16141JAAAPzvp3q1WrVgoMDNSnn34qSdq/f7/c3NxUrVo1SdLy5cv1ySefaNeuXUpISDD1dGCEW/wr3Lx5U2+++abmzZunlJQUBQYGKjY2VpcuXdLAgQM1atQolSlThnD7EBiGoQsXLqhw4cLKkyePo8sBANMxDEOenp7av3+/7eLpOnXqqEePHho+fLhd23/D3znCLf5Vzpw5o127dmnPnj3y8vJShw4d1KxZM4YhAACcjnVIwty5c/Xee+/p9OnTkqRLly6pbNmy+vHHHxUUFGRrV7p0aX355Ze2a0zMinCLfz3G2AIAnNG97v42adIkbdq0STt27JBhGHJxcdHu3bvVokULJSUlObjqh8/c/dLAfSDYAgCc0R+nYxwyZIhCQ0M1d+5cvfDCC3ZTMs6aNUsdOnRwcMX/DHpuAQAAnNS97v7Wv39/derUyTYdY/78+bV+/XrVq1fP0SU/dIRbAAAAE/j93d/+zdMxEm4BAABM5saNG9q5c6e+++67f910jIRbAAAAk/o3TsdIuAUAAIBpMFsCAAAATINwCwAAANMg3AIAAMA0CLcAAAAwDcItAAAATINwCwAPSb9+/WSxWGSxWOTu7i5fX1+1aNFCX3zxhTIyMh7qe0+YMMH23vdazp0791BrAABHYCowAHhI+vXrpytXrujLL79Uenq6rly5oo0bN2ry5Mlq0KCBVq9eLTc3t4fy3vHx8UpISLA9rlmzpgYOHKgBAwbY1hUpUkSurq4P5f0BwFHouQWAh8jT01N+fn4qXry4qlWrpldffVWrVq3Shg0bNG/ePEnS+fPn1bFjR+XNm1fe3t7q1q2brly5Yvc6s2bN0qOPPioPDw899thj+vrrr+22WywWffrpp+rYsaO8vLz03nvvyc/Pz7a4uroqX7588vPzU2hoqCpUqKC0tDS71+jSpYv69Okj6bee3ypVqmj27NkKCAhQnjx51LVrV926dcvuOV9++aXKly+vXLlyqVy5cpo5c2b27kAAyCTCLQD8w5o2barKlStrxYoVMgxDnTp10s2bN7Vz505t3rxZZ8+eVffu3W3tV65cqZdeekkvv/yyjh8/rueff17PPvustm/fbve6b7zxhjp27Kjw8HA999xz93z/rl27Kj09XatXr7atu379utauXatnn33Wtu7MmTNaunSp1qxZo40bN+rIkSMaMmSIbfvcuXP12muvaeLEiTp16pQmTZqk119/XV999VV27CYAyBoDAPBQ9O3b1+jYseOfbuvevbtRvnx5IzQ01HB1dTXOnz9v23bixAlDkrF//37DMAyjXr16xoABA+ye37VrV6Nt27a2x5KM4cOH37OWUqVKGR9++KHt8aBBg4w2bdrYHk+bNs0oXbq0kZGRYRiGYbzxxhuGq6urceHCBVubDRs2GC4uLsbly5cNwzCMgIAAY+HChXbv89Zbbxl169a9Zx0A8LDRcwsADmAYhiwWi06dOqWAgAAFBATYtj3++OPKnz+/Tp06JUk6deqU6tevb/f8+vXr27Zb1ahR477ff8CAAQoNDdXFixcl/Ta8wHoBnFXJkiVVokQJ2+O6desqIyNDp0+f1rVr13ThwgWFhIQob968tuXtt9/W2bNn739HAEA2ezhXMgAA/tKpU6cUGBhoC7l/9Mf1f2zzZ8/z8vK67/evWrWqKleurPnz56tVq1YKDw/XmjVr/vI51vezWCy22R7mzp2r2rVr27XjIjUAjkTPLQD8w7Zt26bw8HB16dJFjz/+uM6fP68LFy7Ytp88eVKxsbEqX768JKl8+fLavXu33Wvs3bvXtj2r+vfvry+//FJffPGFmjdvbtd7LP12odulS5dsj/ft2ycXFxeVLVtWvr6+Kl68uH755ReVKVPGbgkMDHygugDgQdBzCwAPUXJysqKjo++aCqxdu3bq06ePXFxcVKlSJfXq1UvTpk1TWlqaBg8erEaNGtmGGYwePVrdunVTtWrV1KxZM61Zs0YrVqzQli1bHqi2Xr16adSoUZo7d67mz59/1/ZcuXKpb9++eu+99xQXF6cXX3xR3bp1k5+fn6TfZlR48cUX5e3trTZt2ig5OVkHDx5UTEyMRo4c+UC1AUBW0XMLAA/Rxo0bVaxYMT3yyCNq3bq1tm/fro8//lirVq2Sq6urLBaLvvvuOxUoUEANGzZU8+bNVbp0aS1ZssT2Gp06ddJHH32kd999VxUqVNDs2bP15ZdfqnHjxg9Um7e3t7p06aK8efOqU6dOd20vU6aMnnzySbVt21YtW7ZUcHCw3VRf/fv312effaZ58+apYsWKatSokebNm0fPLQCH4iYOAPAv1qJFC5UvX14ff/yx3foJEybou+++05EjRxxTGABkEcMSAOBf6ObNmwoNDdW2bds0Y8YMR5cDANmGcAsA/0LVqlVTTEyMpkyZoscee8zR5QBAtmFYAgAAAEyDC8oAAABgGoRbAAAAmAbhFgAAAKZBuAUAAIBpEG4BAABgGoRbAAAAmAbhFgAAAKZBuAUAAIBpEG4BAABgGv8PKVydXTlfO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106" name="Picture 2" descr="C:\Users\KISHOR MONDAL\Desktop\download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805" y="1627716"/>
            <a:ext cx="4708525" cy="38227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425267" y="3445933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Less Positive Co-Relation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82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>
            <a:extLst>
              <a:ext uri="{FF2B5EF4-FFF2-40B4-BE49-F238E27FC236}">
                <a16:creationId xmlns:a16="http://schemas.microsoft.com/office/drawing/2014/main" xmlns="" id="{84E58CA3-942D-3C80-8169-F3674FCD4817}"/>
              </a:ext>
            </a:extLst>
          </p:cNvPr>
          <p:cNvSpPr txBox="1"/>
          <p:nvPr/>
        </p:nvSpPr>
        <p:spPr>
          <a:xfrm>
            <a:off x="404107" y="1768956"/>
            <a:ext cx="10168302" cy="145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12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US" sz="5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extracting from container.  </a:t>
            </a:r>
            <a:endParaRPr lang="en-US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extracting data using </a:t>
            </a:r>
            <a:r>
              <a:rPr lang="en-IN" sz="2000" kern="100" spc="11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endParaRPr lang="en-IN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charts, which one to use for a particular </a:t>
            </a:r>
            <a:r>
              <a:rPr lang="en-US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point.</a:t>
            </a:r>
            <a:endParaRPr lang="en-US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59DBAC0F-2923-1D74-C268-A5E6AEA26A89}"/>
              </a:ext>
            </a:extLst>
          </p:cNvPr>
          <p:cNvSpPr txBox="1"/>
          <p:nvPr/>
        </p:nvSpPr>
        <p:spPr>
          <a:xfrm>
            <a:off x="611875" y="921356"/>
            <a:ext cx="5501058" cy="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28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Challenges faced</a:t>
            </a:r>
            <a:r>
              <a:rPr lang="en-IN" sz="28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">
            <a:extLst>
              <a:ext uri="{FF2B5EF4-FFF2-40B4-BE49-F238E27FC236}">
                <a16:creationId xmlns:a16="http://schemas.microsoft.com/office/drawing/2014/main" xmlns="" id="{84E58CA3-942D-3C80-8169-F3674FCD4817}"/>
              </a:ext>
            </a:extLst>
          </p:cNvPr>
          <p:cNvSpPr txBox="1"/>
          <p:nvPr/>
        </p:nvSpPr>
        <p:spPr>
          <a:xfrm>
            <a:off x="404107" y="1768956"/>
            <a:ext cx="10168302" cy="1850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12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US" sz="5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 selling products are in 20K to 30K</a:t>
            </a:r>
            <a:endParaRPr lang="en-US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trusted company is Kelvinator</a:t>
            </a: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door refrigerator are more preferred by users</a:t>
            </a: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IN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59DBAC0F-2923-1D74-C268-A5E6AEA26A89}"/>
              </a:ext>
            </a:extLst>
          </p:cNvPr>
          <p:cNvSpPr txBox="1"/>
          <p:nvPr/>
        </p:nvSpPr>
        <p:spPr>
          <a:xfrm>
            <a:off x="611875" y="921356"/>
            <a:ext cx="5501058" cy="68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2800" b="1" u="sng" spc="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 :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2392199" y="2202748"/>
            <a:ext cx="592206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NAME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</a:t>
            </a:r>
            <a:r>
              <a:rPr lang="en-IN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 </a:t>
            </a:r>
            <a:r>
              <a:rPr lang="en-IN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KISHOR </a:t>
            </a:r>
            <a:r>
              <a:rPr lang="en-IN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MONDAL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QUALIFICATION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:  MBA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NAME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	</a:t>
            </a:r>
            <a:r>
              <a:rPr lang="en-IN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VINOD KOTHWAL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QUALIFICATION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:  MBA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2384812" y="1246287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sng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</a:t>
            </a:r>
            <a:r>
              <a:rPr lang="en-IN" sz="3200" b="1" i="0" u="sng" strike="noStrike" cap="none" dirty="0" smtClean="0">
                <a:solidFill>
                  <a:schemeClr val="accent1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us</a:t>
            </a:r>
            <a:endParaRPr sz="1800" b="1" i="0" u="sng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4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376" y="44451"/>
            <a:ext cx="10689336" cy="60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84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599" y="2997200"/>
            <a:ext cx="448088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796111" y="114219"/>
            <a:ext cx="2964332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Contents</a:t>
            </a:r>
            <a:r>
              <a:rPr lang="en-IN" sz="3200" b="1" spc="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:</a:t>
            </a:r>
            <a:endParaRPr lang="en-IN" sz="3200" b="1" spc="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726007" y="1133787"/>
            <a:ext cx="9473287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(Libraries) used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Website URL’s for Web-Scrapping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Raw Data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Cleaning and Data Manipulation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Cleaned Data</a:t>
            </a:r>
          </a:p>
          <a:p>
            <a:pPr marL="457200" indent="-3960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EDA (Uni, Bi and Multi -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Data analysis using graphs)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Observations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Challenges</a:t>
            </a:r>
          </a:p>
          <a:p>
            <a:pPr marL="457200" marR="0" lvl="0" indent="-3960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594942" y="127134"/>
            <a:ext cx="3391841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</a:t>
            </a:r>
            <a:endParaRPr lang="en-IN" sz="3200" b="1" spc="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503503" y="827342"/>
            <a:ext cx="5147789" cy="599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4100" lvl="0" indent="-3429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400" dirty="0" smtClean="0"/>
              <a:t>A refrigerator is one of the most important pieces of equipment in the kitchen for keeping foods safe</a:t>
            </a:r>
            <a:r>
              <a:rPr lang="en-US" sz="240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00" lvl="1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</a:pPr>
            <a:endParaRPr lang="en-US" sz="2000" dirty="0"/>
          </a:p>
          <a:p>
            <a:pPr marL="404100" lvl="1" indent="-3429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400" dirty="0" smtClean="0"/>
              <a:t>From this </a:t>
            </a:r>
            <a:r>
              <a:rPr lang="en-US" sz="2400" dirty="0" err="1" smtClean="0"/>
              <a:t>project,we</a:t>
            </a:r>
            <a:r>
              <a:rPr lang="en-US" sz="2400" dirty="0" smtClean="0"/>
              <a:t> are </a:t>
            </a:r>
            <a:r>
              <a:rPr lang="en-US" sz="2400" dirty="0" err="1" smtClean="0"/>
              <a:t>intrested</a:t>
            </a:r>
            <a:r>
              <a:rPr lang="en-US" sz="2400" dirty="0" smtClean="0"/>
              <a:t> to provide good insights to choose better refrigerator to </a:t>
            </a:r>
            <a:r>
              <a:rPr lang="en-US" sz="2400" dirty="0" err="1" smtClean="0"/>
              <a:t>smothen</a:t>
            </a:r>
            <a:r>
              <a:rPr lang="en-US" sz="2400" dirty="0" smtClean="0"/>
              <a:t> </a:t>
            </a:r>
            <a:r>
              <a:rPr lang="en-US" sz="2400" dirty="0" smtClean="0"/>
              <a:t>life.	</a:t>
            </a:r>
          </a:p>
          <a:p>
            <a:pPr marL="404100" lvl="1" indent="-3429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404100" lvl="1" indent="-342900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400" dirty="0" smtClean="0"/>
              <a:t>It is an essential appliance found in almost every kitchen and is used for both residential and commercial purposes.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00" lvl="1">
              <a:lnSpc>
                <a:spcPct val="105000"/>
              </a:lnSpc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60000"/>
            </a:pPr>
            <a:endParaRPr lang="en-IN" sz="5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76" y="1014984"/>
            <a:ext cx="4401312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637277" y="1780906"/>
            <a:ext cx="10997289" cy="194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2400" b="1" kern="100" spc="1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Which refrigerator should            </a:t>
            </a:r>
            <a:r>
              <a:rPr lang="en-IN" sz="9600" b="1" kern="100" spc="1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    BUY?</a:t>
            </a:r>
            <a:endParaRPr lang="en-IN" sz="9600" b="1" kern="100" spc="11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594942" y="214803"/>
            <a:ext cx="4837473" cy="12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Tools (Libraries) Used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800" b="1" spc="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  <a:endParaRPr lang="en-IN" sz="2800" b="1" spc="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722760" y="1233004"/>
            <a:ext cx="4311356" cy="379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kern="100" spc="11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endParaRPr lang="en-US" sz="2800" b="1" kern="100" spc="11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8400" indent="-457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800" b="1" kern="100" spc="11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Plotly.express</a:t>
            </a:r>
            <a:endParaRPr lang="en-US" sz="2800" b="1" kern="100" spc="11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95D630-A65C-CE46-72E0-0A930AC21909}"/>
              </a:ext>
            </a:extLst>
          </p:cNvPr>
          <p:cNvSpPr/>
          <p:nvPr/>
        </p:nvSpPr>
        <p:spPr>
          <a:xfrm>
            <a:off x="609597" y="1115021"/>
            <a:ext cx="4837474" cy="38699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xmlns="" id="{39341288-A3D5-B293-18DF-C7E7433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5949" y="412956"/>
            <a:ext cx="2417295" cy="14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Soup | Great Learning">
            <a:extLst>
              <a:ext uri="{FF2B5EF4-FFF2-40B4-BE49-F238E27FC236}">
                <a16:creationId xmlns:a16="http://schemas.microsoft.com/office/drawing/2014/main" xmlns="" id="{717D6EDA-0AA0-0AFF-B745-B2A85A33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5682" y="656965"/>
            <a:ext cx="3360257" cy="12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F112A3BC-E443-F7E8-FE5E-937D8B9E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8607" y="1984533"/>
            <a:ext cx="2503896" cy="1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xmlns="" id="{BA42543E-1936-A478-2D20-80BDC6D5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3218" y="2082639"/>
            <a:ext cx="2973490" cy="11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 logo — Matplotlib 3.6.3 documentation">
            <a:extLst>
              <a:ext uri="{FF2B5EF4-FFF2-40B4-BE49-F238E27FC236}">
                <a16:creationId xmlns:a16="http://schemas.microsoft.com/office/drawing/2014/main" xmlns="" id="{E0CCD28F-F962-BBEF-59C8-23277F13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8607" y="3462092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iscussion of seaborn logo · Issue #2243 · mwaskom/seaborn · GitHub">
            <a:extLst>
              <a:ext uri="{FF2B5EF4-FFF2-40B4-BE49-F238E27FC236}">
                <a16:creationId xmlns:a16="http://schemas.microsoft.com/office/drawing/2014/main" xmlns="" id="{177348F5-228C-337E-D8C8-86C0632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6975" y="3547815"/>
            <a:ext cx="2360491" cy="236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294" y="4528566"/>
            <a:ext cx="296418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9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594942" y="185307"/>
            <a:ext cx="7841135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Website URL’s for Web-Scrapping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</a:t>
            </a:r>
            <a:endParaRPr lang="en-IN" sz="3200" b="1" spc="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704670" y="945475"/>
            <a:ext cx="11823195" cy="75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120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80000"/>
            </a:pPr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lipkart.com/search?q=refrigerator&amp;sid=j9e%2Cabm%2Chzg&amp;as=on&amp;as-show=on&amp;otracker=AS_QueryStore_OrganicAutoSuggest_1_5_na_na_na&amp;otracker1=AS_QueryStore_OrganicAutoSuggest_1_5_na_na_na&amp;as-pos=1&amp;as-type=HISTORY&amp;suggestionId=refrigerator%7CRefrigerators&amp;requestId=f864db2d-c7c7-41b8-bbb5-70887bac7f27&amp;page=2</a:t>
            </a:r>
            <a:endParaRPr lang="en-IN" sz="1200" b="1" kern="100" spc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KISHOR MONDAL\Pictures\Screenshots\Screenshot (19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988" y="1979293"/>
            <a:ext cx="7975076" cy="4101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58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594942" y="185307"/>
            <a:ext cx="7841135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Raw data from website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</a:t>
            </a:r>
            <a:endParaRPr lang="en-IN" sz="3200" b="1" spc="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3D2E1C85-0B5F-E280-E4AA-BC220C779634}"/>
              </a:ext>
            </a:extLst>
          </p:cNvPr>
          <p:cNvSpPr txBox="1"/>
          <p:nvPr/>
        </p:nvSpPr>
        <p:spPr>
          <a:xfrm>
            <a:off x="695216" y="6060808"/>
            <a:ext cx="7937507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1" u="sng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Insights</a:t>
            </a:r>
            <a:r>
              <a:rPr lang="en-IN" sz="2000" b="1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We got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429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rows and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8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columns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 the Raw data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:\Users\KISHOR MONDAL\Pictures\Screenshots\Screenshot (19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1042416"/>
            <a:ext cx="11526837" cy="457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95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1">
            <a:extLst>
              <a:ext uri="{FF2B5EF4-FFF2-40B4-BE49-F238E27FC236}">
                <a16:creationId xmlns:a16="http://schemas.microsoft.com/office/drawing/2014/main" xmlns="" id="{ECCB8A33-45B2-7E46-91BC-5AE81D675500}"/>
              </a:ext>
            </a:extLst>
          </p:cNvPr>
          <p:cNvSpPr txBox="1"/>
          <p:nvPr/>
        </p:nvSpPr>
        <p:spPr>
          <a:xfrm>
            <a:off x="439190" y="372662"/>
            <a:ext cx="4575350" cy="76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u="sng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Data Cleaning Steps</a:t>
            </a:r>
            <a:r>
              <a:rPr lang="en-IN" sz="3200" b="1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IN" sz="2800" b="1" spc="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  <a:endParaRPr lang="en-IN" sz="2800" b="1" spc="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xmlns="" id="{716C109A-3B47-B963-FFD5-46D02CD65D60}"/>
              </a:ext>
            </a:extLst>
          </p:cNvPr>
          <p:cNvSpPr txBox="1"/>
          <p:nvPr/>
        </p:nvSpPr>
        <p:spPr>
          <a:xfrm>
            <a:off x="401504" y="1543953"/>
            <a:ext cx="11111346" cy="423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12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US" sz="5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IN" sz="2000" kern="100" spc="11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Segrigated</a:t>
            </a: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as required.</a:t>
            </a: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r>
              <a:rPr lang="en-IN" sz="2000" b="1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kern="100" spc="11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IN" sz="2000" b="1" kern="100" spc="11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IN" sz="2000" b="1" kern="100" spc="11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endParaRPr lang="en-US" sz="2000" b="1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650" indent="-17145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endParaRPr lang="en-US" sz="600" b="1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US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NULL values using different techniques like Measures of central tendency,</a:t>
            </a: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kern="100" spc="11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indexing,fillna</a:t>
            </a: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  <a:endParaRPr lang="en-US" sz="2000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Droped</a:t>
            </a: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duplicate rows.</a:t>
            </a:r>
          </a:p>
          <a:p>
            <a:pPr marL="404100" indent="-3429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  <a:buFont typeface="Wingdings" panose="05000000000000000000" pitchFamily="2" charset="2"/>
              <a:buChar char="q"/>
            </a:pP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IN" sz="2000" kern="100" spc="11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IN" sz="2000" kern="100" spc="11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of a columns into as required.</a:t>
            </a:r>
            <a:endParaRPr lang="en-US" sz="2000" b="1" kern="100" spc="1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200">
              <a:lnSpc>
                <a:spcPct val="105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75000"/>
            </a:pPr>
            <a:r>
              <a:rPr lang="en-US" sz="800" b="1" kern="100" spc="11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1" kern="100" spc="11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391" y="2316671"/>
            <a:ext cx="857250" cy="981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3520440" y="2660904"/>
            <a:ext cx="987552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144" y="2309432"/>
            <a:ext cx="914400" cy="885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5024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2361</TotalTime>
  <Words>330</Words>
  <Application>Microsoft Office PowerPoint</Application>
  <PresentationFormat>Custom</PresentationFormat>
  <Paragraphs>82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BankGothic Md BT</vt:lpstr>
      <vt:lpstr>Times New Roman</vt:lpstr>
      <vt:lpstr>Calibri</vt:lpstr>
      <vt:lpstr>Lato Black</vt:lpstr>
      <vt:lpstr>Wingdings</vt:lpstr>
      <vt:lpstr>Libre Baskerville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KISHOR MONDAL</cp:lastModifiedBy>
  <cp:revision>198</cp:revision>
  <cp:lastPrinted>2023-01-27T03:24:50Z</cp:lastPrinted>
  <dcterms:created xsi:type="dcterms:W3CDTF">2021-02-16T05:19:01Z</dcterms:created>
  <dcterms:modified xsi:type="dcterms:W3CDTF">2023-05-27T11:42:08Z</dcterms:modified>
</cp:coreProperties>
</file>