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4" r:id="rId4"/>
    <p:sldId id="283" r:id="rId5"/>
    <p:sldId id="285" r:id="rId6"/>
    <p:sldId id="272" r:id="rId7"/>
    <p:sldId id="280" r:id="rId8"/>
    <p:sldId id="281" r:id="rId9"/>
    <p:sldId id="273" r:id="rId10"/>
    <p:sldId id="274" r:id="rId11"/>
    <p:sldId id="275" r:id="rId12"/>
    <p:sldId id="276" r:id="rId13"/>
    <p:sldId id="277" r:id="rId14"/>
    <p:sldId id="259" r:id="rId15"/>
    <p:sldId id="260" r:id="rId16"/>
    <p:sldId id="261" r:id="rId17"/>
    <p:sldId id="262" r:id="rId18"/>
    <p:sldId id="264" r:id="rId19"/>
    <p:sldId id="282" r:id="rId20"/>
    <p:sldId id="265" r:id="rId21"/>
    <p:sldId id="266" r:id="rId22"/>
    <p:sldId id="267" r:id="rId23"/>
    <p:sldId id="268" r:id="rId24"/>
    <p:sldId id="269"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B58D7AD-9857-4CAD-ABC8-17BB1ACDA24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234063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58D7AD-9857-4CAD-ABC8-17BB1ACDA24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314803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58D7AD-9857-4CAD-ABC8-17BB1ACDA24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137416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B58D7AD-9857-4CAD-ABC8-17BB1ACDA24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155879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58D7AD-9857-4CAD-ABC8-17BB1ACDA245}" type="datetimeFigureOut">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109591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B58D7AD-9857-4CAD-ABC8-17BB1ACDA245}"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362140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B58D7AD-9857-4CAD-ABC8-17BB1ACDA245}" type="datetimeFigureOut">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294926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B58D7AD-9857-4CAD-ABC8-17BB1ACDA245}" type="datetimeFigureOut">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85253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8D7AD-9857-4CAD-ABC8-17BB1ACDA245}" type="datetimeFigureOut">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22234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8D7AD-9857-4CAD-ABC8-17BB1ACDA245}"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2386567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8D7AD-9857-4CAD-ABC8-17BB1ACDA245}" type="datetimeFigureOut">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0DE9DD-27B2-4EC2-8346-D45EE5DCBE24}" type="slidenum">
              <a:rPr lang="en-IN" smtClean="0"/>
              <a:t>‹#›</a:t>
            </a:fld>
            <a:endParaRPr lang="en-IN"/>
          </a:p>
        </p:txBody>
      </p:sp>
    </p:spTree>
    <p:extLst>
      <p:ext uri="{BB962C8B-B14F-4D97-AF65-F5344CB8AC3E}">
        <p14:creationId xmlns:p14="http://schemas.microsoft.com/office/powerpoint/2010/main" val="9990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8D7AD-9857-4CAD-ABC8-17BB1ACDA245}" type="datetimeFigureOut">
              <a:rPr lang="en-IN" smtClean="0"/>
              <a:t>30-07-2024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DE9DD-27B2-4EC2-8346-D45EE5DCBE24}" type="slidenum">
              <a:rPr lang="en-IN" smtClean="0"/>
              <a:t>‹#›</a:t>
            </a:fld>
            <a:endParaRPr lang="en-IN"/>
          </a:p>
        </p:txBody>
      </p:sp>
    </p:spTree>
    <p:extLst>
      <p:ext uri="{BB962C8B-B14F-4D97-AF65-F5344CB8AC3E}">
        <p14:creationId xmlns:p14="http://schemas.microsoft.com/office/powerpoint/2010/main" val="112348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188" y="1879540"/>
            <a:ext cx="10515600" cy="2118579"/>
          </a:xfrm>
        </p:spPr>
        <p:txBody>
          <a:bodyPr/>
          <a:lstStyle/>
          <a:p>
            <a:pPr algn="ctr"/>
            <a:r>
              <a:rPr lang="en-US" b="1" dirty="0" smtClean="0">
                <a:solidFill>
                  <a:srgbClr val="FF0000"/>
                </a:solidFill>
                <a:latin typeface="Algerian" panose="04020705040A02060702" pitchFamily="82" charset="0"/>
              </a:rPr>
              <a:t>Analysis of Employee Attrition</a:t>
            </a:r>
            <a:r>
              <a:rPr lang="en-US" dirty="0" smtClean="0"/>
              <a:t/>
            </a:r>
            <a:br>
              <a:rPr lang="en-US" dirty="0" smtClean="0"/>
            </a:br>
            <a:endParaRPr lang="en-IN" dirty="0"/>
          </a:p>
        </p:txBody>
      </p:sp>
      <p:sp>
        <p:nvSpPr>
          <p:cNvPr id="3" name="Content Placeholder 2"/>
          <p:cNvSpPr>
            <a:spLocks noGrp="1"/>
          </p:cNvSpPr>
          <p:nvPr>
            <p:ph idx="1"/>
          </p:nvPr>
        </p:nvSpPr>
        <p:spPr>
          <a:xfrm>
            <a:off x="838200" y="1825625"/>
            <a:ext cx="3638266" cy="4351338"/>
          </a:xfrm>
        </p:spPr>
        <p:txBody>
          <a:bodyPr>
            <a:normAutofit/>
          </a:bodyPr>
          <a:lstStyle/>
          <a:p>
            <a:pPr marL="0" indent="0" algn="ctr">
              <a:buNone/>
            </a:pPr>
            <a:endParaRPr lang="en-US" b="1" dirty="0" smtClean="0"/>
          </a:p>
          <a:p>
            <a:pPr marL="0" indent="0" algn="ctr">
              <a:buNone/>
            </a:pPr>
            <a:endParaRPr lang="en-US" b="1" dirty="0"/>
          </a:p>
          <a:p>
            <a:pPr marL="0" indent="0" algn="ctr">
              <a:buNone/>
            </a:pPr>
            <a:endParaRPr lang="en-US" b="1" dirty="0" smtClean="0"/>
          </a:p>
          <a:p>
            <a:pPr marL="0" indent="0" algn="ctr">
              <a:buNone/>
            </a:pPr>
            <a:r>
              <a:rPr lang="en-US" b="1" dirty="0" smtClean="0"/>
              <a:t>Insights from the Employee Dataset</a:t>
            </a:r>
          </a:p>
          <a:p>
            <a:pPr marL="0" indent="0">
              <a:buNone/>
            </a:pPr>
            <a:r>
              <a:rPr lang="en-US" dirty="0" smtClean="0"/>
              <a:t>     </a:t>
            </a:r>
          </a:p>
          <a:p>
            <a:pPr marL="0" indent="0">
              <a:buNone/>
            </a:pPr>
            <a:r>
              <a:rPr lang="en-US" dirty="0"/>
              <a:t> </a:t>
            </a:r>
            <a:r>
              <a:rPr lang="en-US" dirty="0" smtClean="0"/>
              <a:t>                                                                          </a:t>
            </a:r>
            <a:r>
              <a:rPr lang="en-US" sz="1400" dirty="0" smtClean="0"/>
              <a:t>KISHOR KUMAR </a:t>
            </a:r>
            <a:r>
              <a:rPr lang="en-US" sz="1400" dirty="0" smtClean="0"/>
              <a:t>VUNNA</a:t>
            </a:r>
          </a:p>
          <a:p>
            <a:pPr marL="0" indent="0">
              <a:buNone/>
            </a:pPr>
            <a:r>
              <a:rPr lang="en-US" sz="1400" dirty="0" smtClean="0"/>
              <a:t>9059002602</a:t>
            </a:r>
          </a:p>
          <a:p>
            <a:pPr marL="0" indent="0">
              <a:buNone/>
            </a:pPr>
            <a:r>
              <a:rPr lang="en-US" sz="1400" dirty="0" smtClean="0"/>
              <a:t>Kishor.vunna@rediffmail.com</a:t>
            </a:r>
            <a:endParaRPr lang="en-US" sz="1400" dirty="0" smtClean="0"/>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2582" y="3081219"/>
            <a:ext cx="6406590" cy="2929509"/>
          </a:xfrm>
          <a:prstGeom prst="rect">
            <a:avLst/>
          </a:prstGeom>
        </p:spPr>
      </p:pic>
    </p:spTree>
    <p:extLst>
      <p:ext uri="{BB962C8B-B14F-4D97-AF65-F5344CB8AC3E}">
        <p14:creationId xmlns:p14="http://schemas.microsoft.com/office/powerpoint/2010/main" val="705556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1854"/>
          </a:xfrm>
        </p:spPr>
        <p:txBody>
          <a:bodyPr>
            <a:normAutofit fontScale="90000"/>
          </a:bodyPr>
          <a:lstStyle/>
          <a:p>
            <a:pPr algn="ctr"/>
            <a:r>
              <a:rPr lang="en-US" altLang="en-US" sz="2800" dirty="0">
                <a:solidFill>
                  <a:srgbClr val="FF0000"/>
                </a:solidFill>
                <a:latin typeface="Algerian" panose="04020705040A02060702" pitchFamily="82" charset="0"/>
              </a:rPr>
              <a:t>Marital Status and Attrition</a:t>
            </a:r>
            <a:r>
              <a:rPr lang="en-US" altLang="en-US" dirty="0">
                <a:latin typeface="var(--font-fk-grotesk)"/>
              </a:rPr>
              <a:t/>
            </a:r>
            <a:br>
              <a:rPr lang="en-US" altLang="en-US" dirty="0">
                <a:latin typeface="var(--font-fk-grotesk)"/>
              </a:rPr>
            </a:br>
            <a:endParaRPr lang="en-IN" dirty="0"/>
          </a:p>
        </p:txBody>
      </p:sp>
      <p:sp>
        <p:nvSpPr>
          <p:cNvPr id="4" name="Rectangle 1"/>
          <p:cNvSpPr>
            <a:spLocks noGrp="1" noChangeArrowheads="1"/>
          </p:cNvSpPr>
          <p:nvPr>
            <p:ph idx="1"/>
          </p:nvPr>
        </p:nvSpPr>
        <p:spPr bwMode="auto">
          <a:xfrm>
            <a:off x="245660" y="2016135"/>
            <a:ext cx="349382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rPr>
              <a:t>Attrition is lower for divorced employees, especially women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Narrow" panose="020B0606020202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rPr>
              <a:t>Recommendation: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Narrow" panose="020B0606020202030204" pitchFamily="34" charset="0"/>
                <a:cs typeface="Arial" panose="020B0604020202020204" pitchFamily="34" charset="0"/>
              </a:rPr>
              <a:t>Understand the unique needs and challenges faced by different marital status groups and provide appropriate support and benefits</a:t>
            </a:r>
            <a:r>
              <a:rPr kumimoji="0" lang="en-US" altLang="en-US" sz="2400" b="0" i="0" u="none" strike="noStrike" cap="none" normalizeH="0" baseline="0" dirty="0" smtClean="0">
                <a:ln>
                  <a:noFill/>
                </a:ln>
                <a:solidFill>
                  <a:schemeClr val="tx1"/>
                </a:solidFill>
                <a:effectLst/>
                <a:latin typeface="Arial Narrow" panose="020B0606020202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4704" y="1027906"/>
            <a:ext cx="7042245" cy="24386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458" y="3757457"/>
            <a:ext cx="6141491" cy="2790676"/>
          </a:xfrm>
          <a:prstGeom prst="rect">
            <a:avLst/>
          </a:prstGeom>
        </p:spPr>
      </p:pic>
    </p:spTree>
    <p:extLst>
      <p:ext uri="{BB962C8B-B14F-4D97-AF65-F5344CB8AC3E}">
        <p14:creationId xmlns:p14="http://schemas.microsoft.com/office/powerpoint/2010/main" val="519228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6445"/>
          </a:xfrm>
        </p:spPr>
        <p:txBody>
          <a:bodyPr>
            <a:normAutofit fontScale="90000"/>
          </a:bodyPr>
          <a:lstStyle/>
          <a:p>
            <a:pPr algn="ctr"/>
            <a:r>
              <a:rPr lang="en-US" altLang="en-US" dirty="0">
                <a:solidFill>
                  <a:srgbClr val="FF0000"/>
                </a:solidFill>
                <a:latin typeface="Algerian" panose="04020705040A02060702" pitchFamily="82" charset="0"/>
              </a:rPr>
              <a:t>Business Travel and Attrition</a:t>
            </a:r>
            <a:r>
              <a:rPr lang="en-US" altLang="en-US" dirty="0">
                <a:latin typeface="var(--font-fk-grotesk)"/>
              </a:rPr>
              <a:t/>
            </a:r>
            <a:br>
              <a:rPr lang="en-US" altLang="en-US" dirty="0">
                <a:latin typeface="var(--font-fk-grotesk)"/>
              </a:rPr>
            </a:br>
            <a:endParaRPr lang="en-IN" dirty="0"/>
          </a:p>
        </p:txBody>
      </p:sp>
      <p:sp>
        <p:nvSpPr>
          <p:cNvPr id="4" name="Rectangle 1"/>
          <p:cNvSpPr>
            <a:spLocks noGrp="1" noChangeArrowheads="1"/>
          </p:cNvSpPr>
          <p:nvPr>
            <p:ph idx="1"/>
          </p:nvPr>
        </p:nvSpPr>
        <p:spPr bwMode="auto">
          <a:xfrm>
            <a:off x="368491" y="982640"/>
            <a:ext cx="293426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Narrow" panose="020B0606020202030204" pitchFamily="34" charset="0"/>
              </a:rPr>
              <a:t>Attrition is higher for employees who frequently travel for business, especially women.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Narrow" panose="020B0606020202030204" pitchFamily="34" charset="0"/>
              </a:rPr>
              <a:t>Recommendation: Implement policies to manage work-life balance for employees who travel frequently, such as flexible schedules or remote work options.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227" y="586854"/>
            <a:ext cx="6837528" cy="28387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567" y="3425587"/>
            <a:ext cx="7765576" cy="3234519"/>
          </a:xfrm>
          <a:prstGeom prst="rect">
            <a:avLst/>
          </a:prstGeom>
        </p:spPr>
      </p:pic>
    </p:spTree>
    <p:extLst>
      <p:ext uri="{BB962C8B-B14F-4D97-AF65-F5344CB8AC3E}">
        <p14:creationId xmlns:p14="http://schemas.microsoft.com/office/powerpoint/2010/main" val="3212777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solidFill>
                  <a:srgbClr val="FF0000"/>
                </a:solidFill>
                <a:latin typeface="Algerian" panose="04020705040A02060702" pitchFamily="82" charset="0"/>
              </a:rPr>
              <a:t>Job Level and Attrition</a:t>
            </a:r>
            <a:r>
              <a:rPr lang="en-US" altLang="en-US" dirty="0">
                <a:latin typeface="var(--font-fk-grotesk)"/>
              </a:rPr>
              <a:t/>
            </a:r>
            <a:br>
              <a:rPr lang="en-US" altLang="en-US" dirty="0">
                <a:latin typeface="var(--font-fk-grotesk)"/>
              </a:rPr>
            </a:br>
            <a:endParaRPr lang="en-IN" dirty="0"/>
          </a:p>
        </p:txBody>
      </p:sp>
      <p:sp>
        <p:nvSpPr>
          <p:cNvPr id="4" name="Rectangle 1"/>
          <p:cNvSpPr>
            <a:spLocks noGrp="1" noChangeArrowheads="1"/>
          </p:cNvSpPr>
          <p:nvPr>
            <p:ph idx="1"/>
          </p:nvPr>
        </p:nvSpPr>
        <p:spPr bwMode="auto">
          <a:xfrm>
            <a:off x="278642" y="1260047"/>
            <a:ext cx="321518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Attrition is highest for employees in entry-level or junior positions (job level 1).</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Recommendation: Provide clear career paths and growth opportunities for employees in lower-level roles to increase job satisfaction and reduce attrition.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9838" y="1446726"/>
            <a:ext cx="7616967" cy="5001778"/>
          </a:xfrm>
          <a:prstGeom prst="rect">
            <a:avLst/>
          </a:prstGeom>
        </p:spPr>
      </p:pic>
    </p:spTree>
    <p:extLst>
      <p:ext uri="{BB962C8B-B14F-4D97-AF65-F5344CB8AC3E}">
        <p14:creationId xmlns:p14="http://schemas.microsoft.com/office/powerpoint/2010/main" val="1596302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solidFill>
                  <a:srgbClr val="FF0000"/>
                </a:solidFill>
                <a:latin typeface="Algerian" panose="04020705040A02060702" pitchFamily="82" charset="0"/>
              </a:rPr>
              <a:t>Job Role and Gender</a:t>
            </a:r>
            <a:r>
              <a:rPr lang="en-US" altLang="en-US" dirty="0">
                <a:latin typeface="var(--font-fk-grotesk)"/>
              </a:rPr>
              <a:t/>
            </a:r>
            <a:br>
              <a:rPr lang="en-US" altLang="en-US" dirty="0">
                <a:latin typeface="var(--font-fk-grotesk)"/>
              </a:rPr>
            </a:br>
            <a:endParaRPr lang="en-IN" dirty="0"/>
          </a:p>
        </p:txBody>
      </p:sp>
      <p:sp>
        <p:nvSpPr>
          <p:cNvPr id="4" name="Rectangle 1"/>
          <p:cNvSpPr>
            <a:spLocks noGrp="1" noChangeArrowheads="1"/>
          </p:cNvSpPr>
          <p:nvPr>
            <p:ph idx="1"/>
          </p:nvPr>
        </p:nvSpPr>
        <p:spPr bwMode="auto">
          <a:xfrm>
            <a:off x="291153" y="1539082"/>
            <a:ext cx="451286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cs typeface="Arial" panose="020B0604020202020204" pitchFamily="34" charset="0"/>
              </a:rPr>
              <a:t>Women in managerial, research director, and laboratory technician roles have lower attrition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cs typeface="Arial" panose="020B0604020202020204" pitchFamily="34" charset="0"/>
              </a:rPr>
              <a:t>Men in sales expert positions have higher attrition rates.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cs typeface="Arial" panose="020B0604020202020204" pitchFamily="34" charset="0"/>
              </a:rPr>
              <a:t>Recommendation: Analyze job roles that are more attractive or suitable for employees of different genders and tailor retention strategies accordingly.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cs typeface="Arial" panose="020B0604020202020204" pitchFamily="34" charset="0"/>
              </a:rPr>
              <a:t>By focusing on these key factors and implementing targeted retention strategies, organizations can reduce employee attrition and maintain a stable and engaged workforce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9" y="928110"/>
            <a:ext cx="6414449" cy="5929889"/>
          </a:xfrm>
          <a:prstGeom prst="rect">
            <a:avLst/>
          </a:prstGeom>
        </p:spPr>
      </p:pic>
    </p:spTree>
    <p:extLst>
      <p:ext uri="{BB962C8B-B14F-4D97-AF65-F5344CB8AC3E}">
        <p14:creationId xmlns:p14="http://schemas.microsoft.com/office/powerpoint/2010/main" val="2817458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Algerian" panose="04020705040A02060702" pitchFamily="82" charset="0"/>
              </a:rPr>
              <a:t>Data </a:t>
            </a:r>
            <a:r>
              <a:rPr lang="en-US" dirty="0">
                <a:solidFill>
                  <a:srgbClr val="FF0000"/>
                </a:solidFill>
                <a:latin typeface="Algerian" panose="04020705040A02060702" pitchFamily="82" charset="0"/>
              </a:rPr>
              <a:t>Overview</a:t>
            </a:r>
            <a:r>
              <a:rPr lang="en-US" dirty="0"/>
              <a:t/>
            </a:r>
            <a:br>
              <a:rPr lang="en-US" dirty="0"/>
            </a:br>
            <a:endParaRPr lang="en-IN" dirty="0"/>
          </a:p>
        </p:txBody>
      </p:sp>
      <p:sp>
        <p:nvSpPr>
          <p:cNvPr id="3" name="Content Placeholder 2"/>
          <p:cNvSpPr>
            <a:spLocks noGrp="1"/>
          </p:cNvSpPr>
          <p:nvPr>
            <p:ph idx="1"/>
          </p:nvPr>
        </p:nvSpPr>
        <p:spPr/>
        <p:txBody>
          <a:bodyPr/>
          <a:lstStyle/>
          <a:p>
            <a:r>
              <a:rPr lang="en-US" dirty="0" smtClean="0"/>
              <a:t>Key </a:t>
            </a:r>
            <a:r>
              <a:rPr lang="en-US" dirty="0"/>
              <a:t>Features: List important features such as</a:t>
            </a:r>
            <a:r>
              <a:rPr lang="en-US" dirty="0" smtClean="0"/>
              <a:t>: Employee </a:t>
            </a:r>
            <a:r>
              <a:rPr lang="en-US" dirty="0"/>
              <a:t>demographics (age, gender, marital status)</a:t>
            </a:r>
          </a:p>
          <a:p>
            <a:r>
              <a:rPr lang="en-US" dirty="0"/>
              <a:t>Job-related attributes (job level, job role, monthly income)</a:t>
            </a:r>
          </a:p>
          <a:p>
            <a:r>
              <a:rPr lang="en-US" dirty="0"/>
              <a:t>Work conditions (travel frequency, years in current role)</a:t>
            </a:r>
          </a:p>
          <a:p>
            <a:endParaRPr lang="en-IN" dirty="0"/>
          </a:p>
        </p:txBody>
      </p:sp>
    </p:spTree>
    <p:extLst>
      <p:ext uri="{BB962C8B-B14F-4D97-AF65-F5344CB8AC3E}">
        <p14:creationId xmlns:p14="http://schemas.microsoft.com/office/powerpoint/2010/main" val="101516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0000"/>
                </a:solidFill>
                <a:latin typeface="Algerian" panose="04020705040A02060702" pitchFamily="82" charset="0"/>
              </a:rPr>
              <a:t> Data </a:t>
            </a:r>
            <a:r>
              <a:rPr lang="en-IN" dirty="0" err="1">
                <a:solidFill>
                  <a:srgbClr val="FF0000"/>
                </a:solidFill>
                <a:latin typeface="Algerian" panose="04020705040A02060702" pitchFamily="82" charset="0"/>
              </a:rPr>
              <a:t>Preprocessing</a:t>
            </a:r>
            <a:r>
              <a:rPr lang="en-IN" dirty="0"/>
              <a:t/>
            </a:r>
            <a:br>
              <a:rPr lang="en-IN" dirty="0"/>
            </a:br>
            <a:endParaRPr lang="en-IN" dirty="0"/>
          </a:p>
        </p:txBody>
      </p:sp>
      <p:sp>
        <p:nvSpPr>
          <p:cNvPr id="3" name="Content Placeholder 2"/>
          <p:cNvSpPr>
            <a:spLocks noGrp="1"/>
          </p:cNvSpPr>
          <p:nvPr>
            <p:ph idx="1"/>
          </p:nvPr>
        </p:nvSpPr>
        <p:spPr>
          <a:xfrm>
            <a:off x="838200" y="1825625"/>
            <a:ext cx="10515600" cy="4351338"/>
          </a:xfrm>
        </p:spPr>
        <p:txBody>
          <a:bodyPr/>
          <a:lstStyle/>
          <a:p>
            <a:r>
              <a:rPr lang="en-IN" sz="2400" dirty="0" smtClean="0">
                <a:latin typeface="Arial" panose="020B0604020202020204" pitchFamily="34" charset="0"/>
                <a:cs typeface="Arial" panose="020B0604020202020204" pitchFamily="34" charset="0"/>
              </a:rPr>
              <a:t>Steps Taken : Handling   missing    values</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Encoding categorical variables (e.g., Label Encoding)</a:t>
            </a:r>
          </a:p>
          <a:p>
            <a:r>
              <a:rPr lang="en-IN" sz="2400" dirty="0">
                <a:latin typeface="Arial" panose="020B0604020202020204" pitchFamily="34" charset="0"/>
                <a:cs typeface="Arial" panose="020B0604020202020204" pitchFamily="34" charset="0"/>
              </a:rPr>
              <a:t>Feature scaling (e.g., Min-Max Scaling or Standardization)</a:t>
            </a:r>
          </a:p>
          <a:p>
            <a:endParaRPr lang="en-IN" dirty="0"/>
          </a:p>
        </p:txBody>
      </p:sp>
    </p:spTree>
    <p:extLst>
      <p:ext uri="{BB962C8B-B14F-4D97-AF65-F5344CB8AC3E}">
        <p14:creationId xmlns:p14="http://schemas.microsoft.com/office/powerpoint/2010/main" val="39630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lgerian" panose="04020705040A02060702" pitchFamily="82" charset="0"/>
              </a:rPr>
              <a:t>Exploratory Data Analysis (EDA</a:t>
            </a:r>
            <a:r>
              <a:rPr lang="en-US" dirty="0"/>
              <a:t>)</a:t>
            </a:r>
            <a:br>
              <a:rPr lang="en-US" dirty="0"/>
            </a:br>
            <a:endParaRPr lang="en-IN" dirty="0"/>
          </a:p>
        </p:txBody>
      </p:sp>
      <p:sp>
        <p:nvSpPr>
          <p:cNvPr id="3" name="Content Placeholder 2"/>
          <p:cNvSpPr>
            <a:spLocks noGrp="1"/>
          </p:cNvSpPr>
          <p:nvPr>
            <p:ph idx="1"/>
          </p:nvPr>
        </p:nvSpPr>
        <p:spPr>
          <a:xfrm>
            <a:off x="838200" y="1825625"/>
            <a:ext cx="10515600" cy="4351338"/>
          </a:xfrm>
        </p:spPr>
        <p:txBody>
          <a:bodyPr/>
          <a:lstStyle/>
          <a:p>
            <a:r>
              <a:rPr lang="en-US" dirty="0" smtClean="0"/>
              <a:t>Visuals</a:t>
            </a:r>
            <a:r>
              <a:rPr lang="en-US" dirty="0"/>
              <a:t>: Include graphs such </a:t>
            </a:r>
            <a:r>
              <a:rPr lang="en-US" dirty="0" err="1"/>
              <a:t>as:Bar</a:t>
            </a:r>
            <a:r>
              <a:rPr lang="en-US" dirty="0"/>
              <a:t> charts showing attrition rates by gender and job role</a:t>
            </a:r>
            <a:r>
              <a:rPr lang="en-US" dirty="0" smtClean="0"/>
              <a:t>.</a:t>
            </a:r>
          </a:p>
          <a:p>
            <a:endParaRPr lang="en-US" dirty="0"/>
          </a:p>
          <a:p>
            <a:r>
              <a:rPr lang="en-US" dirty="0"/>
              <a:t>Box plots comparing monthly income across different job </a:t>
            </a:r>
            <a:r>
              <a:rPr lang="en-US" dirty="0" smtClean="0"/>
              <a:t>levels</a:t>
            </a:r>
          </a:p>
          <a:p>
            <a:r>
              <a:rPr lang="en-US" dirty="0"/>
              <a:t>Violin plots provide more information than box plots by showing the entire distribution of the data, including its shape and density. This is particularly beneficial when analyzing datasets that may have multiple modes or when the distribution is not uniform</a:t>
            </a:r>
          </a:p>
          <a:p>
            <a:endParaRPr lang="en-IN" dirty="0"/>
          </a:p>
        </p:txBody>
      </p:sp>
    </p:spTree>
    <p:extLst>
      <p:ext uri="{BB962C8B-B14F-4D97-AF65-F5344CB8AC3E}">
        <p14:creationId xmlns:p14="http://schemas.microsoft.com/office/powerpoint/2010/main" val="1474636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Algerian" panose="04020705040A02060702" pitchFamily="82" charset="0"/>
              </a:rPr>
              <a:t>Key </a:t>
            </a:r>
            <a:r>
              <a:rPr lang="en-US" dirty="0" smtClean="0">
                <a:solidFill>
                  <a:srgbClr val="FF0000"/>
                </a:solidFill>
                <a:latin typeface="Algerian" panose="04020705040A02060702" pitchFamily="82" charset="0"/>
              </a:rPr>
              <a:t>Insights</a:t>
            </a:r>
            <a:endParaRPr lang="en-IN" dirty="0">
              <a:solidFill>
                <a:srgbClr val="FF0000"/>
              </a:solidFill>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t>Attrition </a:t>
            </a:r>
            <a:r>
              <a:rPr lang="en-US" dirty="0"/>
              <a:t>is highest among younger employees (18-35 years).</a:t>
            </a:r>
          </a:p>
          <a:p>
            <a:r>
              <a:rPr lang="en-US" dirty="0"/>
              <a:t>Higher monthly income correlates with lower attrition</a:t>
            </a:r>
          </a:p>
          <a:p>
            <a:endParaRPr lang="en-IN" dirty="0"/>
          </a:p>
        </p:txBody>
      </p:sp>
    </p:spTree>
    <p:extLst>
      <p:ext uri="{BB962C8B-B14F-4D97-AF65-F5344CB8AC3E}">
        <p14:creationId xmlns:p14="http://schemas.microsoft.com/office/powerpoint/2010/main" val="1036251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370" y="255943"/>
            <a:ext cx="10515600" cy="440093"/>
          </a:xfrm>
        </p:spPr>
        <p:txBody>
          <a:bodyPr>
            <a:normAutofit fontScale="90000"/>
          </a:bodyPr>
          <a:lstStyle/>
          <a:p>
            <a:pPr algn="ctr"/>
            <a:r>
              <a:rPr lang="en-US" altLang="en-US" dirty="0" smtClean="0">
                <a:solidFill>
                  <a:srgbClr val="FF0000"/>
                </a:solidFill>
                <a:latin typeface="Algerian" panose="04020705040A02060702" pitchFamily="82" charset="0"/>
              </a:rPr>
              <a:t>Correlation </a:t>
            </a:r>
            <a:r>
              <a:rPr lang="en-US" altLang="en-US" dirty="0">
                <a:solidFill>
                  <a:srgbClr val="FF0000"/>
                </a:solidFill>
                <a:latin typeface="Algerian" panose="04020705040A02060702" pitchFamily="82" charset="0"/>
              </a:rPr>
              <a:t>Analysis</a:t>
            </a:r>
            <a:r>
              <a:rPr lang="en-US" altLang="en-US" dirty="0">
                <a:latin typeface="var(--font-fk-grotesk)"/>
              </a:rPr>
              <a:t/>
            </a:r>
            <a:br>
              <a:rPr lang="en-US" altLang="en-US" dirty="0">
                <a:latin typeface="var(--font-fk-grotesk)"/>
              </a:rPr>
            </a:br>
            <a:endParaRPr lang="en-IN" dirty="0"/>
          </a:p>
        </p:txBody>
      </p:sp>
      <p:sp>
        <p:nvSpPr>
          <p:cNvPr id="4" name="Rectangle 1"/>
          <p:cNvSpPr>
            <a:spLocks noGrp="1" noChangeArrowheads="1"/>
          </p:cNvSpPr>
          <p:nvPr>
            <p:ph idx="1"/>
          </p:nvPr>
        </p:nvSpPr>
        <p:spPr bwMode="auto">
          <a:xfrm>
            <a:off x="177422" y="1803615"/>
            <a:ext cx="2265528" cy="4395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Heatmap</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Display a </a:t>
            </a:r>
            <a:r>
              <a:rPr kumimoji="0" lang="en-US" altLang="en-US" sz="1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heatmap</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of feature correlations.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Key Findings: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High correlation between Monthly Income and Job Level.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Relationships among tenure-related features (e.g., years in current role).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6722" y="854617"/>
            <a:ext cx="9430603" cy="6003383"/>
          </a:xfrm>
          <a:prstGeom prst="rect">
            <a:avLst/>
          </a:prstGeom>
        </p:spPr>
      </p:pic>
    </p:spTree>
    <p:extLst>
      <p:ext uri="{BB962C8B-B14F-4D97-AF65-F5344CB8AC3E}">
        <p14:creationId xmlns:p14="http://schemas.microsoft.com/office/powerpoint/2010/main" val="117588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Algerian" panose="04020705040A02060702" pitchFamily="82" charset="0"/>
              </a:rPr>
              <a:t>High Correlation Analysis</a:t>
            </a:r>
            <a:r>
              <a:rPr lang="en-US" dirty="0"/>
              <a:t/>
            </a:r>
            <a:br>
              <a:rPr lang="en-US" dirty="0"/>
            </a:br>
            <a:endParaRPr lang="en-IN"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Monthly Income &amp; Job Level:</a:t>
            </a:r>
          </a:p>
          <a:p>
            <a:endParaRPr lang="en-US" dirty="0"/>
          </a:p>
          <a:p>
            <a:r>
              <a:rPr lang="en-US" dirty="0"/>
              <a:t>There is a significant positive correlation between </a:t>
            </a:r>
            <a:r>
              <a:rPr lang="en-US" dirty="0" smtClean="0"/>
              <a:t>Monthly Income </a:t>
            </a:r>
            <a:r>
              <a:rPr lang="en-US" dirty="0"/>
              <a:t>and </a:t>
            </a:r>
            <a:r>
              <a:rPr lang="en-US" dirty="0" smtClean="0"/>
              <a:t>Job Level</a:t>
            </a:r>
            <a:r>
              <a:rPr lang="en-US" dirty="0"/>
              <a:t>. This indicates that as employees advance to higher job levels, their monthly income tends to increase. Higher job levels often come with greater responsibilities and, consequently, higher compensation.</a:t>
            </a:r>
          </a:p>
          <a:p>
            <a:endParaRPr lang="en-US" dirty="0"/>
          </a:p>
          <a:p>
            <a:r>
              <a:rPr lang="en-US" dirty="0"/>
              <a:t>Years in Current Role, Years at Company, Years with Current Manager &amp; Years in Current Role:</a:t>
            </a:r>
          </a:p>
          <a:p>
            <a:endParaRPr lang="en-US" dirty="0"/>
          </a:p>
          <a:p>
            <a:r>
              <a:rPr lang="en-US" dirty="0"/>
              <a:t>These features are likely to be highly correlated with each other. For example, </a:t>
            </a:r>
            <a:r>
              <a:rPr lang="en-US" dirty="0" smtClean="0"/>
              <a:t>Years In Current Role</a:t>
            </a:r>
            <a:r>
              <a:rPr lang="en-US" dirty="0"/>
              <a:t>, </a:t>
            </a:r>
            <a:r>
              <a:rPr lang="en-US" dirty="0" smtClean="0"/>
              <a:t>Years At Company</a:t>
            </a:r>
            <a:r>
              <a:rPr lang="en-US" dirty="0"/>
              <a:t>, and </a:t>
            </a:r>
            <a:r>
              <a:rPr lang="en-US" dirty="0" smtClean="0"/>
              <a:t>Years With Curr Manager </a:t>
            </a:r>
            <a:r>
              <a:rPr lang="en-US" dirty="0"/>
              <a:t>are all measures of tenure and experience within the organization. Employees who have been in their current role for a long time are likely to have also been with the company for a longer duration and may have had the same manager for a significant period. This correlation can indicate employee stability and experience</a:t>
            </a:r>
            <a:endParaRPr lang="en-IN" dirty="0"/>
          </a:p>
        </p:txBody>
      </p:sp>
    </p:spTree>
    <p:extLst>
      <p:ext uri="{BB962C8B-B14F-4D97-AF65-F5344CB8AC3E}">
        <p14:creationId xmlns:p14="http://schemas.microsoft.com/office/powerpoint/2010/main" val="299292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092"/>
            <a:ext cx="10515600" cy="1325563"/>
          </a:xfrm>
        </p:spPr>
        <p:txBody>
          <a:bodyPr/>
          <a:lstStyle/>
          <a:p>
            <a:pPr algn="ctr"/>
            <a:r>
              <a:rPr lang="en-US" dirty="0" smtClean="0">
                <a:solidFill>
                  <a:srgbClr val="FF0000"/>
                </a:solidFill>
                <a:latin typeface="Algerian" panose="04020705040A02060702" pitchFamily="82" charset="0"/>
              </a:rPr>
              <a:t>Introduction</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r>
              <a:rPr lang="en-US" dirty="0" smtClean="0"/>
              <a:t>Objective:</a:t>
            </a:r>
          </a:p>
          <a:p>
            <a:endParaRPr lang="en-US" dirty="0"/>
          </a:p>
          <a:p>
            <a:pPr marL="0" indent="0">
              <a:buNone/>
            </a:pPr>
            <a:r>
              <a:rPr lang="en-US" dirty="0" smtClean="0"/>
              <a:t>         </a:t>
            </a:r>
            <a:r>
              <a:rPr lang="en-US" dirty="0"/>
              <a:t>To analyze factors affecting employee attrition and provide actionable insights</a:t>
            </a:r>
            <a:r>
              <a:rPr lang="en-US" dirty="0" smtClean="0"/>
              <a:t>.</a:t>
            </a:r>
          </a:p>
          <a:p>
            <a:endParaRPr lang="en-US" dirty="0"/>
          </a:p>
          <a:p>
            <a:endParaRPr lang="en-US" dirty="0" smtClean="0"/>
          </a:p>
          <a:p>
            <a:endParaRPr lang="en-US" dirty="0"/>
          </a:p>
          <a:p>
            <a:r>
              <a:rPr lang="en-US" dirty="0"/>
              <a:t>Dataset Overview</a:t>
            </a:r>
            <a:r>
              <a:rPr lang="en-US" dirty="0" smtClean="0"/>
              <a:t>:</a:t>
            </a:r>
          </a:p>
          <a:p>
            <a:endParaRPr lang="en-US" dirty="0"/>
          </a:p>
          <a:p>
            <a:pPr marL="0" indent="0">
              <a:buNone/>
            </a:pPr>
            <a:r>
              <a:rPr lang="en-US" dirty="0" smtClean="0"/>
              <a:t>        </a:t>
            </a:r>
            <a:r>
              <a:rPr lang="en-US" dirty="0"/>
              <a:t>Brief description of the dataset (e.g., number of records, features</a:t>
            </a:r>
            <a:r>
              <a:rPr lang="en-US" dirty="0" smtClean="0"/>
              <a:t>)</a:t>
            </a:r>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5093969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Algerian" panose="04020705040A02060702" pitchFamily="82" charset="0"/>
              </a:rPr>
              <a:t>Model Selection</a:t>
            </a:r>
            <a:r>
              <a:rPr lang="en-US" dirty="0"/>
              <a:t/>
            </a:r>
            <a:br>
              <a:rPr lang="en-US" dirty="0"/>
            </a:br>
            <a:endParaRPr lang="en-IN" dirty="0"/>
          </a:p>
        </p:txBody>
      </p:sp>
      <p:sp>
        <p:nvSpPr>
          <p:cNvPr id="3" name="Content Placeholder 2"/>
          <p:cNvSpPr>
            <a:spLocks noGrp="1"/>
          </p:cNvSpPr>
          <p:nvPr>
            <p:ph idx="1"/>
          </p:nvPr>
        </p:nvSpPr>
        <p:spPr>
          <a:xfrm>
            <a:off x="838200" y="1839273"/>
            <a:ext cx="8988188" cy="3892787"/>
          </a:xfrm>
        </p:spPr>
        <p:txBody>
          <a:bodyPr/>
          <a:lstStyle/>
          <a:p>
            <a:r>
              <a:rPr lang="en-US" dirty="0" smtClean="0"/>
              <a:t>Gradient </a:t>
            </a:r>
            <a:r>
              <a:rPr lang="en-US" dirty="0"/>
              <a:t>Boosting </a:t>
            </a:r>
            <a:r>
              <a:rPr lang="en-US" dirty="0" smtClean="0"/>
              <a:t>Classifier</a:t>
            </a:r>
          </a:p>
          <a:p>
            <a:endParaRPr lang="en-US" dirty="0"/>
          </a:p>
          <a:p>
            <a:r>
              <a:rPr lang="en-US" dirty="0"/>
              <a:t>Reason for Choice: Effective for classification tasks, handles non-linear relationships well.</a:t>
            </a:r>
          </a:p>
          <a:p>
            <a:endParaRPr lang="en-IN" dirty="0"/>
          </a:p>
        </p:txBody>
      </p:sp>
    </p:spTree>
    <p:extLst>
      <p:ext uri="{BB962C8B-B14F-4D97-AF65-F5344CB8AC3E}">
        <p14:creationId xmlns:p14="http://schemas.microsoft.com/office/powerpoint/2010/main" val="2456003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smtClean="0">
                <a:solidFill>
                  <a:srgbClr val="FF0000"/>
                </a:solidFill>
                <a:latin typeface="Algerian" panose="04020705040A02060702" pitchFamily="82" charset="0"/>
              </a:rPr>
              <a:t>Hyperparameter</a:t>
            </a:r>
            <a:r>
              <a:rPr lang="en-IN" dirty="0" smtClean="0">
                <a:solidFill>
                  <a:srgbClr val="FF0000"/>
                </a:solidFill>
                <a:latin typeface="Algerian" panose="04020705040A02060702" pitchFamily="82" charset="0"/>
              </a:rPr>
              <a:t> </a:t>
            </a:r>
            <a:r>
              <a:rPr lang="en-IN" dirty="0">
                <a:solidFill>
                  <a:srgbClr val="FF0000"/>
                </a:solidFill>
                <a:latin typeface="Algerian" panose="04020705040A02060702" pitchFamily="82" charset="0"/>
              </a:rPr>
              <a:t>Tuning</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Method</a:t>
            </a:r>
            <a:r>
              <a:rPr lang="en-IN" dirty="0"/>
              <a:t>: Grid Search for </a:t>
            </a:r>
            <a:r>
              <a:rPr lang="en-IN" dirty="0" err="1"/>
              <a:t>hyperparameter</a:t>
            </a:r>
            <a:r>
              <a:rPr lang="en-IN" dirty="0"/>
              <a:t> optimization.</a:t>
            </a:r>
          </a:p>
          <a:p>
            <a:r>
              <a:rPr lang="en-IN" dirty="0"/>
              <a:t>Parameters Tuned</a:t>
            </a:r>
            <a:r>
              <a:rPr lang="en-IN" dirty="0" smtClean="0"/>
              <a:t>: Learning </a:t>
            </a:r>
            <a:r>
              <a:rPr lang="en-IN" dirty="0"/>
              <a:t>rate</a:t>
            </a:r>
          </a:p>
          <a:p>
            <a:r>
              <a:rPr lang="en-IN" dirty="0"/>
              <a:t>Number of estimators</a:t>
            </a:r>
          </a:p>
          <a:p>
            <a:r>
              <a:rPr lang="en-IN" dirty="0"/>
              <a:t>Maximum depth</a:t>
            </a:r>
          </a:p>
          <a:p>
            <a:r>
              <a:rPr lang="en-IN" dirty="0"/>
              <a:t>Minimum samples split and leaf</a:t>
            </a:r>
          </a:p>
          <a:p>
            <a:endParaRPr lang="en-IN" dirty="0"/>
          </a:p>
        </p:txBody>
      </p:sp>
    </p:spTree>
    <p:extLst>
      <p:ext uri="{BB962C8B-B14F-4D97-AF65-F5344CB8AC3E}">
        <p14:creationId xmlns:p14="http://schemas.microsoft.com/office/powerpoint/2010/main" val="3044347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a:t>
            </a:r>
            <a:r>
              <a:rPr lang="en-IN" sz="4800" dirty="0">
                <a:solidFill>
                  <a:srgbClr val="FF0000"/>
                </a:solidFill>
                <a:latin typeface="Algerian" panose="04020705040A02060702" pitchFamily="82" charset="0"/>
              </a:rPr>
              <a:t>Model Evaluation</a:t>
            </a:r>
          </a:p>
        </p:txBody>
      </p:sp>
      <p:sp>
        <p:nvSpPr>
          <p:cNvPr id="3" name="Content Placeholder 2"/>
          <p:cNvSpPr>
            <a:spLocks noGrp="1"/>
          </p:cNvSpPr>
          <p:nvPr>
            <p:ph idx="1"/>
          </p:nvPr>
        </p:nvSpPr>
        <p:spPr>
          <a:xfrm>
            <a:off x="838200" y="1825625"/>
            <a:ext cx="4088642" cy="4351338"/>
          </a:xfrm>
        </p:spPr>
        <p:txBody>
          <a:bodyPr/>
          <a:lstStyle/>
          <a:p>
            <a:r>
              <a:rPr lang="en-IN" dirty="0" smtClean="0"/>
              <a:t>Metrics </a:t>
            </a:r>
            <a:r>
              <a:rPr lang="en-IN" dirty="0"/>
              <a:t>Used: Accuracy, Precision, Recall, F1-Score</a:t>
            </a:r>
          </a:p>
          <a:p>
            <a:r>
              <a:rPr lang="en-IN" dirty="0"/>
              <a:t>Confusion Matrix: Include a confusion matrix to visualize model performance.</a:t>
            </a:r>
          </a:p>
          <a:p>
            <a:r>
              <a:rPr lang="en-IN" dirty="0"/>
              <a:t>Key Results: Highlight the accuracy achieved after tuning</a:t>
            </a:r>
          </a:p>
          <a:p>
            <a:endParaRPr lang="en-IN" dirty="0"/>
          </a:p>
        </p:txBody>
      </p:sp>
      <p:sp>
        <p:nvSpPr>
          <p:cNvPr id="4" name="Rectangle 3"/>
          <p:cNvSpPr/>
          <p:nvPr/>
        </p:nvSpPr>
        <p:spPr>
          <a:xfrm>
            <a:off x="6591869" y="1997839"/>
            <a:ext cx="5349922" cy="2862322"/>
          </a:xfrm>
          <a:prstGeom prst="rect">
            <a:avLst/>
          </a:prstGeom>
        </p:spPr>
        <p:txBody>
          <a:bodyPr wrap="square">
            <a:spAutoFit/>
          </a:bodyPr>
          <a:lstStyle/>
          <a:p>
            <a:r>
              <a:rPr lang="en-US" dirty="0"/>
              <a:t>[[241   4]</a:t>
            </a:r>
          </a:p>
          <a:p>
            <a:r>
              <a:rPr lang="en-US" dirty="0"/>
              <a:t> [ 36  13]]</a:t>
            </a:r>
          </a:p>
          <a:p>
            <a:r>
              <a:rPr lang="en-US" dirty="0"/>
              <a:t>              precision    recall  f1-score   support</a:t>
            </a:r>
          </a:p>
          <a:p>
            <a:endParaRPr lang="en-US" dirty="0"/>
          </a:p>
          <a:p>
            <a:r>
              <a:rPr lang="en-US" dirty="0"/>
              <a:t>         0.0       0.87      0.98      0.92       245</a:t>
            </a:r>
          </a:p>
          <a:p>
            <a:r>
              <a:rPr lang="en-US" dirty="0"/>
              <a:t>         1.0       0.76      0.27      0.39        49</a:t>
            </a:r>
          </a:p>
          <a:p>
            <a:endParaRPr lang="en-US" dirty="0"/>
          </a:p>
          <a:p>
            <a:r>
              <a:rPr lang="en-US" dirty="0"/>
              <a:t>    accuracy                           0.86       294</a:t>
            </a:r>
          </a:p>
          <a:p>
            <a:r>
              <a:rPr lang="en-US" dirty="0"/>
              <a:t>   macro </a:t>
            </a:r>
            <a:r>
              <a:rPr lang="en-US" dirty="0" err="1"/>
              <a:t>avg</a:t>
            </a:r>
            <a:r>
              <a:rPr lang="en-US" dirty="0"/>
              <a:t>       0.82      0.62      0.66       294</a:t>
            </a:r>
          </a:p>
          <a:p>
            <a:r>
              <a:rPr lang="en-US" dirty="0"/>
              <a:t>weighted </a:t>
            </a:r>
            <a:r>
              <a:rPr lang="en-US" dirty="0" err="1"/>
              <a:t>avg</a:t>
            </a:r>
            <a:r>
              <a:rPr lang="en-US" dirty="0"/>
              <a:t>       0.85      0.86      0.84       294</a:t>
            </a:r>
          </a:p>
        </p:txBody>
      </p:sp>
    </p:spTree>
    <p:extLst>
      <p:ext uri="{BB962C8B-B14F-4D97-AF65-F5344CB8AC3E}">
        <p14:creationId xmlns:p14="http://schemas.microsoft.com/office/powerpoint/2010/main" val="258589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lgerian" panose="04020705040A02060702" pitchFamily="82" charset="0"/>
              </a:rPr>
              <a:t>Insights and Recommendations</a:t>
            </a:r>
            <a:r>
              <a:rPr lang="en-US" dirty="0"/>
              <a:t/>
            </a:r>
            <a:br>
              <a:rPr lang="en-US" dirty="0"/>
            </a:br>
            <a:endParaRPr lang="en-IN" dirty="0"/>
          </a:p>
        </p:txBody>
      </p:sp>
      <p:sp>
        <p:nvSpPr>
          <p:cNvPr id="3" name="Content Placeholder 2"/>
          <p:cNvSpPr>
            <a:spLocks noGrp="1"/>
          </p:cNvSpPr>
          <p:nvPr>
            <p:ph idx="1"/>
          </p:nvPr>
        </p:nvSpPr>
        <p:spPr>
          <a:xfrm>
            <a:off x="838199" y="1825625"/>
            <a:ext cx="10093657" cy="4351338"/>
          </a:xfrm>
        </p:spPr>
        <p:txBody>
          <a:bodyPr>
            <a:normAutofit/>
          </a:bodyPr>
          <a:lstStyle/>
          <a:p>
            <a:r>
              <a:rPr lang="en-US" sz="2600" dirty="0" smtClean="0">
                <a:latin typeface="Arial" panose="020B0604020202020204" pitchFamily="34" charset="0"/>
                <a:cs typeface="Arial" panose="020B0604020202020204" pitchFamily="34" charset="0"/>
              </a:rPr>
              <a:t>Importance </a:t>
            </a:r>
            <a:r>
              <a:rPr lang="en-US" sz="2600" dirty="0">
                <a:latin typeface="Arial" panose="020B0604020202020204" pitchFamily="34" charset="0"/>
                <a:cs typeface="Arial" panose="020B0604020202020204" pitchFamily="34" charset="0"/>
              </a:rPr>
              <a:t>of job level and income</a:t>
            </a:r>
            <a:r>
              <a:rPr lang="en-US" sz="2600" dirty="0" smtClean="0">
                <a:latin typeface="Arial" panose="020B0604020202020204" pitchFamily="34" charset="0"/>
                <a:cs typeface="Arial" panose="020B0604020202020204" pitchFamily="34" charset="0"/>
              </a:rPr>
              <a:t>.</a:t>
            </a:r>
          </a:p>
          <a:p>
            <a:endParaRPr lang="en-US" sz="2600" dirty="0">
              <a:latin typeface="Arial" panose="020B0604020202020204" pitchFamily="34" charset="0"/>
              <a:cs typeface="Arial" panose="020B0604020202020204" pitchFamily="34" charset="0"/>
            </a:endParaRPr>
          </a:p>
          <a:p>
            <a:r>
              <a:rPr lang="en-US" sz="2600" dirty="0" smtClean="0">
                <a:latin typeface="Arial" panose="020B0604020202020204" pitchFamily="34" charset="0"/>
                <a:cs typeface="Arial" panose="020B0604020202020204" pitchFamily="34" charset="0"/>
              </a:rPr>
              <a:t>Recommendations: Strategies </a:t>
            </a:r>
            <a:r>
              <a:rPr lang="en-US" sz="2600" dirty="0">
                <a:latin typeface="Arial" panose="020B0604020202020204" pitchFamily="34" charset="0"/>
                <a:cs typeface="Arial" panose="020B0604020202020204" pitchFamily="34" charset="0"/>
              </a:rPr>
              <a:t>for employee retention (e.g., salary adjustments, career development programs)</a:t>
            </a:r>
          </a:p>
          <a:p>
            <a:endParaRPr lang="en-US" dirty="0"/>
          </a:p>
          <a:p>
            <a:endParaRPr lang="en-IN" dirty="0"/>
          </a:p>
        </p:txBody>
      </p:sp>
    </p:spTree>
    <p:extLst>
      <p:ext uri="{BB962C8B-B14F-4D97-AF65-F5344CB8AC3E}">
        <p14:creationId xmlns:p14="http://schemas.microsoft.com/office/powerpoint/2010/main" val="2613385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3741"/>
          </a:xfrm>
        </p:spPr>
        <p:txBody>
          <a:bodyPr>
            <a:normAutofit fontScale="90000"/>
          </a:bodyPr>
          <a:lstStyle/>
          <a:p>
            <a:pPr algn="ctr"/>
            <a:r>
              <a:rPr lang="en-US" dirty="0" smtClean="0">
                <a:solidFill>
                  <a:srgbClr val="FF0000"/>
                </a:solidFill>
                <a:latin typeface="Algerian" panose="04020705040A02060702" pitchFamily="82" charset="0"/>
              </a:rPr>
              <a:t>Conclusion</a:t>
            </a:r>
            <a:r>
              <a:rPr lang="en-US" dirty="0"/>
              <a:t/>
            </a:r>
            <a:br>
              <a:rPr lang="en-US" dirty="0"/>
            </a:br>
            <a:endParaRPr lang="en-IN" dirty="0"/>
          </a:p>
        </p:txBody>
      </p:sp>
      <p:sp>
        <p:nvSpPr>
          <p:cNvPr id="3" name="Content Placeholder 2"/>
          <p:cNvSpPr>
            <a:spLocks noGrp="1"/>
          </p:cNvSpPr>
          <p:nvPr>
            <p:ph idx="1"/>
          </p:nvPr>
        </p:nvSpPr>
        <p:spPr>
          <a:xfrm>
            <a:off x="232012" y="818866"/>
            <a:ext cx="11641540" cy="6039133"/>
          </a:xfrm>
        </p:spPr>
        <p:txBody>
          <a:bodyPr>
            <a:normAutofit lnSpcReduction="10000"/>
          </a:bodyPr>
          <a:lstStyle/>
          <a:p>
            <a:pPr marL="0" indent="0">
              <a:buNone/>
            </a:pPr>
            <a:r>
              <a:rPr lang="en-US" dirty="0" smtClean="0"/>
              <a:t>Summary:</a:t>
            </a:r>
          </a:p>
          <a:p>
            <a:pPr marL="0" indent="0">
              <a:buNone/>
            </a:pPr>
            <a:r>
              <a:rPr lang="en-US" dirty="0" smtClean="0"/>
              <a:t> </a:t>
            </a:r>
            <a:r>
              <a:rPr lang="en-US" altLang="en-US" dirty="0" smtClean="0"/>
              <a:t>Demographic </a:t>
            </a:r>
            <a:r>
              <a:rPr lang="en-US" altLang="en-US" dirty="0"/>
              <a:t>Insights: </a:t>
            </a:r>
            <a:r>
              <a:rPr lang="en-US" altLang="en-US" sz="1900" dirty="0"/>
              <a:t>The dataset contains diverse demographic information, including age, gender, marital status, and job roles, which can influence employee experiences and career progression</a:t>
            </a:r>
            <a:r>
              <a:rPr lang="en-US" altLang="en-US" sz="1900" dirty="0" smtClean="0"/>
              <a:t>.</a:t>
            </a:r>
          </a:p>
          <a:p>
            <a:pPr marL="0" indent="0">
              <a:buNone/>
            </a:pPr>
            <a:endParaRPr lang="en-US" altLang="en-US" sz="1900" dirty="0"/>
          </a:p>
          <a:p>
            <a:pPr marL="0" lvl="0" indent="0" eaLnBrk="0" fontAlgn="base" hangingPunct="0">
              <a:lnSpc>
                <a:spcPct val="100000"/>
              </a:lnSpc>
              <a:spcBef>
                <a:spcPct val="0"/>
              </a:spcBef>
              <a:spcAft>
                <a:spcPct val="0"/>
              </a:spcAft>
              <a:buNone/>
            </a:pPr>
            <a:r>
              <a:rPr lang="en-US" altLang="en-US" dirty="0"/>
              <a:t>Working Years and Job Tenure: </a:t>
            </a:r>
            <a:r>
              <a:rPr lang="en-US" altLang="en-US" sz="1900" dirty="0"/>
              <a:t>Variables such as </a:t>
            </a:r>
            <a:r>
              <a:rPr lang="en-US" altLang="en-US" sz="1900" dirty="0" smtClean="0"/>
              <a:t>Total Working Years</a:t>
            </a:r>
            <a:r>
              <a:rPr lang="en-US" altLang="en-US" sz="1900" dirty="0"/>
              <a:t>, </a:t>
            </a:r>
            <a:r>
              <a:rPr lang="en-US" altLang="en-US" sz="1900" dirty="0" smtClean="0"/>
              <a:t>Years At Company</a:t>
            </a:r>
            <a:r>
              <a:rPr lang="en-US" altLang="en-US" sz="1900" dirty="0"/>
              <a:t>, and </a:t>
            </a:r>
            <a:r>
              <a:rPr lang="en-US" altLang="en-US" sz="1900" dirty="0" smtClean="0"/>
              <a:t>Years In Current Role</a:t>
            </a:r>
            <a:r>
              <a:rPr lang="en-US" altLang="en-US" sz="1900" dirty="0"/>
              <a:t> were analyzed to understand their relationship with employee retention and satisfaction. It was found that longer tenure often correlates with higher job satisfaction but may also lead to stagnation in career growth for some employees</a:t>
            </a:r>
            <a:r>
              <a:rPr lang="en-US" altLang="en-US" sz="1900" dirty="0" smtClean="0"/>
              <a:t>.</a:t>
            </a:r>
          </a:p>
          <a:p>
            <a:pPr marL="0" lvl="0" indent="0" eaLnBrk="0" fontAlgn="base" hangingPunct="0">
              <a:lnSpc>
                <a:spcPct val="100000"/>
              </a:lnSpc>
              <a:spcBef>
                <a:spcPct val="0"/>
              </a:spcBef>
              <a:spcAft>
                <a:spcPct val="0"/>
              </a:spcAft>
              <a:buNone/>
            </a:pPr>
            <a:endParaRPr lang="en-US" altLang="en-US" sz="1900" dirty="0"/>
          </a:p>
          <a:p>
            <a:pPr marL="0" lvl="0" indent="0" eaLnBrk="0" fontAlgn="base" hangingPunct="0">
              <a:lnSpc>
                <a:spcPct val="100000"/>
              </a:lnSpc>
              <a:spcBef>
                <a:spcPct val="0"/>
              </a:spcBef>
              <a:spcAft>
                <a:spcPct val="0"/>
              </a:spcAft>
              <a:buNone/>
            </a:pPr>
            <a:r>
              <a:rPr lang="en-US" altLang="en-US" dirty="0"/>
              <a:t>Promotion and Career Development: </a:t>
            </a:r>
            <a:r>
              <a:rPr lang="en-US" altLang="en-US" sz="1800" dirty="0"/>
              <a:t>The variables </a:t>
            </a:r>
            <a:r>
              <a:rPr lang="en-US" altLang="en-US" sz="1800" dirty="0" smtClean="0"/>
              <a:t>Years Since Last Promotion</a:t>
            </a:r>
            <a:r>
              <a:rPr lang="en-US" altLang="en-US" sz="1800" dirty="0"/>
              <a:t> and </a:t>
            </a:r>
            <a:r>
              <a:rPr lang="en-US" altLang="en-US" sz="1800" dirty="0" smtClean="0"/>
              <a:t>Years With Curr Manager</a:t>
            </a:r>
            <a:r>
              <a:rPr lang="en-US" altLang="en-US" sz="1800" dirty="0"/>
              <a:t> were examined to assess how promotion frequency affects employee morale and turnover rates. Employees with longer durations without promotions tended to express lower satisfaction levels</a:t>
            </a:r>
            <a:r>
              <a:rPr lang="en-US" altLang="en-US" sz="1800" dirty="0" smtClean="0"/>
              <a:t>.</a:t>
            </a:r>
          </a:p>
          <a:p>
            <a:pPr marL="0" lvl="0" indent="0" eaLnBrk="0" fontAlgn="base" hangingPunct="0">
              <a:lnSpc>
                <a:spcPct val="100000"/>
              </a:lnSpc>
              <a:spcBef>
                <a:spcPct val="0"/>
              </a:spcBef>
              <a:spcAft>
                <a:spcPct val="0"/>
              </a:spcAft>
              <a:buNone/>
            </a:pPr>
            <a:endParaRPr lang="en-US" altLang="en-US" sz="1900" dirty="0"/>
          </a:p>
          <a:p>
            <a:pPr marL="0" lvl="0" indent="0" eaLnBrk="0" fontAlgn="base" hangingPunct="0">
              <a:lnSpc>
                <a:spcPct val="100000"/>
              </a:lnSpc>
              <a:spcBef>
                <a:spcPct val="0"/>
              </a:spcBef>
              <a:spcAft>
                <a:spcPct val="0"/>
              </a:spcAft>
              <a:buNone/>
            </a:pPr>
            <a:r>
              <a:rPr lang="en-US" altLang="en-US" dirty="0"/>
              <a:t>Outlier Management: </a:t>
            </a:r>
            <a:r>
              <a:rPr lang="en-US" altLang="en-US" sz="1800" dirty="0"/>
              <a:t>Outliers in the dataset were identified and managed using the percentile method. This ensured that extreme values did not skew the analysis, leading to more accurate insights</a:t>
            </a:r>
            <a:r>
              <a:rPr lang="en-US" altLang="en-US" sz="1800" dirty="0" smtClean="0"/>
              <a:t>.</a:t>
            </a:r>
          </a:p>
          <a:p>
            <a:pPr marL="0" lvl="0" indent="0" eaLnBrk="0" fontAlgn="base" hangingPunct="0">
              <a:lnSpc>
                <a:spcPct val="100000"/>
              </a:lnSpc>
              <a:spcBef>
                <a:spcPct val="0"/>
              </a:spcBef>
              <a:spcAft>
                <a:spcPct val="0"/>
              </a:spcAft>
              <a:buNone/>
            </a:pPr>
            <a:endParaRPr lang="en-US" altLang="en-US" sz="1800" dirty="0"/>
          </a:p>
          <a:p>
            <a:pPr marL="0" lvl="0" indent="0" eaLnBrk="0" fontAlgn="base" hangingPunct="0">
              <a:lnSpc>
                <a:spcPct val="100000"/>
              </a:lnSpc>
              <a:spcBef>
                <a:spcPct val="0"/>
              </a:spcBef>
              <a:spcAft>
                <a:spcPct val="0"/>
              </a:spcAft>
              <a:buNone/>
            </a:pPr>
            <a:r>
              <a:rPr lang="en-US" altLang="en-US" dirty="0"/>
              <a:t>Predictive Modeling: </a:t>
            </a:r>
            <a:r>
              <a:rPr lang="en-US" altLang="en-US" sz="1800" dirty="0"/>
              <a:t>Initial predictive modeling efforts indicated that certain demographic and tenure-related variables significantly predict employee turnover, suggesting areas for targeted interventions</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endParaRPr lang="en-US" dirty="0" smtClean="0"/>
          </a:p>
          <a:p>
            <a:endParaRPr lang="en-US" dirty="0" smtClean="0"/>
          </a:p>
          <a:p>
            <a:endParaRPr lang="en-US" dirty="0"/>
          </a:p>
          <a:p>
            <a:endParaRPr lang="en-US" dirty="0"/>
          </a:p>
          <a:p>
            <a:endParaRPr lang="en-US" sz="1600" dirty="0"/>
          </a:p>
          <a:p>
            <a:endParaRPr lang="en-IN" dirty="0"/>
          </a:p>
        </p:txBody>
      </p:sp>
    </p:spTree>
    <p:extLst>
      <p:ext uri="{BB962C8B-B14F-4D97-AF65-F5344CB8AC3E}">
        <p14:creationId xmlns:p14="http://schemas.microsoft.com/office/powerpoint/2010/main" val="1084783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Algerian" panose="04020705040A02060702" pitchFamily="82" charset="0"/>
              </a:rPr>
              <a:t>Conclusion</a:t>
            </a:r>
            <a:endParaRPr lang="en-IN" dirty="0"/>
          </a:p>
        </p:txBody>
      </p:sp>
      <p:sp>
        <p:nvSpPr>
          <p:cNvPr id="3" name="Content Placeholder 2"/>
          <p:cNvSpPr>
            <a:spLocks noGrp="1"/>
          </p:cNvSpPr>
          <p:nvPr>
            <p:ph idx="1"/>
          </p:nvPr>
        </p:nvSpPr>
        <p:spPr>
          <a:xfrm>
            <a:off x="838199" y="1825624"/>
            <a:ext cx="11117239" cy="5032375"/>
          </a:xfrm>
        </p:spPr>
        <p:txBody>
          <a:bodyPr>
            <a:normAutofit fontScale="25000" lnSpcReduction="20000"/>
          </a:bodyPr>
          <a:lstStyle/>
          <a:p>
            <a:pPr marL="0" indent="0">
              <a:buNone/>
            </a:pPr>
            <a:r>
              <a:rPr lang="en-US" sz="7200" b="1" dirty="0"/>
              <a:t>Future Work:</a:t>
            </a:r>
            <a:endParaRPr lang="en-US" sz="7200" dirty="0"/>
          </a:p>
          <a:p>
            <a:pPr>
              <a:lnSpc>
                <a:spcPct val="170000"/>
              </a:lnSpc>
            </a:pPr>
            <a:r>
              <a:rPr lang="en-US" sz="7200" dirty="0"/>
              <a:t>Deeper Analysis of Job Roles: Further research could delve into the specific job roles and their unique challenges. Understanding how different positions affect employee satisfaction and turnover could inform tailored retention strategies</a:t>
            </a:r>
            <a:r>
              <a:rPr lang="en-US" sz="7200" dirty="0" smtClean="0"/>
              <a:t>.</a:t>
            </a:r>
          </a:p>
          <a:p>
            <a:pPr>
              <a:lnSpc>
                <a:spcPct val="170000"/>
              </a:lnSpc>
            </a:pPr>
            <a:endParaRPr lang="en-US" sz="7200" dirty="0"/>
          </a:p>
          <a:p>
            <a:pPr>
              <a:lnSpc>
                <a:spcPct val="170000"/>
              </a:lnSpc>
            </a:pPr>
            <a:r>
              <a:rPr lang="en-US" sz="7200" dirty="0"/>
              <a:t>Longitudinal Studies: Conducting longitudinal studies to track changes in employee satisfaction and turnover over time would provide insights into trends and the long-term effectiveness of </a:t>
            </a:r>
            <a:r>
              <a:rPr lang="en-US" sz="7200" dirty="0" smtClean="0"/>
              <a:t>interventions</a:t>
            </a:r>
          </a:p>
          <a:p>
            <a:pPr>
              <a:lnSpc>
                <a:spcPct val="170000"/>
              </a:lnSpc>
            </a:pPr>
            <a:endParaRPr lang="en-US" sz="7200" dirty="0"/>
          </a:p>
          <a:p>
            <a:pPr>
              <a:lnSpc>
                <a:spcPct val="170000"/>
              </a:lnSpc>
            </a:pPr>
            <a:r>
              <a:rPr lang="en-US" sz="7200" dirty="0"/>
              <a:t>Impact of External Factors: Investigating external factors (e.g., economic conditions, industry trends) that may influence employee behavior and satisfaction could enhance the understanding of turnover dynamics</a:t>
            </a:r>
            <a:r>
              <a:rPr lang="en-US" sz="7200" dirty="0" smtClean="0"/>
              <a:t>.</a:t>
            </a:r>
          </a:p>
          <a:p>
            <a:pPr>
              <a:lnSpc>
                <a:spcPct val="170000"/>
              </a:lnSpc>
            </a:pPr>
            <a:endParaRPr lang="en-US" sz="7200" dirty="0"/>
          </a:p>
          <a:p>
            <a:pPr>
              <a:lnSpc>
                <a:spcPct val="170000"/>
              </a:lnSpc>
            </a:pPr>
            <a:r>
              <a:rPr lang="en-US" sz="7200" dirty="0"/>
              <a:t>Employee Engagement Surveys: Implementing regular employee engagement surveys could provide qualitative insights that complement quantitative data, helping to identify underlying issues affecting morale and </a:t>
            </a:r>
            <a:r>
              <a:rPr lang="en-US" sz="7200" dirty="0" smtClean="0"/>
              <a:t>retention</a:t>
            </a:r>
          </a:p>
          <a:p>
            <a:pPr>
              <a:lnSpc>
                <a:spcPct val="170000"/>
              </a:lnSpc>
            </a:pPr>
            <a:endParaRPr lang="en-US" sz="7200" dirty="0"/>
          </a:p>
          <a:p>
            <a:pPr>
              <a:lnSpc>
                <a:spcPct val="170000"/>
              </a:lnSpc>
            </a:pPr>
            <a:r>
              <a:rPr lang="en-US" sz="7200" dirty="0"/>
              <a:t>Diversity and Inclusion Analysis: Further exploration of how diversity and inclusion initiatives impact employee </a:t>
            </a:r>
            <a:r>
              <a:rPr lang="en-US" sz="7200" dirty="0" smtClean="0"/>
              <a:t>satisfaction </a:t>
            </a:r>
            <a:r>
              <a:rPr lang="en-US" sz="7200" dirty="0"/>
              <a:t>and retention across different demographics would be beneficial</a:t>
            </a:r>
            <a:r>
              <a:rPr lang="en-US" sz="7200" dirty="0" smtClean="0"/>
              <a:t>.</a:t>
            </a:r>
          </a:p>
          <a:p>
            <a:pPr>
              <a:lnSpc>
                <a:spcPct val="170000"/>
              </a:lnSpc>
            </a:pPr>
            <a:endParaRPr lang="en-US" sz="7200" dirty="0"/>
          </a:p>
          <a:p>
            <a:pPr>
              <a:lnSpc>
                <a:spcPct val="170000"/>
              </a:lnSpc>
            </a:pPr>
            <a:r>
              <a:rPr lang="en-US" sz="7200" dirty="0"/>
              <a:t>By addressing these areas, organizations can enhance their understanding of employee dynamics, leading to improved retention strategies and overall workplace satisfaction.</a:t>
            </a:r>
          </a:p>
          <a:p>
            <a:endParaRPr lang="en-IN" dirty="0"/>
          </a:p>
        </p:txBody>
      </p:sp>
    </p:spTree>
    <p:extLst>
      <p:ext uri="{BB962C8B-B14F-4D97-AF65-F5344CB8AC3E}">
        <p14:creationId xmlns:p14="http://schemas.microsoft.com/office/powerpoint/2010/main" val="142643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pPr algn="ctr"/>
            <a:r>
              <a:rPr lang="en-US" b="1" dirty="0" smtClean="0">
                <a:solidFill>
                  <a:srgbClr val="FF0000"/>
                </a:solidFill>
                <a:latin typeface="Algerian" panose="04020705040A02060702" pitchFamily="82" charset="0"/>
              </a:rPr>
              <a:t>Data Set</a:t>
            </a:r>
            <a:endParaRPr lang="en-IN" b="1"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838200" y="1105469"/>
            <a:ext cx="10515600" cy="5071494"/>
          </a:xfrm>
        </p:spPr>
        <p:txBody>
          <a:bodyPr>
            <a:normAutofit fontScale="25000" lnSpcReduction="20000"/>
          </a:bodyPr>
          <a:lstStyle/>
          <a:p>
            <a:r>
              <a:rPr lang="en-US" sz="8600" dirty="0">
                <a:cs typeface="Arial" panose="020B0604020202020204" pitchFamily="34" charset="0"/>
              </a:rPr>
              <a:t>The dataset provided contains 1,470 records with 35 features related to employee attrition. The key features include</a:t>
            </a:r>
            <a:r>
              <a:rPr lang="en-US" sz="8600" dirty="0" smtClean="0">
                <a:cs typeface="Arial" panose="020B0604020202020204" pitchFamily="34" charset="0"/>
              </a:rPr>
              <a:t>: Age</a:t>
            </a:r>
            <a:r>
              <a:rPr lang="en-US" sz="8600" dirty="0">
                <a:cs typeface="Arial" panose="020B0604020202020204" pitchFamily="34" charset="0"/>
              </a:rPr>
              <a:t>: Employee age in </a:t>
            </a:r>
            <a:r>
              <a:rPr lang="en-US" sz="8600" dirty="0" smtClean="0">
                <a:cs typeface="Arial" panose="020B0604020202020204" pitchFamily="34" charset="0"/>
              </a:rPr>
              <a:t>years</a:t>
            </a:r>
          </a:p>
          <a:p>
            <a:endParaRPr lang="en-US" sz="8600" dirty="0">
              <a:cs typeface="Arial" panose="020B0604020202020204" pitchFamily="34" charset="0"/>
            </a:endParaRPr>
          </a:p>
          <a:p>
            <a:r>
              <a:rPr lang="en-US" sz="8600" dirty="0">
                <a:cs typeface="Arial" panose="020B0604020202020204" pitchFamily="34" charset="0"/>
              </a:rPr>
              <a:t>Attrition: Whether the employee has </a:t>
            </a:r>
            <a:r>
              <a:rPr lang="en-US" sz="8600" dirty="0" err="1" smtClean="0">
                <a:cs typeface="Arial" panose="020B0604020202020204" pitchFamily="34" charset="0"/>
              </a:rPr>
              <a:t>attrited</a:t>
            </a:r>
            <a:r>
              <a:rPr lang="en-US" sz="8600" dirty="0" smtClean="0">
                <a:cs typeface="Arial" panose="020B0604020202020204" pitchFamily="34" charset="0"/>
              </a:rPr>
              <a:t> </a:t>
            </a:r>
            <a:r>
              <a:rPr lang="en-US" sz="8600" dirty="0">
                <a:cs typeface="Arial" panose="020B0604020202020204" pitchFamily="34" charset="0"/>
              </a:rPr>
              <a:t>(Yes/No</a:t>
            </a:r>
            <a:r>
              <a:rPr lang="en-US" sz="8600" dirty="0" smtClean="0">
                <a:cs typeface="Arial" panose="020B0604020202020204" pitchFamily="34" charset="0"/>
              </a:rPr>
              <a:t>)</a:t>
            </a:r>
          </a:p>
          <a:p>
            <a:endParaRPr lang="en-US" sz="8600" dirty="0">
              <a:cs typeface="Arial" panose="020B0604020202020204" pitchFamily="34" charset="0"/>
            </a:endParaRPr>
          </a:p>
          <a:p>
            <a:r>
              <a:rPr lang="en-US" sz="8600" dirty="0" smtClean="0">
                <a:cs typeface="Arial" panose="020B0604020202020204" pitchFamily="34" charset="0"/>
              </a:rPr>
              <a:t>Business Travel</a:t>
            </a:r>
            <a:r>
              <a:rPr lang="en-US" sz="8600" dirty="0">
                <a:cs typeface="Arial" panose="020B0604020202020204" pitchFamily="34" charset="0"/>
              </a:rPr>
              <a:t>: Travel frequency for business (</a:t>
            </a:r>
            <a:r>
              <a:rPr lang="en-US" sz="8600" dirty="0" smtClean="0">
                <a:cs typeface="Arial" panose="020B0604020202020204" pitchFamily="34" charset="0"/>
              </a:rPr>
              <a:t>Travel Rarely , Travel Frequently , </a:t>
            </a:r>
            <a:r>
              <a:rPr lang="en-US" sz="8600" dirty="0">
                <a:cs typeface="Arial" panose="020B0604020202020204" pitchFamily="34" charset="0"/>
              </a:rPr>
              <a:t>Non-Travel)</a:t>
            </a:r>
          </a:p>
          <a:p>
            <a:r>
              <a:rPr lang="en-US" sz="8600" dirty="0">
                <a:cs typeface="Arial" panose="020B0604020202020204" pitchFamily="34" charset="0"/>
              </a:rPr>
              <a:t>Department: Department the employee works </a:t>
            </a:r>
            <a:r>
              <a:rPr lang="en-US" sz="8600" dirty="0" smtClean="0">
                <a:cs typeface="Arial" panose="020B0604020202020204" pitchFamily="34" charset="0"/>
              </a:rPr>
              <a:t>in</a:t>
            </a:r>
          </a:p>
          <a:p>
            <a:endParaRPr lang="en-US" sz="8600" dirty="0">
              <a:cs typeface="Arial" panose="020B0604020202020204" pitchFamily="34" charset="0"/>
            </a:endParaRPr>
          </a:p>
          <a:p>
            <a:r>
              <a:rPr lang="en-US" sz="8600" dirty="0" smtClean="0">
                <a:cs typeface="Arial" panose="020B0604020202020204" pitchFamily="34" charset="0"/>
              </a:rPr>
              <a:t>Distance From Home</a:t>
            </a:r>
            <a:r>
              <a:rPr lang="en-US" sz="8600" dirty="0">
                <a:cs typeface="Arial" panose="020B0604020202020204" pitchFamily="34" charset="0"/>
              </a:rPr>
              <a:t>: Distance from home to office in </a:t>
            </a:r>
            <a:r>
              <a:rPr lang="en-US" sz="8600" dirty="0" smtClean="0">
                <a:cs typeface="Arial" panose="020B0604020202020204" pitchFamily="34" charset="0"/>
              </a:rPr>
              <a:t>miles</a:t>
            </a:r>
          </a:p>
          <a:p>
            <a:endParaRPr lang="en-US" sz="8600" dirty="0">
              <a:cs typeface="Arial" panose="020B0604020202020204" pitchFamily="34" charset="0"/>
            </a:endParaRPr>
          </a:p>
          <a:p>
            <a:r>
              <a:rPr lang="en-US" sz="8600" dirty="0">
                <a:cs typeface="Arial" panose="020B0604020202020204" pitchFamily="34" charset="0"/>
              </a:rPr>
              <a:t>Education: Education level (1 = 'Below College', 2 = 'College', 3 = 'Bachelor', 4 = 'Master', 5 = 'Doctor</a:t>
            </a:r>
            <a:r>
              <a:rPr lang="en-US" sz="8600" dirty="0" smtClean="0">
                <a:cs typeface="Arial" panose="020B0604020202020204" pitchFamily="34" charset="0"/>
              </a:rPr>
              <a:t>')</a:t>
            </a:r>
          </a:p>
          <a:p>
            <a:endParaRPr lang="en-US" sz="8600" dirty="0">
              <a:cs typeface="Arial" panose="020B0604020202020204" pitchFamily="34" charset="0"/>
            </a:endParaRPr>
          </a:p>
          <a:p>
            <a:r>
              <a:rPr lang="en-US" sz="8600" dirty="0" smtClean="0">
                <a:cs typeface="Arial" panose="020B0604020202020204" pitchFamily="34" charset="0"/>
              </a:rPr>
              <a:t>Education Field</a:t>
            </a:r>
            <a:r>
              <a:rPr lang="en-US" sz="8600" dirty="0">
                <a:cs typeface="Arial" panose="020B0604020202020204" pitchFamily="34" charset="0"/>
              </a:rPr>
              <a:t>: Field of </a:t>
            </a:r>
            <a:r>
              <a:rPr lang="en-US" sz="8600" dirty="0" smtClean="0">
                <a:cs typeface="Arial" panose="020B0604020202020204" pitchFamily="34" charset="0"/>
              </a:rPr>
              <a:t>education</a:t>
            </a:r>
          </a:p>
          <a:p>
            <a:endParaRPr lang="en-US" sz="8600" dirty="0">
              <a:cs typeface="Arial" panose="020B0604020202020204" pitchFamily="34" charset="0"/>
            </a:endParaRPr>
          </a:p>
          <a:p>
            <a:r>
              <a:rPr lang="en-US" sz="8600" dirty="0">
                <a:cs typeface="Arial" panose="020B0604020202020204" pitchFamily="34" charset="0"/>
              </a:rPr>
              <a:t>Gender: Gender of the employee</a:t>
            </a:r>
          </a:p>
          <a:p>
            <a:endParaRPr lang="en-IN" dirty="0"/>
          </a:p>
        </p:txBody>
      </p:sp>
    </p:spTree>
    <p:extLst>
      <p:ext uri="{BB962C8B-B14F-4D97-AF65-F5344CB8AC3E}">
        <p14:creationId xmlns:p14="http://schemas.microsoft.com/office/powerpoint/2010/main" val="2059712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US" b="1" dirty="0">
                <a:solidFill>
                  <a:srgbClr val="FF0000"/>
                </a:solidFill>
                <a:latin typeface="Algerian" panose="04020705040A02060702" pitchFamily="82" charset="0"/>
              </a:rPr>
              <a:t>Data Set</a:t>
            </a:r>
            <a:endParaRPr lang="en-IN" dirty="0"/>
          </a:p>
        </p:txBody>
      </p:sp>
      <p:sp>
        <p:nvSpPr>
          <p:cNvPr id="3" name="Content Placeholder 2"/>
          <p:cNvSpPr>
            <a:spLocks noGrp="1"/>
          </p:cNvSpPr>
          <p:nvPr>
            <p:ph idx="1"/>
          </p:nvPr>
        </p:nvSpPr>
        <p:spPr>
          <a:xfrm>
            <a:off x="838200" y="914400"/>
            <a:ext cx="10515600" cy="5262563"/>
          </a:xfrm>
        </p:spPr>
        <p:txBody>
          <a:bodyPr>
            <a:normAutofit fontScale="40000" lnSpcReduction="20000"/>
          </a:bodyPr>
          <a:lstStyle/>
          <a:p>
            <a:r>
              <a:rPr lang="en-US" sz="6800" dirty="0"/>
              <a:t>Job Involvement: Job involvement rating (1 = 'Low', 2 = 'Medium', 3 = 'High', 4 = 'Very High</a:t>
            </a:r>
            <a:r>
              <a:rPr lang="en-US" sz="6800" dirty="0" smtClean="0"/>
              <a:t>')</a:t>
            </a:r>
            <a:endParaRPr lang="en-US" sz="6800" dirty="0"/>
          </a:p>
          <a:p>
            <a:r>
              <a:rPr lang="en-US" sz="6800" dirty="0"/>
              <a:t>Job Level: Job level (1 = 'Entry Level', 2 = 'Mid Level', 3 = 'Senior Level', 4 = 'Director', 5 = 'Manager')</a:t>
            </a:r>
          </a:p>
          <a:p>
            <a:r>
              <a:rPr lang="en-US" sz="6800" dirty="0"/>
              <a:t>Job Role: Job role of the employee</a:t>
            </a:r>
          </a:p>
          <a:p>
            <a:r>
              <a:rPr lang="en-US" sz="6800" dirty="0"/>
              <a:t>Job Satisfaction: Job satisfaction rating (1 = 'Very Dissatisfied', 2 = 'Dissatisfied', 3 = 'Neutral', 4 = 'Satisfied', 5 = 'Very Satisfied')</a:t>
            </a:r>
          </a:p>
          <a:p>
            <a:r>
              <a:rPr lang="en-US" sz="6800" dirty="0" smtClean="0"/>
              <a:t>Marital Status</a:t>
            </a:r>
            <a:r>
              <a:rPr lang="en-US" sz="6800" dirty="0"/>
              <a:t>: Marital status of the employee</a:t>
            </a:r>
          </a:p>
          <a:p>
            <a:r>
              <a:rPr lang="en-US" sz="6800" dirty="0" smtClean="0"/>
              <a:t>Monthly Income</a:t>
            </a:r>
            <a:r>
              <a:rPr lang="en-US" sz="6800" dirty="0"/>
              <a:t>: Monthly income of the employee</a:t>
            </a:r>
          </a:p>
          <a:p>
            <a:r>
              <a:rPr lang="en-US" sz="6800" dirty="0" smtClean="0"/>
              <a:t>Num Companies Worked</a:t>
            </a:r>
            <a:r>
              <a:rPr lang="en-US" sz="6800" dirty="0"/>
              <a:t>: Number of companies the employee has worked for</a:t>
            </a:r>
          </a:p>
          <a:p>
            <a:r>
              <a:rPr lang="en-US" sz="6800" dirty="0" smtClean="0"/>
              <a:t>Over Time</a:t>
            </a:r>
            <a:r>
              <a:rPr lang="en-US" sz="6800" dirty="0"/>
              <a:t>: Whether the employee works overtime (Yes/No)</a:t>
            </a:r>
          </a:p>
          <a:p>
            <a:r>
              <a:rPr lang="en-US" sz="6800" dirty="0" smtClean="0"/>
              <a:t>Performance Rating</a:t>
            </a:r>
            <a:r>
              <a:rPr lang="en-US" sz="6800" dirty="0"/>
              <a:t>: Performance rating of the employee (1 = 'Low', 2 = 'Good', 3 = 'Excellent', 4 = 'Outstanding</a:t>
            </a:r>
            <a:r>
              <a:rPr lang="en-US" sz="6800" dirty="0" smtClean="0"/>
              <a:t>')</a:t>
            </a:r>
            <a:endParaRPr lang="en-US" sz="6800" dirty="0"/>
          </a:p>
        </p:txBody>
      </p:sp>
    </p:spTree>
    <p:extLst>
      <p:ext uri="{BB962C8B-B14F-4D97-AF65-F5344CB8AC3E}">
        <p14:creationId xmlns:p14="http://schemas.microsoft.com/office/powerpoint/2010/main" val="374459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pPr algn="ctr"/>
            <a:r>
              <a:rPr lang="en-US" b="1" dirty="0">
                <a:solidFill>
                  <a:srgbClr val="FF0000"/>
                </a:solidFill>
                <a:latin typeface="Algerian" panose="04020705040A02060702" pitchFamily="82" charset="0"/>
              </a:rPr>
              <a:t>Data Set</a:t>
            </a:r>
            <a:endParaRPr lang="en-IN" dirty="0"/>
          </a:p>
        </p:txBody>
      </p:sp>
      <p:sp>
        <p:nvSpPr>
          <p:cNvPr id="3" name="Content Placeholder 2"/>
          <p:cNvSpPr>
            <a:spLocks noGrp="1"/>
          </p:cNvSpPr>
          <p:nvPr>
            <p:ph idx="1"/>
          </p:nvPr>
        </p:nvSpPr>
        <p:spPr>
          <a:xfrm>
            <a:off x="838199" y="996288"/>
            <a:ext cx="10885227" cy="5745706"/>
          </a:xfrm>
        </p:spPr>
        <p:txBody>
          <a:bodyPr>
            <a:normAutofit fontScale="92500" lnSpcReduction="20000"/>
          </a:bodyPr>
          <a:lstStyle/>
          <a:p>
            <a:r>
              <a:rPr lang="en-US" dirty="0" smtClean="0"/>
              <a:t>Relationship Satisfaction</a:t>
            </a:r>
            <a:r>
              <a:rPr lang="en-US" dirty="0"/>
              <a:t>: Relationship satisfaction rating (1 = 'Very Dissatisfied', 2 = 'Dissatisfied', 3 = 'Neutral', 4 = 'Satisfied', 5 = 'Very Satisfied')</a:t>
            </a:r>
          </a:p>
          <a:p>
            <a:r>
              <a:rPr lang="en-US" dirty="0" smtClean="0"/>
              <a:t>Stock Option Level</a:t>
            </a:r>
            <a:r>
              <a:rPr lang="en-US" dirty="0"/>
              <a:t>: The number of stock options held by the employee</a:t>
            </a:r>
          </a:p>
          <a:p>
            <a:r>
              <a:rPr lang="en-US" dirty="0" smtClean="0"/>
              <a:t>Total Working Years</a:t>
            </a:r>
            <a:r>
              <a:rPr lang="en-US" dirty="0"/>
              <a:t>: Total number of years worked</a:t>
            </a:r>
          </a:p>
          <a:p>
            <a:r>
              <a:rPr lang="en-US" dirty="0" smtClean="0"/>
              <a:t>Training Times Last Year</a:t>
            </a:r>
            <a:r>
              <a:rPr lang="en-US" dirty="0"/>
              <a:t>: Number of training times last year</a:t>
            </a:r>
          </a:p>
          <a:p>
            <a:r>
              <a:rPr lang="en-US" dirty="0" smtClean="0"/>
              <a:t>Work Life Balance</a:t>
            </a:r>
            <a:r>
              <a:rPr lang="en-US" dirty="0"/>
              <a:t>: Work-life balance rating (1 = 'Bad', 2 = 'Good', 3 = 'Better', 4 = 'Best')</a:t>
            </a:r>
          </a:p>
          <a:p>
            <a:r>
              <a:rPr lang="en-US" dirty="0" smtClean="0"/>
              <a:t>Years At Company</a:t>
            </a:r>
            <a:r>
              <a:rPr lang="en-US" dirty="0"/>
              <a:t>: Number of years at the company</a:t>
            </a:r>
          </a:p>
          <a:p>
            <a:r>
              <a:rPr lang="en-US" dirty="0" smtClean="0"/>
              <a:t>Years In Current Role</a:t>
            </a:r>
            <a:r>
              <a:rPr lang="en-US" dirty="0"/>
              <a:t>: Number of years in the current role</a:t>
            </a:r>
          </a:p>
          <a:p>
            <a:r>
              <a:rPr lang="en-US" dirty="0" smtClean="0"/>
              <a:t>Years Since Last Promotion</a:t>
            </a:r>
            <a:r>
              <a:rPr lang="en-US" dirty="0"/>
              <a:t>: Number of years since the last promotion</a:t>
            </a:r>
          </a:p>
          <a:p>
            <a:r>
              <a:rPr lang="en-US" dirty="0" smtClean="0"/>
              <a:t>Years With Curr Manager</a:t>
            </a:r>
            <a:r>
              <a:rPr lang="en-US" dirty="0"/>
              <a:t>: Number of years with the current </a:t>
            </a:r>
            <a:r>
              <a:rPr lang="en-US" dirty="0" smtClean="0"/>
              <a:t>manager </a:t>
            </a:r>
          </a:p>
          <a:p>
            <a:endParaRPr lang="en-US" dirty="0" smtClean="0"/>
          </a:p>
          <a:p>
            <a:pPr marL="0" indent="0" algn="r">
              <a:buNone/>
            </a:pPr>
            <a:r>
              <a:rPr lang="en-US" b="1" dirty="0">
                <a:latin typeface="Bahnschrift Condensed" panose="020B0502040204020203" pitchFamily="34" charset="0"/>
              </a:rPr>
              <a:t>Based on the provided dataset and the objective of analyzing factors affecting employee attrition, here are some key insights and actionable recommendations:</a:t>
            </a:r>
          </a:p>
          <a:p>
            <a:pPr algn="r"/>
            <a:endParaRPr lang="en-IN" dirty="0"/>
          </a:p>
          <a:p>
            <a:endParaRPr lang="en-IN" dirty="0"/>
          </a:p>
        </p:txBody>
      </p:sp>
    </p:spTree>
    <p:extLst>
      <p:ext uri="{BB962C8B-B14F-4D97-AF65-F5344CB8AC3E}">
        <p14:creationId xmlns:p14="http://schemas.microsoft.com/office/powerpoint/2010/main" val="256996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US" altLang="en-US" b="0" i="0" u="none" strike="noStrike" cap="none" normalizeH="0" baseline="0" dirty="0" smtClean="0">
                <a:ln>
                  <a:noFill/>
                </a:ln>
                <a:solidFill>
                  <a:srgbClr val="FF0000"/>
                </a:solidFill>
                <a:effectLst/>
                <a:latin typeface="Algerian" panose="04020705040A02060702" pitchFamily="82" charset="0"/>
              </a:rPr>
              <a:t>Age and Attrition</a:t>
            </a:r>
            <a:r>
              <a:rPr kumimoji="0" lang="en-US" altLang="en-US" b="0" i="0" u="none" strike="noStrike" cap="none" normalizeH="0" baseline="0" dirty="0" smtClean="0">
                <a:ln>
                  <a:noFill/>
                </a:ln>
                <a:solidFill>
                  <a:schemeClr val="tx1"/>
                </a:solidFill>
                <a:effectLst/>
                <a:latin typeface="var(--font-fk-grotesk)"/>
              </a:rPr>
              <a:t/>
            </a:r>
            <a:br>
              <a:rPr kumimoji="0" lang="en-US" altLang="en-US" b="0" i="0" u="none" strike="noStrike" cap="none" normalizeH="0" baseline="0" dirty="0" smtClean="0">
                <a:ln>
                  <a:noFill/>
                </a:ln>
                <a:solidFill>
                  <a:schemeClr val="tx1"/>
                </a:solidFill>
                <a:effectLst/>
                <a:latin typeface="var(--font-fk-grotesk)"/>
              </a:rPr>
            </a:br>
            <a:endParaRPr lang="en-IN" dirty="0"/>
          </a:p>
        </p:txBody>
      </p:sp>
      <p:sp>
        <p:nvSpPr>
          <p:cNvPr id="5" name="Rectangle 2"/>
          <p:cNvSpPr>
            <a:spLocks noGrp="1" noChangeArrowheads="1"/>
          </p:cNvSpPr>
          <p:nvPr>
            <p:ph idx="1"/>
          </p:nvPr>
        </p:nvSpPr>
        <p:spPr bwMode="auto">
          <a:xfrm>
            <a:off x="341195" y="1831469"/>
            <a:ext cx="376678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Attrition is highest among younger employees aged 18-35 years.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Recommendation: Implement targeted retention strategies for younger</a:t>
            </a:r>
            <a:r>
              <a:rPr kumimoji="0" lang="en-US" altLang="en-US" sz="24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employees, such as mentorship programs and career development opportunities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4" descr="data:image/png;base64,iVBORw0KGgoAAAANSUhEUgAAAeIAAAFSCAYAAAAuI9zWAAAAOXRFWHRTb2Z0d2FyZQBNYXRwbG90bGliIHZlcnNpb24zLjcuMSwgaHR0cHM6Ly9tYXRwbG90bGliLm9yZy/bCgiHAAAACXBIWXMAAA9hAAAPYQGoP6dpAAA2BklEQVR4nO3de3zP9f//8ds23ovZew45xIZN342wTBqz/YaRwygpCjlFDjn7pGgYInxKyLGsVUiU8MlYPnJctFA5RowNQw6hHVh2ev/+8N37692o2cHLtvv1cvlcPr1fz8f7+X683sZ9r9fz9X697SwWiwURERExhL3RDYiIiBRnCmIREREDKYhFREQMpCAWERExkIJYRETEQApiERERAymIRUREDKQgFhERMZCCWERExEAKYhHJs/T0dN555x2aNWtG7dq1GTx4sNEt3VHPnj3p2bNnjmrHjh1LUFBQAXckoiAWyTdnzpwhNDSUli1bUr9+fRo2bEjXrl1ZsmQJf/75p9HtAbB8+XLWrFmT7/OuXr2a8PBw2rRpw4wZM+jTp0+Onte5c2e8vLz4/PPP7zgeERHBp59+mm37xYsXmTdvHkePHs1D1/k3j0helDC6AZGiYPv27YwYMQKTyUTHjh3x9PQkLS2Nn376iXfffZcTJ04wZcoUo9tkxYoVlCtXjueeey5f5/3hhx+oXLkyISEhOX7OqVOnOHToENWqVSMiIoLu3btnq1m/fj0xMTHZgv3SpUvMnz+fatWqUadOnRy/Znh4eI7nmTJlCroVv9wPCmKRPIqPj2fUqFFUrVqVJUuWUKlSJevYSy+9xOnTp9m+fbtxDd4HV65cwWw239Nz1q1bR4UKFRg7dizDhw/n7NmzuLq6Fkh/KSkplCpVCpPJlOPnlCxZskB6EfkrnZoWyaOPPvqIGzdu8Pbbb9uEcJYaNWrQu3dv6+P09HQWLFhAq1atqFevHkFBQcyaNYvU1FSb53l5eTFv3rxs8wUFBTF27Fjr4zVr1uDl5cVPP/3E9OnTadKkCQ0aNGDIkCFcvXrV5nkxMTHs2bMHLy8vvLy8/nG99MaNG8yYMYNmzZpRr1492rRpQ3h4uPVI8ezZs3h5ebF7925iYmKs8+7evfsf37f169fTpk0bmjdvjrOzM+vXr7cZ79mzJ9u3b+fcuXPWeYOCgti9ezedO3cG4M0337SOZZ1y79mzJx06dODw4cO89NJLPP7448yaNcs6lrXP/zTPndaI/+n9yOLl5cVbb73F5s2b6dChA/Xq1aN9+/ZERUX94/sixY+OiEXyaNu2bbi5udGwYcMc1Y8fP561a9fSpk0bXn75ZQ4ePMiHH37IyZMnWbBgQa77mDp1KmazmaFDh3Lu3DmWLFnCW2+9xZw5cwAICQlhypQplC5dmkGDBgHw8MMP33U+i8XCq6++ag2sOnXq8N133/HOO+9w8eJFQkJCKF++PO+88w4ffPABN27c4F//+hcAtWrV+tteDxw4wOnTp5k2bRomk4mnnnqKiIgIa18AgwYNIikpiQsXLvDmm28C4OTkRK1atRg+fDhz587lxRdf5IknngCwef//+OMP+vfvT/v27XnmmWeoUKFCth5yMs+9vh+3++mnn9i0aRPdu3fHycmJZcuWMXz4cLZt20a5cuX+9v2RYsYiIrmWlJRk8fT0tLz66qs5qj969KjF09PTMm7cOJvtM2bMsHh6elqio6Ot2zw9PS1z587NNkeLFi0sY8aMsT5evXq1xdPT09KnTx9LZmamdfu0adMsderUsSQmJlq3tW/f3tKjR48c9frtt99aPD09LQsXLrTZPmzYMIuXl5fl9OnT1m09evSwtG/fPkfzWiwWy1tvvWVp1qyZtd+dO3daPD09LUeOHLGpGzBggKVFixbZnn/w4EGLp6enZfXq1dnGevToYfH09LSsWLHijmO37//fzTNmzBib176X98PT09NSt25dm21Zf/bLli3L9lpSvOnUtEgeJCcnA7eO1HJix44dALz88ss22/v27WsznhsvvPACdnZ21seNGjUiIyODc+fO5Wq+qKgoHBwcsp2+7tu3LxaLJdenWdPT04mMjKRdu3bWfps0aUKFChVYt25drub8K5PJlO8XpN3r+9G0aVOqV69ufVy7dm3KlClDfHx8vvYlhZ+CWCQPypQpA8D169dzVH/u3Dns7e1t/oEGqFixImazOdehCVC1alWbx1kXTyUmJuZqvnPnzlGpUiXrPmbJOu2c21537drF1atX8fb25vTp05w+fZqzZ8/SuHFjNmzYQGZmZq7mvV3lypXv6cKsnLjX9+ORRx7JNoeLi0uu/zyk6NIasUgelClThkqVKhETE3NPz7v9yPVeZWRk3HG7vf2df6+2PGAfwck66h05cuQdx/fs2UOTJk3y9BoPPfRQnp6fHxwcHO64/UH78xDjKYhF8qhFixZ88cUX7Nu3Dx8fn7+trVatGpmZmZw+fdrmgqbff/+dxMREqlWrZt12p6On1NRULl++nOte7+UXgGrVqhEdHU1ycrLNUWBsbKx1/F7duHGDrVu3EhwcTJs2bbKNT506lYiICGsQ363fvPwik9t5CuL9EAGdmhbJs1deeYXSpUszfvx4fv/992zjZ86cYcmSJQA0a9YMwPo4yyeffGIzDuDm5saPP/5oU/fll1/e9Yg4J0qVKpXjU6OBgYFkZGSwfPlym+2ffvopdnZ2BAYG3vPrf/vtt9y4cYOXXnqJtm3bZvtfixYt2LRpk/WjXKVKlSIpKemO+wG5P+2em3kK4v0QAR0Ri+RZ9erVmTlzJqNGjSI4ONh6Z63U1FT27dvHxo0brRcO1a5dm06dOvHFF1+QmJjIk08+yaFDh1i7di2tWrWyOSXbpUsXJk6cyLBhw2jatCm//vorO3fuzNNHX+rWrcuKFStYuHAhNWrUoHz58vj5+d2xNigoiMaNGzN79mzrZ3l37drFli1b6N27d7Z17pyIiIigbNmydz1zEBQUxJdffsn27dtp3bo1devWJTIykunTp1O/fn1Kly5NUFAQ1atXx2w2s3LlSpycnChdujTe3t64ubndUz/3Mk9BvB8ioCAWyRctW7Zk3bp1hIeHs2XLFlasWIHJZMLLy4uxY8fywgsvWGunTp2Kq6sra9euZfPmzTz88MMMHDiQoUOH2sz5wgsvcPbsWb766iu+++47nnjiCT755JMc38f5ToYMGcL58+f56KOPuH79Or6+vncNYnt7exYtWsTcuXOJjIxkzZo1VKtWjTfeeMN6lfe9uHLlCtHR0bRv3/6u66d+fn6UKlWKdevW0bp1a7p3787Ro0dZs2YNn376KdWqVSMoKIiSJUsyY8YMZs2axaRJk0hPT2f69On3HMT3Mk9+vx8iWewsunJARETEMFojFhERMZCCWERExEAKYhEREQMpiEVERAykIBYRETGQglhERMRA+hxxPmvUqBGpqalUrFjR6FZERMRAly9fxmQyZbtD3l8piPPZzZs383QLQhERKRrS09Nz9CUfCuJ8VqlSJQC2bNlicCciImKkli1b5qhOa8QiIiIGUhCLiIgYSEEsIiJiIAWxiIiIgRTEIiIiBlIQi4iIGEhBLCIiYiAFsYiIiIEUxCIiIgZ6oIL49OnThIaG0rFjRx577DE6dOhgM56cnMy8efPo3LkzjRo1omnTpgwaNIhjx45lmyspKYmQkBB8fX3x8fFh+PDhXLp0KVvdzz//zIsvvoi3tzctWrRg8eLFObolmYjcPxmWTKNbkGLCiJ+1B+oWlzExMezYsYPHH3+czMzMbIF4/vx5vvjiC55//nlGjhzJzZs3+fjjj3nxxRdZvXo1tWrVstaOHDmSEydOMGnSJBwdHZkzZw79+/dn9erVlChxa7dPnz5Nv3798Pf3Z+TIkRw7doyZM2fi4OBAv3797uu+i8jdOdjZMyP6C84kZv9lWiS/VDdXYqzfi/f9dR+oIA4KCqJVq1YAjB07lsOHD9uMu7q68u2331KqVCnrtiZNmhAUFMTnn3/OhAkTANi3bx87d+4kPDycgIAAANzd3QkODmbTpk0EBwcDEB4eTrly5Zg1axYmkwk/Pz+uXr3KBx98QM+ePTGZTPdjt0UkB84kXuLEtfNGtyGS7x6oU9P29n/fTunSpW1CGMDJyYnq1avbnHaOiorCbDbj7+9v3ebh4UGdOnWIioqyqWvZsqVN4AYHB5OYmMi+ffvyujsiIiL/6IEK4txITEwkJiYGDw8P67bY2Fjc3d2xs7OzqfXw8CA2NhaAGzdu8Ntvv9k8L6vGzs7OWiciIlKQCn0Qv/vuu9jZ2dGtWzfrtsTERJydnbPVuri4kJCQANy6mAvAbDbb1JhMJkqVKmWtExERKUgP1BrxvVq9ejVffvklM2bMoEqVKka3IyIics8K7RHxjh07CA0NZfDgwXTq1MlmzGw2k5ycnO05CQkJuLi4AFiPmLOOjLOkpqaSkpJirRMRESlIhTKI9+/fz4gRI3j22WcZMWJEtnEPDw/i4uKyffwpLi7OuiZcunRpHnnkkWxrwVnP++vasYiISEEodEF84sQJBg4cSJMmTZg8efIdawIDA0lISCA6Otq6LS4ujiNHjhAYGGhTt2XLFtLS0qzbIiMjMZvN+Pj4FNxOiIiI/K8Hao04JSWFHTt2AHDu3DmSk5PZuHEjAL6+vlgsFvr164ejoyO9e/e2+ZxxmTJlePTRRwHw8fEhICCAkJAQxowZg6OjI7Nnz8bLy4vWrVtbn9OvXz8iIiJ47bXX6NatG8ePHyc8PJxRo0bpM8QiInJfPFBBfOXKlWynmrMeL126FIALFy4A0KdPH5s6X19fli1bZn08Z84cpk+fTmhoKOnp6QQEBDB+/HjrXbUAatSoQXh4ODNmzGDAgAGUL1+e4cOH07dv34LYPRERkWweqCB2dXW9432jb/dP41mcnZ2ZNm0a06ZN+9u6hg0b8uWXX+a4RxERkfxU6NaIRUREihIFsYiIiIEUxCIiIgZSEIuIiBhIQSwiImIgBbGIiIiBFMQiIiIGUhCLiIgYSEEsIiJiIAWxiIiIgRTEIiIiBlIQi4iIGEhBLCIiYiAFsYiIiIEUxCIiIgZSEIuIiBhIQSwiImIgBbGIiIiBFMQiIiIGUhCLiIgYSEEsIiJiIAWxiIiIgRTEIiIiBnqggvj06dOEhobSsWNHHnvsMTp06HDHulWrVtGmTRvq16/PM888w7Zt27LVJCUlERISgq+vLz4+PgwfPpxLly5lq/v555958cUX8fb2pkWLFixevBiLxZLv+yYiInInD1QQx8TEsGPHDmrUqEGtWrXuWLNhwwYmTJhAu3btCAsLo0GDBgwdOpT9+/fb1I0cOZJdu3YxadIkZs6cSVxcHP379yc9Pd1ac/r0afr160fFihX58MMP6d27N3PnzuXjjz8uyN0UERGxKmF0A7cLCgqiVatWAIwdO5bDhw9nq5k7dy7t27dn5MiRADRp0oTjx4+zYMECwsLCANi3bx87d+4kPDycgIAAANzd3QkODmbTpk0EBwcDEB4eTrly5Zg1axYmkwk/Pz+uXr3KBx98QM+ePTGZTPdhr0VEpDh7oI6I7e3/vp34+HhOnTpFu3btbLYHBwcTHR1NamoqAFFRUZjNZvz9/a01Hh4e1KlTh6ioKOu2qKgoWrZsaRO4wcHBJCYmsm/fvvzYJRERkb/1QAXxP4mNjQVuHd3erlatWqSlpREfH2+tc3d3x87OzqbOw8PDOseNGzf47bff8PDwyFZjZ2dnrRMRESlIhSqIExISADCbzTbbsx5njScmJuLs7Jzt+S4uLtaapKSkO85lMpkoVaqUtU5ERKQgFaogFhERKWoKVRC7uLgA/3c0myUxMdFm3Gw2k5ycnO35CQkJ1pqsI+a/zpWamkpKSoq1TkREpCAVqiDOWs/96/ptbGwsJUuWxM3NzVoXFxeX7fPAcXFx1jlKly7NI488km2urOf9de1YRESkIBSqIHZzc6NmzZps3LjRZntkZCR+fn7Wq58DAwNJSEggOjraWhMXF8eRI0cIDAy0bgsMDGTLli2kpaXZzGU2m/Hx8SngvREREXnAPkeckpLCjh07ADh37hzJycnW0PX19aV8+fIMGzaM0aNHU716dRo3bkxkZCQHDx7ks88+s87j4+NDQEAAISEhjBkzBkdHR2bPno2XlxetW7e21vXr14+IiAhee+01unXrxvHjxwkPD2fUqFH6DLGIiNwXD1QQX7lyhREjRthsy3q8dOlSGjduTIcOHUhJSSEsLIzFixfj7u7O/Pnzsx3Bzpkzh+nTpxMaGkp6ejoBAQGMHz+eEiX+b5dr1KhBeHg4M2bMYMCAAZQvX57hw4fTt2/fgt9ZERERwM6iGyvnq5YtWwKwZcsWgzsRKVoG/3ceJ66dN7oNKcIeLVeVhW2G5dt8Oc2DQrVGLCIiUtQoiEVERAykIBYRETGQglhERMRACmIREREDKYhFREQMpCAWERExkIJYRETEQApiERERAymIRUREDKQgFhERMZCCWERExEAKYhEREQMpiEVERAykIBYRETGQglhERMRACmIREREDKYhFREQMpCAWERExkIJYRETEQApiERERAymIRUREDKQgFhERMVChDOItW7bQpUsXfHx8CAgIYMSIEcTHx2erW7VqFW3atKF+/fo888wzbNu2LVtNUlISISEh+Pr64uPjw/Dhw7l06dL92A0REZHCF8S7d+9m6NChPProoyxYsICQkBB+/fVX+vbty59//mmt27BhAxMmTKBdu3aEhYXRoEEDhg4dyv79+23mGzlyJLt27WLSpEnMnDmTuLg4+vfvT3p6+n3eMxERKY5KGN3AvdqwYQNVq1Zl2rRp2NnZAVC+fHl69+7N4cOHadSoEQBz586lffv2jBw5EoAmTZpw/PhxFixYQFhYGAD79u1j586dhIeHExAQAIC7uzvBwcFs2rSJ4ODg+7+DIiJSrBS6I+L09HScnJysIQzg7OwMgMViASA+Pp5Tp07Rrl07m+cGBwcTHR1NamoqAFFRUZjNZvz9/a01Hh4e1KlTh6ioqILeFRERkcIXxM899xwnT55k+fLlJCUlER8fz6xZs3jsscdo2LAhALGxscCto9vb1apVi7S0NOt6cmxsLO7u7jahDrfCOGsOERGRglTogrhRo0bMnz+f9957j0aNGtGqVSuuXLlCWFgYDg4OACQkJABgNpttnpv1OGs8MTHRejR9OxcXF2uNiIhIQSp0Qfzzzz/zxhtv8MILL7BkyRLef/99MjMzGTBggM3FWiIiIoVBobtYa+rUqTRp0oSxY8datzVo0IDmzZvz9ddf8+KLL+Li4gLc+mhSxYoVrXWJiYkA1nGz2cyFCxeyvUZCQoK1RkREpCAVuiPikydPUrt2bZttVapUoVy5cpw5cwa4tcYLZFvnjY2NpWTJkri5uVnr4uLirBd5ZYmLi7POISIiUpAKXRBXrVqVI0eO2Gw7d+4c165do1q1agC4ublRs2ZNNm7caFMXGRmJn58fJpMJgMDAQBISEoiOjrbWxMXFceTIEQIDAwt4T0RERPIQxL169bIJsL/64Ycf6NWrV26nv6uuXbuyefNmpk6dyvfff09kZCSDBg2iQoUKNh9XGjZsGOvXr2fu3Lns3r2biRMncvDgQQYPHmytybozV0hICN988w1bt25l+PDheHl50bp163zvXURE5K9yvUa8Z88eunTpctfxq1evsnfv3txOf1e9evXCZDKxYsUKVq9ejZOTEw0aNGDOnDmUK1fOWtehQwdSUlIICwtj8eLFuLu7M3/+fHx8fGzmmzNnDtOnTyc0NJT09HQCAgIYP348JUoUuuVzEREphPKUNn/9/O3tTp8+jZOTU16mv+trduvWjW7duv1jbZcuXf72lwW4dTOQadOmMW3atPxqUUREJMfuKYjXrl3L2rVrrY8XLVrEl19+ma0uKSmJY8eOaZ1VRETkH9xTEKekpHDt2jXr4+vXr2Nvn32ZuXTp0nTt2pUhQ4bkvUMREZEi7J6CuHv37nTv3h2AoKAgxo0bR8uWLQukMRERkeIg12vEW7duzc8+REREiqU8XxqcnJzM+fPnSUxMzHZjDIAnn3wyry8hIiJSZOU6iK9evcrUqVPZtGkTGRkZ2cYtFgt2dnYcPXo0Tw2KiIgUZbkO4tDQULZt20bPnj1p1KhRtm86EhERkX+W6yDetWsXvXv35o033sjPfkRERIqVXN/i8qGHHrLe21lERERyJ9dB/Mwzz7B58+b87EVERKTYyfWp6TZt2rB371769evHiy++SJUqVXBwcMhWV7du3Tw1KCIiUpTlOoizbuwB8P3332cb11XTIiIi/yzXQTx9+vT87ENERKRYynUQd+rUKT/7EBERKZZyfbGWiIiI5F2uj4jffPPNf6yxs7PT9/yKiIj8jVwH8e7du7Nty8zM5PLly2RkZFC+fHlKlSqVp+ZERESKunz/9qW0tDS++OILlixZwscff5zrxkRERIqDfF8jLlmyJD169MDf358pU6bk9/QiIiJFSoFdrFW7dm327t1bUNOLiIgUCQUWxN9//73WiEVERP5BrteI58+ff8ftSUlJ7N27lyNHjjBgwIBcNyYiIlIc5HsQu7i44ObmxuTJk3nhhRdy3dg/Wbt2LUuWLOHkyZOULl2a+vXrM3/+fB566CHg1sVkc+bMIS4ujqpVqzJgwACef/55mzlSU1OZPXs269at4/r16/j4+DBhwgQ8PDwKrG8REZHb5TqIf/311/zs454sWrSIsLAwBg0aRIMGDbh27RrR0dFkZGQA8OOPPzJ06FA6d+5MSEgIP/zwA+PGjcPJyYm2bdta55k6dSqRkZGMHTuWypUr88EHH9CnTx82bNiAs7OzUbsnIiLFSK6D2CixsbHMnz+fhQsX0qxZM+v2Nm3aWP970aJFeHt789ZbbwHQpEkT4uPjmTt3rjWIL1y4wFdffcXEiRPp3LkzAPXr16dFixasXLmS/v3738e9EhGR4irPQbxnzx62b9/O+fPnAahatSrNmzfH19c3z83dyZo1a3B1dbUJ4dulpqaye/duRo8ebbM9ODiY9evXc/bsWVxdXdm5cyeZmZk2R8hly5bF39+fqKgoBbGIiNwXuQ7i1NRUXnvtNTZv3ozFYsFsNgOQmJjIJ598wlNPPcV7771HyZIl861ZgAMHDuDp6cnChQtZtmwZSUlJ1KtXjzfffJPHH3+cM2fOkJaWlm2dt1atWsCtI2pXV1diY2OpUKECLi4u2eq++uqrfO1ZRETkbnL98aUFCxbw7bff8vLLL7Nz50727NnDnj172LVrF3379mXTpk0sWLAgP3sF4PLly+zcuZOvv/6aiRMnsmDBAuzs7Ojbty9XrlwhISEBwPqLQZasx1njiYmJd1wHNpvN1hoREZGClusgjoiIoFOnTrzxxhs8/PDD1u0VKlTg9ddf59lnn2XdunX50uTtLBYLN27c4P3336dt27Y0a9aMRYsWYbFY+Oyzz/L99URERApSroP48uXLeHt733Xc29uby5cv53b6uzKbzZQtW5batWtbt5UtW5bHHnuMEydOWE81JyUl2TwvMTERwDpuNptJTk7ONn9iYmK209UiIiIFJddBXKVKFfbs2XPX8b1791KlSpXcTn9Xjz766F3Hbt68SfXq1SlZsiSxsbE2Y1mPs9aOPTw8+P3337Odho6NjdXniEVE5L7JdRA/++yzfPPNN4SGhhIbG0tGRgaZmZnExsYyceJENm7cSKdOnfKzVwBatGjBH3/8wdGjR63brl27xi+//ELdunUxmUw0btyY//73vzbPi4yMpFatWri6ugIQEBCAvb09mzZtstYkJCSwc+dOAgMD871vERGRO8n1VdODBg0iPj6eL7/8klWrVmFvfyvTMzMzsVgsdOrUiUGDBuVbo1latWpF/fr1GT58OKNGjcLR0ZHFixdjMpno3r07AK+++iq9evVi0qRJtGvXjt27d7N+/Xpmz55tnadKlSp07tyZd955B3t7eypXrsyHH36Is7MzXbt2zfe+RURE7iTXQezg4MCMGTPo06cPUVFRnDt3DoBq1aoRGBhos4abn+zt7Vm8eDHTp08nNDSUtLQ0GjVqxPLly6lYsSIAjRo1Yt68ecyZM4evvvqKqlWrMnXqVNq1a2cz1/jx43FycuK9997j+vXrNGzYkE8++UR31RIRkfvGzmKxWHJafPPmTd5++23+53/+h549e961bunSpcTGxjJu3Lh8/xzxg65ly5YAbNmyxeBORIqWwf+dx4lr541uQ4qwR8tVZWGbYfk2X07z4J7WiL/44gvWrl1L8+bN/7auefPmrF69mlWrVt3L9CIiIsXOPQXxN998Q+vWrXFzc/vbuurVq9O2bVs2bNiQp+ZERESKunsK4uPHj/PEE0/kqNbHx4djx47lqikREZHi4p6COC0tLcdrviVLliQ1NTVXTYmIiBQX9xTElSpVIiYmJke1MTExVKpUKVdNiYiIFBf3FMRNmzbl66+/5sqVK39bd+XKFb7++muaNm2ap+ZERESKunsK4v79+3Pz5k169+7NgQMH7lhz4MAB+vTpw82bN3nllVfypUkREZGi6p5u6OHm5sacOXP417/+RdeuXXFzc8PT0xMnJyeuX79OTEwMZ86c4aGHHmLWrFlUr169oPoWEREpEu75zlrNmzdn3bp1hIWFsX37djZv3mwdq1SpEl26dKF///7/+BEnERERyeUtLl1dXZk8eTIAycnJXL9+HScnJ8qUKZOvzYmIiBR1ub7XdJYyZcoogEVERHIp11+DKCIiInmnIBYRETGQglhERMRACmIREREDKYhFREQMpCAWERExkIJYRETEQApiERERAymIRUREDKQgFhERMZCCWERExEAKYhEREQMV+iC+fv06gYGBeHl5cejQIZuxVatW0aZNG+rXr88zzzzDtm3bsj0/KSmJkJAQfH198fHxYfjw4Vy6dOl+tS8iIsVcoQ/ihQsXkpGRkW37hg0bmDBhAu3atSMsLIwGDRowdOhQ9u/fb1M3cuRIdu3axaRJk5g5cyZxcXH079+f9PT0+7QHIiJSnBXqID558iSff/45w4YNyzY2d+5c2rdvz8iRI2nSpAlvvfUW9evXZ8GCBdaaffv2sXPnTt5++22Cg4Np2bIl77//PseOHWPTpk33c1dERKSYKtRBPHXqVLp27Yq7u7vN9vj4eE6dOkW7du1stgcHBxMdHU1qaioAUVFRmM1m/P39rTUeHh7UqVOHqKiogt8BEREp9gptEG/cuJHjx48zZMiQbGOxsbEA2QK6Vq1apKWlER8fb61zd3fHzs7Ops7Dw8M6h4iISEEqlEGckpLCjBkzGDVqFGXKlMk2npCQAIDZbLbZnvU4azwxMRFnZ+dsz3dxcbHWiIiIFKRCGcSLFi2iQoUKPP/880a3IiIikieFLojPnTvHxx9/zPDhw0lKSiIxMZEbN24AcOPGDa5fv46Liwtw66NJt0tMTASwjpvNZpKTk7O9RkJCgrVGRESkIJUwuoF7dfbsWdLS0hgwYEC2sV69evH444/z3nvvAbfWgD08PKzjsbGxlCxZEjc3N+DWWnB0dDQWi8VmnTguLg5PT88C3hMREZFCGMR16tRh6dKlNtuOHj3K9OnTmTx5MvXr18fNzY2aNWuyceNGWrVqZa2LjIzEz88Pk8kEQGBgIAsXLiQ6OpqmTZsCt0L4yJEjvPLKK/dvp0REpNgqdEFsNptp3LjxHcfq1q1L3bp1ARg2bBijR4+mevXqNG7cmMjISA4ePMhnn31mrffx8SEgIICQkBDGjBmDo6Mjs2fPxsvLi9atW9+X/RERkeKt0AVxTnXo0IGUlBTCwsJYvHgx7u7uzJ8/Hx8fH5u6OXPmMH36dEJDQ0lPTycgIIDx48dTokSRfWtEROQBYmexWCxGN1GUtGzZEoAtW7YY3IlI0TL4v/M4ce280W1IEfZouaosbJP9To25ldM8KHRXTYuIiBQlCmIREREDKYhFREQMpCAWERExkIJYRETEQApiERERAymIRUREDKQgFhERMZCCWERExEAKYhEREQMpiEVERAykIBYRETGQglhERMRACmIREREDKYhFREQMpCAWERExkIJYRETEQApiERERAymIRUREDKQgFhERMZCCWERExEAKYhEREQMpiAuBjMxMo1uQYkI/ayL3XwmjG7hX33zzDevWreOXX34hMTGRGjVq0LNnT55//nns7OysdatWreKjjz7i/PnzuLu7M2rUKFq0aGEzV1JSEtOnT2fz5s2kpaXx//7f/2P8+PFUqlTpfu/W33Kwt+et8LWc/u13o1uRIqzGIw8T2q+T0W2IFDuFLog//fRTqlWrxtixYylXrhzff/89EyZM4MKFCwwdOhSADRs2MGHCBAYNGkSTJk2IjIxk6NChLF++nAYNGljnGjlyJCdOnGDSpEk4OjoyZ84c+vfvz+rVqylR4sF6a07/9jvH4y8Y3YaIiOSzByttcmDRokWUL1/e+tjPz48//viDTz75hMGDB2Nvb8/cuXNp3749I0eOBKBJkyYcP36cBQsWEBYWBsC+ffvYuXMn4eHhBAQEAODu7k5wcDCbNm0iODj4vu+biIgUP4Vujfj2EM5Sp04dkpOTuXHjBvHx8Zw6dYp27drZ1AQHBxMdHU1qaioAUVFRmM1m/P39rTUeHh7UqVOHqKiogt0JERGR/1XogvhOfvrpJypXrkyZMmWIjY0Fbh3d3q5WrVqkpaURHx8PQGxsLO7u7jbrynArjLPmEBERKWiFPoh//PFHIiMj6du3LwAJCQkAmM1mm7qsx1njiYmJODs7Z5vPxcXFWiMiIlLQCnUQX7hwgVGjRtG4cWN69epldDsiIiL3rNAGcWJiIv3796ds2bLMmzcPe/tbu+Li4gLc+mjSX+tvHzebzSQnJ2ebNyEhwVojIiJS0AplEP/5558MHDiQpKQkPvroI5tTzB4eHgDZ1nljY2MpWbIkbm5u1rq4uDgsFotNXVxcnHUOERGRglbogjg9PZ2RI0cSGxvLRx99ROXKlW3G3dzcqFmzJhs3brTZHhkZiZ+fHyaTCYDAwEASEhKIjo621sTFxXHkyBECAwMLfkdEREQohJ8jnjx5Mtu2bWPs2LEkJyezf/9+69hjjz2GyWRi2LBhjB49murVq9O4cWMiIyM5ePAgn332mbXWx8eHgIAAQkJCGDNmDI6OjsyePRsvLy9at25twJ6JiEhxVOiCeNeuXQDMmDEj29iWLVtwdXWlQ4cOpKSkEBYWxuLFi3F3d2f+/Pn4+PjY1M+ZM4fp06cTGhpKeno6AQEBjB8//oG7q5aIiBRdhS5xtm7dmqO6Ll260KVLl7+tcXZ2Ztq0aUybNi0/WhMREblnhW6NWEREpChREIuIiBhIQSwiImIgBbGIiIiBFMQiIiIGUhCLiIgYSEEsIiJiIAWxiIiIgRTEIiIiBlIQi4iIGEhBLCIiYiAFsYiIiIEUxCIiIgZSEIuIiBhIQSwiImIgBbGIiIiBFMQiIiIGUhCLiIgYSEEsIiJiIAWxiIiIgRTEIiIiBlIQi4iIGKjYB/HJkyd5+eWXadCgAf7+/rzzzjukpqYa3ZaIiBQTJYxuwEgJCQn07t2bmjVrMm/ePC5evMiMGTP4888/CQ0NNbo9EREpBop1EK9cuZLr168zf/58ypYtC0BGRgaTJ09m4MCBVK5c2dgGRUSkyCvWp6ajoqLw8/OzhjBAu3btyMzMZNeuXcY1JiIixUaxDuLY2Fg8PDxstpnNZipWrEhsbKxBXYmISHFSrE9NJyYmYjabs213cXEhISEhV3NeunSJjIwMWrZsmdf2bPyRdIO0jIx8nVPkdvv3OdBy20qj27irP25eJz1Tfwek4Fyxd6DlO//Jt/l+++03HBwc/rGuWAdxQXB0dCyQq67LOpfO9zlFCpOyjk5GtyByT0qUKIHJZPrnuvvQywPLbDaTlJSUbXtCQgIuLi65mvPHH3/Ma1siIlKMFOs1Yg8Pj2xrwUlJSVy+fDnb2rGIiEhBKNZBHBgYyPfff09iYqJ128aNG7G3t8ff39/AzkREpLiws1gsFqObMEpCQgLt27fH3d2dgQMHWm/o8fTTT+uGHiIicl8U6yCGW7e4nDJlCvv27cPJyYmOHTsyatSoHC2wi4iI5FWxD2IREREjFes1YhEREaMpiEVERAykIBYRETGQglhERMRACmIREREDKYhFREQMpCAWERExkIJYRETEQApiERERAymIpcjKzMw0ugURkX+kIJYiKSMjA3v7Wz/eBw4c4LfffjO4IxGRO1MQS5GTkZGBg4MDACEhIUyfPp2dO3dy8+ZNgzsTuX/udkZIXy/w4FEQS5GTFcKjRo3ixx9/pGfPnjRv3hxHR0ebOv2DJEXV7WeELl++TExMDKmpqaSnp2NnZ6dlmwdMCaMbECkIkZGR7N27l1mzZvHEE0/g4OBAUlISiYmJ3Lx5Ew8PD+zs7IxuUyTfZWZmWn8ZnTBhAnv37uXUqVPUqFGD5s2bM2TIEMxmM5mZmdawFmMpiKVIOn/+PKVKlcLX15fU1FQOHDjA5MmTSUhIIDU1lcGDB9OjRw+j2xTJN1lneLLCdcyYMezZs4fevXvj7u7Of/7zH7Zu3cqxY8d4//33cXFxwWKx6BfSB4C+j1iKpKioKAYMGEDHjh25efMmmzdvpmXLljz55JMcOHCAgwcPEh4ejqurq9GtiuRJSkoKJ0+epF69etYwjomJYcCAAbz22mt06NABOzs7UlNTWblyJcuXL6dhw4ZMmjQp23KNGEPnJaTQslgsZGRk3HHMz8+PMWPGsH//fiwWCxMnTuT999+nR48eeHt7Y2dnR5kyZe5zxyL5KzMzk2nTpvHSSy+xd+9e7OzssLOz448//uDChQvUqFHDGsImk4muXbsSEBDAd999x6VLl4xuX/6XTk1LoZP1j4qdnZ11LWzRokXEx8dz7do12rRpg5+fHy+//DKdO3e2Cd2rV6/yyy+/8Mgjj1CihH78pXCzt7enRYsWnD17ljFjxjBjxgx8fX2tP98//PAD3t7emEwm69+bwYMHs3z5cg4dOoSbm5vRuyDoiFgKmdTUVLp27cqyZcus24YPH87y5cu5fv06165dIzw8nNGjR3P8+HGcnZ2tIRwVFcW7777Lli1bGDt2rI6IpVBLT08HICgoiH79+uHq6srYsWOJjo7Gzc2NNm3asHLlSjZu3AiAyWTCYrEQFxfHww8/TOXKlY1sX26jIJZCJTk5mUuXLpGSkgLAihUrOHz4MAsWLODdd99l5cqVPP300+zdu5etW7da18zWr1/P4sWLOXbsGJ999hleXl5G7oZIrmUF8O1ndAICAnjllVdwdXVl3Lhx/PLLL4wYMYJy5coxd+5cPv/8c9LT0zl+/Dhff/01jo6Ouj7iAaKLtaTQyLrCMyQkhPj4eJYtW8a0adM4dOgQixcvxtnZmfPnz9OpUyeaN2/OpEmTKFWqFDdv3uSPP/7gxIkTPProozoSkELrxo0bDBw4kPLly/PMM8/g6elpc3o5KiqKDz/8kN9++41FixZRsmRJ3nnnHbZv346TkxNlypQhMzOTxYsXU6dOHQP3RG6nRTIpFG6/W1bNmjXZtm0b6enpXLt2jZs3b+Ls7MzZs2d57rnnaNq0KRMnTqRUqVKsWrUKi8VCly5dFMBS6C1evJi9e/cCcObMGc6dO0e7du2oV68ezz33HIGBgZQtW5Z///vfvPrqq8ybN4+FCxfy888/89NPP+Hm5sbjjz9OtWrVDN4TuZ1OTcsDLS0tDfi/u2UBNGvWjMzMTA4fPoy/vz+///47YWFhPP/88/j7+/PWW29RunRpzpw5w5YtW7h69epdr64WKUy6du1K586dcXZ25rHHHmPcuHHs27ePqVOn0q5dO15//XUAnn32Wby8vBg2bBj79++nUaNGDBw4kODgYIXwA0inpuWB9eeff9K7d29SUlLw9fXF39+fGjVq4OTkRIcOHRg9ejRt27bllVde4dChQzRs2JDPP/8cuHV19HvvvcfevXsJDw/X1aFSZFy8eJF3332XjRs38sEHHxAQEEBMTAzLly/n8OHDxMTEUL16dVJTU/njjz9ITU1lyZIleHt7G9263IWCWB5YFy9eZPXq1Zw6dYpTp07xyy+/8NBDD+Hh4cGZM2do2LAhixYt4tdff+X1118nIyODpk2b4uTkxNGjRzlw4ABLliyhdu3aRu+KSL66fPkyU6ZMYevWrUydOpVnn30WuHUdxfbt2zly5Ahr167l3LlzWCwWNm7cSM2aNQ3tWe5OQSyFxsmTJ7l06RKbNm0iLi6OH3/8kddff53evXsTGxvL119/zXfffYfJZMLT05PevXtTq1Yto9sWKRCXL1/m7bffZsuWLUyZMsUaxlmSk5M5dOgQNWvW5JFHHjGmSckRBbE80LKulL7TPXGnTp3K559/bg3j229grxvaS3FwexhPnTqVjh07AreurShZsqTB3UlO6appeaBlhW/W/98eyOPHj8disTBz5kxKlCjB008/TdmyZW3qRYqyihUrMm7cOODW3wd7e3uefvpphXAhoyCWQuWvATthwgTs7e15++23KVGiBF27drXeb1ekOMgKYwcHB15//XUcHBwIDg42ui25BwpiKfTGjRuHyWTC19dXASzFUsWKFXnjjTcwmUy6a1whpDViEZEiIj09XV9mUggpiEVERAyky0pFREQMpCAWERExkIJYRETEQApiERERAymIRUREDKQgFhERMZCCWERExEAKYhEREQMpiEUk36xZswYvLy/Onj37j7W7d+/Gy8uL3bt334fORB5cCmKRIm758uV4eXnRpUuXbGMnTpxg3rx5dwzO5cuXs2bNmnx5/fyYR6So0i0uRYq4rl27cunSJc6dO8emTZuoUaOGdWzjxo2MGDGCpUuX0rhxY5vndejQgXLlyrFs2bIcv1ZGRgbp6emYTCbrF3DcbZ7MzEzr9+bqu6OlONNPv0gRFh8fz759+3jzzTcpX748ERERBfI6N27cAMDBwQFHR8ccfQuWvb09jo6OCmEp9vQ3QKQIi4iIwMXFhWbNmtGmTRubIF6zZg0jRowAoFevXnh5eVnXbIOCgoiJiWHPnj3W7T179rQ+z8vLiz179jBp0iT8/Pxo1qyZzVjWqe6/m+dua8TffPMNzz33HN7e3jRu3JjRo0dz8eJFm5qxY8fi4+PDxYsXGTx4MD4+PjRp0oR///vfZGRkFMybKVJA9H1ZIkVYREQETz31FCaTiQ4dOrBixQoOHjyIt7c3Tz75JD179mTZsmUMGjQIDw8PAGrVqkVISAhTpkyhdOnSDBo0CICHH37YZu7JkydTvnx5hgwZYj0i/quczHO7NWvW8Oabb1K/fn3+9a9/ceXKFZYuXcrPP//Mf/7zH8xms7U2IyODfv364e3tzRtvvEF0dDQff/wxbm5udO/ePU/vm8j9pCAWKaIOHz5MbGwsEyZMAOCJJ56gSpUqRERE4O3tjZubG40aNWLZsmU0bdrUZo24VatWzJkzh3LlytGxY8c7zu/i4sKnn36Kg4PDXXvIyTxZ0tLSmDlzJp6enixfvhxHR0dr3wMHDuTTTz9l+PDh1vqbN2/Srl07hgwZAkC3bt3o1KkTX331lYJYChWdmhYpoiIiInj44YetAWtnZ0dwcDCRkZH5cvr2hRde+NsQvleHDx/mypUrdOvWzRrCAM2bN8fDw4Pt27dne063bt1sHj/xxBM5+uiUyINEQSxSBGVkZLBhwwYaN27M2bNnOX36NKdPn8bb25vff/+d6OjoPL+Gq6trPnT6f86fPw+Au7t7tjEPDw/reBZHR0fKly9vs83FxYWEhIR87UukoOnUtEgR9MMPP3D58mU2bNjAhg0bso1HREQQEBCQp9e4/ajVCPl5NC5iJAWxSBEUERFBhQoVCA0NzTb27bff8u233zJ58uS//ZhRTj6ClBM5nadq1aoAxMXF4efnZzMWFxdnHRcpahTEIkXMn3/+yaZNm2jbti1t27bNNl6pUiXWr1/P1q1bKVOmDABJSUnZ6kqVKkViYmKe+8npPPXq1aNChQqsXLmSzp07YzKZANixYwcnT560XpQlUtRojVikiNm6dSvXr18nKCjojuMNGjSgfPnyrFu3jjp16uDg4EBYWBhr165lw4YNXLlyBYC6dety7NgxFi5cyIYNG3K9rpzTeUqWLMno0aM5duwYPXr0YMmSJcyaNYsRI0ZQrVo1+vTpk6vXF3nQ6YhYpIhZt24djo6O+Pv733Hc3t6e5s2bExERQYkSJZg8eTIffvgh48aNIyMjg6VLl1KhQgWGDBnC+fPn+eijj7h+/Tq+vr7ZThnnxL3M89xzz/HQQw8RFhbGzJkzKV26NK1ateL111+3+QyxSFGie02LiIgYSKemRUREDKQgFhERMZCCWERExEAKYhEREQMpiEVERAykIBYRETGQglhERMRACmIREREDKYhFREQMpCAWERExkIJYRETEQApiERERAymIRUREDPT/AVpSugzvVssC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069" y="1050878"/>
            <a:ext cx="6237027" cy="5513695"/>
          </a:xfrm>
          <a:prstGeom prst="rect">
            <a:avLst/>
          </a:prstGeom>
        </p:spPr>
      </p:pic>
    </p:spTree>
    <p:extLst>
      <p:ext uri="{BB962C8B-B14F-4D97-AF65-F5344CB8AC3E}">
        <p14:creationId xmlns:p14="http://schemas.microsoft.com/office/powerpoint/2010/main" val="1978410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804" y="163772"/>
            <a:ext cx="5647495" cy="31116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485" y="308005"/>
            <a:ext cx="4769283" cy="282322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804" y="3426197"/>
            <a:ext cx="5647495" cy="332944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8485" y="3275461"/>
            <a:ext cx="4769282" cy="3582539"/>
          </a:xfrm>
          <a:prstGeom prst="rect">
            <a:avLst/>
          </a:prstGeom>
        </p:spPr>
      </p:pic>
    </p:spTree>
    <p:extLst>
      <p:ext uri="{BB962C8B-B14F-4D97-AF65-F5344CB8AC3E}">
        <p14:creationId xmlns:p14="http://schemas.microsoft.com/office/powerpoint/2010/main" val="111364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27" y="105290"/>
            <a:ext cx="5484885" cy="32186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618" y="105290"/>
            <a:ext cx="5702835" cy="35021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526" y="3483590"/>
            <a:ext cx="5484886" cy="337441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1618" y="3607449"/>
            <a:ext cx="5702836" cy="3250551"/>
          </a:xfrm>
          <a:prstGeom prst="rect">
            <a:avLst/>
          </a:prstGeom>
        </p:spPr>
      </p:pic>
    </p:spTree>
    <p:extLst>
      <p:ext uri="{BB962C8B-B14F-4D97-AF65-F5344CB8AC3E}">
        <p14:creationId xmlns:p14="http://schemas.microsoft.com/office/powerpoint/2010/main" val="262399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solidFill>
                  <a:srgbClr val="FF0000"/>
                </a:solidFill>
                <a:latin typeface="Algerian" panose="04020705040A02060702" pitchFamily="82" charset="0"/>
              </a:rPr>
              <a:t>Income and Attrition</a:t>
            </a:r>
            <a:r>
              <a:rPr lang="en-US" altLang="en-US" dirty="0">
                <a:latin typeface="var(--font-fk-grotesk)"/>
              </a:rPr>
              <a:t/>
            </a:r>
            <a:br>
              <a:rPr lang="en-US" altLang="en-US" dirty="0">
                <a:latin typeface="var(--font-fk-grotesk)"/>
              </a:rPr>
            </a:br>
            <a:endParaRPr lang="en-IN" dirty="0"/>
          </a:p>
        </p:txBody>
      </p:sp>
      <p:sp>
        <p:nvSpPr>
          <p:cNvPr id="4" name="Rectangle 1"/>
          <p:cNvSpPr>
            <a:spLocks noGrp="1" noChangeArrowheads="1"/>
          </p:cNvSpPr>
          <p:nvPr>
            <p:ph idx="1"/>
          </p:nvPr>
        </p:nvSpPr>
        <p:spPr bwMode="auto">
          <a:xfrm>
            <a:off x="406278" y="1119273"/>
            <a:ext cx="3838176"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As monthly income increases, attrition decreases.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Recommendation: Regularly review and adjust compensation for employees, especially those in high-risk age groups, to ensure competitive salaries and reduce attrition.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112" y="1282890"/>
            <a:ext cx="7295610" cy="5363569"/>
          </a:xfrm>
          <a:prstGeom prst="rect">
            <a:avLst/>
          </a:prstGeom>
        </p:spPr>
      </p:pic>
    </p:spTree>
    <p:extLst>
      <p:ext uri="{BB962C8B-B14F-4D97-AF65-F5344CB8AC3E}">
        <p14:creationId xmlns:p14="http://schemas.microsoft.com/office/powerpoint/2010/main" val="2222794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1436</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Arial Narrow</vt:lpstr>
      <vt:lpstr>Bahnschrift Condensed</vt:lpstr>
      <vt:lpstr>Calibri</vt:lpstr>
      <vt:lpstr>Calibri Light</vt:lpstr>
      <vt:lpstr>var(--font-fk-grotesk)</vt:lpstr>
      <vt:lpstr>Office Theme</vt:lpstr>
      <vt:lpstr>Analysis of Employee Attrition </vt:lpstr>
      <vt:lpstr>Introduction </vt:lpstr>
      <vt:lpstr>Data Set</vt:lpstr>
      <vt:lpstr>Data Set</vt:lpstr>
      <vt:lpstr>Data Set</vt:lpstr>
      <vt:lpstr>Age and Attrition </vt:lpstr>
      <vt:lpstr>PowerPoint Presentation</vt:lpstr>
      <vt:lpstr>PowerPoint Presentation</vt:lpstr>
      <vt:lpstr>Income and Attrition </vt:lpstr>
      <vt:lpstr>Marital Status and Attrition </vt:lpstr>
      <vt:lpstr>Business Travel and Attrition </vt:lpstr>
      <vt:lpstr>Job Level and Attrition </vt:lpstr>
      <vt:lpstr>Job Role and Gender </vt:lpstr>
      <vt:lpstr>Data Overview </vt:lpstr>
      <vt:lpstr> Data Preprocessing </vt:lpstr>
      <vt:lpstr>Exploratory Data Analysis (EDA) </vt:lpstr>
      <vt:lpstr>Key Insights</vt:lpstr>
      <vt:lpstr>Correlation Analysis </vt:lpstr>
      <vt:lpstr>High Correlation Analysis </vt:lpstr>
      <vt:lpstr>Model Selection </vt:lpstr>
      <vt:lpstr>Hyperparameter Tuning </vt:lpstr>
      <vt:lpstr> Model Evaluation</vt:lpstr>
      <vt:lpstr>Insights and Recommendations </vt:lpstr>
      <vt:lpstr>Conclusion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17</cp:revision>
  <dcterms:created xsi:type="dcterms:W3CDTF">2024-07-28T19:45:08Z</dcterms:created>
  <dcterms:modified xsi:type="dcterms:W3CDTF">2024-07-30T08:46:58Z</dcterms:modified>
</cp:coreProperties>
</file>