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70" r:id="rId7"/>
    <p:sldId id="261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hu-HU"/>
              <a:t>SmartArt-ábra beszúrásához kattintson az ikonra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 tartalomrész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hu-HU"/>
              <a:t>Diagram beszúrásához kattintson az ikonra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hu-HU"/>
              <a:t>Táblázat beszúrásához kattintson az ikonra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4728" y="4237954"/>
            <a:ext cx="6347272" cy="1348936"/>
          </a:xfrm>
        </p:spPr>
        <p:txBody>
          <a:bodyPr/>
          <a:lstStyle/>
          <a:p>
            <a:r>
              <a:rPr lang="hu-HU" dirty="0"/>
              <a:t>Group </a:t>
            </a:r>
            <a:r>
              <a:rPr lang="hu-HU" dirty="0" err="1"/>
              <a:t>recommendations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disagreement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484253"/>
            <a:ext cx="4941770" cy="396660"/>
          </a:xfrm>
        </p:spPr>
        <p:txBody>
          <a:bodyPr>
            <a:normAutofit/>
          </a:bodyPr>
          <a:lstStyle/>
          <a:p>
            <a:r>
              <a:rPr lang="hu-HU" dirty="0" err="1"/>
              <a:t>Dmitrii</a:t>
            </a:r>
            <a:r>
              <a:rPr lang="hu-HU" dirty="0"/>
              <a:t> </a:t>
            </a:r>
            <a:r>
              <a:rPr lang="hu-HU" dirty="0" err="1"/>
              <a:t>Kislenko</a:t>
            </a:r>
            <a:r>
              <a:rPr lang="hu-HU" dirty="0"/>
              <a:t>, Bálint Turi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29" y="363894"/>
            <a:ext cx="7455354" cy="654601"/>
          </a:xfrm>
        </p:spPr>
        <p:txBody>
          <a:bodyPr>
            <a:normAutofit/>
          </a:bodyPr>
          <a:lstStyle/>
          <a:p>
            <a:r>
              <a:rPr lang="hu-HU" dirty="0" err="1"/>
              <a:t>Task</a:t>
            </a:r>
            <a:r>
              <a:rPr lang="hu-HU" dirty="0"/>
              <a:t> </a:t>
            </a:r>
            <a:r>
              <a:rPr lang="hu-HU" dirty="0" err="1"/>
              <a:t>description</a:t>
            </a:r>
            <a:r>
              <a:rPr lang="hu-HU" dirty="0"/>
              <a:t> and </a:t>
            </a:r>
            <a:r>
              <a:rPr lang="hu-HU" dirty="0" err="1"/>
              <a:t>basic</a:t>
            </a:r>
            <a:r>
              <a:rPr lang="hu-HU" dirty="0"/>
              <a:t> idea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1586" y="1244143"/>
            <a:ext cx="6018441" cy="920558"/>
          </a:xfrm>
        </p:spPr>
        <p:txBody>
          <a:bodyPr>
            <a:noAutofit/>
          </a:bodyPr>
          <a:lstStyle/>
          <a:p>
            <a:r>
              <a:rPr lang="hu-HU" sz="2000" b="0" i="0" dirty="0">
                <a:effectLst/>
                <a:latin typeface="-apple-system"/>
              </a:rPr>
              <a:t>P</a:t>
            </a:r>
            <a:r>
              <a:rPr lang="en-US" sz="2000" b="0" i="0" dirty="0" err="1">
                <a:effectLst/>
                <a:latin typeface="-apple-system"/>
              </a:rPr>
              <a:t>ropose</a:t>
            </a:r>
            <a:r>
              <a:rPr lang="en-US" sz="2000" b="0" i="0" dirty="0">
                <a:effectLst/>
                <a:latin typeface="-apple-system"/>
              </a:rPr>
              <a:t> a method that takes disagreements into account when computing suggestions for the group</a:t>
            </a: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Nyíl: lefelé mutató 3">
            <a:extLst>
              <a:ext uri="{FF2B5EF4-FFF2-40B4-BE49-F238E27FC236}">
                <a16:creationId xmlns:a16="http://schemas.microsoft.com/office/drawing/2014/main" id="{C5218888-9C53-B116-3BE2-D3DE377FCE6C}"/>
              </a:ext>
            </a:extLst>
          </p:cNvPr>
          <p:cNvSpPr/>
          <p:nvPr/>
        </p:nvSpPr>
        <p:spPr>
          <a:xfrm>
            <a:off x="3466221" y="2015604"/>
            <a:ext cx="569167" cy="653143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32F4E44-854D-07E5-EACB-05738188361D}"/>
              </a:ext>
            </a:extLst>
          </p:cNvPr>
          <p:cNvSpPr txBox="1">
            <a:spLocks/>
          </p:cNvSpPr>
          <p:nvPr/>
        </p:nvSpPr>
        <p:spPr>
          <a:xfrm>
            <a:off x="684354" y="2668747"/>
            <a:ext cx="6132902" cy="254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b="1" dirty="0" err="1"/>
              <a:t>User-based</a:t>
            </a:r>
            <a:r>
              <a:rPr lang="hu-HU" sz="2000" b="1" dirty="0"/>
              <a:t> </a:t>
            </a:r>
            <a:r>
              <a:rPr lang="hu-HU" sz="2000" b="1" dirty="0" err="1"/>
              <a:t>way</a:t>
            </a:r>
            <a:endParaRPr lang="hu-HU" sz="2000" b="1" dirty="0"/>
          </a:p>
          <a:p>
            <a:r>
              <a:rPr lang="hu-HU" sz="2000" dirty="0"/>
              <a:t>- </a:t>
            </a:r>
            <a:r>
              <a:rPr lang="en-US" sz="2000" dirty="0"/>
              <a:t>weights to each user </a:t>
            </a:r>
            <a:r>
              <a:rPr lang="hu-HU" sz="2000" dirty="0" err="1"/>
              <a:t>based</a:t>
            </a:r>
            <a:r>
              <a:rPr lang="hu-HU" sz="2000" dirty="0"/>
              <a:t> </a:t>
            </a:r>
            <a:r>
              <a:rPr lang="hu-HU" sz="2000" dirty="0" err="1"/>
              <a:t>on</a:t>
            </a:r>
            <a:r>
              <a:rPr lang="hu-HU" sz="2000" dirty="0"/>
              <a:t> </a:t>
            </a:r>
            <a:r>
              <a:rPr lang="en-US" sz="2000" dirty="0"/>
              <a:t>how their </a:t>
            </a:r>
            <a:r>
              <a:rPr lang="hu-HU" sz="2000" dirty="0" err="1"/>
              <a:t>ratings</a:t>
            </a:r>
            <a:r>
              <a:rPr lang="en-US" sz="2000" dirty="0"/>
              <a:t> align with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majority</a:t>
            </a:r>
            <a:endParaRPr lang="hu-HU" sz="2000" dirty="0"/>
          </a:p>
          <a:p>
            <a:r>
              <a:rPr lang="hu-HU" sz="2000" dirty="0"/>
              <a:t>- </a:t>
            </a:r>
            <a:r>
              <a:rPr lang="en-US" sz="2000" dirty="0"/>
              <a:t>user who frequently disagree</a:t>
            </a:r>
            <a:r>
              <a:rPr lang="hu-HU" sz="2000" dirty="0"/>
              <a:t>s</a:t>
            </a:r>
            <a:r>
              <a:rPr lang="en-US" sz="2000" dirty="0"/>
              <a:t> with the group </a:t>
            </a:r>
            <a:r>
              <a:rPr lang="hu-HU" sz="2000" dirty="0">
                <a:sym typeface="Wingdings" panose="05000000000000000000" pitchFamily="2" charset="2"/>
              </a:rPr>
              <a:t> </a:t>
            </a:r>
            <a:r>
              <a:rPr lang="en-US" sz="2000" dirty="0"/>
              <a:t>less influence on the recommendations</a:t>
            </a:r>
            <a:endParaRPr lang="hu-HU" sz="2000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E6E08F05-34E1-5C5C-FBC2-704CF99A2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073" y="4121116"/>
            <a:ext cx="5473768" cy="273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177" y="136525"/>
            <a:ext cx="5180045" cy="836937"/>
          </a:xfrm>
        </p:spPr>
        <p:txBody>
          <a:bodyPr/>
          <a:lstStyle/>
          <a:p>
            <a:r>
              <a:rPr lang="hu-HU" dirty="0" err="1"/>
              <a:t>Implementation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533885D-72BE-2ED0-A7E7-54F81D5C779A}"/>
              </a:ext>
            </a:extLst>
          </p:cNvPr>
          <p:cNvSpPr txBox="1">
            <a:spLocks/>
          </p:cNvSpPr>
          <p:nvPr/>
        </p:nvSpPr>
        <p:spPr>
          <a:xfrm>
            <a:off x="1085569" y="932705"/>
            <a:ext cx="7283989" cy="2171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b="1" dirty="0" err="1"/>
              <a:t>Counting</a:t>
            </a:r>
            <a:r>
              <a:rPr lang="hu-HU" sz="2000" b="1" dirty="0"/>
              <a:t> </a:t>
            </a:r>
            <a:r>
              <a:rPr lang="hu-HU" sz="2000" b="1" dirty="0" err="1"/>
              <a:t>disagreements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err="1"/>
              <a:t>create</a:t>
            </a:r>
            <a:r>
              <a:rPr lang="hu-HU" sz="2000" dirty="0"/>
              <a:t> a </a:t>
            </a:r>
            <a:r>
              <a:rPr lang="hu-HU" sz="2000" dirty="0" err="1"/>
              <a:t>disagreement</a:t>
            </a:r>
            <a:r>
              <a:rPr lang="hu-HU" sz="2000" dirty="0"/>
              <a:t> </a:t>
            </a:r>
            <a:r>
              <a:rPr lang="hu-HU" sz="2000" dirty="0" err="1"/>
              <a:t>matrix</a:t>
            </a:r>
            <a:r>
              <a:rPr lang="hu-HU" sz="2000" dirty="0"/>
              <a:t>, </a:t>
            </a:r>
            <a:r>
              <a:rPr lang="hu-HU" sz="2000" dirty="0" err="1"/>
              <a:t>which</a:t>
            </a:r>
            <a:r>
              <a:rPr lang="hu-HU" sz="2000" dirty="0"/>
              <a:t> </a:t>
            </a:r>
            <a:r>
              <a:rPr lang="hu-HU" sz="2000" dirty="0" err="1"/>
              <a:t>contains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en-US" sz="2000" dirty="0"/>
              <a:t>differences in ratings between each pair of users</a:t>
            </a: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err="1"/>
              <a:t>Squared</a:t>
            </a:r>
            <a:r>
              <a:rPr lang="hu-HU" sz="2000" dirty="0"/>
              <a:t> </a:t>
            </a:r>
            <a:r>
              <a:rPr lang="hu-HU" sz="2000" dirty="0" err="1"/>
              <a:t>differences</a:t>
            </a:r>
            <a:r>
              <a:rPr lang="hu-HU" sz="2000" dirty="0"/>
              <a:t> </a:t>
            </a:r>
            <a:r>
              <a:rPr lang="hu-HU" sz="2000" dirty="0">
                <a:sym typeface="Wingdings" panose="05000000000000000000" pitchFamily="2" charset="2"/>
              </a:rPr>
              <a:t> </a:t>
            </a:r>
            <a:r>
              <a:rPr lang="hu-HU" sz="2000" dirty="0" err="1">
                <a:sym typeface="Wingdings" panose="05000000000000000000" pitchFamily="2" charset="2"/>
              </a:rPr>
              <a:t>positive</a:t>
            </a:r>
            <a:r>
              <a:rPr lang="hu-HU" sz="2000" dirty="0">
                <a:sym typeface="Wingdings" panose="05000000000000000000" pitchFamily="2" charset="2"/>
              </a:rPr>
              <a:t>, </a:t>
            </a:r>
            <a:r>
              <a:rPr lang="hu-HU" sz="2000" dirty="0" err="1">
                <a:sym typeface="Wingdings" panose="05000000000000000000" pitchFamily="2" charset="2"/>
              </a:rPr>
              <a:t>optimizes</a:t>
            </a:r>
            <a:r>
              <a:rPr lang="hu-HU" sz="2000" dirty="0">
                <a:sym typeface="Wingdings" panose="05000000000000000000" pitchFamily="2" charset="2"/>
              </a:rPr>
              <a:t> </a:t>
            </a:r>
            <a:r>
              <a:rPr lang="hu-HU" sz="2000" dirty="0" err="1">
                <a:sym typeface="Wingdings" panose="05000000000000000000" pitchFamily="2" charset="2"/>
              </a:rPr>
              <a:t>the</a:t>
            </a:r>
            <a:r>
              <a:rPr lang="hu-HU" sz="2000" dirty="0">
                <a:sym typeface="Wingdings" panose="05000000000000000000" pitchFamily="2" charset="2"/>
              </a:rPr>
              <a:t> </a:t>
            </a:r>
            <a:r>
              <a:rPr lang="hu-HU" sz="2000" dirty="0" err="1">
                <a:sym typeface="Wingdings" panose="05000000000000000000" pitchFamily="2" charset="2"/>
              </a:rPr>
              <a:t>mean</a:t>
            </a:r>
            <a:endParaRPr lang="hu-HU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err="1"/>
              <a:t>Weight</a:t>
            </a:r>
            <a:r>
              <a:rPr lang="hu-HU" sz="2000" dirty="0"/>
              <a:t> of a </a:t>
            </a:r>
            <a:r>
              <a:rPr lang="hu-HU" sz="2000" dirty="0" err="1"/>
              <a:t>user</a:t>
            </a:r>
            <a:r>
              <a:rPr lang="hu-HU" sz="2000" dirty="0"/>
              <a:t> = 1 / </a:t>
            </a:r>
            <a:r>
              <a:rPr lang="hu-HU" sz="2000" dirty="0" err="1"/>
              <a:t>mean</a:t>
            </a:r>
            <a:r>
              <a:rPr lang="hu-HU" sz="2000" dirty="0"/>
              <a:t>(</a:t>
            </a:r>
            <a:r>
              <a:rPr lang="hu-HU" sz="2000" dirty="0" err="1"/>
              <a:t>differences</a:t>
            </a:r>
            <a:r>
              <a:rPr lang="hu-HU" sz="2000" dirty="0"/>
              <a:t> </a:t>
            </a:r>
            <a:r>
              <a:rPr lang="hu-HU" sz="2000" dirty="0" err="1"/>
              <a:t>with</a:t>
            </a:r>
            <a:r>
              <a:rPr lang="hu-HU" sz="2000" dirty="0"/>
              <a:t> </a:t>
            </a:r>
            <a:r>
              <a:rPr lang="hu-HU" sz="2000" dirty="0" err="1"/>
              <a:t>other</a:t>
            </a:r>
            <a:r>
              <a:rPr lang="hu-HU" sz="2000" dirty="0"/>
              <a:t> </a:t>
            </a:r>
            <a:r>
              <a:rPr lang="hu-HU" sz="2000" dirty="0" err="1"/>
              <a:t>users</a:t>
            </a:r>
            <a:r>
              <a:rPr lang="hu-HU" sz="2000" dirty="0"/>
              <a:t>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3725FF-2001-20AE-F0B2-B8EA6CF92766}"/>
              </a:ext>
            </a:extLst>
          </p:cNvPr>
          <p:cNvSpPr txBox="1">
            <a:spLocks/>
          </p:cNvSpPr>
          <p:nvPr/>
        </p:nvSpPr>
        <p:spPr>
          <a:xfrm>
            <a:off x="1010923" y="3610834"/>
            <a:ext cx="7599677" cy="2087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b="1" dirty="0" err="1"/>
              <a:t>Predict</a:t>
            </a:r>
            <a:r>
              <a:rPr lang="hu-HU" sz="2000" b="1" dirty="0"/>
              <a:t> </a:t>
            </a:r>
            <a:r>
              <a:rPr lang="hu-HU" sz="2000" b="1" dirty="0" err="1"/>
              <a:t>suggestions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err="1"/>
              <a:t>Predict</a:t>
            </a:r>
            <a:r>
              <a:rPr lang="hu-HU" sz="2000" dirty="0"/>
              <a:t> </a:t>
            </a:r>
            <a:r>
              <a:rPr lang="hu-HU" sz="2000" dirty="0" err="1"/>
              <a:t>ratings</a:t>
            </a:r>
            <a:r>
              <a:rPr lang="hu-HU" sz="2000" dirty="0"/>
              <a:t> </a:t>
            </a:r>
            <a:r>
              <a:rPr lang="hu-HU" sz="2000" dirty="0" err="1"/>
              <a:t>for</a:t>
            </a:r>
            <a:r>
              <a:rPr lang="hu-HU" sz="2000" dirty="0"/>
              <a:t> </a:t>
            </a:r>
            <a:r>
              <a:rPr lang="hu-HU" sz="2000" dirty="0" err="1"/>
              <a:t>each</a:t>
            </a:r>
            <a:r>
              <a:rPr lang="hu-HU" sz="2000" dirty="0"/>
              <a:t> </a:t>
            </a:r>
            <a:r>
              <a:rPr lang="hu-HU" sz="2000" dirty="0" err="1"/>
              <a:t>individual</a:t>
            </a: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err="1"/>
              <a:t>Aggregate</a:t>
            </a:r>
            <a:r>
              <a:rPr lang="hu-HU" sz="2000" dirty="0"/>
              <a:t> </a:t>
            </a:r>
            <a:r>
              <a:rPr lang="hu-HU" sz="2000" dirty="0" err="1"/>
              <a:t>by</a:t>
            </a:r>
            <a:r>
              <a:rPr lang="hu-HU" sz="2000" dirty="0"/>
              <a:t> </a:t>
            </a:r>
            <a:r>
              <a:rPr lang="hu-HU" sz="2000" dirty="0" err="1"/>
              <a:t>calculating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weighted</a:t>
            </a:r>
            <a:r>
              <a:rPr lang="hu-HU" sz="2000" dirty="0"/>
              <a:t> </a:t>
            </a:r>
            <a:r>
              <a:rPr lang="hu-HU" sz="2000" dirty="0" err="1"/>
              <a:t>mean</a:t>
            </a:r>
            <a:r>
              <a:rPr lang="hu-HU" sz="2000" dirty="0"/>
              <a:t> </a:t>
            </a:r>
            <a:r>
              <a:rPr lang="hu-HU" sz="2000" dirty="0" err="1"/>
              <a:t>for</a:t>
            </a:r>
            <a:r>
              <a:rPr lang="hu-HU" sz="2000" dirty="0"/>
              <a:t> </a:t>
            </a:r>
            <a:r>
              <a:rPr lang="hu-HU" sz="2000" dirty="0" err="1"/>
              <a:t>each</a:t>
            </a:r>
            <a:r>
              <a:rPr lang="hu-HU" sz="2000" dirty="0"/>
              <a:t> </a:t>
            </a:r>
            <a:r>
              <a:rPr lang="hu-HU" sz="2000" dirty="0" err="1"/>
              <a:t>movie</a:t>
            </a: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err="1"/>
              <a:t>Report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movies</a:t>
            </a:r>
            <a:r>
              <a:rPr lang="hu-HU" sz="2000" dirty="0"/>
              <a:t> </a:t>
            </a:r>
            <a:r>
              <a:rPr lang="hu-HU" sz="2000" dirty="0" err="1"/>
              <a:t>with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biggest</a:t>
            </a:r>
            <a:r>
              <a:rPr lang="hu-HU" sz="2000" dirty="0"/>
              <a:t> </a:t>
            </a:r>
            <a:r>
              <a:rPr lang="hu-HU" sz="2000" dirty="0" err="1"/>
              <a:t>score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0"/>
            <a:ext cx="8421688" cy="1325563"/>
          </a:xfrm>
        </p:spPr>
        <p:txBody>
          <a:bodyPr/>
          <a:lstStyle/>
          <a:p>
            <a:r>
              <a:rPr lang="hu-HU" dirty="0" err="1"/>
              <a:t>Evaluation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553953F-5E82-5B2B-1696-AA7952DC035A}"/>
              </a:ext>
            </a:extLst>
          </p:cNvPr>
          <p:cNvSpPr txBox="1">
            <a:spLocks/>
          </p:cNvSpPr>
          <p:nvPr/>
        </p:nvSpPr>
        <p:spPr>
          <a:xfrm>
            <a:off x="778078" y="1844883"/>
            <a:ext cx="6089251" cy="407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b="1" dirty="0" err="1"/>
              <a:t>Advantages</a:t>
            </a:r>
            <a:endParaRPr lang="hu-HU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Filtering </a:t>
            </a:r>
            <a:r>
              <a:rPr lang="hu-HU" sz="2400" dirty="0" err="1"/>
              <a:t>outliers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spc="50" dirty="0" err="1">
                <a:solidFill>
                  <a:schemeClr val="tx1"/>
                </a:solidFill>
              </a:rPr>
              <a:t>Minimizing</a:t>
            </a:r>
            <a:r>
              <a:rPr lang="hu-HU" sz="2400" spc="50" dirty="0">
                <a:solidFill>
                  <a:schemeClr val="tx1"/>
                </a:solidFill>
              </a:rPr>
              <a:t> </a:t>
            </a:r>
            <a:r>
              <a:rPr lang="hu-HU" sz="2400" spc="50" dirty="0" err="1">
                <a:solidFill>
                  <a:schemeClr val="tx1"/>
                </a:solidFill>
              </a:rPr>
              <a:t>Manipulation</a:t>
            </a:r>
            <a:endParaRPr lang="hu-HU" sz="2400" spc="5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1600" spc="50" dirty="0">
                <a:solidFill>
                  <a:schemeClr val="tx1"/>
                </a:solidFill>
              </a:rPr>
              <a:t>u</a:t>
            </a:r>
            <a:r>
              <a:rPr lang="en-US" sz="1600" spc="50" dirty="0">
                <a:solidFill>
                  <a:schemeClr val="tx1"/>
                </a:solidFill>
              </a:rPr>
              <a:t>ser </a:t>
            </a:r>
            <a:r>
              <a:rPr lang="en-US" sz="1600" spc="50" dirty="0" err="1">
                <a:solidFill>
                  <a:schemeClr val="tx1"/>
                </a:solidFill>
              </a:rPr>
              <a:t>provid</a:t>
            </a:r>
            <a:r>
              <a:rPr lang="hu-HU" sz="1600" spc="50" dirty="0" err="1">
                <a:solidFill>
                  <a:schemeClr val="tx1"/>
                </a:solidFill>
              </a:rPr>
              <a:t>ed</a:t>
            </a:r>
            <a:r>
              <a:rPr lang="en-US" sz="1600" spc="50" dirty="0">
                <a:solidFill>
                  <a:schemeClr val="tx1"/>
                </a:solidFill>
              </a:rPr>
              <a:t> random or intentionally false ratings</a:t>
            </a:r>
            <a:r>
              <a:rPr lang="hu-HU" sz="1600" spc="50" dirty="0">
                <a:solidFill>
                  <a:schemeClr val="tx1"/>
                </a:solidFill>
              </a:rPr>
              <a:t> </a:t>
            </a:r>
            <a:r>
              <a:rPr lang="hu-HU" sz="1600" spc="50" dirty="0" err="1">
                <a:solidFill>
                  <a:schemeClr val="tx1"/>
                </a:solidFill>
              </a:rPr>
              <a:t>have</a:t>
            </a:r>
            <a:r>
              <a:rPr lang="hu-HU" sz="1600" spc="50" dirty="0">
                <a:solidFill>
                  <a:schemeClr val="tx1"/>
                </a:solidFill>
              </a:rPr>
              <a:t> </a:t>
            </a:r>
            <a:r>
              <a:rPr lang="hu-HU" sz="1600" spc="50" dirty="0" err="1">
                <a:solidFill>
                  <a:schemeClr val="tx1"/>
                </a:solidFill>
              </a:rPr>
              <a:t>minimal</a:t>
            </a:r>
            <a:r>
              <a:rPr lang="hu-HU" sz="1600" spc="50" dirty="0">
                <a:solidFill>
                  <a:schemeClr val="tx1"/>
                </a:solidFill>
              </a:rPr>
              <a:t> </a:t>
            </a:r>
            <a:r>
              <a:rPr lang="hu-HU" sz="1600" spc="50" dirty="0" err="1">
                <a:solidFill>
                  <a:schemeClr val="tx1"/>
                </a:solidFill>
              </a:rPr>
              <a:t>impact</a:t>
            </a:r>
            <a:endParaRPr lang="hu-HU" sz="1600" spc="5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b="1" spc="50" dirty="0" err="1">
                <a:solidFill>
                  <a:schemeClr val="tx1"/>
                </a:solidFill>
              </a:rPr>
              <a:t>Improved</a:t>
            </a:r>
            <a:r>
              <a:rPr lang="hu-HU" sz="2400" b="1" spc="50" dirty="0">
                <a:solidFill>
                  <a:schemeClr val="tx1"/>
                </a:solidFill>
              </a:rPr>
              <a:t> Group </a:t>
            </a:r>
            <a:r>
              <a:rPr lang="hu-HU" sz="2400" b="1" spc="50" dirty="0" err="1">
                <a:solidFill>
                  <a:schemeClr val="tx1"/>
                </a:solidFill>
              </a:rPr>
              <a:t>Satisfaction</a:t>
            </a:r>
            <a:endParaRPr lang="hu-HU" sz="2400" b="1" spc="5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spc="50" dirty="0">
                <a:solidFill>
                  <a:schemeClr val="tx1"/>
                </a:solidFill>
              </a:rPr>
              <a:t>by prioritizing suggestions that are well-received by the majority</a:t>
            </a:r>
            <a:endParaRPr lang="hu-HU" sz="1600" spc="5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F7228-D7A8-6078-EEC4-32545717CF88}"/>
              </a:ext>
            </a:extLst>
          </p:cNvPr>
          <p:cNvSpPr txBox="1">
            <a:spLocks/>
          </p:cNvSpPr>
          <p:nvPr/>
        </p:nvSpPr>
        <p:spPr>
          <a:xfrm>
            <a:off x="6715459" y="1844883"/>
            <a:ext cx="5159300" cy="2829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b="1" dirty="0" err="1"/>
              <a:t>Drawbacks</a:t>
            </a:r>
            <a:endParaRPr lang="hu-HU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Bias</a:t>
            </a:r>
            <a:r>
              <a:rPr lang="hu-HU" sz="2400" dirty="0"/>
              <a:t> </a:t>
            </a:r>
            <a:r>
              <a:rPr lang="hu-HU" sz="2400" dirty="0" err="1"/>
              <a:t>Towards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Majority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No </a:t>
            </a:r>
            <a:r>
              <a:rPr lang="hu-HU" sz="2400" dirty="0" err="1"/>
              <a:t>Individual</a:t>
            </a:r>
            <a:r>
              <a:rPr lang="hu-HU" sz="2400" dirty="0"/>
              <a:t> </a:t>
            </a:r>
            <a:r>
              <a:rPr lang="hu-HU" sz="2400" dirty="0" err="1"/>
              <a:t>Influence</a:t>
            </a:r>
            <a:endParaRPr lang="hu-HU" sz="2400" spc="5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1600" spc="50" dirty="0">
                <a:solidFill>
                  <a:schemeClr val="tx1"/>
                </a:solidFill>
              </a:rPr>
              <a:t>N</a:t>
            </a:r>
            <a:r>
              <a:rPr lang="en-US" sz="1600" spc="50" dirty="0" err="1">
                <a:solidFill>
                  <a:schemeClr val="tx1"/>
                </a:solidFill>
              </a:rPr>
              <a:t>eglecting</a:t>
            </a:r>
            <a:r>
              <a:rPr lang="en-US" sz="1600" spc="50" dirty="0">
                <a:solidFill>
                  <a:schemeClr val="tx1"/>
                </a:solidFill>
              </a:rPr>
              <a:t> the needs or preferences of minority members in the group</a:t>
            </a:r>
            <a:endParaRPr lang="hu-HU" sz="1600" spc="50" dirty="0">
              <a:solidFill>
                <a:schemeClr val="tx1"/>
              </a:solidFill>
            </a:endParaRPr>
          </a:p>
        </p:txBody>
      </p:sp>
      <p:pic>
        <p:nvPicPr>
          <p:cNvPr id="1026" name="Picture 2" descr="Job Satisfaction: impact on Employee's Performance">
            <a:extLst>
              <a:ext uri="{FF2B5EF4-FFF2-40B4-BE49-F238E27FC236}">
                <a16:creationId xmlns:a16="http://schemas.microsoft.com/office/drawing/2014/main" id="{CAA0CAC0-F153-C4C4-F139-ABE8C9BD7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879" y="4659944"/>
            <a:ext cx="5076242" cy="206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hu-HU" dirty="0" err="1"/>
              <a:t>Dmitrii</a:t>
            </a:r>
            <a:r>
              <a:rPr lang="hu-HU" dirty="0"/>
              <a:t> </a:t>
            </a:r>
            <a:r>
              <a:rPr lang="hu-HU" dirty="0" err="1"/>
              <a:t>Kislenko</a:t>
            </a:r>
            <a:r>
              <a:rPr lang="hu-HU" dirty="0"/>
              <a:t>, Bálint Turi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{F7A0DCF8-F860-442E-8395-71FF6D836A9C}tf67328976_win32</Template>
  <TotalTime>76</TotalTime>
  <Words>185</Words>
  <Application>Microsoft Office PowerPoint</Application>
  <PresentationFormat>Szélesvásznú</PresentationFormat>
  <Paragraphs>33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Tenorite</vt:lpstr>
      <vt:lpstr>Office-téma</vt:lpstr>
      <vt:lpstr>Group recommendations using disagreement</vt:lpstr>
      <vt:lpstr>Task description and basic idea</vt:lpstr>
      <vt:lpstr>Implementation</vt:lpstr>
      <vt:lpstr>Evaluation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recommendations using disagreement</dc:title>
  <dc:creator>Bálint Turi</dc:creator>
  <cp:lastModifiedBy>Bálint Turi</cp:lastModifiedBy>
  <cp:revision>11</cp:revision>
  <dcterms:created xsi:type="dcterms:W3CDTF">2023-11-14T14:27:07Z</dcterms:created>
  <dcterms:modified xsi:type="dcterms:W3CDTF">2023-11-14T20:31:33Z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