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6"/>
  </p:notes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A430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723750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45958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9454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0103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37520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97867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7575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1722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1427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4002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2412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6108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4173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2acb5ee838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g22acb5ee83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6517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1271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제목 및 내용">
  <p:cSld name="3_제목 및 내용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1614487" y="3123834"/>
            <a:ext cx="7393800" cy="16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2"/>
          </p:nvPr>
        </p:nvSpPr>
        <p:spPr>
          <a:xfrm>
            <a:off x="1614487" y="1144556"/>
            <a:ext cx="3464100" cy="1674000"/>
          </a:xfrm>
          <a:prstGeom prst="rect">
            <a:avLst/>
          </a:prstGeom>
          <a:noFill/>
          <a:ln w="9525" cap="flat" cmpd="sng">
            <a:solidFill>
              <a:srgbClr val="EDCDC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3"/>
          </p:nvPr>
        </p:nvSpPr>
        <p:spPr>
          <a:xfrm>
            <a:off x="5544060" y="1144556"/>
            <a:ext cx="3464100" cy="1674000"/>
          </a:xfrm>
          <a:prstGeom prst="rect">
            <a:avLst/>
          </a:prstGeom>
          <a:noFill/>
          <a:ln w="9525" cap="flat" cmpd="sng">
            <a:solidFill>
              <a:srgbClr val="EDCDC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4"/>
          </p:nvPr>
        </p:nvSpPr>
        <p:spPr>
          <a:xfrm>
            <a:off x="1614486" y="167878"/>
            <a:ext cx="7393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BFCAD6"/>
              </a:buClr>
              <a:buSzPts val="2700"/>
              <a:buFont typeface="Arial"/>
              <a:buNone/>
              <a:defRPr sz="2700" b="1" i="0" u="none" strike="noStrike" cap="none">
                <a:solidFill>
                  <a:srgbClr val="BFCAD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-1" y="0"/>
            <a:ext cx="1428000" cy="5143500"/>
          </a:xfrm>
          <a:prstGeom prst="rect">
            <a:avLst/>
          </a:prstGeom>
          <a:solidFill>
            <a:srgbClr val="EDCDC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5"/>
          </p:nvPr>
        </p:nvSpPr>
        <p:spPr>
          <a:xfrm>
            <a:off x="0" y="510778"/>
            <a:ext cx="1428000" cy="46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238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BFAF92"/>
              </a:buClr>
              <a:buSzPts val="1500"/>
              <a:buFont typeface="Arial"/>
              <a:buAutoNum type="arabicPeriod"/>
              <a:defRPr sz="1500" b="0" i="0" u="none" strike="noStrike" cap="none">
                <a:solidFill>
                  <a:srgbClr val="BFAF9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6"/>
          </p:nvPr>
        </p:nvSpPr>
        <p:spPr>
          <a:xfrm>
            <a:off x="0" y="25003"/>
            <a:ext cx="14280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B7A990"/>
              </a:buClr>
              <a:buSzPts val="2100"/>
              <a:buFont typeface="Arial"/>
              <a:buNone/>
              <a:defRPr sz="2100" b="1" i="0" u="none" strike="noStrike" cap="none">
                <a:solidFill>
                  <a:srgbClr val="B7A99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jpg"/><Relationship Id="rId5" Type="http://schemas.openxmlformats.org/officeDocument/2006/relationships/image" Target="../media/image1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0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5"/>
          <p:cNvSpPr txBox="1">
            <a:spLocks noGrp="1"/>
          </p:cNvSpPr>
          <p:nvPr>
            <p:ph type="body" idx="4"/>
          </p:nvPr>
        </p:nvSpPr>
        <p:spPr>
          <a:xfrm>
            <a:off x="1614487" y="167878"/>
            <a:ext cx="7393781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indent="0">
              <a:spcBef>
                <a:spcPts val="0"/>
              </a:spcBef>
              <a:buSzPts val="3600"/>
            </a:pPr>
            <a:r>
              <a:rPr lang="ko-KR" dirty="0"/>
              <a:t> </a:t>
            </a:r>
            <a:r>
              <a:rPr lang="ko-KR" dirty="0" smtClean="0"/>
              <a:t>Dangerous </a:t>
            </a:r>
            <a:r>
              <a:rPr lang="ko-KR" dirty="0"/>
              <a:t>Outside</a:t>
            </a:r>
            <a:endParaRPr dirty="0"/>
          </a:p>
        </p:txBody>
      </p:sp>
      <p:sp>
        <p:nvSpPr>
          <p:cNvPr id="156" name="Google Shape;156;p15"/>
          <p:cNvSpPr txBox="1">
            <a:spLocks noGrp="1"/>
          </p:cNvSpPr>
          <p:nvPr>
            <p:ph type="body" idx="5"/>
          </p:nvPr>
        </p:nvSpPr>
        <p:spPr>
          <a:xfrm>
            <a:off x="0" y="510778"/>
            <a:ext cx="1428099" cy="4632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342900" indent="-34290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ko-KR" b="1">
                <a:solidFill>
                  <a:schemeClr val="dk1"/>
                </a:solidFill>
              </a:rPr>
              <a:t>게임소개</a:t>
            </a:r>
            <a:endParaRPr b="1">
              <a:solidFill>
                <a:schemeClr val="dk1"/>
              </a:solidFill>
            </a:endParaRPr>
          </a:p>
          <a:p>
            <a:pPr marL="342900" indent="-342900">
              <a:lnSpc>
                <a:spcPct val="200000"/>
              </a:lnSpc>
              <a:spcBef>
                <a:spcPts val="750"/>
              </a:spcBef>
              <a:buSzPts val="2000"/>
            </a:pPr>
            <a:r>
              <a:rPr lang="ko-KR"/>
              <a:t>개발정보</a:t>
            </a:r>
            <a:endParaRPr/>
          </a:p>
          <a:p>
            <a:pPr marL="342900" indent="-342900">
              <a:lnSpc>
                <a:spcPct val="200000"/>
              </a:lnSpc>
              <a:spcBef>
                <a:spcPts val="750"/>
              </a:spcBef>
              <a:buSzPts val="2000"/>
            </a:pPr>
            <a:r>
              <a:rPr lang="ko-KR"/>
              <a:t>개발진행</a:t>
            </a:r>
            <a:endParaRPr/>
          </a:p>
          <a:p>
            <a:pPr marL="342900" indent="-342900">
              <a:lnSpc>
                <a:spcPct val="200000"/>
              </a:lnSpc>
              <a:spcBef>
                <a:spcPts val="750"/>
              </a:spcBef>
              <a:buSzPts val="2000"/>
            </a:pPr>
            <a:r>
              <a:rPr lang="ko-KR"/>
              <a:t>구현요소</a:t>
            </a:r>
            <a:endParaRPr/>
          </a:p>
        </p:txBody>
      </p:sp>
      <p:sp>
        <p:nvSpPr>
          <p:cNvPr id="157" name="Google Shape;157;p15"/>
          <p:cNvSpPr txBox="1">
            <a:spLocks noGrp="1"/>
          </p:cNvSpPr>
          <p:nvPr>
            <p:ph type="body" idx="6"/>
          </p:nvPr>
        </p:nvSpPr>
        <p:spPr>
          <a:xfrm>
            <a:off x="0" y="25004"/>
            <a:ext cx="1428099" cy="485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ko-KR" b="1">
                <a:solidFill>
                  <a:schemeClr val="dk1"/>
                </a:solidFill>
              </a:rPr>
              <a:t>목차</a:t>
            </a:r>
            <a:endParaRPr/>
          </a:p>
        </p:txBody>
      </p:sp>
      <p:sp>
        <p:nvSpPr>
          <p:cNvPr id="158" name="Google Shape;158;p15"/>
          <p:cNvSpPr txBox="1"/>
          <p:nvPr/>
        </p:nvSpPr>
        <p:spPr>
          <a:xfrm>
            <a:off x="2319252" y="1753768"/>
            <a:ext cx="4039985" cy="2146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marL="214313" indent="-214313">
              <a:lnSpc>
                <a:spcPct val="200000"/>
              </a:lnSpc>
              <a:buClr>
                <a:schemeClr val="lt1"/>
              </a:buClr>
              <a:buSzPts val="1800"/>
              <a:buFont typeface="Arial"/>
              <a:buChar char="•"/>
            </a:pPr>
            <a:r>
              <a:rPr lang="ko-KR" altLang="en-US" sz="135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옷입히기 방치형 </a:t>
            </a:r>
            <a:r>
              <a:rPr lang="en-US" altLang="ko-KR" sz="135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RPG</a:t>
            </a:r>
            <a:r>
              <a:rPr lang="ko-KR" altLang="en-US" sz="135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 등장</a:t>
            </a:r>
            <a:r>
              <a:rPr lang="en-US" altLang="ko-KR" sz="135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!</a:t>
            </a:r>
            <a:endParaRPr sz="1050"/>
          </a:p>
          <a:p>
            <a:pPr marL="214313" indent="-214313">
              <a:lnSpc>
                <a:spcPct val="200000"/>
              </a:lnSpc>
              <a:buClr>
                <a:schemeClr val="lt1"/>
              </a:buClr>
              <a:buSzPts val="1800"/>
              <a:buFont typeface="Arial"/>
              <a:buChar char="•"/>
            </a:pPr>
            <a:r>
              <a:rPr lang="ko-KR" altLang="en-US" sz="135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가만히 놔둬도 오르는 돈과 보석</a:t>
            </a:r>
            <a:r>
              <a:rPr lang="en-US" altLang="ko-KR" sz="135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!</a:t>
            </a:r>
            <a:endParaRPr sz="1050"/>
          </a:p>
          <a:p>
            <a:pPr marL="214313" indent="-214313">
              <a:lnSpc>
                <a:spcPct val="200000"/>
              </a:lnSpc>
              <a:buClr>
                <a:schemeClr val="lt1"/>
              </a:buClr>
              <a:buSzPts val="1800"/>
              <a:buFont typeface="Arial"/>
              <a:buChar char="•"/>
            </a:pPr>
            <a:r>
              <a:rPr lang="ko-KR" altLang="en-US" sz="135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입히고 싶은 옷을 입히는 플레이어 코스튬</a:t>
            </a:r>
            <a:r>
              <a:rPr lang="en-US" altLang="ko-KR" sz="135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!</a:t>
            </a:r>
            <a:endParaRPr sz="1050"/>
          </a:p>
          <a:p>
            <a:pPr marL="214313" indent="-214313">
              <a:lnSpc>
                <a:spcPct val="200000"/>
              </a:lnSpc>
              <a:buClr>
                <a:schemeClr val="lt1"/>
              </a:buClr>
              <a:buSzPts val="1800"/>
              <a:buFont typeface="Arial"/>
              <a:buChar char="•"/>
            </a:pPr>
            <a:r>
              <a:rPr lang="ko-KR" altLang="en-US" sz="135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반짝반짝 빛나는 머리를 가진 귀여운 캐릭터까지</a:t>
            </a:r>
            <a:r>
              <a:rPr lang="en-US" altLang="ko-KR" sz="135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!</a:t>
            </a:r>
            <a:endParaRPr sz="135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9" name="Google Shape;15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39791" y="1159171"/>
            <a:ext cx="2038697" cy="1851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63475" y="3376938"/>
            <a:ext cx="1991330" cy="9723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Google Shape;161;p15"/>
          <p:cNvCxnSpPr/>
          <p:nvPr/>
        </p:nvCxnSpPr>
        <p:spPr>
          <a:xfrm>
            <a:off x="1428100" y="773084"/>
            <a:ext cx="5866319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8100" y="1159172"/>
            <a:ext cx="3729503" cy="37190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6"/>
          <a:srcRect b="1712"/>
          <a:stretch/>
        </p:blipFill>
        <p:spPr>
          <a:xfrm>
            <a:off x="5157603" y="1159172"/>
            <a:ext cx="3986398" cy="371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697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0021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7383" y="1153154"/>
            <a:ext cx="2686440" cy="1673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7383" y="3123834"/>
            <a:ext cx="2686440" cy="1673866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4"/>
          <p:cNvSpPr txBox="1">
            <a:spLocks noGrp="1"/>
          </p:cNvSpPr>
          <p:nvPr>
            <p:ph type="body" idx="5"/>
          </p:nvPr>
        </p:nvSpPr>
        <p:spPr>
          <a:xfrm>
            <a:off x="0" y="510778"/>
            <a:ext cx="1428099" cy="4632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342900" indent="-342900">
              <a:lnSpc>
                <a:spcPct val="200000"/>
              </a:lnSpc>
              <a:spcBef>
                <a:spcPts val="0"/>
              </a:spcBef>
              <a:buSzPts val="2000"/>
            </a:pPr>
            <a:r>
              <a:rPr lang="ko-KR"/>
              <a:t>게임소개</a:t>
            </a:r>
            <a:endParaRPr/>
          </a:p>
          <a:p>
            <a:pPr marL="342900" indent="-342900">
              <a:lnSpc>
                <a:spcPct val="200000"/>
              </a:lnSpc>
              <a:spcBef>
                <a:spcPts val="750"/>
              </a:spcBef>
              <a:buSzPts val="2000"/>
            </a:pPr>
            <a:r>
              <a:rPr lang="ko-KR"/>
              <a:t>개발정보</a:t>
            </a:r>
            <a:endParaRPr/>
          </a:p>
          <a:p>
            <a:pPr marL="342900" indent="-342900">
              <a:lnSpc>
                <a:spcPct val="200000"/>
              </a:lnSpc>
              <a:spcBef>
                <a:spcPts val="750"/>
              </a:spcBef>
              <a:buSzPts val="2000"/>
            </a:pPr>
            <a:r>
              <a:rPr lang="ko-KR"/>
              <a:t>개발진행</a:t>
            </a:r>
            <a:endParaRPr/>
          </a:p>
          <a:p>
            <a:pPr marL="342900" indent="-342900">
              <a:lnSpc>
                <a:spcPct val="200000"/>
              </a:lnSpc>
              <a:spcBef>
                <a:spcPts val="750"/>
              </a:spcBef>
              <a:buClr>
                <a:schemeClr val="dk1"/>
              </a:buClr>
              <a:buSzPts val="2000"/>
            </a:pPr>
            <a:r>
              <a:rPr lang="ko-KR" b="1">
                <a:solidFill>
                  <a:schemeClr val="dk1"/>
                </a:solidFill>
              </a:rPr>
              <a:t>구현요소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69" name="Google Shape;269;p24"/>
          <p:cNvSpPr txBox="1">
            <a:spLocks noGrp="1"/>
          </p:cNvSpPr>
          <p:nvPr>
            <p:ph type="body" idx="6"/>
          </p:nvPr>
        </p:nvSpPr>
        <p:spPr>
          <a:xfrm>
            <a:off x="0" y="25004"/>
            <a:ext cx="1428099" cy="485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ko-KR" b="1">
                <a:solidFill>
                  <a:schemeClr val="dk1"/>
                </a:solidFill>
              </a:rPr>
              <a:t>목차</a:t>
            </a:r>
            <a:endParaRPr/>
          </a:p>
        </p:txBody>
      </p:sp>
      <p:cxnSp>
        <p:nvCxnSpPr>
          <p:cNvPr id="270" name="Google Shape;270;p24"/>
          <p:cNvCxnSpPr/>
          <p:nvPr/>
        </p:nvCxnSpPr>
        <p:spPr>
          <a:xfrm>
            <a:off x="1428100" y="773084"/>
            <a:ext cx="5866319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1" name="Google Shape;271;p24"/>
          <p:cNvSpPr txBox="1"/>
          <p:nvPr/>
        </p:nvSpPr>
        <p:spPr>
          <a:xfrm>
            <a:off x="1641502" y="138784"/>
            <a:ext cx="7393781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lnSpc>
                <a:spcPct val="90000"/>
              </a:lnSpc>
              <a:buClr>
                <a:srgbClr val="BFCAD6"/>
              </a:buClr>
              <a:buSzPts val="3600"/>
            </a:pPr>
            <a:r>
              <a:rPr lang="ko-KR" altLang="en-US" sz="2700" b="1">
                <a:solidFill>
                  <a:srgbClr val="BFCAD6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2700" b="1">
                <a:solidFill>
                  <a:srgbClr val="BFCAD6"/>
                </a:solidFill>
                <a:latin typeface="Malgun Gothic"/>
                <a:ea typeface="Malgun Gothic"/>
                <a:cs typeface="Malgun Gothic"/>
                <a:sym typeface="Malgun Gothic"/>
              </a:rPr>
              <a:t>#7. </a:t>
            </a:r>
            <a:r>
              <a:rPr lang="ko-KR" altLang="en-US" sz="2700" b="1">
                <a:solidFill>
                  <a:srgbClr val="BFCAD6"/>
                </a:solidFill>
                <a:latin typeface="Malgun Gothic"/>
                <a:ea typeface="Malgun Gothic"/>
                <a:cs typeface="Malgun Gothic"/>
                <a:sym typeface="Malgun Gothic"/>
              </a:rPr>
              <a:t>캐릭터 </a:t>
            </a:r>
            <a:r>
              <a:rPr lang="en-US" altLang="ko-KR" sz="2700" b="1">
                <a:solidFill>
                  <a:srgbClr val="BFCAD6"/>
                </a:solidFill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-KR" altLang="en-US" sz="2700" b="1">
                <a:solidFill>
                  <a:srgbClr val="BFCAD6"/>
                </a:solidFill>
                <a:latin typeface="Malgun Gothic"/>
                <a:ea typeface="Malgun Gothic"/>
                <a:cs typeface="Malgun Gothic"/>
                <a:sym typeface="Malgun Gothic"/>
              </a:rPr>
              <a:t>몬스터</a:t>
            </a:r>
            <a:endParaRPr sz="2700" b="1">
              <a:solidFill>
                <a:srgbClr val="BFCAD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2" name="Google Shape;272;p24"/>
          <p:cNvSpPr txBox="1">
            <a:spLocks noGrp="1"/>
          </p:cNvSpPr>
          <p:nvPr>
            <p:ph type="body" idx="1"/>
          </p:nvPr>
        </p:nvSpPr>
        <p:spPr>
          <a:xfrm>
            <a:off x="1698526" y="2043896"/>
            <a:ext cx="4062194" cy="1673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257175" indent="-257175" algn="l">
              <a:lnSpc>
                <a:spcPct val="150000"/>
              </a:lnSpc>
              <a:spcBef>
                <a:spcPts val="0"/>
              </a:spcBef>
              <a:buSzPts val="2000"/>
              <a:buFont typeface="Arial"/>
              <a:buChar char="•"/>
            </a:pPr>
            <a:r>
              <a:rPr lang="ko-KR" altLang="en-US" sz="1500"/>
              <a:t>캐릭터는 고정된 위치에서 </a:t>
            </a:r>
            <a:r>
              <a:rPr lang="en-US" altLang="ko-KR" sz="1500"/>
              <a:t>Move</a:t>
            </a:r>
            <a:r>
              <a:rPr lang="ko-KR" altLang="en-US" sz="1500"/>
              <a:t>애니메이션만 사용</a:t>
            </a:r>
            <a:endParaRPr sz="1500"/>
          </a:p>
          <a:p>
            <a:pPr marL="257175" indent="-257175" algn="l">
              <a:lnSpc>
                <a:spcPct val="150000"/>
              </a:lnSpc>
              <a:spcBef>
                <a:spcPts val="750"/>
              </a:spcBef>
              <a:buSzPts val="2000"/>
              <a:buFont typeface="Arial"/>
              <a:buChar char="•"/>
            </a:pPr>
            <a:r>
              <a:rPr lang="ko-KR" altLang="en-US" sz="1500"/>
              <a:t>몬스터와 충돌하면 몬스터를 공격하도록 구현</a:t>
            </a:r>
            <a:endParaRPr sz="1500"/>
          </a:p>
          <a:p>
            <a:pPr marL="257175" indent="-257175" algn="l">
              <a:lnSpc>
                <a:spcPct val="150000"/>
              </a:lnSpc>
              <a:spcBef>
                <a:spcPts val="750"/>
              </a:spcBef>
              <a:buSzPts val="2000"/>
              <a:buFont typeface="Arial"/>
              <a:buChar char="•"/>
            </a:pPr>
            <a:r>
              <a:rPr lang="ko-KR" altLang="en-US" sz="1500"/>
              <a:t>실제로 움직이는 느낌을 주도록 배경이    이동하도록 제작</a:t>
            </a:r>
            <a:endParaRPr sz="1500"/>
          </a:p>
          <a:p>
            <a:pPr marL="257175" indent="-257175" algn="l">
              <a:lnSpc>
                <a:spcPct val="150000"/>
              </a:lnSpc>
              <a:spcBef>
                <a:spcPts val="750"/>
              </a:spcBef>
              <a:buSzPts val="2000"/>
              <a:buFont typeface="Arial"/>
              <a:buChar char="•"/>
            </a:pPr>
            <a:r>
              <a:rPr lang="ko-KR" altLang="en-US" sz="1500"/>
              <a:t>몬스터는 </a:t>
            </a:r>
            <a:r>
              <a:rPr lang="en-US" altLang="ko-KR" sz="1500"/>
              <a:t>Camera</a:t>
            </a:r>
            <a:r>
              <a:rPr lang="ko-KR" altLang="en-US" sz="1500"/>
              <a:t>밖에 존재하는 </a:t>
            </a:r>
            <a:r>
              <a:rPr lang="en-US" altLang="ko-KR" sz="1500"/>
              <a:t>SpawnPoint</a:t>
            </a:r>
            <a:r>
              <a:rPr lang="ko-KR" altLang="en-US" sz="1500"/>
              <a:t>에서 생성 후 캐릭터를 추적하도록 구현</a:t>
            </a:r>
            <a:endParaRPr sz="1500"/>
          </a:p>
        </p:txBody>
      </p:sp>
    </p:spTree>
    <p:extLst>
      <p:ext uri="{BB962C8B-B14F-4D97-AF65-F5344CB8AC3E}">
        <p14:creationId xmlns:p14="http://schemas.microsoft.com/office/powerpoint/2010/main" val="3758475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0021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7383" y="3123834"/>
            <a:ext cx="1359134" cy="1673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56517" y="3123834"/>
            <a:ext cx="1327306" cy="1673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97382" y="1153154"/>
            <a:ext cx="2686440" cy="167398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25"/>
          <p:cNvSpPr txBox="1">
            <a:spLocks noGrp="1"/>
          </p:cNvSpPr>
          <p:nvPr>
            <p:ph type="body" idx="5"/>
          </p:nvPr>
        </p:nvSpPr>
        <p:spPr>
          <a:xfrm>
            <a:off x="0" y="510778"/>
            <a:ext cx="1428099" cy="4632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342900" indent="-342900">
              <a:lnSpc>
                <a:spcPct val="200000"/>
              </a:lnSpc>
              <a:spcBef>
                <a:spcPts val="0"/>
              </a:spcBef>
              <a:buSzPts val="2000"/>
            </a:pPr>
            <a:r>
              <a:rPr lang="ko-KR"/>
              <a:t>게임소개</a:t>
            </a:r>
            <a:endParaRPr/>
          </a:p>
          <a:p>
            <a:pPr marL="342900" indent="-342900">
              <a:lnSpc>
                <a:spcPct val="200000"/>
              </a:lnSpc>
              <a:spcBef>
                <a:spcPts val="750"/>
              </a:spcBef>
              <a:buSzPts val="2000"/>
            </a:pPr>
            <a:r>
              <a:rPr lang="ko-KR"/>
              <a:t>개발정보</a:t>
            </a:r>
            <a:endParaRPr/>
          </a:p>
          <a:p>
            <a:pPr marL="342900" indent="-342900">
              <a:lnSpc>
                <a:spcPct val="200000"/>
              </a:lnSpc>
              <a:spcBef>
                <a:spcPts val="750"/>
              </a:spcBef>
              <a:buSzPts val="2000"/>
            </a:pPr>
            <a:r>
              <a:rPr lang="ko-KR"/>
              <a:t>개발진행</a:t>
            </a:r>
            <a:endParaRPr/>
          </a:p>
          <a:p>
            <a:pPr marL="342900" indent="-342900">
              <a:lnSpc>
                <a:spcPct val="200000"/>
              </a:lnSpc>
              <a:spcBef>
                <a:spcPts val="750"/>
              </a:spcBef>
              <a:buClr>
                <a:schemeClr val="dk1"/>
              </a:buClr>
              <a:buSzPts val="2000"/>
            </a:pPr>
            <a:r>
              <a:rPr lang="ko-KR" b="1">
                <a:solidFill>
                  <a:schemeClr val="dk1"/>
                </a:solidFill>
              </a:rPr>
              <a:t>구현요소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81" name="Google Shape;281;p25"/>
          <p:cNvSpPr txBox="1">
            <a:spLocks noGrp="1"/>
          </p:cNvSpPr>
          <p:nvPr>
            <p:ph type="body" idx="6"/>
          </p:nvPr>
        </p:nvSpPr>
        <p:spPr>
          <a:xfrm>
            <a:off x="0" y="25004"/>
            <a:ext cx="1428099" cy="485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ko-KR" b="1">
                <a:solidFill>
                  <a:schemeClr val="dk1"/>
                </a:solidFill>
              </a:rPr>
              <a:t>목차</a:t>
            </a:r>
            <a:endParaRPr/>
          </a:p>
        </p:txBody>
      </p:sp>
      <p:cxnSp>
        <p:nvCxnSpPr>
          <p:cNvPr id="282" name="Google Shape;282;p25"/>
          <p:cNvCxnSpPr/>
          <p:nvPr/>
        </p:nvCxnSpPr>
        <p:spPr>
          <a:xfrm>
            <a:off x="1428100" y="773084"/>
            <a:ext cx="5866319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3" name="Google Shape;283;p25"/>
          <p:cNvSpPr txBox="1"/>
          <p:nvPr/>
        </p:nvSpPr>
        <p:spPr>
          <a:xfrm>
            <a:off x="1641502" y="138784"/>
            <a:ext cx="7393781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lnSpc>
                <a:spcPct val="90000"/>
              </a:lnSpc>
              <a:buClr>
                <a:srgbClr val="BFCAD6"/>
              </a:buClr>
              <a:buSzPts val="3600"/>
            </a:pPr>
            <a:r>
              <a:rPr lang="ko-KR" altLang="en-US" sz="2700" b="1">
                <a:solidFill>
                  <a:srgbClr val="BFCAD6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2700" b="1">
                <a:solidFill>
                  <a:srgbClr val="BFCAD6"/>
                </a:solidFill>
                <a:latin typeface="Malgun Gothic"/>
                <a:ea typeface="Malgun Gothic"/>
                <a:cs typeface="Malgun Gothic"/>
                <a:sym typeface="Malgun Gothic"/>
              </a:rPr>
              <a:t>#8. </a:t>
            </a:r>
            <a:r>
              <a:rPr lang="ko-KR" altLang="en-US" sz="2700" b="1">
                <a:solidFill>
                  <a:srgbClr val="BFCAD6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스테이지</a:t>
            </a:r>
            <a:endParaRPr sz="2700" b="1">
              <a:solidFill>
                <a:srgbClr val="BFCAD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4" name="Google Shape;284;p25"/>
          <p:cNvSpPr txBox="1">
            <a:spLocks noGrp="1"/>
          </p:cNvSpPr>
          <p:nvPr>
            <p:ph type="body" idx="1"/>
          </p:nvPr>
        </p:nvSpPr>
        <p:spPr>
          <a:xfrm>
            <a:off x="1698526" y="2043896"/>
            <a:ext cx="3887627" cy="1673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257175" indent="-257175" algn="l">
              <a:lnSpc>
                <a:spcPct val="150000"/>
              </a:lnSpc>
              <a:spcBef>
                <a:spcPts val="0"/>
              </a:spcBef>
              <a:buSzPts val="2000"/>
              <a:buFont typeface="Arial"/>
              <a:buChar char="•"/>
            </a:pPr>
            <a:r>
              <a:rPr lang="ko-KR" altLang="en-US" sz="1500"/>
              <a:t>몬스터 </a:t>
            </a:r>
            <a:r>
              <a:rPr lang="en-US" altLang="ko-KR" sz="1500"/>
              <a:t>20</a:t>
            </a:r>
            <a:r>
              <a:rPr lang="ko-KR" altLang="en-US" sz="1500"/>
              <a:t>마리 이상 처치하게 되면 다음스테이지로 이동가능</a:t>
            </a:r>
            <a:endParaRPr sz="1500"/>
          </a:p>
          <a:p>
            <a:pPr marL="257175" indent="-257175" algn="l">
              <a:lnSpc>
                <a:spcPct val="150000"/>
              </a:lnSpc>
              <a:spcBef>
                <a:spcPts val="750"/>
              </a:spcBef>
              <a:buSzPts val="2000"/>
              <a:buFont typeface="Arial"/>
              <a:buChar char="•"/>
            </a:pPr>
            <a:r>
              <a:rPr lang="en-US" altLang="ko-KR" sz="1500"/>
              <a:t>UI</a:t>
            </a:r>
            <a:r>
              <a:rPr lang="ko-KR" altLang="en-US" sz="1500"/>
              <a:t>를 통해 현재 스테이지와 자기의 최고 스테이지 확인가능하도록 제작</a:t>
            </a:r>
            <a:endParaRPr sz="1500"/>
          </a:p>
          <a:p>
            <a:pPr marL="257175" indent="-257175" algn="l">
              <a:lnSpc>
                <a:spcPct val="150000"/>
              </a:lnSpc>
              <a:spcBef>
                <a:spcPts val="750"/>
              </a:spcBef>
              <a:buSzPts val="2000"/>
              <a:buFont typeface="Arial"/>
              <a:buChar char="•"/>
            </a:pPr>
            <a:r>
              <a:rPr lang="en-US" altLang="ko-KR" sz="1500"/>
              <a:t>AUTO</a:t>
            </a:r>
            <a:r>
              <a:rPr lang="ko-KR" altLang="en-US" sz="1500"/>
              <a:t>버튼을 이용해서 몬스터 </a:t>
            </a:r>
            <a:r>
              <a:rPr lang="en-US" altLang="ko-KR" sz="1500"/>
              <a:t>20</a:t>
            </a:r>
            <a:r>
              <a:rPr lang="ko-KR" altLang="en-US" sz="1500"/>
              <a:t>마리를 잡고 자동으로 넘어갈지 말지를 조작이 가능하도록 구현</a:t>
            </a:r>
            <a:endParaRPr sz="1500"/>
          </a:p>
        </p:txBody>
      </p:sp>
    </p:spTree>
    <p:extLst>
      <p:ext uri="{BB962C8B-B14F-4D97-AF65-F5344CB8AC3E}">
        <p14:creationId xmlns:p14="http://schemas.microsoft.com/office/powerpoint/2010/main" val="1871389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0021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7382" y="1153154"/>
            <a:ext cx="2686440" cy="1673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7382" y="3123834"/>
            <a:ext cx="2686440" cy="1673866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26"/>
          <p:cNvSpPr txBox="1">
            <a:spLocks noGrp="1"/>
          </p:cNvSpPr>
          <p:nvPr>
            <p:ph type="body" idx="5"/>
          </p:nvPr>
        </p:nvSpPr>
        <p:spPr>
          <a:xfrm>
            <a:off x="0" y="510778"/>
            <a:ext cx="1428099" cy="4632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342900" indent="-342900">
              <a:lnSpc>
                <a:spcPct val="200000"/>
              </a:lnSpc>
              <a:spcBef>
                <a:spcPts val="0"/>
              </a:spcBef>
              <a:buSzPts val="2000"/>
            </a:pPr>
            <a:r>
              <a:rPr lang="ko-KR"/>
              <a:t>게임소개</a:t>
            </a:r>
            <a:endParaRPr/>
          </a:p>
          <a:p>
            <a:pPr marL="342900" indent="-342900">
              <a:lnSpc>
                <a:spcPct val="200000"/>
              </a:lnSpc>
              <a:spcBef>
                <a:spcPts val="750"/>
              </a:spcBef>
              <a:buSzPts val="2000"/>
            </a:pPr>
            <a:r>
              <a:rPr lang="ko-KR"/>
              <a:t>개발정보</a:t>
            </a:r>
            <a:endParaRPr/>
          </a:p>
          <a:p>
            <a:pPr marL="342900" indent="-342900">
              <a:lnSpc>
                <a:spcPct val="200000"/>
              </a:lnSpc>
              <a:spcBef>
                <a:spcPts val="750"/>
              </a:spcBef>
              <a:buSzPts val="2000"/>
            </a:pPr>
            <a:r>
              <a:rPr lang="ko-KR"/>
              <a:t>개발진행</a:t>
            </a:r>
            <a:endParaRPr/>
          </a:p>
          <a:p>
            <a:pPr marL="342900" indent="-342900">
              <a:lnSpc>
                <a:spcPct val="200000"/>
              </a:lnSpc>
              <a:spcBef>
                <a:spcPts val="750"/>
              </a:spcBef>
              <a:buClr>
                <a:schemeClr val="dk1"/>
              </a:buClr>
              <a:buSzPts val="2000"/>
            </a:pPr>
            <a:r>
              <a:rPr lang="ko-KR" b="1">
                <a:solidFill>
                  <a:schemeClr val="dk1"/>
                </a:solidFill>
              </a:rPr>
              <a:t>구현요소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92" name="Google Shape;292;p26"/>
          <p:cNvSpPr txBox="1">
            <a:spLocks noGrp="1"/>
          </p:cNvSpPr>
          <p:nvPr>
            <p:ph type="body" idx="6"/>
          </p:nvPr>
        </p:nvSpPr>
        <p:spPr>
          <a:xfrm>
            <a:off x="0" y="25004"/>
            <a:ext cx="1428099" cy="485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ko-KR" b="1">
                <a:solidFill>
                  <a:schemeClr val="dk1"/>
                </a:solidFill>
              </a:rPr>
              <a:t>목차</a:t>
            </a:r>
            <a:endParaRPr/>
          </a:p>
        </p:txBody>
      </p:sp>
      <p:cxnSp>
        <p:nvCxnSpPr>
          <p:cNvPr id="293" name="Google Shape;293;p26"/>
          <p:cNvCxnSpPr/>
          <p:nvPr/>
        </p:nvCxnSpPr>
        <p:spPr>
          <a:xfrm>
            <a:off x="1428100" y="773084"/>
            <a:ext cx="5866319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4" name="Google Shape;294;p26"/>
          <p:cNvSpPr txBox="1"/>
          <p:nvPr/>
        </p:nvSpPr>
        <p:spPr>
          <a:xfrm>
            <a:off x="1641502" y="138784"/>
            <a:ext cx="7393781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lnSpc>
                <a:spcPct val="90000"/>
              </a:lnSpc>
              <a:buClr>
                <a:srgbClr val="BFCAD6"/>
              </a:buClr>
              <a:buSzPts val="3600"/>
            </a:pPr>
            <a:r>
              <a:rPr lang="ko-KR" altLang="en-US" sz="2700" b="1">
                <a:solidFill>
                  <a:srgbClr val="BFCAD6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2700" b="1">
                <a:solidFill>
                  <a:srgbClr val="BFCAD6"/>
                </a:solidFill>
                <a:latin typeface="Malgun Gothic"/>
                <a:ea typeface="Malgun Gothic"/>
                <a:cs typeface="Malgun Gothic"/>
                <a:sym typeface="Malgun Gothic"/>
              </a:rPr>
              <a:t>#9. UI</a:t>
            </a:r>
            <a:endParaRPr sz="2700" b="1">
              <a:solidFill>
                <a:srgbClr val="BFCAD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5" name="Google Shape;295;p26"/>
          <p:cNvSpPr txBox="1">
            <a:spLocks noGrp="1"/>
          </p:cNvSpPr>
          <p:nvPr>
            <p:ph type="body" idx="1"/>
          </p:nvPr>
        </p:nvSpPr>
        <p:spPr>
          <a:xfrm>
            <a:off x="1698526" y="2043896"/>
            <a:ext cx="3949972" cy="1673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257175" indent="-257175" algn="l">
              <a:lnSpc>
                <a:spcPct val="150000"/>
              </a:lnSpc>
              <a:spcBef>
                <a:spcPts val="0"/>
              </a:spcBef>
              <a:buSzPts val="2000"/>
              <a:buFont typeface="Arial"/>
              <a:buChar char="•"/>
            </a:pPr>
            <a:r>
              <a:rPr lang="ko-KR" altLang="en-US" sz="1500"/>
              <a:t>상단에는 플레이어의 정보와 재화정보 및 업적</a:t>
            </a:r>
            <a:r>
              <a:rPr lang="en-US" altLang="ko-KR" sz="1500"/>
              <a:t>, </a:t>
            </a:r>
            <a:r>
              <a:rPr lang="ko-KR" altLang="en-US" sz="1500"/>
              <a:t>랭킹 등</a:t>
            </a:r>
            <a:r>
              <a:rPr lang="en-US" altLang="ko-KR" sz="1500"/>
              <a:t>... </a:t>
            </a:r>
            <a:r>
              <a:rPr lang="ko-KR" altLang="en-US" sz="1500"/>
              <a:t>플레이어가 필요로 하는 정보를 제공하기 위한 </a:t>
            </a:r>
            <a:r>
              <a:rPr lang="en-US" altLang="ko-KR" sz="1500"/>
              <a:t>UI</a:t>
            </a:r>
            <a:r>
              <a:rPr lang="ko-KR" altLang="en-US" sz="1500"/>
              <a:t>제작</a:t>
            </a:r>
            <a:endParaRPr sz="1500"/>
          </a:p>
          <a:p>
            <a:pPr marL="257175" indent="-257175" algn="l">
              <a:lnSpc>
                <a:spcPct val="150000"/>
              </a:lnSpc>
              <a:spcBef>
                <a:spcPts val="750"/>
              </a:spcBef>
              <a:buSzPts val="2000"/>
              <a:buFont typeface="Arial"/>
              <a:buChar char="•"/>
            </a:pPr>
            <a:r>
              <a:rPr lang="ko-KR" altLang="en-US" sz="1500"/>
              <a:t>하단에는 강화 구입과 같이 플레이에 필요한 시스템을 이용할 수 있는 </a:t>
            </a:r>
            <a:r>
              <a:rPr lang="en-US" altLang="ko-KR" sz="1500"/>
              <a:t>UI</a:t>
            </a:r>
            <a:r>
              <a:rPr lang="ko-KR" altLang="en-US" sz="1500"/>
              <a:t>제작</a:t>
            </a:r>
            <a:endParaRPr sz="1500"/>
          </a:p>
        </p:txBody>
      </p:sp>
    </p:spTree>
    <p:extLst>
      <p:ext uri="{BB962C8B-B14F-4D97-AF65-F5344CB8AC3E}">
        <p14:creationId xmlns:p14="http://schemas.microsoft.com/office/powerpoint/2010/main" val="3168156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0021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4302" y="1153154"/>
            <a:ext cx="1359521" cy="1673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7383" y="3123834"/>
            <a:ext cx="2686440" cy="1673866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27"/>
          <p:cNvSpPr txBox="1">
            <a:spLocks noGrp="1"/>
          </p:cNvSpPr>
          <p:nvPr>
            <p:ph type="body" idx="5"/>
          </p:nvPr>
        </p:nvSpPr>
        <p:spPr>
          <a:xfrm>
            <a:off x="0" y="510778"/>
            <a:ext cx="1428099" cy="4632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342900" indent="-342900">
              <a:lnSpc>
                <a:spcPct val="200000"/>
              </a:lnSpc>
              <a:spcBef>
                <a:spcPts val="0"/>
              </a:spcBef>
              <a:buSzPts val="2000"/>
            </a:pPr>
            <a:r>
              <a:rPr lang="ko-KR"/>
              <a:t>게임소개</a:t>
            </a:r>
            <a:endParaRPr/>
          </a:p>
          <a:p>
            <a:pPr marL="342900" indent="-342900">
              <a:lnSpc>
                <a:spcPct val="200000"/>
              </a:lnSpc>
              <a:spcBef>
                <a:spcPts val="750"/>
              </a:spcBef>
              <a:buSzPts val="2000"/>
            </a:pPr>
            <a:r>
              <a:rPr lang="ko-KR"/>
              <a:t>개발정보</a:t>
            </a:r>
            <a:endParaRPr/>
          </a:p>
          <a:p>
            <a:pPr marL="342900" indent="-342900">
              <a:lnSpc>
                <a:spcPct val="200000"/>
              </a:lnSpc>
              <a:spcBef>
                <a:spcPts val="750"/>
              </a:spcBef>
              <a:buSzPts val="2000"/>
            </a:pPr>
            <a:r>
              <a:rPr lang="ko-KR"/>
              <a:t>개발진행</a:t>
            </a:r>
            <a:endParaRPr/>
          </a:p>
          <a:p>
            <a:pPr marL="342900" indent="-342900">
              <a:lnSpc>
                <a:spcPct val="200000"/>
              </a:lnSpc>
              <a:spcBef>
                <a:spcPts val="750"/>
              </a:spcBef>
              <a:buClr>
                <a:schemeClr val="dk1"/>
              </a:buClr>
              <a:buSzPts val="2000"/>
            </a:pPr>
            <a:r>
              <a:rPr lang="ko-KR" b="1">
                <a:solidFill>
                  <a:schemeClr val="dk1"/>
                </a:solidFill>
              </a:rPr>
              <a:t>구현요소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03" name="Google Shape;303;p27"/>
          <p:cNvSpPr txBox="1">
            <a:spLocks noGrp="1"/>
          </p:cNvSpPr>
          <p:nvPr>
            <p:ph type="body" idx="6"/>
          </p:nvPr>
        </p:nvSpPr>
        <p:spPr>
          <a:xfrm>
            <a:off x="0" y="25004"/>
            <a:ext cx="1428099" cy="485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ko-KR" b="1">
                <a:solidFill>
                  <a:schemeClr val="dk1"/>
                </a:solidFill>
              </a:rPr>
              <a:t>목차</a:t>
            </a:r>
            <a:endParaRPr/>
          </a:p>
        </p:txBody>
      </p:sp>
      <p:cxnSp>
        <p:nvCxnSpPr>
          <p:cNvPr id="304" name="Google Shape;304;p27"/>
          <p:cNvCxnSpPr/>
          <p:nvPr/>
        </p:nvCxnSpPr>
        <p:spPr>
          <a:xfrm>
            <a:off x="1428100" y="773084"/>
            <a:ext cx="5866319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5" name="Google Shape;305;p27"/>
          <p:cNvSpPr txBox="1"/>
          <p:nvPr/>
        </p:nvSpPr>
        <p:spPr>
          <a:xfrm>
            <a:off x="1641502" y="138784"/>
            <a:ext cx="7393781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lnSpc>
                <a:spcPct val="90000"/>
              </a:lnSpc>
              <a:buClr>
                <a:srgbClr val="BFCAD6"/>
              </a:buClr>
              <a:buSzPts val="3600"/>
            </a:pPr>
            <a:r>
              <a:rPr lang="ko-KR" altLang="en-US" sz="2700" b="1">
                <a:solidFill>
                  <a:srgbClr val="BFCAD6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2700" b="1">
                <a:solidFill>
                  <a:srgbClr val="BFCAD6"/>
                </a:solidFill>
                <a:latin typeface="Malgun Gothic"/>
                <a:ea typeface="Malgun Gothic"/>
                <a:cs typeface="Malgun Gothic"/>
                <a:sym typeface="Malgun Gothic"/>
              </a:rPr>
              <a:t>#10. </a:t>
            </a:r>
            <a:r>
              <a:rPr lang="ko-KR" altLang="en-US" sz="2700" b="1">
                <a:solidFill>
                  <a:srgbClr val="BFCAD6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코스튬 시스템</a:t>
            </a:r>
            <a:endParaRPr sz="2700" b="1">
              <a:solidFill>
                <a:srgbClr val="BFCAD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6" name="Google Shape;306;p27"/>
          <p:cNvSpPr txBox="1">
            <a:spLocks noGrp="1"/>
          </p:cNvSpPr>
          <p:nvPr>
            <p:ph type="body" idx="1"/>
          </p:nvPr>
        </p:nvSpPr>
        <p:spPr>
          <a:xfrm>
            <a:off x="1698527" y="2043896"/>
            <a:ext cx="3931269" cy="1673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257175" indent="-257175" algn="l">
              <a:lnSpc>
                <a:spcPct val="150000"/>
              </a:lnSpc>
              <a:spcBef>
                <a:spcPts val="0"/>
              </a:spcBef>
              <a:buSzPts val="2000"/>
              <a:buFont typeface="Arial"/>
              <a:buChar char="•"/>
            </a:pPr>
            <a:r>
              <a:rPr lang="ko-KR" altLang="en-US" sz="1500"/>
              <a:t>자신이 소지하고 있는 다이아를 이용해서 다양한 코스튬 구매가 가능</a:t>
            </a:r>
            <a:endParaRPr sz="1500"/>
          </a:p>
          <a:p>
            <a:pPr marL="257175" indent="-257175" algn="l">
              <a:lnSpc>
                <a:spcPct val="150000"/>
              </a:lnSpc>
              <a:spcBef>
                <a:spcPts val="750"/>
              </a:spcBef>
              <a:buSzPts val="2000"/>
              <a:buFont typeface="Arial"/>
              <a:buChar char="•"/>
            </a:pPr>
            <a:r>
              <a:rPr lang="ko-KR" altLang="en-US" sz="1500"/>
              <a:t>구매하게 되면 노란 배경으로 변경되며 ‘보유중’ 이라는 텍스트가 표시되도록 제작</a:t>
            </a:r>
            <a:endParaRPr sz="1500"/>
          </a:p>
        </p:txBody>
      </p:sp>
      <p:pic>
        <p:nvPicPr>
          <p:cNvPr id="307" name="Google Shape;307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97383" y="1153154"/>
            <a:ext cx="1326919" cy="1673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2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97384" y="3123834"/>
            <a:ext cx="2686439" cy="16738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9583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0021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7382" y="3123834"/>
            <a:ext cx="2686440" cy="1673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7382" y="1153154"/>
            <a:ext cx="2686440" cy="1673985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28"/>
          <p:cNvSpPr txBox="1">
            <a:spLocks noGrp="1"/>
          </p:cNvSpPr>
          <p:nvPr>
            <p:ph type="body" idx="5"/>
          </p:nvPr>
        </p:nvSpPr>
        <p:spPr>
          <a:xfrm>
            <a:off x="0" y="510778"/>
            <a:ext cx="1428099" cy="4632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342900" indent="-342900">
              <a:lnSpc>
                <a:spcPct val="200000"/>
              </a:lnSpc>
              <a:spcBef>
                <a:spcPts val="0"/>
              </a:spcBef>
              <a:buSzPts val="2000"/>
            </a:pPr>
            <a:r>
              <a:rPr lang="ko-KR"/>
              <a:t>게임소개</a:t>
            </a:r>
            <a:endParaRPr/>
          </a:p>
          <a:p>
            <a:pPr marL="342900" indent="-342900">
              <a:lnSpc>
                <a:spcPct val="200000"/>
              </a:lnSpc>
              <a:spcBef>
                <a:spcPts val="750"/>
              </a:spcBef>
              <a:buSzPts val="2000"/>
            </a:pPr>
            <a:r>
              <a:rPr lang="ko-KR"/>
              <a:t>개발정보</a:t>
            </a:r>
            <a:endParaRPr/>
          </a:p>
          <a:p>
            <a:pPr marL="342900" indent="-342900">
              <a:lnSpc>
                <a:spcPct val="200000"/>
              </a:lnSpc>
              <a:spcBef>
                <a:spcPts val="750"/>
              </a:spcBef>
              <a:buSzPts val="2000"/>
            </a:pPr>
            <a:r>
              <a:rPr lang="ko-KR"/>
              <a:t>개발진행</a:t>
            </a:r>
            <a:endParaRPr/>
          </a:p>
          <a:p>
            <a:pPr marL="342900" indent="-342900">
              <a:lnSpc>
                <a:spcPct val="200000"/>
              </a:lnSpc>
              <a:spcBef>
                <a:spcPts val="750"/>
              </a:spcBef>
              <a:buClr>
                <a:schemeClr val="dk1"/>
              </a:buClr>
              <a:buSzPts val="2000"/>
            </a:pPr>
            <a:r>
              <a:rPr lang="ko-KR" b="1">
                <a:solidFill>
                  <a:schemeClr val="dk1"/>
                </a:solidFill>
              </a:rPr>
              <a:t>구현요소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16" name="Google Shape;316;p28"/>
          <p:cNvSpPr txBox="1">
            <a:spLocks noGrp="1"/>
          </p:cNvSpPr>
          <p:nvPr>
            <p:ph type="body" idx="6"/>
          </p:nvPr>
        </p:nvSpPr>
        <p:spPr>
          <a:xfrm>
            <a:off x="0" y="25004"/>
            <a:ext cx="1428099" cy="485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ko-KR" b="1">
                <a:solidFill>
                  <a:schemeClr val="dk1"/>
                </a:solidFill>
              </a:rPr>
              <a:t>목차</a:t>
            </a:r>
            <a:endParaRPr/>
          </a:p>
        </p:txBody>
      </p:sp>
      <p:cxnSp>
        <p:nvCxnSpPr>
          <p:cNvPr id="317" name="Google Shape;317;p28"/>
          <p:cNvCxnSpPr/>
          <p:nvPr/>
        </p:nvCxnSpPr>
        <p:spPr>
          <a:xfrm>
            <a:off x="1428100" y="773084"/>
            <a:ext cx="5866319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8" name="Google Shape;318;p28"/>
          <p:cNvSpPr txBox="1"/>
          <p:nvPr/>
        </p:nvSpPr>
        <p:spPr>
          <a:xfrm>
            <a:off x="1641502" y="138784"/>
            <a:ext cx="7393781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lnSpc>
                <a:spcPct val="90000"/>
              </a:lnSpc>
              <a:buClr>
                <a:srgbClr val="BFCAD6"/>
              </a:buClr>
              <a:buSzPts val="3600"/>
            </a:pPr>
            <a:r>
              <a:rPr lang="ko-KR" altLang="en-US" sz="2700" b="1">
                <a:solidFill>
                  <a:srgbClr val="BFCAD6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2700" b="1">
                <a:solidFill>
                  <a:srgbClr val="BFCAD6"/>
                </a:solidFill>
                <a:latin typeface="Malgun Gothic"/>
                <a:ea typeface="Malgun Gothic"/>
                <a:cs typeface="Malgun Gothic"/>
                <a:sym typeface="Malgun Gothic"/>
              </a:rPr>
              <a:t>#11. </a:t>
            </a:r>
            <a:r>
              <a:rPr lang="ko-KR" altLang="en-US" sz="2700" b="1">
                <a:solidFill>
                  <a:srgbClr val="BFCAD6"/>
                </a:solidFill>
                <a:latin typeface="Malgun Gothic"/>
                <a:ea typeface="Malgun Gothic"/>
                <a:cs typeface="Malgun Gothic"/>
                <a:sym typeface="Malgun Gothic"/>
              </a:rPr>
              <a:t>환생 시스템</a:t>
            </a:r>
            <a:endParaRPr sz="2700" b="1">
              <a:solidFill>
                <a:srgbClr val="BFCAD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9" name="Google Shape;319;p28"/>
          <p:cNvSpPr txBox="1">
            <a:spLocks noGrp="1"/>
          </p:cNvSpPr>
          <p:nvPr>
            <p:ph type="body" idx="1"/>
          </p:nvPr>
        </p:nvSpPr>
        <p:spPr>
          <a:xfrm>
            <a:off x="1698526" y="2043896"/>
            <a:ext cx="3887627" cy="1673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257175" indent="-257175" algn="l">
              <a:lnSpc>
                <a:spcPct val="150000"/>
              </a:lnSpc>
              <a:spcBef>
                <a:spcPts val="0"/>
              </a:spcBef>
              <a:buSzPts val="2000"/>
              <a:buFont typeface="Arial"/>
              <a:buChar char="•"/>
            </a:pPr>
            <a:r>
              <a:rPr lang="en-US" altLang="ko-KR" sz="1500"/>
              <a:t>20</a:t>
            </a:r>
            <a:r>
              <a:rPr lang="ko-KR" altLang="en-US" sz="1500"/>
              <a:t>스테이지 단위로 처음으로 돌아가는 환생기능을 구현</a:t>
            </a:r>
            <a:endParaRPr sz="1500"/>
          </a:p>
          <a:p>
            <a:pPr marL="257175" indent="-257175" algn="l">
              <a:lnSpc>
                <a:spcPct val="150000"/>
              </a:lnSpc>
              <a:spcBef>
                <a:spcPts val="750"/>
              </a:spcBef>
              <a:buSzPts val="2000"/>
              <a:buFont typeface="Arial"/>
              <a:buChar char="•"/>
            </a:pPr>
            <a:r>
              <a:rPr lang="ko-KR" altLang="en-US" sz="1500"/>
              <a:t>환생시 환생석을 지급하여 영구적으로 공격력을 올릴 수 있도록 제작</a:t>
            </a:r>
            <a:endParaRPr sz="1500"/>
          </a:p>
          <a:p>
            <a:pPr marL="257175" indent="-161925" algn="l">
              <a:lnSpc>
                <a:spcPct val="150000"/>
              </a:lnSpc>
              <a:spcBef>
                <a:spcPts val="750"/>
              </a:spcBef>
              <a:buSzPts val="2000"/>
            </a:pPr>
            <a:endParaRPr sz="1500"/>
          </a:p>
        </p:txBody>
      </p:sp>
    </p:spTree>
    <p:extLst>
      <p:ext uri="{BB962C8B-B14F-4D97-AF65-F5344CB8AC3E}">
        <p14:creationId xmlns:p14="http://schemas.microsoft.com/office/powerpoint/2010/main" val="2051860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0021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6"/>
          <p:cNvSpPr txBox="1">
            <a:spLocks noGrp="1"/>
          </p:cNvSpPr>
          <p:nvPr>
            <p:ph type="body" idx="4"/>
          </p:nvPr>
        </p:nvSpPr>
        <p:spPr>
          <a:xfrm>
            <a:off x="1614487" y="167878"/>
            <a:ext cx="7393781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indent="0">
              <a:spcBef>
                <a:spcPts val="0"/>
              </a:spcBef>
              <a:buSzPts val="3600"/>
            </a:pPr>
            <a:r>
              <a:rPr lang="ko-KR" dirty="0" smtClean="0"/>
              <a:t> </a:t>
            </a:r>
            <a:r>
              <a:rPr lang="ko-KR" dirty="0"/>
              <a:t>개발정보 – Dangerous Outside</a:t>
            </a:r>
            <a:endParaRPr dirty="0"/>
          </a:p>
        </p:txBody>
      </p:sp>
      <p:sp>
        <p:nvSpPr>
          <p:cNvPr id="167" name="Google Shape;167;p16"/>
          <p:cNvSpPr txBox="1">
            <a:spLocks noGrp="1"/>
          </p:cNvSpPr>
          <p:nvPr>
            <p:ph type="body" idx="5"/>
          </p:nvPr>
        </p:nvSpPr>
        <p:spPr>
          <a:xfrm>
            <a:off x="0" y="510778"/>
            <a:ext cx="1428099" cy="4632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342900" indent="-342900">
              <a:lnSpc>
                <a:spcPct val="200000"/>
              </a:lnSpc>
              <a:spcBef>
                <a:spcPts val="0"/>
              </a:spcBef>
              <a:buSzPts val="2000"/>
            </a:pPr>
            <a:r>
              <a:rPr lang="ko-KR"/>
              <a:t>게임소개</a:t>
            </a:r>
            <a:endParaRPr/>
          </a:p>
          <a:p>
            <a:pPr marL="342900" indent="-342900">
              <a:lnSpc>
                <a:spcPct val="200000"/>
              </a:lnSpc>
              <a:spcBef>
                <a:spcPts val="750"/>
              </a:spcBef>
              <a:buClr>
                <a:schemeClr val="dk1"/>
              </a:buClr>
              <a:buSzPts val="2000"/>
            </a:pPr>
            <a:r>
              <a:rPr lang="ko-KR" b="1">
                <a:solidFill>
                  <a:schemeClr val="dk1"/>
                </a:solidFill>
              </a:rPr>
              <a:t>개발정보</a:t>
            </a:r>
            <a:endParaRPr b="1">
              <a:solidFill>
                <a:schemeClr val="dk1"/>
              </a:solidFill>
            </a:endParaRPr>
          </a:p>
          <a:p>
            <a:pPr marL="342900" indent="-342900">
              <a:lnSpc>
                <a:spcPct val="200000"/>
              </a:lnSpc>
              <a:spcBef>
                <a:spcPts val="750"/>
              </a:spcBef>
              <a:buSzPts val="2000"/>
            </a:pPr>
            <a:r>
              <a:rPr lang="ko-KR"/>
              <a:t>개발진행</a:t>
            </a:r>
            <a:endParaRPr/>
          </a:p>
          <a:p>
            <a:pPr marL="342900" indent="-342900">
              <a:lnSpc>
                <a:spcPct val="200000"/>
              </a:lnSpc>
              <a:spcBef>
                <a:spcPts val="750"/>
              </a:spcBef>
              <a:buSzPts val="2000"/>
            </a:pPr>
            <a:r>
              <a:rPr lang="ko-KR"/>
              <a:t>구현요소</a:t>
            </a:r>
            <a:endParaRPr/>
          </a:p>
        </p:txBody>
      </p:sp>
      <p:sp>
        <p:nvSpPr>
          <p:cNvPr id="168" name="Google Shape;168;p16"/>
          <p:cNvSpPr txBox="1">
            <a:spLocks noGrp="1"/>
          </p:cNvSpPr>
          <p:nvPr>
            <p:ph type="body" idx="6"/>
          </p:nvPr>
        </p:nvSpPr>
        <p:spPr>
          <a:xfrm>
            <a:off x="0" y="25004"/>
            <a:ext cx="1428099" cy="485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ko-KR" b="1">
                <a:solidFill>
                  <a:schemeClr val="dk1"/>
                </a:solidFill>
              </a:rPr>
              <a:t>목차</a:t>
            </a:r>
            <a:endParaRPr/>
          </a:p>
        </p:txBody>
      </p:sp>
      <p:grpSp>
        <p:nvGrpSpPr>
          <p:cNvPr id="169" name="Google Shape;169;p16"/>
          <p:cNvGrpSpPr/>
          <p:nvPr/>
        </p:nvGrpSpPr>
        <p:grpSpPr>
          <a:xfrm>
            <a:off x="2197172" y="1285354"/>
            <a:ext cx="3229241" cy="3083570"/>
            <a:chOff x="2754995" y="1244927"/>
            <a:chExt cx="4305655" cy="4111426"/>
          </a:xfrm>
        </p:grpSpPr>
        <p:sp>
          <p:nvSpPr>
            <p:cNvPr id="170" name="Google Shape;170;p16"/>
            <p:cNvSpPr txBox="1"/>
            <p:nvPr/>
          </p:nvSpPr>
          <p:spPr>
            <a:xfrm>
              <a:off x="2754995" y="1244927"/>
              <a:ext cx="4161718" cy="21697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ko-KR" altLang="en-US" sz="135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제작 기간 </a:t>
              </a:r>
              <a:r>
                <a:rPr lang="en-US" altLang="ko-KR" sz="135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: 13</a:t>
              </a:r>
              <a:r>
                <a:rPr lang="ko-KR" altLang="en-US" sz="135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일 </a:t>
              </a:r>
              <a:r>
                <a:rPr lang="en-US" altLang="ko-KR" sz="135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(23.05.30 ~ 23.06.11)</a:t>
              </a:r>
              <a:endParaRPr sz="135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>
                <a:lnSpc>
                  <a:spcPct val="250000"/>
                </a:lnSpc>
              </a:pPr>
              <a:r>
                <a:rPr lang="ko-KR" altLang="en-US" sz="135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인원 </a:t>
              </a:r>
              <a:r>
                <a:rPr lang="en-US" altLang="ko-KR" sz="135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: 2</a:t>
              </a:r>
              <a:r>
                <a:rPr lang="ko-KR" altLang="en-US" sz="135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명</a:t>
              </a:r>
              <a:endParaRPr sz="135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>
                <a:lnSpc>
                  <a:spcPct val="250000"/>
                </a:lnSpc>
              </a:pPr>
              <a:r>
                <a:rPr lang="ko-KR" altLang="en-US" sz="135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개발환경 </a:t>
              </a:r>
              <a:r>
                <a:rPr lang="en-US" altLang="ko-KR" sz="135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:</a:t>
              </a:r>
              <a:endParaRPr sz="135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71" name="Google Shape;171;p16"/>
            <p:cNvGrpSpPr/>
            <p:nvPr/>
          </p:nvGrpSpPr>
          <p:grpSpPr>
            <a:xfrm>
              <a:off x="4054063" y="2939551"/>
              <a:ext cx="3006587" cy="2416802"/>
              <a:chOff x="2307594" y="4176935"/>
              <a:chExt cx="3006587" cy="2416802"/>
            </a:xfrm>
          </p:grpSpPr>
          <p:grpSp>
            <p:nvGrpSpPr>
              <p:cNvPr id="172" name="Google Shape;172;p16"/>
              <p:cNvGrpSpPr/>
              <p:nvPr/>
            </p:nvGrpSpPr>
            <p:grpSpPr>
              <a:xfrm>
                <a:off x="2307594" y="4872964"/>
                <a:ext cx="3006587" cy="1720773"/>
                <a:chOff x="2964299" y="4585507"/>
                <a:chExt cx="3006587" cy="1720773"/>
              </a:xfrm>
            </p:grpSpPr>
            <p:pic>
              <p:nvPicPr>
                <p:cNvPr id="173" name="Google Shape;173;p16" descr="Unity Technologies Korea - 유니티 코리아 - Home | Facebook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/>
                <a:stretch/>
              </p:blipFill>
              <p:spPr>
                <a:xfrm>
                  <a:off x="2998633" y="4585507"/>
                  <a:ext cx="469982" cy="49948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174" name="Google Shape;174;p16"/>
                <p:cNvGrpSpPr/>
                <p:nvPr/>
              </p:nvGrpSpPr>
              <p:grpSpPr>
                <a:xfrm>
                  <a:off x="2964299" y="5806800"/>
                  <a:ext cx="1684988" cy="499480"/>
                  <a:chOff x="1558791" y="5350260"/>
                  <a:chExt cx="2066961" cy="612708"/>
                </a:xfrm>
              </p:grpSpPr>
              <p:sp>
                <p:nvSpPr>
                  <p:cNvPr id="175" name="Google Shape;175;p16"/>
                  <p:cNvSpPr txBox="1"/>
                  <p:nvPr/>
                </p:nvSpPr>
                <p:spPr>
                  <a:xfrm>
                    <a:off x="2294351" y="5456560"/>
                    <a:ext cx="1331401" cy="49076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68569" tIns="34275" rIns="68569" bIns="34275" anchor="t" anchorCtr="0">
                    <a:spAutoFit/>
                  </a:bodyPr>
                  <a:lstStyle/>
                  <a:p>
                    <a:pPr>
                      <a:buSzPts val="2000"/>
                    </a:pPr>
                    <a:r>
                      <a:rPr lang="en-US" altLang="ko-KR" sz="150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rPr>
                      <a:t>Git hub</a:t>
                    </a:r>
                    <a:endParaRPr sz="1500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pic>
                <p:nvPicPr>
                  <p:cNvPr id="176" name="Google Shape;176;p16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/>
                  <a:stretch/>
                </p:blipFill>
                <p:spPr>
                  <a:xfrm>
                    <a:off x="1558791" y="5350260"/>
                    <a:ext cx="612708" cy="61270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>
                    <a:outerShdw blurRad="50800" dist="38100" dir="2700000" algn="tl" rotWithShape="0">
                      <a:srgbClr val="000000">
                        <a:alpha val="40000"/>
                      </a:srgbClr>
                    </a:outerShdw>
                  </a:effectLst>
                </p:spPr>
              </p:pic>
            </p:grpSp>
            <p:grpSp>
              <p:nvGrpSpPr>
                <p:cNvPr id="177" name="Google Shape;177;p16"/>
                <p:cNvGrpSpPr/>
                <p:nvPr/>
              </p:nvGrpSpPr>
              <p:grpSpPr>
                <a:xfrm>
                  <a:off x="2979047" y="5191677"/>
                  <a:ext cx="2991839" cy="471975"/>
                  <a:chOff x="1576884" y="4545496"/>
                  <a:chExt cx="3670068" cy="578969"/>
                </a:xfrm>
              </p:grpSpPr>
              <p:sp>
                <p:nvSpPr>
                  <p:cNvPr id="178" name="Google Shape;178;p16"/>
                  <p:cNvSpPr txBox="1"/>
                  <p:nvPr/>
                </p:nvSpPr>
                <p:spPr>
                  <a:xfrm>
                    <a:off x="2294352" y="4633703"/>
                    <a:ext cx="2952600" cy="49076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68569" tIns="34275" rIns="68569" bIns="34275" anchor="t" anchorCtr="0">
                    <a:spAutoFit/>
                  </a:bodyPr>
                  <a:lstStyle/>
                  <a:p>
                    <a:pPr>
                      <a:buSzPts val="2000"/>
                    </a:pPr>
                    <a:r>
                      <a:rPr lang="en-US" altLang="ko-KR" sz="150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rPr>
                      <a:t>Visual Studio 2022</a:t>
                    </a:r>
                    <a:endParaRPr sz="1500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pic>
                <p:nvPicPr>
                  <p:cNvPr id="179" name="Google Shape;179;p16"/>
                  <p:cNvPicPr preferRelativeResize="0"/>
                  <p:nvPr/>
                </p:nvPicPr>
                <p:blipFill rotWithShape="1">
                  <a:blip r:embed="rId5">
                    <a:alphaModFix/>
                  </a:blip>
                  <a:srcRect/>
                  <a:stretch/>
                </p:blipFill>
                <p:spPr>
                  <a:xfrm>
                    <a:off x="1576884" y="4545496"/>
                    <a:ext cx="576524" cy="57652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>
                    <a:outerShdw blurRad="50800" dist="38100" dir="2700000" algn="tl" rotWithShape="0">
                      <a:srgbClr val="000000">
                        <a:alpha val="40000"/>
                      </a:srgbClr>
                    </a:outerShdw>
                  </a:effectLst>
                </p:spPr>
              </p:pic>
            </p:grpSp>
            <p:sp>
              <p:nvSpPr>
                <p:cNvPr id="180" name="Google Shape;180;p16"/>
                <p:cNvSpPr txBox="1"/>
                <p:nvPr/>
              </p:nvSpPr>
              <p:spPr>
                <a:xfrm>
                  <a:off x="3563928" y="4652939"/>
                  <a:ext cx="869165" cy="40006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8569" tIns="34275" rIns="68569" bIns="34275" anchor="t" anchorCtr="0">
                  <a:spAutoFit/>
                </a:bodyPr>
                <a:lstStyle/>
                <a:p>
                  <a:pPr>
                    <a:buSzPts val="2000"/>
                  </a:pPr>
                  <a:r>
                    <a:rPr lang="en-US" altLang="ko-KR" sz="1500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Unity</a:t>
                  </a:r>
                  <a:endParaRPr sz="15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pic>
            <p:nvPicPr>
              <p:cNvPr id="181" name="Google Shape;181;p16" descr="A Google Play Játékok-profil szerkesztése - Hogyan Kell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2341929" y="4176935"/>
                <a:ext cx="465146" cy="49948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2" name="Google Shape;182;p16"/>
              <p:cNvSpPr txBox="1"/>
              <p:nvPr/>
            </p:nvSpPr>
            <p:spPr>
              <a:xfrm>
                <a:off x="2926258" y="4326052"/>
                <a:ext cx="1066323" cy="4000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spAutoFit/>
              </a:bodyPr>
              <a:lstStyle/>
              <a:p>
                <a:pPr>
                  <a:buSzPts val="2000"/>
                </a:pPr>
                <a:r>
                  <a:rPr lang="en-US" altLang="ko-KR" sz="15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GPGS</a:t>
                </a:r>
                <a:endParaRPr sz="15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cxnSp>
        <p:nvCxnSpPr>
          <p:cNvPr id="183" name="Google Shape;183;p16"/>
          <p:cNvCxnSpPr/>
          <p:nvPr/>
        </p:nvCxnSpPr>
        <p:spPr>
          <a:xfrm>
            <a:off x="1428099" y="773084"/>
            <a:ext cx="612817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561822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0021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"/>
          <p:cNvSpPr txBox="1">
            <a:spLocks noGrp="1"/>
          </p:cNvSpPr>
          <p:nvPr>
            <p:ph type="body" idx="4"/>
          </p:nvPr>
        </p:nvSpPr>
        <p:spPr>
          <a:xfrm>
            <a:off x="1614487" y="167878"/>
            <a:ext cx="7393781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indent="0">
              <a:spcBef>
                <a:spcPts val="0"/>
              </a:spcBef>
              <a:buSzPts val="3600"/>
            </a:pPr>
            <a:r>
              <a:rPr lang="ko-KR" dirty="0"/>
              <a:t> </a:t>
            </a:r>
            <a:r>
              <a:rPr lang="ko-KR" dirty="0" smtClean="0"/>
              <a:t>개발진행 </a:t>
            </a:r>
            <a:r>
              <a:rPr lang="ko-KR" dirty="0"/>
              <a:t>– Dangerous Outside</a:t>
            </a:r>
            <a:endParaRPr dirty="0"/>
          </a:p>
        </p:txBody>
      </p:sp>
      <p:sp>
        <p:nvSpPr>
          <p:cNvPr id="189" name="Google Shape;189;p17"/>
          <p:cNvSpPr txBox="1">
            <a:spLocks noGrp="1"/>
          </p:cNvSpPr>
          <p:nvPr>
            <p:ph type="body" idx="5"/>
          </p:nvPr>
        </p:nvSpPr>
        <p:spPr>
          <a:xfrm>
            <a:off x="0" y="510778"/>
            <a:ext cx="1428099" cy="4632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342900" indent="-342900">
              <a:lnSpc>
                <a:spcPct val="200000"/>
              </a:lnSpc>
              <a:spcBef>
                <a:spcPts val="0"/>
              </a:spcBef>
              <a:buSzPts val="2000"/>
            </a:pPr>
            <a:r>
              <a:rPr lang="ko-KR"/>
              <a:t>게임소개</a:t>
            </a:r>
            <a:endParaRPr/>
          </a:p>
          <a:p>
            <a:pPr marL="342900" indent="-342900">
              <a:lnSpc>
                <a:spcPct val="200000"/>
              </a:lnSpc>
              <a:spcBef>
                <a:spcPts val="750"/>
              </a:spcBef>
              <a:buSzPts val="2000"/>
            </a:pPr>
            <a:r>
              <a:rPr lang="ko-KR"/>
              <a:t>개발정보</a:t>
            </a:r>
            <a:endParaRPr/>
          </a:p>
          <a:p>
            <a:pPr marL="342900" indent="-342900">
              <a:lnSpc>
                <a:spcPct val="200000"/>
              </a:lnSpc>
              <a:spcBef>
                <a:spcPts val="750"/>
              </a:spcBef>
              <a:buClr>
                <a:schemeClr val="dk1"/>
              </a:buClr>
              <a:buSzPts val="2000"/>
            </a:pPr>
            <a:r>
              <a:rPr lang="ko-KR" b="1">
                <a:solidFill>
                  <a:schemeClr val="dk1"/>
                </a:solidFill>
              </a:rPr>
              <a:t>개발진행</a:t>
            </a:r>
            <a:endParaRPr b="1">
              <a:solidFill>
                <a:schemeClr val="dk1"/>
              </a:solidFill>
            </a:endParaRPr>
          </a:p>
          <a:p>
            <a:pPr marL="342900" indent="-342900">
              <a:lnSpc>
                <a:spcPct val="200000"/>
              </a:lnSpc>
              <a:spcBef>
                <a:spcPts val="750"/>
              </a:spcBef>
              <a:buSzPts val="2000"/>
            </a:pPr>
            <a:r>
              <a:rPr lang="ko-KR"/>
              <a:t>구현요소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90" name="Google Shape;190;p17"/>
          <p:cNvSpPr txBox="1">
            <a:spLocks noGrp="1"/>
          </p:cNvSpPr>
          <p:nvPr>
            <p:ph type="body" idx="6"/>
          </p:nvPr>
        </p:nvSpPr>
        <p:spPr>
          <a:xfrm>
            <a:off x="0" y="25004"/>
            <a:ext cx="1428099" cy="485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ko-KR" b="1">
                <a:solidFill>
                  <a:schemeClr val="dk1"/>
                </a:solidFill>
              </a:rPr>
              <a:t>목차</a:t>
            </a:r>
            <a:endParaRPr/>
          </a:p>
        </p:txBody>
      </p:sp>
      <p:cxnSp>
        <p:nvCxnSpPr>
          <p:cNvPr id="191" name="Google Shape;191;p17"/>
          <p:cNvCxnSpPr/>
          <p:nvPr/>
        </p:nvCxnSpPr>
        <p:spPr>
          <a:xfrm>
            <a:off x="1428100" y="773084"/>
            <a:ext cx="5866319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2" name="Google Shape;192;p17"/>
          <p:cNvSpPr txBox="1"/>
          <p:nvPr/>
        </p:nvSpPr>
        <p:spPr>
          <a:xfrm>
            <a:off x="2892612" y="1095528"/>
            <a:ext cx="4039875" cy="3912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lnSpc>
                <a:spcPct val="150000"/>
              </a:lnSpc>
              <a:buSzPts val="1100"/>
            </a:pPr>
            <a:r>
              <a:rPr lang="en-US" altLang="ko-KR" sz="135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Google </a:t>
            </a:r>
            <a:r>
              <a:rPr lang="ko-KR" altLang="en-US" sz="135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계정 로그인 연동</a:t>
            </a:r>
            <a:endParaRPr sz="135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>
              <a:lnSpc>
                <a:spcPct val="150000"/>
              </a:lnSpc>
              <a:buSzPts val="1100"/>
            </a:pPr>
            <a:r>
              <a:rPr lang="en-US" altLang="ko-KR" sz="135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r>
              <a:rPr lang="ko-KR" altLang="en-US" sz="135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플레이어 정보 </a:t>
            </a:r>
            <a:r>
              <a:rPr lang="en-US" altLang="ko-KR" sz="135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Save </a:t>
            </a:r>
            <a:r>
              <a:rPr lang="ko-KR" altLang="en-US" sz="135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및 </a:t>
            </a:r>
            <a:r>
              <a:rPr lang="en-US" altLang="ko-KR" sz="135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Load</a:t>
            </a:r>
            <a:endParaRPr sz="135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>
              <a:lnSpc>
                <a:spcPct val="150000"/>
              </a:lnSpc>
              <a:buSzPts val="1100"/>
            </a:pPr>
            <a:r>
              <a:rPr lang="en-US" altLang="ko-KR" sz="135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</a:t>
            </a:r>
            <a:r>
              <a:rPr lang="ko-KR" altLang="en-US" sz="135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랭킹 및 업적</a:t>
            </a:r>
            <a:endParaRPr sz="135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>
              <a:lnSpc>
                <a:spcPct val="150000"/>
              </a:lnSpc>
              <a:buSzPts val="1100"/>
            </a:pPr>
            <a:r>
              <a:rPr lang="en-US" altLang="ko-KR" sz="135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</a:t>
            </a:r>
            <a:r>
              <a:rPr lang="ko-KR" altLang="en-US" sz="135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상점 </a:t>
            </a:r>
            <a:r>
              <a:rPr lang="en-US" altLang="ko-KR" sz="135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(InApp </a:t>
            </a:r>
            <a:r>
              <a:rPr lang="ko-KR" altLang="en-US" sz="135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 및 광고</a:t>
            </a:r>
            <a:r>
              <a:rPr lang="en-US" altLang="ko-KR" sz="135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135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>
              <a:lnSpc>
                <a:spcPct val="150000"/>
              </a:lnSpc>
              <a:buSzPts val="1100"/>
            </a:pPr>
            <a:r>
              <a:rPr lang="en-US" altLang="ko-KR" sz="135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</a:t>
            </a:r>
            <a:r>
              <a:rPr lang="ko-KR" altLang="en-US" sz="135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로컬라이제이션</a:t>
            </a:r>
            <a:endParaRPr sz="135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>
              <a:lnSpc>
                <a:spcPct val="150000"/>
              </a:lnSpc>
              <a:buSzPts val="1100"/>
            </a:pPr>
            <a:r>
              <a:rPr lang="en-US" altLang="ko-KR" sz="135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6. </a:t>
            </a:r>
            <a:r>
              <a:rPr lang="ko-KR" altLang="en-US" sz="135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강화시스템</a:t>
            </a:r>
            <a:endParaRPr sz="135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>
              <a:lnSpc>
                <a:spcPct val="150000"/>
              </a:lnSpc>
              <a:buSzPts val="1100"/>
            </a:pPr>
            <a:r>
              <a:rPr lang="en-US" altLang="ko-KR" sz="135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7. </a:t>
            </a:r>
            <a:r>
              <a:rPr lang="ko-KR" altLang="en-US" sz="135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캐릭터 </a:t>
            </a:r>
            <a:r>
              <a:rPr lang="en-US" altLang="ko-KR" sz="135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-KR" altLang="en-US" sz="135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몬스터</a:t>
            </a:r>
            <a:endParaRPr sz="135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>
              <a:lnSpc>
                <a:spcPct val="150000"/>
              </a:lnSpc>
              <a:buSzPts val="1100"/>
            </a:pPr>
            <a:r>
              <a:rPr lang="en-US" altLang="ko-KR" sz="135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8. </a:t>
            </a:r>
            <a:r>
              <a:rPr lang="ko-KR" altLang="en-US" sz="135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스테이지</a:t>
            </a:r>
            <a:endParaRPr sz="135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>
              <a:lnSpc>
                <a:spcPct val="150000"/>
              </a:lnSpc>
              <a:buSzPts val="1100"/>
            </a:pPr>
            <a:r>
              <a:rPr lang="en-US" altLang="ko-KR" sz="135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9.  UI</a:t>
            </a:r>
            <a:endParaRPr sz="135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>
              <a:lnSpc>
                <a:spcPct val="150000"/>
              </a:lnSpc>
              <a:buSzPts val="1100"/>
            </a:pPr>
            <a:r>
              <a:rPr lang="en-US" altLang="ko-KR" sz="135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10. </a:t>
            </a:r>
            <a:r>
              <a:rPr lang="ko-KR" altLang="en-US" sz="135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코스튬 시스템</a:t>
            </a:r>
            <a:endParaRPr sz="135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>
              <a:lnSpc>
                <a:spcPct val="150000"/>
              </a:lnSpc>
              <a:buSzPts val="1100"/>
            </a:pPr>
            <a:r>
              <a:rPr lang="en-US" altLang="ko-KR" sz="135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11. </a:t>
            </a:r>
            <a:r>
              <a:rPr lang="ko-KR" altLang="en-US" sz="135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환생 시스템</a:t>
            </a:r>
            <a:endParaRPr sz="135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26959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002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"/>
          <p:cNvSpPr txBox="1">
            <a:spLocks noGrp="1"/>
          </p:cNvSpPr>
          <p:nvPr>
            <p:ph type="body" idx="1"/>
          </p:nvPr>
        </p:nvSpPr>
        <p:spPr>
          <a:xfrm>
            <a:off x="1698526" y="2043896"/>
            <a:ext cx="4115961" cy="1673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257175" indent="-257175" algn="l">
              <a:lnSpc>
                <a:spcPct val="150000"/>
              </a:lnSpc>
              <a:spcBef>
                <a:spcPts val="0"/>
              </a:spcBef>
              <a:buSzPts val="2000"/>
              <a:buFont typeface="Arial"/>
              <a:buChar char="•"/>
            </a:pPr>
            <a:r>
              <a:rPr lang="ko-KR" altLang="en-US" sz="1500"/>
              <a:t>게임접속시 </a:t>
            </a:r>
            <a:r>
              <a:rPr lang="en-US" altLang="ko-KR" sz="1500"/>
              <a:t>Google</a:t>
            </a:r>
            <a:r>
              <a:rPr lang="ko-KR" altLang="en-US" sz="1500"/>
              <a:t>로그인이 자동으로 진행</a:t>
            </a:r>
            <a:endParaRPr sz="1500"/>
          </a:p>
          <a:p>
            <a:pPr marL="257175" indent="-257175" algn="l">
              <a:lnSpc>
                <a:spcPct val="150000"/>
              </a:lnSpc>
              <a:spcBef>
                <a:spcPts val="750"/>
              </a:spcBef>
              <a:buSzPts val="2000"/>
              <a:buFont typeface="Arial"/>
              <a:buChar char="•"/>
            </a:pPr>
            <a:r>
              <a:rPr lang="ko-KR" altLang="en-US" sz="1500"/>
              <a:t>로그인이 성공하면 시작하기 버튼이 활성화 됨</a:t>
            </a:r>
            <a:endParaRPr sz="1500"/>
          </a:p>
        </p:txBody>
      </p:sp>
      <p:sp>
        <p:nvSpPr>
          <p:cNvPr id="198" name="Google Shape;198;p18"/>
          <p:cNvSpPr txBox="1">
            <a:spLocks noGrp="1"/>
          </p:cNvSpPr>
          <p:nvPr>
            <p:ph type="body" idx="5"/>
          </p:nvPr>
        </p:nvSpPr>
        <p:spPr>
          <a:xfrm>
            <a:off x="0" y="510778"/>
            <a:ext cx="1428099" cy="4632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342900" indent="-342900">
              <a:lnSpc>
                <a:spcPct val="200000"/>
              </a:lnSpc>
              <a:spcBef>
                <a:spcPts val="0"/>
              </a:spcBef>
              <a:buSzPts val="2000"/>
            </a:pPr>
            <a:r>
              <a:rPr lang="ko-KR"/>
              <a:t>게임소개</a:t>
            </a:r>
            <a:endParaRPr/>
          </a:p>
          <a:p>
            <a:pPr marL="342900" indent="-342900">
              <a:lnSpc>
                <a:spcPct val="200000"/>
              </a:lnSpc>
              <a:spcBef>
                <a:spcPts val="750"/>
              </a:spcBef>
              <a:buSzPts val="2000"/>
            </a:pPr>
            <a:r>
              <a:rPr lang="ko-KR"/>
              <a:t>개발정보</a:t>
            </a:r>
            <a:endParaRPr/>
          </a:p>
          <a:p>
            <a:pPr marL="342900" indent="-342900">
              <a:lnSpc>
                <a:spcPct val="200000"/>
              </a:lnSpc>
              <a:spcBef>
                <a:spcPts val="750"/>
              </a:spcBef>
              <a:buSzPts val="2000"/>
            </a:pPr>
            <a:r>
              <a:rPr lang="ko-KR"/>
              <a:t>개발진행</a:t>
            </a:r>
            <a:endParaRPr/>
          </a:p>
          <a:p>
            <a:pPr marL="342900" indent="-342900">
              <a:lnSpc>
                <a:spcPct val="200000"/>
              </a:lnSpc>
              <a:spcBef>
                <a:spcPts val="750"/>
              </a:spcBef>
              <a:buClr>
                <a:schemeClr val="dk1"/>
              </a:buClr>
              <a:buSzPts val="2000"/>
            </a:pPr>
            <a:r>
              <a:rPr lang="ko-KR" b="1">
                <a:solidFill>
                  <a:schemeClr val="dk1"/>
                </a:solidFill>
              </a:rPr>
              <a:t>구현요소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99" name="Google Shape;199;p18"/>
          <p:cNvSpPr txBox="1">
            <a:spLocks noGrp="1"/>
          </p:cNvSpPr>
          <p:nvPr>
            <p:ph type="body" idx="6"/>
          </p:nvPr>
        </p:nvSpPr>
        <p:spPr>
          <a:xfrm>
            <a:off x="0" y="25004"/>
            <a:ext cx="1428099" cy="485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ko-KR" b="1">
                <a:solidFill>
                  <a:schemeClr val="dk1"/>
                </a:solidFill>
              </a:rPr>
              <a:t>목차</a:t>
            </a:r>
            <a:endParaRPr/>
          </a:p>
        </p:txBody>
      </p:sp>
      <p:cxnSp>
        <p:nvCxnSpPr>
          <p:cNvPr id="200" name="Google Shape;200;p18"/>
          <p:cNvCxnSpPr/>
          <p:nvPr/>
        </p:nvCxnSpPr>
        <p:spPr>
          <a:xfrm>
            <a:off x="1428100" y="773084"/>
            <a:ext cx="5866319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8"/>
          <p:cNvSpPr txBox="1"/>
          <p:nvPr/>
        </p:nvSpPr>
        <p:spPr>
          <a:xfrm>
            <a:off x="1641502" y="138784"/>
            <a:ext cx="7393781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lnSpc>
                <a:spcPct val="90000"/>
              </a:lnSpc>
              <a:buClr>
                <a:srgbClr val="BFCAD6"/>
              </a:buClr>
              <a:buSzPts val="3600"/>
            </a:pPr>
            <a:r>
              <a:rPr lang="ko-KR" altLang="en-US" sz="2700" b="1">
                <a:solidFill>
                  <a:srgbClr val="BFCAD6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2700" b="1">
                <a:solidFill>
                  <a:srgbClr val="BFCAD6"/>
                </a:solidFill>
                <a:latin typeface="Malgun Gothic"/>
                <a:ea typeface="Malgun Gothic"/>
                <a:cs typeface="Malgun Gothic"/>
                <a:sym typeface="Malgun Gothic"/>
              </a:rPr>
              <a:t>#1. Google</a:t>
            </a:r>
            <a:r>
              <a:rPr lang="ko-KR" altLang="en-US" sz="2700" b="1">
                <a:solidFill>
                  <a:srgbClr val="BFCAD6"/>
                </a:solidFill>
                <a:latin typeface="Malgun Gothic"/>
                <a:ea typeface="Malgun Gothic"/>
                <a:cs typeface="Malgun Gothic"/>
                <a:sym typeface="Malgun Gothic"/>
              </a:rPr>
              <a:t>계정 로그인</a:t>
            </a:r>
            <a:endParaRPr sz="2700" b="1">
              <a:solidFill>
                <a:srgbClr val="BFCAD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2" name="Google Shape;20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7384" y="3138512"/>
            <a:ext cx="2686440" cy="1673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7384" y="1144556"/>
            <a:ext cx="2686439" cy="16739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8170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002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7382" y="3123833"/>
            <a:ext cx="1371603" cy="1673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7362999" y="3136881"/>
            <a:ext cx="1420823" cy="1660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97382" y="1153154"/>
            <a:ext cx="2686440" cy="167398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9"/>
          <p:cNvSpPr txBox="1">
            <a:spLocks noGrp="1"/>
          </p:cNvSpPr>
          <p:nvPr>
            <p:ph type="body" idx="5"/>
          </p:nvPr>
        </p:nvSpPr>
        <p:spPr>
          <a:xfrm>
            <a:off x="0" y="510778"/>
            <a:ext cx="1428099" cy="4632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342900" indent="-342900">
              <a:lnSpc>
                <a:spcPct val="200000"/>
              </a:lnSpc>
              <a:spcBef>
                <a:spcPts val="0"/>
              </a:spcBef>
              <a:buSzPts val="2000"/>
            </a:pPr>
            <a:r>
              <a:rPr lang="ko-KR"/>
              <a:t>게임소개</a:t>
            </a:r>
            <a:endParaRPr/>
          </a:p>
          <a:p>
            <a:pPr marL="342900" indent="-342900">
              <a:lnSpc>
                <a:spcPct val="200000"/>
              </a:lnSpc>
              <a:spcBef>
                <a:spcPts val="750"/>
              </a:spcBef>
              <a:buSzPts val="2000"/>
            </a:pPr>
            <a:r>
              <a:rPr lang="ko-KR"/>
              <a:t>개발정보</a:t>
            </a:r>
            <a:endParaRPr/>
          </a:p>
          <a:p>
            <a:pPr marL="342900" indent="-342900">
              <a:lnSpc>
                <a:spcPct val="200000"/>
              </a:lnSpc>
              <a:spcBef>
                <a:spcPts val="750"/>
              </a:spcBef>
              <a:buSzPts val="2000"/>
            </a:pPr>
            <a:r>
              <a:rPr lang="ko-KR"/>
              <a:t>개발진행</a:t>
            </a:r>
            <a:endParaRPr/>
          </a:p>
          <a:p>
            <a:pPr marL="342900" indent="-342900">
              <a:lnSpc>
                <a:spcPct val="200000"/>
              </a:lnSpc>
              <a:spcBef>
                <a:spcPts val="750"/>
              </a:spcBef>
              <a:buClr>
                <a:schemeClr val="dk1"/>
              </a:buClr>
              <a:buSzPts val="2000"/>
            </a:pPr>
            <a:r>
              <a:rPr lang="ko-KR" b="1">
                <a:solidFill>
                  <a:schemeClr val="dk1"/>
                </a:solidFill>
              </a:rPr>
              <a:t>구현요소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body" idx="6"/>
          </p:nvPr>
        </p:nvSpPr>
        <p:spPr>
          <a:xfrm>
            <a:off x="0" y="25004"/>
            <a:ext cx="1428099" cy="485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ko-KR" b="1">
                <a:solidFill>
                  <a:schemeClr val="dk1"/>
                </a:solidFill>
              </a:rPr>
              <a:t>목차</a:t>
            </a:r>
            <a:endParaRPr/>
          </a:p>
        </p:txBody>
      </p:sp>
      <p:cxnSp>
        <p:nvCxnSpPr>
          <p:cNvPr id="213" name="Google Shape;213;p19"/>
          <p:cNvCxnSpPr/>
          <p:nvPr/>
        </p:nvCxnSpPr>
        <p:spPr>
          <a:xfrm>
            <a:off x="1428100" y="773084"/>
            <a:ext cx="5866319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4" name="Google Shape;214;p19"/>
          <p:cNvSpPr txBox="1"/>
          <p:nvPr/>
        </p:nvSpPr>
        <p:spPr>
          <a:xfrm>
            <a:off x="1641502" y="138784"/>
            <a:ext cx="7393781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lnSpc>
                <a:spcPct val="90000"/>
              </a:lnSpc>
              <a:buClr>
                <a:srgbClr val="BFCAD6"/>
              </a:buClr>
              <a:buSzPts val="3600"/>
            </a:pPr>
            <a:r>
              <a:rPr lang="ko-KR" altLang="en-US" sz="2700" b="1">
                <a:solidFill>
                  <a:srgbClr val="BFCAD6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2700" b="1">
                <a:solidFill>
                  <a:srgbClr val="BFCAD6"/>
                </a:solidFill>
                <a:latin typeface="Malgun Gothic"/>
                <a:ea typeface="Malgun Gothic"/>
                <a:cs typeface="Malgun Gothic"/>
                <a:sym typeface="Malgun Gothic"/>
              </a:rPr>
              <a:t>#2. </a:t>
            </a:r>
            <a:r>
              <a:rPr lang="ko-KR" altLang="en-US" sz="2700" b="1">
                <a:solidFill>
                  <a:srgbClr val="BFCAD6"/>
                </a:solidFill>
                <a:latin typeface="Malgun Gothic"/>
                <a:ea typeface="Malgun Gothic"/>
                <a:cs typeface="Malgun Gothic"/>
                <a:sym typeface="Malgun Gothic"/>
              </a:rPr>
              <a:t>플레이어 정보 </a:t>
            </a:r>
            <a:r>
              <a:rPr lang="en-US" altLang="ko-KR" sz="2700" b="1">
                <a:solidFill>
                  <a:srgbClr val="BFCAD6"/>
                </a:solidFill>
                <a:latin typeface="Malgun Gothic"/>
                <a:ea typeface="Malgun Gothic"/>
                <a:cs typeface="Malgun Gothic"/>
                <a:sym typeface="Malgun Gothic"/>
              </a:rPr>
              <a:t>Save &amp; Load</a:t>
            </a:r>
            <a:endParaRPr sz="2700" b="1">
              <a:solidFill>
                <a:srgbClr val="BFCAD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5" name="Google Shape;215;p19"/>
          <p:cNvSpPr txBox="1">
            <a:spLocks noGrp="1"/>
          </p:cNvSpPr>
          <p:nvPr>
            <p:ph type="body" idx="1"/>
          </p:nvPr>
        </p:nvSpPr>
        <p:spPr>
          <a:xfrm>
            <a:off x="1698526" y="2043896"/>
            <a:ext cx="3949972" cy="1673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257175" indent="-257175" algn="l">
              <a:lnSpc>
                <a:spcPct val="150000"/>
              </a:lnSpc>
              <a:spcBef>
                <a:spcPts val="0"/>
              </a:spcBef>
              <a:buSzPts val="2000"/>
              <a:buFont typeface="Arial"/>
              <a:buChar char="•"/>
            </a:pPr>
            <a:r>
              <a:rPr lang="ko-KR" altLang="en-US" sz="1500" dirty="0"/>
              <a:t>플레이어의 </a:t>
            </a:r>
            <a:r>
              <a:rPr lang="ko-KR" altLang="en-US" sz="1500" dirty="0" err="1"/>
              <a:t>구글아이디를</a:t>
            </a:r>
            <a:r>
              <a:rPr lang="ko-KR" altLang="en-US" sz="1500" dirty="0"/>
              <a:t> 이용해서 </a:t>
            </a:r>
            <a:r>
              <a:rPr lang="ko-KR" altLang="en-US" sz="1500" dirty="0" err="1"/>
              <a:t>구글</a:t>
            </a:r>
            <a:r>
              <a:rPr lang="ko-KR" altLang="en-US" sz="1500" dirty="0"/>
              <a:t> </a:t>
            </a:r>
            <a:r>
              <a:rPr lang="ko-KR" altLang="en-US" sz="1500" dirty="0" err="1"/>
              <a:t>클라우드에</a:t>
            </a:r>
            <a:r>
              <a:rPr lang="ko-KR" altLang="en-US" sz="1500" dirty="0"/>
              <a:t> 데이터를 저장</a:t>
            </a:r>
            <a:endParaRPr sz="1500" dirty="0"/>
          </a:p>
          <a:p>
            <a:pPr marL="257175" indent="-257175" algn="l">
              <a:lnSpc>
                <a:spcPct val="150000"/>
              </a:lnSpc>
              <a:spcBef>
                <a:spcPts val="750"/>
              </a:spcBef>
              <a:buSzPts val="2000"/>
              <a:buFont typeface="Arial"/>
              <a:buChar char="•"/>
            </a:pPr>
            <a:r>
              <a:rPr lang="ko-KR" altLang="en-US" sz="1500" dirty="0"/>
              <a:t>골드나 다이아에 변동이 있을 때 마다 </a:t>
            </a:r>
            <a:r>
              <a:rPr lang="ko-KR" altLang="en-US" sz="1500" dirty="0" err="1"/>
              <a:t>클라우드에</a:t>
            </a:r>
            <a:r>
              <a:rPr lang="ko-KR" altLang="en-US" sz="1500" dirty="0"/>
              <a:t> 데이터가 저장되도록 구현</a:t>
            </a: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291738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0021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7382" y="3123834"/>
            <a:ext cx="2686440" cy="1673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7382" y="1153154"/>
            <a:ext cx="2686440" cy="167398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0"/>
          <p:cNvSpPr txBox="1">
            <a:spLocks noGrp="1"/>
          </p:cNvSpPr>
          <p:nvPr>
            <p:ph type="body" idx="5"/>
          </p:nvPr>
        </p:nvSpPr>
        <p:spPr>
          <a:xfrm>
            <a:off x="0" y="510778"/>
            <a:ext cx="1428099" cy="4632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342900" indent="-342900">
              <a:lnSpc>
                <a:spcPct val="200000"/>
              </a:lnSpc>
              <a:spcBef>
                <a:spcPts val="0"/>
              </a:spcBef>
              <a:buSzPts val="2000"/>
            </a:pPr>
            <a:r>
              <a:rPr lang="ko-KR"/>
              <a:t>게임소개</a:t>
            </a:r>
            <a:endParaRPr/>
          </a:p>
          <a:p>
            <a:pPr marL="342900" indent="-342900">
              <a:lnSpc>
                <a:spcPct val="200000"/>
              </a:lnSpc>
              <a:spcBef>
                <a:spcPts val="750"/>
              </a:spcBef>
              <a:buSzPts val="2000"/>
            </a:pPr>
            <a:r>
              <a:rPr lang="ko-KR"/>
              <a:t>개발정보</a:t>
            </a:r>
            <a:endParaRPr/>
          </a:p>
          <a:p>
            <a:pPr marL="342900" indent="-342900">
              <a:lnSpc>
                <a:spcPct val="200000"/>
              </a:lnSpc>
              <a:spcBef>
                <a:spcPts val="750"/>
              </a:spcBef>
              <a:buSzPts val="2000"/>
            </a:pPr>
            <a:r>
              <a:rPr lang="ko-KR"/>
              <a:t>개발진행</a:t>
            </a:r>
            <a:endParaRPr/>
          </a:p>
          <a:p>
            <a:pPr marL="342900" indent="-342900">
              <a:lnSpc>
                <a:spcPct val="200000"/>
              </a:lnSpc>
              <a:spcBef>
                <a:spcPts val="750"/>
              </a:spcBef>
              <a:buClr>
                <a:schemeClr val="dk1"/>
              </a:buClr>
              <a:buSzPts val="2000"/>
            </a:pPr>
            <a:r>
              <a:rPr lang="ko-KR" b="1">
                <a:solidFill>
                  <a:schemeClr val="dk1"/>
                </a:solidFill>
              </a:rPr>
              <a:t>구현요소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23" name="Google Shape;223;p20"/>
          <p:cNvSpPr txBox="1">
            <a:spLocks noGrp="1"/>
          </p:cNvSpPr>
          <p:nvPr>
            <p:ph type="body" idx="6"/>
          </p:nvPr>
        </p:nvSpPr>
        <p:spPr>
          <a:xfrm>
            <a:off x="0" y="25004"/>
            <a:ext cx="1428099" cy="485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ko-KR" b="1">
                <a:solidFill>
                  <a:schemeClr val="dk1"/>
                </a:solidFill>
              </a:rPr>
              <a:t>목차</a:t>
            </a:r>
            <a:endParaRPr/>
          </a:p>
        </p:txBody>
      </p:sp>
      <p:cxnSp>
        <p:nvCxnSpPr>
          <p:cNvPr id="224" name="Google Shape;224;p20"/>
          <p:cNvCxnSpPr/>
          <p:nvPr/>
        </p:nvCxnSpPr>
        <p:spPr>
          <a:xfrm>
            <a:off x="1428100" y="773084"/>
            <a:ext cx="5866319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5" name="Google Shape;225;p20"/>
          <p:cNvSpPr txBox="1"/>
          <p:nvPr/>
        </p:nvSpPr>
        <p:spPr>
          <a:xfrm>
            <a:off x="1641502" y="138784"/>
            <a:ext cx="7393781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lnSpc>
                <a:spcPct val="90000"/>
              </a:lnSpc>
              <a:buClr>
                <a:srgbClr val="BFCAD6"/>
              </a:buClr>
              <a:buSzPts val="3600"/>
            </a:pPr>
            <a:r>
              <a:rPr lang="ko-KR" altLang="en-US" sz="2700" b="1">
                <a:solidFill>
                  <a:srgbClr val="BFCAD6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2700" b="1">
                <a:solidFill>
                  <a:srgbClr val="BFCAD6"/>
                </a:solidFill>
                <a:latin typeface="Malgun Gothic"/>
                <a:ea typeface="Malgun Gothic"/>
                <a:cs typeface="Malgun Gothic"/>
                <a:sym typeface="Malgun Gothic"/>
              </a:rPr>
              <a:t>#3. </a:t>
            </a:r>
            <a:r>
              <a:rPr lang="ko-KR" altLang="en-US" sz="2700" b="1">
                <a:solidFill>
                  <a:srgbClr val="BFCAD6"/>
                </a:solidFill>
                <a:latin typeface="Malgun Gothic"/>
                <a:ea typeface="Malgun Gothic"/>
                <a:cs typeface="Malgun Gothic"/>
                <a:sym typeface="Malgun Gothic"/>
              </a:rPr>
              <a:t>랭킹 </a:t>
            </a:r>
            <a:r>
              <a:rPr lang="en-US" altLang="ko-KR" sz="2700" b="1">
                <a:solidFill>
                  <a:srgbClr val="BFCAD6"/>
                </a:solidFill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-KR" altLang="en-US" sz="2700" b="1">
                <a:solidFill>
                  <a:srgbClr val="BFCAD6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업적</a:t>
            </a:r>
            <a:endParaRPr sz="2700" b="1">
              <a:solidFill>
                <a:srgbClr val="BFCAD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6" name="Google Shape;226;p20"/>
          <p:cNvSpPr txBox="1">
            <a:spLocks noGrp="1"/>
          </p:cNvSpPr>
          <p:nvPr>
            <p:ph type="body" idx="1"/>
          </p:nvPr>
        </p:nvSpPr>
        <p:spPr>
          <a:xfrm>
            <a:off x="1698526" y="2043896"/>
            <a:ext cx="3887627" cy="1673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257175" indent="-257175" algn="l">
              <a:lnSpc>
                <a:spcPct val="150000"/>
              </a:lnSpc>
              <a:spcBef>
                <a:spcPts val="0"/>
              </a:spcBef>
              <a:buSzPts val="2000"/>
              <a:buFont typeface="Arial"/>
              <a:buChar char="•"/>
            </a:pPr>
            <a:r>
              <a:rPr lang="en-US" altLang="ko-KR" sz="1500" dirty="0"/>
              <a:t>GPGS </a:t>
            </a:r>
            <a:r>
              <a:rPr lang="ko-KR" altLang="en-US" sz="1500" dirty="0"/>
              <a:t>기능을 통해서 업적을 제작</a:t>
            </a:r>
            <a:endParaRPr sz="1500" dirty="0"/>
          </a:p>
          <a:p>
            <a:pPr marL="257175" indent="-257175" algn="l">
              <a:lnSpc>
                <a:spcPct val="150000"/>
              </a:lnSpc>
              <a:spcBef>
                <a:spcPts val="750"/>
              </a:spcBef>
              <a:buSzPts val="2000"/>
              <a:buFont typeface="Arial"/>
              <a:buChar char="•"/>
            </a:pPr>
            <a:r>
              <a:rPr lang="en-US" altLang="ko-KR" sz="1500" dirty="0"/>
              <a:t>GPGS</a:t>
            </a:r>
            <a:r>
              <a:rPr lang="ko-KR" altLang="en-US" sz="1500" dirty="0"/>
              <a:t>의 리더보드를 활용해서 최고스테이지 랭킹을 구현</a:t>
            </a: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2902746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0021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7382" y="3123834"/>
            <a:ext cx="1371603" cy="1673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68985" y="3123834"/>
            <a:ext cx="1314837" cy="1673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97383" y="1153154"/>
            <a:ext cx="2686440" cy="167398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1"/>
          <p:cNvSpPr txBox="1">
            <a:spLocks noGrp="1"/>
          </p:cNvSpPr>
          <p:nvPr>
            <p:ph type="body" idx="5"/>
          </p:nvPr>
        </p:nvSpPr>
        <p:spPr>
          <a:xfrm>
            <a:off x="0" y="510778"/>
            <a:ext cx="1428099" cy="4632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342900" indent="-342900">
              <a:lnSpc>
                <a:spcPct val="200000"/>
              </a:lnSpc>
              <a:spcBef>
                <a:spcPts val="0"/>
              </a:spcBef>
              <a:buSzPts val="2000"/>
            </a:pPr>
            <a:r>
              <a:rPr lang="ko-KR"/>
              <a:t>게임소개</a:t>
            </a:r>
            <a:endParaRPr/>
          </a:p>
          <a:p>
            <a:pPr marL="342900" indent="-342900">
              <a:lnSpc>
                <a:spcPct val="200000"/>
              </a:lnSpc>
              <a:spcBef>
                <a:spcPts val="750"/>
              </a:spcBef>
              <a:buSzPts val="2000"/>
            </a:pPr>
            <a:r>
              <a:rPr lang="ko-KR"/>
              <a:t>개발정보</a:t>
            </a:r>
            <a:endParaRPr/>
          </a:p>
          <a:p>
            <a:pPr marL="342900" indent="-342900">
              <a:lnSpc>
                <a:spcPct val="200000"/>
              </a:lnSpc>
              <a:spcBef>
                <a:spcPts val="750"/>
              </a:spcBef>
              <a:buSzPts val="2000"/>
            </a:pPr>
            <a:r>
              <a:rPr lang="ko-KR"/>
              <a:t>개발진행</a:t>
            </a:r>
            <a:endParaRPr/>
          </a:p>
          <a:p>
            <a:pPr marL="342900" indent="-342900">
              <a:lnSpc>
                <a:spcPct val="200000"/>
              </a:lnSpc>
              <a:spcBef>
                <a:spcPts val="750"/>
              </a:spcBef>
              <a:buClr>
                <a:schemeClr val="dk1"/>
              </a:buClr>
              <a:buSzPts val="2000"/>
            </a:pPr>
            <a:r>
              <a:rPr lang="ko-KR" b="1">
                <a:solidFill>
                  <a:schemeClr val="dk1"/>
                </a:solidFill>
              </a:rPr>
              <a:t>구현요소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35" name="Google Shape;235;p21"/>
          <p:cNvSpPr txBox="1">
            <a:spLocks noGrp="1"/>
          </p:cNvSpPr>
          <p:nvPr>
            <p:ph type="body" idx="6"/>
          </p:nvPr>
        </p:nvSpPr>
        <p:spPr>
          <a:xfrm>
            <a:off x="0" y="25004"/>
            <a:ext cx="1428099" cy="485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ko-KR" b="1">
                <a:solidFill>
                  <a:schemeClr val="dk1"/>
                </a:solidFill>
              </a:rPr>
              <a:t>목차</a:t>
            </a:r>
            <a:endParaRPr/>
          </a:p>
        </p:txBody>
      </p:sp>
      <p:cxnSp>
        <p:nvCxnSpPr>
          <p:cNvPr id="236" name="Google Shape;236;p21"/>
          <p:cNvCxnSpPr/>
          <p:nvPr/>
        </p:nvCxnSpPr>
        <p:spPr>
          <a:xfrm>
            <a:off x="1428100" y="773084"/>
            <a:ext cx="5866319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7" name="Google Shape;237;p21"/>
          <p:cNvSpPr txBox="1"/>
          <p:nvPr/>
        </p:nvSpPr>
        <p:spPr>
          <a:xfrm>
            <a:off x="1641502" y="138784"/>
            <a:ext cx="7393781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lnSpc>
                <a:spcPct val="90000"/>
              </a:lnSpc>
              <a:buClr>
                <a:srgbClr val="BFCAD6"/>
              </a:buClr>
              <a:buSzPts val="3600"/>
            </a:pPr>
            <a:r>
              <a:rPr lang="ko-KR" altLang="en-US" sz="2700" b="1">
                <a:solidFill>
                  <a:srgbClr val="BFCAD6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2700" b="1">
                <a:solidFill>
                  <a:srgbClr val="BFCAD6"/>
                </a:solidFill>
                <a:latin typeface="Malgun Gothic"/>
                <a:ea typeface="Malgun Gothic"/>
                <a:cs typeface="Malgun Gothic"/>
                <a:sym typeface="Malgun Gothic"/>
              </a:rPr>
              <a:t>#4. </a:t>
            </a:r>
            <a:r>
              <a:rPr lang="ko-KR" altLang="en-US" sz="2700" b="1">
                <a:solidFill>
                  <a:srgbClr val="BFCAD6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상점 </a:t>
            </a:r>
            <a:r>
              <a:rPr lang="en-US" altLang="ko-KR" sz="2700" b="1">
                <a:solidFill>
                  <a:srgbClr val="BFCAD6"/>
                </a:solidFill>
                <a:latin typeface="Malgun Gothic"/>
                <a:ea typeface="Malgun Gothic"/>
                <a:cs typeface="Malgun Gothic"/>
                <a:sym typeface="Malgun Gothic"/>
              </a:rPr>
              <a:t>(InApp</a:t>
            </a:r>
            <a:r>
              <a:rPr lang="ko-KR" altLang="en-US" sz="2700" b="1">
                <a:solidFill>
                  <a:srgbClr val="BFCAD6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 </a:t>
            </a:r>
            <a:r>
              <a:rPr lang="en-US" altLang="ko-KR" sz="2700" b="1">
                <a:solidFill>
                  <a:srgbClr val="BFCAD6"/>
                </a:solidFill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-KR" altLang="en-US" sz="2700" b="1">
                <a:solidFill>
                  <a:srgbClr val="BFCAD6"/>
                </a:solidFill>
                <a:latin typeface="Malgun Gothic"/>
                <a:ea typeface="Malgun Gothic"/>
                <a:cs typeface="Malgun Gothic"/>
                <a:sym typeface="Malgun Gothic"/>
              </a:rPr>
              <a:t>광고</a:t>
            </a:r>
            <a:r>
              <a:rPr lang="en-US" altLang="ko-KR" sz="2700" b="1">
                <a:solidFill>
                  <a:srgbClr val="BFCAD6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2700" b="1">
              <a:solidFill>
                <a:srgbClr val="BFCAD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8" name="Google Shape;238;p21"/>
          <p:cNvSpPr txBox="1">
            <a:spLocks noGrp="1"/>
          </p:cNvSpPr>
          <p:nvPr>
            <p:ph type="body" idx="1"/>
          </p:nvPr>
        </p:nvSpPr>
        <p:spPr>
          <a:xfrm>
            <a:off x="1698526" y="2043896"/>
            <a:ext cx="3887627" cy="1673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257175" indent="-257175" algn="l">
              <a:lnSpc>
                <a:spcPct val="150000"/>
              </a:lnSpc>
              <a:spcBef>
                <a:spcPts val="0"/>
              </a:spcBef>
              <a:buSzPts val="2000"/>
              <a:buFont typeface="Arial"/>
              <a:buChar char="•"/>
            </a:pPr>
            <a:r>
              <a:rPr lang="en-US" altLang="ko-KR" sz="1500"/>
              <a:t>InApp</a:t>
            </a:r>
            <a:r>
              <a:rPr lang="ko-KR" altLang="en-US" sz="1500"/>
              <a:t>결제 </a:t>
            </a:r>
            <a:r>
              <a:rPr lang="en-US" altLang="ko-KR" sz="1500"/>
              <a:t>or </a:t>
            </a:r>
            <a:r>
              <a:rPr lang="ko-KR" altLang="en-US" sz="1500"/>
              <a:t>광고를 시청하면 재화를 얻을 수 있는 상점 제작</a:t>
            </a:r>
            <a:endParaRPr sz="1500"/>
          </a:p>
        </p:txBody>
      </p:sp>
    </p:spTree>
    <p:extLst>
      <p:ext uri="{BB962C8B-B14F-4D97-AF65-F5344CB8AC3E}">
        <p14:creationId xmlns:p14="http://schemas.microsoft.com/office/powerpoint/2010/main" val="3121179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0021"/>
        </a:solid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7383" y="3123834"/>
            <a:ext cx="1371602" cy="1673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68986" y="3123834"/>
            <a:ext cx="1314836" cy="1673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97383" y="1153154"/>
            <a:ext cx="2686440" cy="167398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2"/>
          <p:cNvSpPr txBox="1">
            <a:spLocks noGrp="1"/>
          </p:cNvSpPr>
          <p:nvPr>
            <p:ph type="body" idx="5"/>
          </p:nvPr>
        </p:nvSpPr>
        <p:spPr>
          <a:xfrm>
            <a:off x="0" y="510778"/>
            <a:ext cx="1428075" cy="463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342900" indent="-342900">
              <a:lnSpc>
                <a:spcPct val="200000"/>
              </a:lnSpc>
              <a:spcBef>
                <a:spcPts val="0"/>
              </a:spcBef>
              <a:buSzPts val="2000"/>
            </a:pPr>
            <a:r>
              <a:rPr lang="ko-KR"/>
              <a:t>게임소개</a:t>
            </a:r>
            <a:endParaRPr/>
          </a:p>
          <a:p>
            <a:pPr marL="342900" indent="-342900">
              <a:lnSpc>
                <a:spcPct val="200000"/>
              </a:lnSpc>
              <a:spcBef>
                <a:spcPts val="750"/>
              </a:spcBef>
              <a:buSzPts val="2000"/>
            </a:pPr>
            <a:r>
              <a:rPr lang="ko-KR"/>
              <a:t>개발정보</a:t>
            </a:r>
            <a:endParaRPr/>
          </a:p>
          <a:p>
            <a:pPr marL="342900" indent="-342900">
              <a:lnSpc>
                <a:spcPct val="200000"/>
              </a:lnSpc>
              <a:spcBef>
                <a:spcPts val="750"/>
              </a:spcBef>
              <a:buSzPts val="2000"/>
            </a:pPr>
            <a:r>
              <a:rPr lang="ko-KR"/>
              <a:t>개발진행</a:t>
            </a:r>
            <a:endParaRPr/>
          </a:p>
          <a:p>
            <a:pPr marL="342900" indent="-342900">
              <a:lnSpc>
                <a:spcPct val="200000"/>
              </a:lnSpc>
              <a:spcBef>
                <a:spcPts val="750"/>
              </a:spcBef>
              <a:buClr>
                <a:schemeClr val="dk1"/>
              </a:buClr>
              <a:buSzPts val="2000"/>
            </a:pPr>
            <a:r>
              <a:rPr lang="ko-KR" b="1">
                <a:solidFill>
                  <a:schemeClr val="dk1"/>
                </a:solidFill>
              </a:rPr>
              <a:t>구현요소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47" name="Google Shape;247;p22"/>
          <p:cNvSpPr txBox="1">
            <a:spLocks noGrp="1"/>
          </p:cNvSpPr>
          <p:nvPr>
            <p:ph type="body" idx="6"/>
          </p:nvPr>
        </p:nvSpPr>
        <p:spPr>
          <a:xfrm>
            <a:off x="0" y="25004"/>
            <a:ext cx="1428075" cy="48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ko-KR" b="1">
                <a:solidFill>
                  <a:schemeClr val="dk1"/>
                </a:solidFill>
              </a:rPr>
              <a:t>목차</a:t>
            </a:r>
            <a:endParaRPr/>
          </a:p>
        </p:txBody>
      </p:sp>
      <p:cxnSp>
        <p:nvCxnSpPr>
          <p:cNvPr id="248" name="Google Shape;248;p22"/>
          <p:cNvCxnSpPr/>
          <p:nvPr/>
        </p:nvCxnSpPr>
        <p:spPr>
          <a:xfrm>
            <a:off x="1428099" y="773084"/>
            <a:ext cx="5866425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9" name="Google Shape;249;p22"/>
          <p:cNvSpPr txBox="1"/>
          <p:nvPr/>
        </p:nvSpPr>
        <p:spPr>
          <a:xfrm>
            <a:off x="1641502" y="138784"/>
            <a:ext cx="7393725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lnSpc>
                <a:spcPct val="90000"/>
              </a:lnSpc>
              <a:buClr>
                <a:srgbClr val="BFCAD6"/>
              </a:buClr>
              <a:buSzPts val="3600"/>
            </a:pPr>
            <a:r>
              <a:rPr lang="ko-KR" altLang="en-US" sz="2700" b="1">
                <a:solidFill>
                  <a:srgbClr val="BFCAD6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2700" b="1">
                <a:solidFill>
                  <a:srgbClr val="BFCAD6"/>
                </a:solidFill>
                <a:latin typeface="Malgun Gothic"/>
                <a:ea typeface="Malgun Gothic"/>
                <a:cs typeface="Malgun Gothic"/>
                <a:sym typeface="Malgun Gothic"/>
              </a:rPr>
              <a:t>#5. </a:t>
            </a:r>
            <a:r>
              <a:rPr lang="ko-KR" altLang="en-US" sz="2700" b="1">
                <a:solidFill>
                  <a:srgbClr val="BFCAD6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로컬라이제이션</a:t>
            </a:r>
            <a:endParaRPr sz="2700" b="1">
              <a:solidFill>
                <a:srgbClr val="BFCAD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0" name="Google Shape;250;p22"/>
          <p:cNvSpPr txBox="1">
            <a:spLocks noGrp="1"/>
          </p:cNvSpPr>
          <p:nvPr>
            <p:ph type="body" idx="1"/>
          </p:nvPr>
        </p:nvSpPr>
        <p:spPr>
          <a:xfrm>
            <a:off x="1698527" y="2043896"/>
            <a:ext cx="3887550" cy="16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257175" indent="-257175" algn="l">
              <a:lnSpc>
                <a:spcPct val="150000"/>
              </a:lnSpc>
              <a:spcBef>
                <a:spcPts val="0"/>
              </a:spcBef>
              <a:buSzPts val="2000"/>
              <a:buFont typeface="Arial"/>
              <a:buChar char="•"/>
            </a:pPr>
            <a:r>
              <a:rPr lang="ko-KR" altLang="en-US" sz="1500"/>
              <a:t>유니티 로컬라이제이션으로 안드로이드 로케일 자동 적용</a:t>
            </a:r>
            <a:endParaRPr sz="1500"/>
          </a:p>
          <a:p>
            <a:pPr marL="257175" indent="-257175" algn="l">
              <a:lnSpc>
                <a:spcPct val="150000"/>
              </a:lnSpc>
              <a:spcBef>
                <a:spcPts val="0"/>
              </a:spcBef>
              <a:buSzPts val="2000"/>
              <a:buFont typeface="Arial"/>
              <a:buChar char="•"/>
            </a:pPr>
            <a:r>
              <a:rPr lang="ko-KR" altLang="en-US" sz="1500"/>
              <a:t>한국어와 영어 지원</a:t>
            </a:r>
            <a:endParaRPr sz="1500"/>
          </a:p>
        </p:txBody>
      </p:sp>
    </p:spTree>
    <p:extLst>
      <p:ext uri="{BB962C8B-B14F-4D97-AF65-F5344CB8AC3E}">
        <p14:creationId xmlns:p14="http://schemas.microsoft.com/office/powerpoint/2010/main" val="1023449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0021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7384" y="1153154"/>
            <a:ext cx="2686440" cy="1673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7383" y="3123834"/>
            <a:ext cx="2686440" cy="1673866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3"/>
          <p:cNvSpPr txBox="1">
            <a:spLocks noGrp="1"/>
          </p:cNvSpPr>
          <p:nvPr>
            <p:ph type="body" idx="5"/>
          </p:nvPr>
        </p:nvSpPr>
        <p:spPr>
          <a:xfrm>
            <a:off x="0" y="510778"/>
            <a:ext cx="1428099" cy="4632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342900" indent="-342900">
              <a:lnSpc>
                <a:spcPct val="200000"/>
              </a:lnSpc>
              <a:spcBef>
                <a:spcPts val="0"/>
              </a:spcBef>
              <a:buSzPts val="2000"/>
            </a:pPr>
            <a:r>
              <a:rPr lang="ko-KR"/>
              <a:t>게임소개</a:t>
            </a:r>
            <a:endParaRPr/>
          </a:p>
          <a:p>
            <a:pPr marL="342900" indent="-342900">
              <a:lnSpc>
                <a:spcPct val="200000"/>
              </a:lnSpc>
              <a:spcBef>
                <a:spcPts val="750"/>
              </a:spcBef>
              <a:buSzPts val="2000"/>
            </a:pPr>
            <a:r>
              <a:rPr lang="ko-KR"/>
              <a:t>개발정보</a:t>
            </a:r>
            <a:endParaRPr/>
          </a:p>
          <a:p>
            <a:pPr marL="342900" indent="-342900">
              <a:lnSpc>
                <a:spcPct val="200000"/>
              </a:lnSpc>
              <a:spcBef>
                <a:spcPts val="750"/>
              </a:spcBef>
              <a:buSzPts val="2000"/>
            </a:pPr>
            <a:r>
              <a:rPr lang="ko-KR"/>
              <a:t>개발진행</a:t>
            </a:r>
            <a:endParaRPr/>
          </a:p>
          <a:p>
            <a:pPr marL="342900" indent="-342900">
              <a:lnSpc>
                <a:spcPct val="200000"/>
              </a:lnSpc>
              <a:spcBef>
                <a:spcPts val="750"/>
              </a:spcBef>
              <a:buClr>
                <a:schemeClr val="dk1"/>
              </a:buClr>
              <a:buSzPts val="2000"/>
            </a:pPr>
            <a:r>
              <a:rPr lang="ko-KR" b="1">
                <a:solidFill>
                  <a:schemeClr val="dk1"/>
                </a:solidFill>
              </a:rPr>
              <a:t>구현요소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58" name="Google Shape;258;p23"/>
          <p:cNvSpPr txBox="1">
            <a:spLocks noGrp="1"/>
          </p:cNvSpPr>
          <p:nvPr>
            <p:ph type="body" idx="6"/>
          </p:nvPr>
        </p:nvSpPr>
        <p:spPr>
          <a:xfrm>
            <a:off x="0" y="25004"/>
            <a:ext cx="1428099" cy="485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ko-KR" b="1">
                <a:solidFill>
                  <a:schemeClr val="dk1"/>
                </a:solidFill>
              </a:rPr>
              <a:t>목차</a:t>
            </a:r>
            <a:endParaRPr/>
          </a:p>
        </p:txBody>
      </p:sp>
      <p:cxnSp>
        <p:nvCxnSpPr>
          <p:cNvPr id="259" name="Google Shape;259;p23"/>
          <p:cNvCxnSpPr/>
          <p:nvPr/>
        </p:nvCxnSpPr>
        <p:spPr>
          <a:xfrm>
            <a:off x="1428100" y="773084"/>
            <a:ext cx="5866319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0" name="Google Shape;260;p23"/>
          <p:cNvSpPr txBox="1"/>
          <p:nvPr/>
        </p:nvSpPr>
        <p:spPr>
          <a:xfrm>
            <a:off x="1641502" y="138784"/>
            <a:ext cx="7393781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lnSpc>
                <a:spcPct val="90000"/>
              </a:lnSpc>
              <a:buClr>
                <a:srgbClr val="BFCAD6"/>
              </a:buClr>
              <a:buSzPts val="3600"/>
            </a:pPr>
            <a:r>
              <a:rPr lang="ko-KR" altLang="en-US" sz="2700" b="1">
                <a:solidFill>
                  <a:srgbClr val="BFCAD6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2700" b="1">
                <a:solidFill>
                  <a:srgbClr val="BFCAD6"/>
                </a:solidFill>
                <a:latin typeface="Malgun Gothic"/>
                <a:ea typeface="Malgun Gothic"/>
                <a:cs typeface="Malgun Gothic"/>
                <a:sym typeface="Malgun Gothic"/>
              </a:rPr>
              <a:t>#6. </a:t>
            </a:r>
            <a:r>
              <a:rPr lang="ko-KR" altLang="en-US" sz="2700" b="1">
                <a:solidFill>
                  <a:srgbClr val="BFCAD6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강화 시스템</a:t>
            </a:r>
            <a:endParaRPr sz="2700" b="1">
              <a:solidFill>
                <a:srgbClr val="BFCAD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1" name="Google Shape;261;p23"/>
          <p:cNvSpPr txBox="1">
            <a:spLocks noGrp="1"/>
          </p:cNvSpPr>
          <p:nvPr>
            <p:ph type="body" idx="1"/>
          </p:nvPr>
        </p:nvSpPr>
        <p:spPr>
          <a:xfrm>
            <a:off x="1698526" y="2043896"/>
            <a:ext cx="3806578" cy="1673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257175" indent="-257175" algn="l">
              <a:lnSpc>
                <a:spcPct val="150000"/>
              </a:lnSpc>
              <a:spcBef>
                <a:spcPts val="0"/>
              </a:spcBef>
              <a:buSzPts val="2000"/>
              <a:buFont typeface="Arial"/>
              <a:buChar char="•"/>
            </a:pPr>
            <a:r>
              <a:rPr lang="ko-KR" altLang="en-US" sz="1500"/>
              <a:t>몬스터 처치</a:t>
            </a:r>
            <a:r>
              <a:rPr lang="en-US" altLang="ko-KR" sz="1500"/>
              <a:t>, </a:t>
            </a:r>
            <a:r>
              <a:rPr lang="ko-KR" altLang="en-US" sz="1500"/>
              <a:t>환생</a:t>
            </a:r>
            <a:r>
              <a:rPr lang="en-US" altLang="ko-KR" sz="1500"/>
              <a:t>, </a:t>
            </a:r>
            <a:r>
              <a:rPr lang="ko-KR" altLang="en-US" sz="1500"/>
              <a:t>광고</a:t>
            </a:r>
            <a:r>
              <a:rPr lang="en-US" altLang="ko-KR" sz="1500"/>
              <a:t>, InApp</a:t>
            </a:r>
            <a:r>
              <a:rPr lang="ko-KR" altLang="en-US" sz="1500"/>
              <a:t>결제를 통해서 얻은 재화를 이용해서 강화할 수 있는 시스템 구현</a:t>
            </a:r>
            <a:endParaRPr sz="1500"/>
          </a:p>
          <a:p>
            <a:pPr marL="257175" indent="-257175" algn="l">
              <a:lnSpc>
                <a:spcPct val="150000"/>
              </a:lnSpc>
              <a:spcBef>
                <a:spcPts val="0"/>
              </a:spcBef>
              <a:buSzPts val="2000"/>
              <a:buChar char="•"/>
            </a:pPr>
            <a:r>
              <a:rPr lang="ko-KR" altLang="en-US" sz="1500"/>
              <a:t>신체는 기본 공격력</a:t>
            </a:r>
            <a:r>
              <a:rPr lang="en-US" altLang="ko-KR" sz="1500"/>
              <a:t>, </a:t>
            </a:r>
            <a:r>
              <a:rPr lang="ko-KR" altLang="en-US" sz="1500"/>
              <a:t>영혼과 숙련은 배율로 증가</a:t>
            </a:r>
            <a:endParaRPr sz="1500"/>
          </a:p>
        </p:txBody>
      </p:sp>
    </p:spTree>
    <p:extLst>
      <p:ext uri="{BB962C8B-B14F-4D97-AF65-F5344CB8AC3E}">
        <p14:creationId xmlns:p14="http://schemas.microsoft.com/office/powerpoint/2010/main" val="358729235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471</Words>
  <Application>Microsoft Office PowerPoint</Application>
  <PresentationFormat>화면 슬라이드 쇼(16:9)</PresentationFormat>
  <Paragraphs>130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Malgun Gothic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AIA</cp:lastModifiedBy>
  <cp:revision>3</cp:revision>
  <dcterms:modified xsi:type="dcterms:W3CDTF">2023-06-26T01:55:55Z</dcterms:modified>
</cp:coreProperties>
</file>