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D4oBALT6/EDArLk83JTHhC5sP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664852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848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83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117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39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938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2099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07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/>
          <p:nvPr/>
        </p:nvSpPr>
        <p:spPr>
          <a:xfrm>
            <a:off x="0" y="2424111"/>
            <a:ext cx="12192000" cy="2009776"/>
          </a:xfrm>
          <a:prstGeom prst="rect">
            <a:avLst/>
          </a:prstGeom>
          <a:gradFill>
            <a:gsLst>
              <a:gs pos="0">
                <a:srgbClr val="BFAF92"/>
              </a:gs>
              <a:gs pos="34000">
                <a:srgbClr val="B3B1A1"/>
              </a:gs>
              <a:gs pos="70000">
                <a:srgbClr val="B9B09A"/>
              </a:gs>
              <a:gs pos="100000">
                <a:srgbClr val="B3B1A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3;p26"/>
          <p:cNvSpPr txBox="1">
            <a:spLocks noGrp="1"/>
          </p:cNvSpPr>
          <p:nvPr>
            <p:ph type="body" idx="1"/>
          </p:nvPr>
        </p:nvSpPr>
        <p:spPr>
          <a:xfrm>
            <a:off x="304800" y="2575243"/>
            <a:ext cx="11586163" cy="170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/>
          <p:nvPr/>
        </p:nvSpPr>
        <p:spPr>
          <a:xfrm>
            <a:off x="1019400" y="2575242"/>
            <a:ext cx="10515600" cy="17075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endParaRPr sz="4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/>
          <p:nvPr/>
        </p:nvSpPr>
        <p:spPr>
          <a:xfrm>
            <a:off x="0" y="1900646"/>
            <a:ext cx="12192000" cy="3056709"/>
          </a:xfrm>
          <a:prstGeom prst="rect">
            <a:avLst/>
          </a:prstGeom>
          <a:solidFill>
            <a:srgbClr val="EDCD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28"/>
          <p:cNvSpPr txBox="1"/>
          <p:nvPr/>
        </p:nvSpPr>
        <p:spPr>
          <a:xfrm>
            <a:off x="1019400" y="2575242"/>
            <a:ext cx="10515600" cy="17075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endParaRPr sz="4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304800" y="2514598"/>
            <a:ext cx="11586163" cy="170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pic>
        <p:nvPicPr>
          <p:cNvPr id="27" name="Google Shape;2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9606" y="5841953"/>
            <a:ext cx="5772788" cy="101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/>
          <p:nvPr/>
        </p:nvSpPr>
        <p:spPr>
          <a:xfrm>
            <a:off x="-2435383" y="1638685"/>
            <a:ext cx="3273583" cy="3273583"/>
          </a:xfrm>
          <a:prstGeom prst="ellipse">
            <a:avLst/>
          </a:prstGeom>
          <a:solidFill>
            <a:srgbClr val="E5CC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29"/>
          <p:cNvSpPr/>
          <p:nvPr/>
        </p:nvSpPr>
        <p:spPr>
          <a:xfrm>
            <a:off x="12049988" y="0"/>
            <a:ext cx="142012" cy="6858000"/>
          </a:xfrm>
          <a:prstGeom prst="rect">
            <a:avLst/>
          </a:prstGeom>
          <a:solidFill>
            <a:srgbClr val="EDCD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838200" y="3944983"/>
            <a:ext cx="10515600" cy="223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2"/>
          </p:nvPr>
        </p:nvSpPr>
        <p:spPr>
          <a:xfrm>
            <a:off x="999120" y="1487873"/>
            <a:ext cx="4926874" cy="2231980"/>
          </a:xfrm>
          <a:prstGeom prst="rect">
            <a:avLst/>
          </a:prstGeom>
          <a:noFill/>
          <a:ln w="9525" cap="flat" cmpd="sng">
            <a:solidFill>
              <a:srgbClr val="EDCD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3"/>
          </p:nvPr>
        </p:nvSpPr>
        <p:spPr>
          <a:xfrm>
            <a:off x="6248589" y="1498010"/>
            <a:ext cx="4926874" cy="2231980"/>
          </a:xfrm>
          <a:prstGeom prst="rect">
            <a:avLst/>
          </a:prstGeom>
          <a:noFill/>
          <a:ln w="9525" cap="flat" cmpd="sng">
            <a:solidFill>
              <a:srgbClr val="EDCD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4" name="Google Shape;34;p29"/>
          <p:cNvSpPr/>
          <p:nvPr/>
        </p:nvSpPr>
        <p:spPr>
          <a:xfrm>
            <a:off x="-2459202" y="3935458"/>
            <a:ext cx="3273582" cy="3273582"/>
          </a:xfrm>
          <a:prstGeom prst="ellipse">
            <a:avLst/>
          </a:prstGeom>
          <a:solidFill>
            <a:srgbClr val="D4CA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29"/>
          <p:cNvSpPr/>
          <p:nvPr/>
        </p:nvSpPr>
        <p:spPr>
          <a:xfrm>
            <a:off x="-2435383" y="-658088"/>
            <a:ext cx="3273583" cy="3273583"/>
          </a:xfrm>
          <a:prstGeom prst="ellipse">
            <a:avLst/>
          </a:prstGeom>
          <a:solidFill>
            <a:srgbClr val="EDCD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4"/>
          </p:nvPr>
        </p:nvSpPr>
        <p:spPr>
          <a:xfrm>
            <a:off x="814380" y="223837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CAD6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pic>
        <p:nvPicPr>
          <p:cNvPr id="37" name="Google Shape;3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9606" y="5841953"/>
            <a:ext cx="5772788" cy="101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/>
          <p:nvPr/>
        </p:nvSpPr>
        <p:spPr>
          <a:xfrm>
            <a:off x="12049988" y="0"/>
            <a:ext cx="142012" cy="6858000"/>
          </a:xfrm>
          <a:prstGeom prst="rect">
            <a:avLst/>
          </a:prstGeom>
          <a:solidFill>
            <a:srgbClr val="EDCD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30"/>
          <p:cNvSpPr/>
          <p:nvPr/>
        </p:nvSpPr>
        <p:spPr>
          <a:xfrm flipH="1">
            <a:off x="948096" y="-549839"/>
            <a:ext cx="1099678" cy="1099678"/>
          </a:xfrm>
          <a:prstGeom prst="ellipse">
            <a:avLst/>
          </a:prstGeom>
          <a:solidFill>
            <a:srgbClr val="E5CC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30"/>
          <p:cNvSpPr/>
          <p:nvPr/>
        </p:nvSpPr>
        <p:spPr>
          <a:xfrm flipH="1">
            <a:off x="2236481" y="-549839"/>
            <a:ext cx="1099678" cy="1099678"/>
          </a:xfrm>
          <a:prstGeom prst="ellipse">
            <a:avLst/>
          </a:prstGeom>
          <a:solidFill>
            <a:srgbClr val="D4CA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30"/>
          <p:cNvSpPr/>
          <p:nvPr/>
        </p:nvSpPr>
        <p:spPr>
          <a:xfrm flipH="1">
            <a:off x="-340289" y="-549839"/>
            <a:ext cx="1099678" cy="1099678"/>
          </a:xfrm>
          <a:prstGeom prst="ellipse">
            <a:avLst/>
          </a:prstGeom>
          <a:solidFill>
            <a:srgbClr val="EDCD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30"/>
          <p:cNvSpPr/>
          <p:nvPr/>
        </p:nvSpPr>
        <p:spPr>
          <a:xfrm flipH="1">
            <a:off x="4813251" y="-549839"/>
            <a:ext cx="1099678" cy="1099678"/>
          </a:xfrm>
          <a:prstGeom prst="ellipse">
            <a:avLst/>
          </a:prstGeom>
          <a:solidFill>
            <a:srgbClr val="E5CC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30"/>
          <p:cNvSpPr/>
          <p:nvPr/>
        </p:nvSpPr>
        <p:spPr>
          <a:xfrm flipH="1">
            <a:off x="6101638" y="-549839"/>
            <a:ext cx="1099678" cy="1099678"/>
          </a:xfrm>
          <a:prstGeom prst="ellipse">
            <a:avLst/>
          </a:prstGeom>
          <a:solidFill>
            <a:srgbClr val="D4CA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30"/>
          <p:cNvSpPr/>
          <p:nvPr/>
        </p:nvSpPr>
        <p:spPr>
          <a:xfrm flipH="1">
            <a:off x="3524866" y="-549839"/>
            <a:ext cx="1099678" cy="1099678"/>
          </a:xfrm>
          <a:prstGeom prst="ellipse">
            <a:avLst/>
          </a:prstGeom>
          <a:solidFill>
            <a:srgbClr val="EDCD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838200" y="4165112"/>
            <a:ext cx="10515600" cy="223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pic>
        <p:nvPicPr>
          <p:cNvPr id="47" name="Google Shape;4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4247" y="5668939"/>
            <a:ext cx="5772788" cy="101604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0"/>
          <p:cNvSpPr txBox="1">
            <a:spLocks noGrp="1"/>
          </p:cNvSpPr>
          <p:nvPr>
            <p:ph type="body" idx="2"/>
          </p:nvPr>
        </p:nvSpPr>
        <p:spPr>
          <a:xfrm>
            <a:off x="999120" y="1708002"/>
            <a:ext cx="4926874" cy="2231980"/>
          </a:xfrm>
          <a:prstGeom prst="rect">
            <a:avLst/>
          </a:prstGeom>
          <a:noFill/>
          <a:ln w="9525" cap="flat" cmpd="sng">
            <a:solidFill>
              <a:srgbClr val="EDCD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3"/>
          </p:nvPr>
        </p:nvSpPr>
        <p:spPr>
          <a:xfrm>
            <a:off x="6248589" y="1718139"/>
            <a:ext cx="4926874" cy="2231980"/>
          </a:xfrm>
          <a:prstGeom prst="rect">
            <a:avLst/>
          </a:prstGeom>
          <a:noFill/>
          <a:ln w="9525" cap="flat" cmpd="sng">
            <a:solidFill>
              <a:srgbClr val="EDCD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/>
          <p:nvPr/>
        </p:nvSpPr>
        <p:spPr>
          <a:xfrm flipH="1">
            <a:off x="8678410" y="-549839"/>
            <a:ext cx="1099678" cy="1099678"/>
          </a:xfrm>
          <a:prstGeom prst="ellipse">
            <a:avLst/>
          </a:prstGeom>
          <a:solidFill>
            <a:srgbClr val="E5CC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51;p30"/>
          <p:cNvSpPr/>
          <p:nvPr/>
        </p:nvSpPr>
        <p:spPr>
          <a:xfrm flipH="1">
            <a:off x="9966795" y="-549839"/>
            <a:ext cx="1099678" cy="1099678"/>
          </a:xfrm>
          <a:prstGeom prst="ellipse">
            <a:avLst/>
          </a:prstGeom>
          <a:solidFill>
            <a:srgbClr val="D4CAC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30"/>
          <p:cNvSpPr/>
          <p:nvPr/>
        </p:nvSpPr>
        <p:spPr>
          <a:xfrm flipH="1">
            <a:off x="7390025" y="-549839"/>
            <a:ext cx="1099678" cy="1099678"/>
          </a:xfrm>
          <a:prstGeom prst="ellipse">
            <a:avLst/>
          </a:prstGeom>
          <a:solidFill>
            <a:srgbClr val="EDCD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30"/>
          <p:cNvSpPr/>
          <p:nvPr/>
        </p:nvSpPr>
        <p:spPr>
          <a:xfrm flipH="1">
            <a:off x="11255180" y="-549839"/>
            <a:ext cx="1099678" cy="1099678"/>
          </a:xfrm>
          <a:prstGeom prst="ellipse">
            <a:avLst/>
          </a:prstGeom>
          <a:solidFill>
            <a:srgbClr val="EDCD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4"/>
          </p:nvPr>
        </p:nvSpPr>
        <p:spPr>
          <a:xfrm>
            <a:off x="759389" y="460908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CAD6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및 내용">
  <p:cSld name="3_제목 및 내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2152649" y="4165112"/>
            <a:ext cx="9858375" cy="223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2"/>
          </p:nvPr>
        </p:nvSpPr>
        <p:spPr>
          <a:xfrm>
            <a:off x="2152649" y="1526074"/>
            <a:ext cx="4618944" cy="2231980"/>
          </a:xfrm>
          <a:prstGeom prst="rect">
            <a:avLst/>
          </a:prstGeom>
          <a:noFill/>
          <a:ln w="9525" cap="flat" cmpd="sng">
            <a:solidFill>
              <a:srgbClr val="EDCD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3"/>
          </p:nvPr>
        </p:nvSpPr>
        <p:spPr>
          <a:xfrm>
            <a:off x="7392080" y="1526074"/>
            <a:ext cx="4618944" cy="2231980"/>
          </a:xfrm>
          <a:prstGeom prst="rect">
            <a:avLst/>
          </a:prstGeom>
          <a:noFill/>
          <a:ln w="9525" cap="flat" cmpd="sng">
            <a:solidFill>
              <a:srgbClr val="EDCD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4"/>
          </p:nvPr>
        </p:nvSpPr>
        <p:spPr>
          <a:xfrm>
            <a:off x="2152648" y="223837"/>
            <a:ext cx="98583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CAD6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1" y="0"/>
            <a:ext cx="1904133" cy="6858000"/>
          </a:xfrm>
          <a:prstGeom prst="rect">
            <a:avLst/>
          </a:prstGeom>
          <a:solidFill>
            <a:srgbClr val="EDCD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5"/>
          </p:nvPr>
        </p:nvSpPr>
        <p:spPr>
          <a:xfrm>
            <a:off x="0" y="681037"/>
            <a:ext cx="1904132" cy="617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Font typeface="Arial"/>
              <a:buAutoNum type="arabicPeriod"/>
              <a:defRPr sz="2000" b="0" i="0" u="none" strike="noStrike" cap="none">
                <a:solidFill>
                  <a:srgbClr val="BFAF9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6"/>
          </p:nvPr>
        </p:nvSpPr>
        <p:spPr>
          <a:xfrm>
            <a:off x="0" y="33338"/>
            <a:ext cx="1904132" cy="64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7A99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B7A99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085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264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1019400" y="2575242"/>
            <a:ext cx="10515600" cy="17075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 descr="포켓몬 고 열풍, 증강현실 대중화되나 - 시사저널e - 온라인 저널리즘의 미래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3055" y="1545561"/>
            <a:ext cx="2718262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body" idx="4"/>
          </p:nvPr>
        </p:nvSpPr>
        <p:spPr>
          <a:xfrm>
            <a:off x="2152648" y="223837"/>
            <a:ext cx="98583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CAD6"/>
              </a:buClr>
              <a:buSzPts val="3600"/>
              <a:buNone/>
            </a:pPr>
            <a:r>
              <a:rPr lang="ko-KR" dirty="0"/>
              <a:t> </a:t>
            </a:r>
            <a:r>
              <a:rPr lang="ko-KR" dirty="0" smtClean="0"/>
              <a:t>Find </a:t>
            </a:r>
            <a:r>
              <a:rPr lang="ko-KR" dirty="0"/>
              <a:t>Arc</a:t>
            </a:r>
            <a:endParaRPr dirty="0"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5"/>
          </p:nvPr>
        </p:nvSpPr>
        <p:spPr>
          <a:xfrm>
            <a:off x="0" y="681037"/>
            <a:ext cx="1904132" cy="617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b="1">
                <a:solidFill>
                  <a:schemeClr val="dk1"/>
                </a:solidFill>
              </a:rPr>
              <a:t>게임소개</a:t>
            </a:r>
            <a:endParaRPr b="1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개발정보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개발진행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구현요소</a:t>
            </a: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6"/>
          </p:nvPr>
        </p:nvSpPr>
        <p:spPr>
          <a:xfrm>
            <a:off x="0" y="33338"/>
            <a:ext cx="1904132" cy="64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sp>
        <p:nvSpPr>
          <p:cNvPr id="71" name="Google Shape;71;p8"/>
          <p:cNvSpPr txBox="1"/>
          <p:nvPr/>
        </p:nvSpPr>
        <p:spPr>
          <a:xfrm>
            <a:off x="2858635" y="2992216"/>
            <a:ext cx="53865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ko-KR" sz="1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 카드</a:t>
            </a: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 </a:t>
            </a:r>
            <a:r>
              <a:rPr lang="ko-KR" sz="1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게임의 등장!</a:t>
            </a:r>
            <a:endParaRPr sz="1500"/>
          </a:p>
          <a:p>
            <a:pPr marL="285750" marR="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ko-KR" sz="1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세계를 돌아다니며</a:t>
            </a:r>
            <a:r>
              <a:rPr lang="ko-KR" sz="19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상자를 열고 카드를 모아라!</a:t>
            </a:r>
            <a:endParaRPr sz="1500"/>
          </a:p>
        </p:txBody>
      </p:sp>
      <p:cxnSp>
        <p:nvCxnSpPr>
          <p:cNvPr id="72" name="Google Shape;72;p8"/>
          <p:cNvCxnSpPr/>
          <p:nvPr/>
        </p:nvCxnSpPr>
        <p:spPr>
          <a:xfrm>
            <a:off x="1904132" y="1030778"/>
            <a:ext cx="782175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Picture 2" descr="카드게임 마니아들, 쉬운 게임을 만들다' 하스스톤 개발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20" y="4421765"/>
            <a:ext cx="2728371" cy="193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22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body" idx="4"/>
          </p:nvPr>
        </p:nvSpPr>
        <p:spPr>
          <a:xfrm>
            <a:off x="2152648" y="223837"/>
            <a:ext cx="98583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CAD6"/>
              </a:buClr>
              <a:buSzPts val="3600"/>
              <a:buNone/>
            </a:pPr>
            <a:r>
              <a:rPr lang="ko-KR" dirty="0"/>
              <a:t> </a:t>
            </a:r>
            <a:r>
              <a:rPr lang="ko-KR" dirty="0" smtClean="0"/>
              <a:t>개발정보 </a:t>
            </a:r>
            <a:r>
              <a:rPr lang="ko-KR" dirty="0"/>
              <a:t>– Find Arc</a:t>
            </a:r>
            <a:endParaRPr dirty="0"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5"/>
          </p:nvPr>
        </p:nvSpPr>
        <p:spPr>
          <a:xfrm>
            <a:off x="0" y="681037"/>
            <a:ext cx="1904132" cy="617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게임소개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b="1">
                <a:solidFill>
                  <a:schemeClr val="dk1"/>
                </a:solidFill>
              </a:rPr>
              <a:t>개발정보</a:t>
            </a:r>
            <a:endParaRPr b="1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개발진행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구현요소</a:t>
            </a: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6"/>
          </p:nvPr>
        </p:nvSpPr>
        <p:spPr>
          <a:xfrm>
            <a:off x="0" y="33338"/>
            <a:ext cx="1904132" cy="64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grpSp>
        <p:nvGrpSpPr>
          <p:cNvPr id="80" name="Google Shape;80;p9"/>
          <p:cNvGrpSpPr/>
          <p:nvPr/>
        </p:nvGrpSpPr>
        <p:grpSpPr>
          <a:xfrm>
            <a:off x="2929562" y="1713805"/>
            <a:ext cx="4305655" cy="4111426"/>
            <a:chOff x="2754995" y="1244927"/>
            <a:chExt cx="4305655" cy="4111426"/>
          </a:xfrm>
        </p:grpSpPr>
        <p:sp>
          <p:nvSpPr>
            <p:cNvPr id="81" name="Google Shape;81;p9"/>
            <p:cNvSpPr txBox="1"/>
            <p:nvPr/>
          </p:nvSpPr>
          <p:spPr>
            <a:xfrm>
              <a:off x="2754995" y="1244927"/>
              <a:ext cx="4161600" cy="2169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>
                <a:lnSpc>
                  <a:spcPct val="250000"/>
                </a:lnSpc>
              </a:pPr>
              <a:r>
                <a:rPr lang="ko-KR" sz="18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제작 기간 : </a:t>
              </a:r>
              <a:r>
                <a:rPr lang="en-US" altLang="ko-KR" sz="1800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r>
                <a:rPr lang="ko-KR" sz="1800" b="0" i="0" u="none" strike="noStrike" cap="none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 </a:t>
              </a:r>
              <a:r>
                <a:rPr lang="ko-KR" sz="18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</a:t>
              </a:r>
              <a:r>
                <a:rPr lang="ko-KR" sz="1800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23.06.1</a:t>
              </a:r>
              <a:r>
                <a:rPr lang="en-US" altLang="ko-KR" sz="1800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r>
                <a:rPr lang="ko-KR" sz="1800" b="0" i="0" u="none" strike="noStrike" cap="none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18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~ </a:t>
              </a:r>
              <a:r>
                <a:rPr lang="ko-KR" altLang="ko-KR" sz="1800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23.06.</a:t>
              </a:r>
              <a:r>
                <a:rPr lang="en-US" altLang="ko-KR" sz="1800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21</a:t>
              </a:r>
              <a:r>
                <a:rPr lang="ko-KR" sz="1800" b="0" i="0" u="none" strike="noStrike" cap="none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)</a:t>
              </a: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인원 : 2명</a:t>
              </a: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개발환경 :</a:t>
              </a:r>
              <a:endParaRPr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2" name="Google Shape;82;p9"/>
            <p:cNvGrpSpPr/>
            <p:nvPr/>
          </p:nvGrpSpPr>
          <p:grpSpPr>
            <a:xfrm>
              <a:off x="4054063" y="3635580"/>
              <a:ext cx="3006587" cy="1720773"/>
              <a:chOff x="2964299" y="4585507"/>
              <a:chExt cx="3006587" cy="1720773"/>
            </a:xfrm>
          </p:grpSpPr>
          <p:pic>
            <p:nvPicPr>
              <p:cNvPr id="83" name="Google Shape;83;p9" descr="Unity Technologies Korea - 유니티 코리아 - Home | Facebook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98633" y="4585507"/>
                <a:ext cx="469982" cy="49948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4" name="Google Shape;84;p9"/>
              <p:cNvGrpSpPr/>
              <p:nvPr/>
            </p:nvGrpSpPr>
            <p:grpSpPr>
              <a:xfrm>
                <a:off x="2964299" y="5806800"/>
                <a:ext cx="1684988" cy="499480"/>
                <a:chOff x="1558791" y="5350260"/>
                <a:chExt cx="2066961" cy="612708"/>
              </a:xfrm>
            </p:grpSpPr>
            <p:sp>
              <p:nvSpPr>
                <p:cNvPr id="85" name="Google Shape;85;p9"/>
                <p:cNvSpPr txBox="1"/>
                <p:nvPr/>
              </p:nvSpPr>
              <p:spPr>
                <a:xfrm>
                  <a:off x="2294352" y="5456562"/>
                  <a:ext cx="1331400" cy="49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ko-KR" sz="2000" b="0" i="0" u="none" strike="noStrike" cap="non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Git hub</a:t>
                  </a:r>
                  <a:endParaRPr sz="20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86" name="Google Shape;86;p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558791" y="5350260"/>
                  <a:ext cx="612708" cy="612708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grpSp>
            <p:nvGrpSpPr>
              <p:cNvPr id="87" name="Google Shape;87;p9"/>
              <p:cNvGrpSpPr/>
              <p:nvPr/>
            </p:nvGrpSpPr>
            <p:grpSpPr>
              <a:xfrm>
                <a:off x="2979047" y="5191677"/>
                <a:ext cx="2991839" cy="472006"/>
                <a:chOff x="1576884" y="4545496"/>
                <a:chExt cx="3670068" cy="579007"/>
              </a:xfrm>
            </p:grpSpPr>
            <p:sp>
              <p:nvSpPr>
                <p:cNvPr id="88" name="Google Shape;88;p9"/>
                <p:cNvSpPr txBox="1"/>
                <p:nvPr/>
              </p:nvSpPr>
              <p:spPr>
                <a:xfrm>
                  <a:off x="2294352" y="4633703"/>
                  <a:ext cx="2952600" cy="49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ko-KR" sz="2000" b="0" i="0" u="none" strike="noStrike" cap="none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Visual Studio 2022</a:t>
                  </a:r>
                  <a:endParaRPr sz="20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89" name="Google Shape;89;p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1576884" y="4545496"/>
                  <a:ext cx="576524" cy="57652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90" name="Google Shape;90;p9"/>
              <p:cNvSpPr txBox="1"/>
              <p:nvPr/>
            </p:nvSpPr>
            <p:spPr>
              <a:xfrm>
                <a:off x="3563928" y="4652939"/>
                <a:ext cx="869166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ko-KR" sz="20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Unity</a:t>
                </a:r>
                <a:endParaRPr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cxnSp>
        <p:nvCxnSpPr>
          <p:cNvPr id="91" name="Google Shape;91;p9"/>
          <p:cNvCxnSpPr/>
          <p:nvPr/>
        </p:nvCxnSpPr>
        <p:spPr>
          <a:xfrm>
            <a:off x="1904132" y="1030778"/>
            <a:ext cx="8170893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2" name="Google Shape;92;p9" descr="JavaScript로 세상을 지배하는 법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2964" y="3394403"/>
            <a:ext cx="465146" cy="49948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/>
          <p:nvPr/>
        </p:nvSpPr>
        <p:spPr>
          <a:xfrm>
            <a:off x="4822353" y="3493782"/>
            <a:ext cx="149531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JavaScript</a:t>
            </a:r>
            <a:endParaRPr sz="20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4" name="Google Shape;94;p9" descr="Firebase Brand Guidelin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62964" y="5970372"/>
            <a:ext cx="465146" cy="49006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 txBox="1"/>
          <p:nvPr/>
        </p:nvSpPr>
        <p:spPr>
          <a:xfrm>
            <a:off x="4828260" y="6091685"/>
            <a:ext cx="13231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Firebase</a:t>
            </a:r>
            <a:endParaRPr sz="20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458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>
            <a:spLocks noGrp="1"/>
          </p:cNvSpPr>
          <p:nvPr>
            <p:ph type="body" idx="4"/>
          </p:nvPr>
        </p:nvSpPr>
        <p:spPr>
          <a:xfrm>
            <a:off x="2152648" y="223837"/>
            <a:ext cx="98583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CAD6"/>
              </a:buClr>
              <a:buSzPts val="3600"/>
              <a:buNone/>
            </a:pPr>
            <a:r>
              <a:rPr lang="ko-KR" dirty="0" smtClean="0"/>
              <a:t>개발진행 </a:t>
            </a:r>
            <a:r>
              <a:rPr lang="ko-KR" dirty="0"/>
              <a:t>– Find Arc</a:t>
            </a:r>
            <a:endParaRPr dirty="0"/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5"/>
          </p:nvPr>
        </p:nvSpPr>
        <p:spPr>
          <a:xfrm>
            <a:off x="0" y="681037"/>
            <a:ext cx="1904132" cy="617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게임소개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개발정보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b="1">
                <a:solidFill>
                  <a:schemeClr val="dk1"/>
                </a:solidFill>
              </a:rPr>
              <a:t>개발진행</a:t>
            </a:r>
            <a:endParaRPr b="1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6"/>
          </p:nvPr>
        </p:nvSpPr>
        <p:spPr>
          <a:xfrm>
            <a:off x="0" y="33338"/>
            <a:ext cx="1904132" cy="64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103" name="Google Shape;103;p10"/>
          <p:cNvCxnSpPr/>
          <p:nvPr/>
        </p:nvCxnSpPr>
        <p:spPr>
          <a:xfrm>
            <a:off x="1904132" y="1030778"/>
            <a:ext cx="782175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10"/>
          <p:cNvSpPr txBox="1"/>
          <p:nvPr/>
        </p:nvSpPr>
        <p:spPr>
          <a:xfrm>
            <a:off x="2818015" y="2144678"/>
            <a:ext cx="72987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1. </a:t>
            </a:r>
            <a:r>
              <a:rPr lang="ko-KR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Firebase DB / 정보를 보낼 </a:t>
            </a:r>
            <a:r>
              <a:rPr lang="ko-KR" sz="1800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서버구현</a:t>
            </a:r>
            <a:endParaRPr lang="en-US" altLang="ko-KR" sz="1800" dirty="0" smtClean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alt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지도에 </a:t>
            </a:r>
            <a:r>
              <a:rPr 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</a:t>
            </a:r>
            <a:r>
              <a:rPr lang="ko-KR" altLang="en-US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상자 </a:t>
            </a:r>
            <a:r>
              <a:rPr 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</a:t>
            </a:r>
            <a:r>
              <a:rPr lang="en-US" alt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alt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 </a:t>
            </a:r>
            <a:r>
              <a:rPr 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거리</a:t>
            </a:r>
            <a:r>
              <a:rPr lang="en-US" alt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내에 </a:t>
            </a:r>
            <a:r>
              <a:rPr lang="ko-KR" altLang="en-US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상자</a:t>
            </a:r>
            <a:r>
              <a:rPr 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있으면 표시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alt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상자</a:t>
            </a:r>
            <a:r>
              <a:rPr lang="ko-KR" sz="1800" b="0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열어서 자신만의 카드를 수집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167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8153" y="4165109"/>
            <a:ext cx="3573609" cy="223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9843" y="1537537"/>
            <a:ext cx="3581919" cy="224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"/>
          <p:cNvSpPr txBox="1">
            <a:spLocks noGrp="1"/>
          </p:cNvSpPr>
          <p:nvPr>
            <p:ph type="body" idx="5"/>
          </p:nvPr>
        </p:nvSpPr>
        <p:spPr>
          <a:xfrm>
            <a:off x="0" y="681037"/>
            <a:ext cx="1904132" cy="617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게임소개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개발정보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개발진행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6"/>
          </p:nvPr>
        </p:nvSpPr>
        <p:spPr>
          <a:xfrm>
            <a:off x="0" y="33338"/>
            <a:ext cx="1904132" cy="64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113" name="Google Shape;113;p11"/>
          <p:cNvCxnSpPr/>
          <p:nvPr/>
        </p:nvCxnSpPr>
        <p:spPr>
          <a:xfrm>
            <a:off x="1904132" y="1030778"/>
            <a:ext cx="782175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1"/>
          <p:cNvSpPr txBox="1"/>
          <p:nvPr/>
        </p:nvSpPr>
        <p:spPr>
          <a:xfrm>
            <a:off x="2188669" y="185045"/>
            <a:ext cx="98583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CAD6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#1. Firebase</a:t>
            </a:r>
            <a:r>
              <a:rPr lang="ko-KR" sz="3600" b="1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DB /</a:t>
            </a:r>
            <a:r>
              <a:rPr lang="ko-KR" sz="3600" b="1" i="0" u="none" strike="noStrike" cap="none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정보를 보낼 서버구현</a:t>
            </a:r>
            <a:endParaRPr sz="3600" b="1" i="0" u="none" strike="noStrike" cap="none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2264701" y="2725194"/>
            <a:ext cx="5266629" cy="223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ko-KR" sz="2000" dirty="0"/>
              <a:t>Firebase의 실시간 데이터베이스 구축</a:t>
            </a:r>
            <a:endParaRPr sz="20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ko-KR" altLang="en-US" sz="2000" dirty="0" smtClean="0"/>
              <a:t>일정 </a:t>
            </a:r>
            <a:r>
              <a:rPr lang="ko-KR" sz="2000" dirty="0" smtClean="0"/>
              <a:t>시간 </a:t>
            </a:r>
            <a:r>
              <a:rPr lang="ko-KR" sz="2000" dirty="0"/>
              <a:t>마다 서버에서 DB로 </a:t>
            </a:r>
            <a:r>
              <a:rPr lang="ko-KR" sz="2000" dirty="0" err="1"/>
              <a:t>랜덤한</a:t>
            </a:r>
            <a:r>
              <a:rPr lang="ko-KR" sz="2000" dirty="0"/>
              <a:t> 좌표를 추출해서 전송하도록 구현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53487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8151" y="4165108"/>
            <a:ext cx="3573609" cy="223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8151" y="1537538"/>
            <a:ext cx="3573609" cy="224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 txBox="1">
            <a:spLocks noGrp="1"/>
          </p:cNvSpPr>
          <p:nvPr>
            <p:ph type="body" idx="5"/>
          </p:nvPr>
        </p:nvSpPr>
        <p:spPr>
          <a:xfrm>
            <a:off x="0" y="681037"/>
            <a:ext cx="1904132" cy="617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게임소개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개발정보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개발진행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6"/>
          </p:nvPr>
        </p:nvSpPr>
        <p:spPr>
          <a:xfrm>
            <a:off x="0" y="33338"/>
            <a:ext cx="1904132" cy="64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124" name="Google Shape;124;p12"/>
          <p:cNvCxnSpPr/>
          <p:nvPr/>
        </p:nvCxnSpPr>
        <p:spPr>
          <a:xfrm>
            <a:off x="1904132" y="1030778"/>
            <a:ext cx="782175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12"/>
          <p:cNvSpPr txBox="1"/>
          <p:nvPr/>
        </p:nvSpPr>
        <p:spPr>
          <a:xfrm>
            <a:off x="2188669" y="185045"/>
            <a:ext cx="98583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CAD6"/>
              </a:buClr>
              <a:buSzPts val="3600"/>
              <a:buFont typeface="Arial"/>
              <a:buNone/>
            </a:pPr>
            <a:r>
              <a:rPr lang="ko-KR" sz="3600" b="1" i="0" u="none" strike="noStrike" cap="none" dirty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lang="en-US" altLang="ko-KR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3600" b="1" i="0" u="none" strike="noStrike" cap="none" dirty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지도에 카드상자 </a:t>
            </a:r>
            <a:r>
              <a:rPr lang="ko-KR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</a:t>
            </a:r>
            <a:r>
              <a:rPr lang="en-US" altLang="ko-KR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endParaRPr sz="3600" b="1" i="0" u="none" strike="noStrike" cap="none" dirty="0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1"/>
          </p:nvPr>
        </p:nvSpPr>
        <p:spPr>
          <a:xfrm>
            <a:off x="2264701" y="2725194"/>
            <a:ext cx="5266629" cy="223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/>
              <a:t>웹사이트에 카카오맵을 연결해서 지도를 띄울 수 있도록 구현</a:t>
            </a:r>
            <a:endParaRPr sz="200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ko-KR" sz="2000"/>
              <a:t>DB에 저장된 좌표값을 추출해서 지도에 마커로 표시되도록 제작</a:t>
            </a:r>
            <a:endParaRPr sz="200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ko-KR" sz="2000"/>
              <a:t>마커로 표시된 지점에 카드상자가 생성되도록 구현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7438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body" idx="5"/>
          </p:nvPr>
        </p:nvSpPr>
        <p:spPr>
          <a:xfrm>
            <a:off x="0" y="681037"/>
            <a:ext cx="1904132" cy="617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게임소개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개발정보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개발진행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6"/>
          </p:nvPr>
        </p:nvSpPr>
        <p:spPr>
          <a:xfrm>
            <a:off x="0" y="33338"/>
            <a:ext cx="1904132" cy="64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1904132" y="1030778"/>
            <a:ext cx="782175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13"/>
          <p:cNvSpPr txBox="1"/>
          <p:nvPr/>
        </p:nvSpPr>
        <p:spPr>
          <a:xfrm>
            <a:off x="2188669" y="185045"/>
            <a:ext cx="98583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CAD6"/>
              </a:buClr>
              <a:buSzPts val="3600"/>
              <a:buFont typeface="Arial"/>
              <a:buNone/>
            </a:pPr>
            <a:r>
              <a:rPr lang="ko-KR" sz="3600" b="1" i="0" u="none" strike="noStrike" cap="none" dirty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lang="en-US" altLang="ko-KR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3600" b="1" i="0" u="none" strike="noStrike" cap="none" dirty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 거리 내에 </a:t>
            </a:r>
            <a:r>
              <a:rPr lang="ko-KR" altLang="en-US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상자</a:t>
            </a:r>
            <a:r>
              <a:rPr lang="ko-KR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</a:t>
            </a:r>
            <a:r>
              <a:rPr lang="ko-KR" sz="3600" b="1" i="0" u="none" strike="noStrike" cap="none" dirty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있으면 표시</a:t>
            </a:r>
            <a:endParaRPr sz="3600" b="1" i="0" u="none" strike="noStrike" cap="none" dirty="0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2264701" y="2725194"/>
            <a:ext cx="5266629" cy="223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ko-KR" sz="2000" dirty="0"/>
              <a:t>현재 자신의 좌표가 표시가 되도록 제작</a:t>
            </a:r>
            <a:endParaRPr sz="20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 sz="2000" dirty="0"/>
              <a:t>보물의 방향과 거리를 알려주는 </a:t>
            </a:r>
            <a:r>
              <a:rPr lang="ko-KR" sz="2000" dirty="0" err="1"/>
              <a:t>마커를</a:t>
            </a:r>
            <a:r>
              <a:rPr lang="ko-KR" sz="2000" dirty="0"/>
              <a:t> 제작</a:t>
            </a:r>
            <a:endParaRPr sz="2000"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ko-KR" sz="2000" dirty="0"/>
              <a:t>20M부터 </a:t>
            </a:r>
            <a:r>
              <a:rPr lang="ko-KR" altLang="en-US" sz="2000" dirty="0" smtClean="0"/>
              <a:t>상자</a:t>
            </a:r>
            <a:r>
              <a:rPr lang="ko-KR" sz="2000" dirty="0" smtClean="0"/>
              <a:t>가 </a:t>
            </a:r>
            <a:r>
              <a:rPr lang="ko-KR" sz="2000" dirty="0"/>
              <a:t>작게 보이기 시작하고 가까이 갈수록 점점 커지게 구현</a:t>
            </a:r>
            <a:endParaRPr sz="2000" dirty="0"/>
          </a:p>
          <a:p>
            <a:pPr marL="342900" lvl="0" indent="-215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dirty="0"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4020" y="1537538"/>
            <a:ext cx="1587740" cy="4859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8152" y="1537537"/>
            <a:ext cx="1720744" cy="4859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9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body" idx="5"/>
          </p:nvPr>
        </p:nvSpPr>
        <p:spPr>
          <a:xfrm>
            <a:off x="0" y="681037"/>
            <a:ext cx="1904132" cy="617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게임소개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개발정보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BFAF92"/>
              </a:buClr>
              <a:buSzPts val="2000"/>
              <a:buAutoNum type="arabicPeriod"/>
            </a:pPr>
            <a:r>
              <a:rPr lang="ko-KR"/>
              <a:t>개발진행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ko-KR" b="1">
                <a:solidFill>
                  <a:schemeClr val="dk1"/>
                </a:solidFill>
              </a:rPr>
              <a:t>구현요소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6"/>
          </p:nvPr>
        </p:nvSpPr>
        <p:spPr>
          <a:xfrm>
            <a:off x="0" y="33338"/>
            <a:ext cx="1904132" cy="64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b="1">
                <a:solidFill>
                  <a:schemeClr val="dk1"/>
                </a:solidFill>
              </a:rPr>
              <a:t>목차</a:t>
            </a:r>
            <a:endParaRPr/>
          </a:p>
        </p:txBody>
      </p:sp>
      <p:cxnSp>
        <p:nvCxnSpPr>
          <p:cNvPr id="144" name="Google Shape;144;p14"/>
          <p:cNvCxnSpPr/>
          <p:nvPr/>
        </p:nvCxnSpPr>
        <p:spPr>
          <a:xfrm>
            <a:off x="1904132" y="1030778"/>
            <a:ext cx="7821759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4"/>
          <p:cNvSpPr txBox="1"/>
          <p:nvPr/>
        </p:nvSpPr>
        <p:spPr>
          <a:xfrm>
            <a:off x="2188669" y="185045"/>
            <a:ext cx="98583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CAD6"/>
              </a:buClr>
              <a:buSzPts val="3600"/>
              <a:buFont typeface="Arial"/>
              <a:buNone/>
            </a:pPr>
            <a:r>
              <a:rPr lang="ko-KR" sz="3600" b="1" i="0" u="none" strike="noStrike" cap="none" dirty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r>
              <a:rPr lang="en-US" altLang="ko-KR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상자</a:t>
            </a:r>
            <a:r>
              <a:rPr lang="ko-KR" sz="3600" b="1" i="0" u="none" strike="noStrike" cap="none" dirty="0" smtClean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</a:t>
            </a:r>
            <a:r>
              <a:rPr lang="ko-KR" sz="3600" b="1" i="0" u="none" strike="noStrike" cap="none" dirty="0">
                <a:solidFill>
                  <a:srgbClr val="BFCAD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열어서 자신만의 카드 수집</a:t>
            </a:r>
            <a:endParaRPr sz="3600" b="1" i="0" u="none" strike="noStrike" cap="none" dirty="0">
              <a:solidFill>
                <a:srgbClr val="BFCAD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2264701" y="2725194"/>
            <a:ext cx="5266629" cy="223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ko-KR" altLang="en-US" sz="2000" dirty="0" smtClean="0"/>
              <a:t>상자</a:t>
            </a:r>
            <a:r>
              <a:rPr lang="ko-KR" sz="2000" dirty="0" smtClean="0"/>
              <a:t>를 </a:t>
            </a:r>
            <a:r>
              <a:rPr lang="ko-KR" sz="2000" dirty="0"/>
              <a:t>터치하게 되면 해당 </a:t>
            </a:r>
            <a:r>
              <a:rPr lang="ko-KR" altLang="en-US" sz="2000" dirty="0" smtClean="0"/>
              <a:t>상자</a:t>
            </a:r>
            <a:r>
              <a:rPr lang="ko-KR" sz="2000" dirty="0" smtClean="0"/>
              <a:t>가 </a:t>
            </a:r>
            <a:r>
              <a:rPr lang="ko-KR" sz="2000" dirty="0"/>
              <a:t>사라지도록 구현</a:t>
            </a:r>
            <a:endParaRPr sz="2000"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ko-KR" altLang="en-US" sz="2000" dirty="0" smtClean="0"/>
              <a:t>상자</a:t>
            </a:r>
            <a:r>
              <a:rPr lang="ko-KR" sz="2000" dirty="0" smtClean="0"/>
              <a:t>가 </a:t>
            </a:r>
            <a:r>
              <a:rPr lang="ko-KR" sz="2000" dirty="0"/>
              <a:t>사라지면 </a:t>
            </a:r>
            <a:r>
              <a:rPr lang="ko-KR" sz="2000" dirty="0" smtClean="0"/>
              <a:t>카드가 카드</a:t>
            </a:r>
            <a:r>
              <a:rPr lang="en-US" altLang="ko-KR" sz="2000" dirty="0" smtClean="0"/>
              <a:t> </a:t>
            </a:r>
            <a:r>
              <a:rPr lang="ko-KR" sz="2000" dirty="0" err="1" smtClean="0"/>
              <a:t>인벤토리에</a:t>
            </a:r>
            <a:r>
              <a:rPr lang="ko-KR" sz="2000" dirty="0" smtClean="0"/>
              <a:t> </a:t>
            </a:r>
            <a:r>
              <a:rPr lang="ko-KR" sz="2000" dirty="0"/>
              <a:t>추가 되도록 제작</a:t>
            </a:r>
            <a:endParaRPr sz="2000" dirty="0"/>
          </a:p>
        </p:txBody>
      </p:sp>
      <p:pic>
        <p:nvPicPr>
          <p:cNvPr id="147" name="Google Shape;14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8151" y="1537539"/>
            <a:ext cx="1770620" cy="224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0087" y="1537537"/>
            <a:ext cx="1661672" cy="224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8151" y="4165108"/>
            <a:ext cx="1770620" cy="223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50087" y="4165106"/>
            <a:ext cx="1661672" cy="223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26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와이드스크린</PresentationFormat>
  <Paragraphs>66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lmj</dc:creator>
  <cp:lastModifiedBy>AIA</cp:lastModifiedBy>
  <cp:revision>2</cp:revision>
  <dcterms:created xsi:type="dcterms:W3CDTF">2023-06-13T15:58:21Z</dcterms:created>
  <dcterms:modified xsi:type="dcterms:W3CDTF">2023-06-26T01:55:33Z</dcterms:modified>
</cp:coreProperties>
</file>