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5"/>
  </p:notesMasterIdLst>
  <p:sldIdLst>
    <p:sldId id="256" r:id="rId2"/>
    <p:sldId id="257" r:id="rId3"/>
    <p:sldId id="272" r:id="rId4"/>
    <p:sldId id="273" r:id="rId5"/>
    <p:sldId id="274" r:id="rId6"/>
    <p:sldId id="275" r:id="rId7"/>
    <p:sldId id="276" r:id="rId8"/>
    <p:sldId id="277" r:id="rId9"/>
    <p:sldId id="278" r:id="rId10"/>
    <p:sldId id="279" r:id="rId11"/>
    <p:sldId id="268" r:id="rId12"/>
    <p:sldId id="262" r:id="rId13"/>
    <p:sldId id="271" r:id="rId14"/>
  </p:sldIdLst>
  <p:sldSz cx="9144000" cy="5143500" type="screen16x9"/>
  <p:notesSz cx="6858000" cy="9144000"/>
  <p:embeddedFontLst>
    <p:embeddedFont>
      <p:font typeface="Average" panose="020B0604020202020204" charset="0"/>
      <p:regular r:id="rId16"/>
    </p:embeddedFont>
    <p:embeddedFont>
      <p:font typeface="Century Gothic" panose="020B0502020202020204" pitchFamily="34" charset="0"/>
      <p:regular r:id="rId17"/>
      <p:bold r:id="rId18"/>
      <p:italic r:id="rId19"/>
      <p:boldItalic r:id="rId20"/>
    </p:embeddedFont>
    <p:embeddedFont>
      <p:font typeface="Georgia" panose="02040502050405020303" pitchFamily="18" charset="0"/>
      <p:regular r:id="rId21"/>
      <p:bold r:id="rId22"/>
      <p:italic r:id="rId23"/>
      <p:boldItalic r:id="rId24"/>
    </p:embeddedFont>
    <p:embeddedFont>
      <p:font typeface="Lato" panose="020B0604020202020204" charset="0"/>
      <p:regular r:id="rId25"/>
      <p:bold r:id="rId26"/>
      <p:italic r:id="rId27"/>
      <p:boldItalic r:id="rId28"/>
    </p:embeddedFont>
    <p:embeddedFont>
      <p:font typeface="Merriweather" panose="020B0604020202020204" charset="0"/>
      <p:regular r:id="rId29"/>
      <p:bold r:id="rId30"/>
      <p:italic r:id="rId31"/>
      <p:boldItalic r:id="rId32"/>
    </p:embeddedFont>
    <p:embeddedFont>
      <p:font typeface="Wingdings 3" panose="05040102010807070707" pitchFamily="18" charset="2"/>
      <p:regular r:id="rId3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798"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21" Type="http://schemas.openxmlformats.org/officeDocument/2006/relationships/font" Target="fonts/font6.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143630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 name="Google Shape;23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285463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11662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9de842f99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9de842f99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6" name="Google Shape;31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84997299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16900053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05038617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401142535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8203131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1/10/2021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88586090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1/10/2021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07617554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5083627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36151707"/>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25" name="Google Shape;25;p3"/>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6" name="Google Shape;26;p3"/>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27" name="Google Shape;2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9578058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0"/>
        <p:cNvGrpSpPr/>
        <p:nvPr/>
      </p:nvGrpSpPr>
      <p:grpSpPr>
        <a:xfrm>
          <a:off x="0" y="0"/>
          <a:ext cx="0" cy="0"/>
          <a:chOff x="0" y="0"/>
          <a:chExt cx="0" cy="0"/>
        </a:xfrm>
      </p:grpSpPr>
      <p:sp>
        <p:nvSpPr>
          <p:cNvPr id="48" name="Google Shape;48;p5"/>
          <p:cNvSpPr txBox="1">
            <a:spLocks noGrp="1"/>
          </p:cNvSpPr>
          <p:nvPr>
            <p:ph type="title"/>
          </p:nvPr>
        </p:nvSpPr>
        <p:spPr>
          <a:xfrm>
            <a:off x="1297500" y="393750"/>
            <a:ext cx="3798900" cy="1493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9" name="Google Shape;49;p5"/>
          <p:cNvSpPr txBox="1">
            <a:spLocks noGrp="1"/>
          </p:cNvSpPr>
          <p:nvPr>
            <p:ph type="body" idx="1"/>
          </p:nvPr>
        </p:nvSpPr>
        <p:spPr>
          <a:xfrm>
            <a:off x="1297500" y="1972550"/>
            <a:ext cx="3798900" cy="24159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50" name="Google Shape;50;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801596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81826903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95774075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42000668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84535908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1/10/2021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1714323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1/10/2021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495772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1/10/2021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2540705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69872794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4AAD347D-5ACD-4C99-B74B-A9C85AD731AF}" type="datetimeFigureOut">
              <a:rPr lang="en-US" dirty="0"/>
              <a:t>1/10/2021</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193168858"/>
      </p:ext>
    </p:extLst>
  </p:cSld>
  <p:clrMap bg1="dk1" tx1="lt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transition spd="slow">
    <p:fade thruBlk="1"/>
  </p:transition>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8.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kislay960/Describe-an-image" TargetMode="External"/><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7"/>
          <p:cNvSpPr txBox="1">
            <a:spLocks noGrp="1"/>
          </p:cNvSpPr>
          <p:nvPr>
            <p:ph type="ctrTitle"/>
          </p:nvPr>
        </p:nvSpPr>
        <p:spPr>
          <a:xfrm>
            <a:off x="866216" y="1578400"/>
            <a:ext cx="7361759" cy="1578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000"/>
              <a:buNone/>
            </a:pPr>
            <a:r>
              <a:rPr lang="en-GB" dirty="0">
                <a:latin typeface="Average"/>
                <a:ea typeface="Average"/>
                <a:cs typeface="Average"/>
                <a:sym typeface="Average"/>
              </a:rPr>
              <a:t>DESCRIBE AN IMAGE</a:t>
            </a:r>
            <a:endParaRPr dirty="0">
              <a:latin typeface="Average"/>
              <a:ea typeface="Average"/>
              <a:cs typeface="Average"/>
              <a:sym typeface="Average"/>
            </a:endParaRPr>
          </a:p>
        </p:txBody>
      </p:sp>
      <p:sp>
        <p:nvSpPr>
          <p:cNvPr id="3" name="Subtitle 2">
            <a:extLst>
              <a:ext uri="{FF2B5EF4-FFF2-40B4-BE49-F238E27FC236}">
                <a16:creationId xmlns:a16="http://schemas.microsoft.com/office/drawing/2014/main" id="{7BE5B020-41A6-489B-B97C-1347F2E7E2EA}"/>
              </a:ext>
            </a:extLst>
          </p:cNvPr>
          <p:cNvSpPr>
            <a:spLocks noGrp="1"/>
          </p:cNvSpPr>
          <p:nvPr>
            <p:ph type="subTitle" idx="1"/>
          </p:nvPr>
        </p:nvSpPr>
        <p:spPr>
          <a:xfrm>
            <a:off x="3205378" y="3306588"/>
            <a:ext cx="2472407" cy="646065"/>
          </a:xfrm>
        </p:spPr>
        <p:txBody>
          <a:bodyPr>
            <a:normAutofit lnSpcReduction="10000"/>
          </a:bodyPr>
          <a:lstStyle/>
          <a:p>
            <a:r>
              <a:rPr lang="en-US" dirty="0"/>
              <a:t>Name : Kumar Kislay</a:t>
            </a:r>
          </a:p>
          <a:p>
            <a:r>
              <a:rPr lang="en-US" dirty="0"/>
              <a:t>Roll No : 1809110082</a:t>
            </a:r>
          </a:p>
        </p:txBody>
      </p:sp>
    </p:spTree>
    <p:extLst>
      <p:ext uri="{BB962C8B-B14F-4D97-AF65-F5344CB8AC3E}">
        <p14:creationId xmlns:p14="http://schemas.microsoft.com/office/powerpoint/2010/main" val="729619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7E6C0-BA9D-456E-AB4E-EE62A20D5148}"/>
              </a:ext>
            </a:extLst>
          </p:cNvPr>
          <p:cNvSpPr>
            <a:spLocks noGrp="1"/>
          </p:cNvSpPr>
          <p:nvPr>
            <p:ph type="title"/>
          </p:nvPr>
        </p:nvSpPr>
        <p:spPr>
          <a:xfrm>
            <a:off x="606092" y="382480"/>
            <a:ext cx="7038900" cy="914100"/>
          </a:xfrm>
        </p:spPr>
        <p:txBody>
          <a:bodyPr/>
          <a:lstStyle/>
          <a:p>
            <a:r>
              <a:rPr lang="en-US" b="1" dirty="0"/>
              <a:t>Visualizing some results</a:t>
            </a:r>
          </a:p>
        </p:txBody>
      </p:sp>
      <p:pic>
        <p:nvPicPr>
          <p:cNvPr id="5122" name="Picture 2">
            <a:extLst>
              <a:ext uri="{FF2B5EF4-FFF2-40B4-BE49-F238E27FC236}">
                <a16:creationId xmlns:a16="http://schemas.microsoft.com/office/drawing/2014/main" id="{5A1F2985-238C-4DC3-BCAB-A65DDAE5A9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40" y="1179770"/>
            <a:ext cx="3789347" cy="31242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8AA01B22-514E-4ACC-A02A-381CAA1368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9580" y="1179770"/>
            <a:ext cx="2819400" cy="312420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BB37C3C8-C0B1-4C71-8769-4880DAA522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40635" y="1179770"/>
            <a:ext cx="2028825"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259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TECHNOLOGY STACK</a:t>
            </a:r>
            <a:endParaRPr dirty="0"/>
          </a:p>
        </p:txBody>
      </p:sp>
      <p:sp>
        <p:nvSpPr>
          <p:cNvPr id="301" name="Google Shape;301;p29"/>
          <p:cNvSpPr txBox="1">
            <a:spLocks noGrp="1"/>
          </p:cNvSpPr>
          <p:nvPr>
            <p:ph type="body" idx="1"/>
          </p:nvPr>
        </p:nvSpPr>
        <p:spPr>
          <a:xfrm>
            <a:off x="1297500" y="1119825"/>
            <a:ext cx="7038900" cy="3683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600" dirty="0">
                <a:ea typeface="Georgia"/>
                <a:cs typeface="Georgia"/>
                <a:sym typeface="Georgia"/>
              </a:rPr>
              <a:t>-</a:t>
            </a:r>
            <a:r>
              <a:rPr lang="en-GB" sz="1500" dirty="0">
                <a:ea typeface="Georgia"/>
                <a:cs typeface="Georgia"/>
                <a:sym typeface="Georgia"/>
              </a:rPr>
              <a:t>TECHNOLOGIES USED</a:t>
            </a:r>
            <a:endParaRPr sz="1500" dirty="0">
              <a:ea typeface="Georgia"/>
              <a:cs typeface="Georgia"/>
              <a:sym typeface="Georgia"/>
            </a:endParaRPr>
          </a:p>
          <a:p>
            <a:pPr marL="0" lvl="0" indent="0" algn="just" rtl="0">
              <a:spcBef>
                <a:spcPts val="0"/>
              </a:spcBef>
              <a:spcAft>
                <a:spcPts val="0"/>
              </a:spcAft>
              <a:buNone/>
            </a:pPr>
            <a:r>
              <a:rPr lang="en-GB" sz="1600" dirty="0">
                <a:ea typeface="Georgia"/>
                <a:cs typeface="Georgia"/>
                <a:sym typeface="Georgia"/>
              </a:rPr>
              <a:t> </a:t>
            </a:r>
            <a:r>
              <a:rPr lang="en-GB" sz="1400" dirty="0">
                <a:ea typeface="Georgia"/>
                <a:cs typeface="Georgia"/>
                <a:sym typeface="Georgia"/>
              </a:rPr>
              <a:t>Machine learning /Data analytics: used for making backend</a:t>
            </a:r>
            <a:endParaRPr sz="1400" dirty="0">
              <a:ea typeface="Georgia"/>
              <a:cs typeface="Georgia"/>
              <a:sym typeface="Georgia"/>
            </a:endParaRPr>
          </a:p>
          <a:p>
            <a:pPr marL="0" lvl="0" indent="0" algn="just" rtl="0">
              <a:spcBef>
                <a:spcPts val="0"/>
              </a:spcBef>
              <a:spcAft>
                <a:spcPts val="0"/>
              </a:spcAft>
              <a:buNone/>
            </a:pPr>
            <a:r>
              <a:rPr lang="en-GB" sz="1400" dirty="0">
                <a:ea typeface="Georgia"/>
                <a:cs typeface="Georgia"/>
                <a:sym typeface="Georgia"/>
              </a:rPr>
              <a:t> Web technologies : used for making frontend and user interface.</a:t>
            </a:r>
            <a:endParaRPr sz="1400" dirty="0">
              <a:ea typeface="Georgia"/>
              <a:cs typeface="Georgia"/>
              <a:sym typeface="Georgia"/>
            </a:endParaRPr>
          </a:p>
          <a:p>
            <a:pPr marL="0" lvl="0" indent="0" algn="just" rtl="0">
              <a:spcBef>
                <a:spcPts val="0"/>
              </a:spcBef>
              <a:spcAft>
                <a:spcPts val="0"/>
              </a:spcAft>
              <a:buNone/>
            </a:pPr>
            <a:r>
              <a:rPr lang="en-GB" sz="1400" dirty="0">
                <a:ea typeface="Georgia"/>
                <a:cs typeface="Georgia"/>
                <a:sym typeface="Georgia"/>
              </a:rPr>
              <a:t> </a:t>
            </a:r>
            <a:endParaRPr sz="1400" dirty="0">
              <a:ea typeface="Georgia"/>
              <a:cs typeface="Georgia"/>
              <a:sym typeface="Georgia"/>
            </a:endParaRPr>
          </a:p>
          <a:p>
            <a:pPr marL="0" lvl="0" indent="0" algn="just" rtl="0">
              <a:spcBef>
                <a:spcPts val="0"/>
              </a:spcBef>
              <a:spcAft>
                <a:spcPts val="0"/>
              </a:spcAft>
              <a:buNone/>
            </a:pPr>
            <a:r>
              <a:rPr lang="en-GB" sz="1400" dirty="0">
                <a:ea typeface="Georgia"/>
                <a:cs typeface="Georgia"/>
                <a:sym typeface="Georgia"/>
              </a:rPr>
              <a:t>-</a:t>
            </a:r>
            <a:r>
              <a:rPr lang="en-GB" sz="1500" dirty="0">
                <a:ea typeface="Georgia"/>
                <a:cs typeface="Georgia"/>
                <a:sym typeface="Georgia"/>
              </a:rPr>
              <a:t>FRAMEWORKS USED</a:t>
            </a:r>
            <a:endParaRPr sz="1500" dirty="0">
              <a:ea typeface="Georgia"/>
              <a:cs typeface="Georgia"/>
              <a:sym typeface="Georgia"/>
            </a:endParaRPr>
          </a:p>
          <a:p>
            <a:pPr marL="0" lvl="0" indent="0" algn="just" rtl="0">
              <a:spcBef>
                <a:spcPts val="0"/>
              </a:spcBef>
              <a:spcAft>
                <a:spcPts val="0"/>
              </a:spcAft>
              <a:buNone/>
            </a:pPr>
            <a:r>
              <a:rPr lang="en-GB" sz="1400" dirty="0">
                <a:ea typeface="Georgia"/>
                <a:cs typeface="Georgia"/>
                <a:sym typeface="Georgia"/>
              </a:rPr>
              <a:t> Google </a:t>
            </a:r>
            <a:r>
              <a:rPr lang="en-GB" sz="1400" dirty="0" err="1">
                <a:ea typeface="Georgia"/>
                <a:cs typeface="Georgia"/>
                <a:sym typeface="Georgia"/>
              </a:rPr>
              <a:t>colab</a:t>
            </a:r>
            <a:r>
              <a:rPr lang="en-GB" sz="1400" dirty="0">
                <a:ea typeface="Georgia"/>
                <a:cs typeface="Georgia"/>
                <a:sym typeface="Georgia"/>
              </a:rPr>
              <a:t> (for Machine Learning), Python, Flask, HTML, CSS, Bootstrap</a:t>
            </a:r>
          </a:p>
          <a:p>
            <a:pPr marL="0" lvl="0" indent="0" algn="just" rtl="0">
              <a:spcBef>
                <a:spcPts val="0"/>
              </a:spcBef>
              <a:spcAft>
                <a:spcPts val="0"/>
              </a:spcAft>
              <a:buNone/>
            </a:pPr>
            <a:endParaRPr lang="en-GB" sz="1400" dirty="0">
              <a:ea typeface="Georgia"/>
              <a:cs typeface="Georgia"/>
              <a:sym typeface="Georgia"/>
            </a:endParaRPr>
          </a:p>
          <a:p>
            <a:pPr marL="0" lvl="0" indent="0" algn="just" rtl="0">
              <a:spcBef>
                <a:spcPts val="0"/>
              </a:spcBef>
              <a:spcAft>
                <a:spcPts val="0"/>
              </a:spcAft>
              <a:buNone/>
            </a:pPr>
            <a:endParaRPr lang="en-GB" sz="1400" dirty="0">
              <a:ea typeface="Georgia"/>
              <a:cs typeface="Georgia"/>
              <a:sym typeface="Georgia"/>
            </a:endParaRPr>
          </a:p>
          <a:p>
            <a:pPr marL="0" lvl="0" indent="0" algn="just" rtl="0">
              <a:spcBef>
                <a:spcPts val="0"/>
              </a:spcBef>
              <a:spcAft>
                <a:spcPts val="0"/>
              </a:spcAft>
              <a:buNone/>
            </a:pPr>
            <a:r>
              <a:rPr lang="en-GB" sz="1400" dirty="0">
                <a:ea typeface="Georgia"/>
                <a:cs typeface="Georgia"/>
                <a:sym typeface="Georgia"/>
              </a:rPr>
              <a:t>GITHUB PROJECT LINK  -</a:t>
            </a:r>
          </a:p>
          <a:p>
            <a:pPr marL="0" lvl="0" indent="0" algn="just" rtl="0">
              <a:spcBef>
                <a:spcPts val="0"/>
              </a:spcBef>
              <a:spcAft>
                <a:spcPts val="0"/>
              </a:spcAft>
              <a:buNone/>
            </a:pPr>
            <a:r>
              <a:rPr lang="en-US" dirty="0">
                <a:ea typeface="Georgia"/>
                <a:cs typeface="Georgia"/>
                <a:sym typeface="Georgia"/>
                <a:hlinkClick r:id="rId3"/>
              </a:rPr>
              <a:t>https://github.com/kislay960/Describe-an-image</a:t>
            </a:r>
            <a:endParaRPr lang="en-GB" sz="1400" dirty="0">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5" name="Google Shape;265;p23"/>
          <p:cNvSpPr txBox="1">
            <a:spLocks noGrp="1"/>
          </p:cNvSpPr>
          <p:nvPr>
            <p:ph type="title"/>
          </p:nvPr>
        </p:nvSpPr>
        <p:spPr>
          <a:xfrm>
            <a:off x="1297500" y="729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GB" b="1" dirty="0"/>
              <a:t>APPLICATIONS OF THIS PROJECT</a:t>
            </a:r>
            <a:endParaRPr b="1" dirty="0"/>
          </a:p>
        </p:txBody>
      </p:sp>
      <p:sp>
        <p:nvSpPr>
          <p:cNvPr id="264" name="Google Shape;264;p23"/>
          <p:cNvSpPr txBox="1">
            <a:spLocks noGrp="1"/>
          </p:cNvSpPr>
          <p:nvPr>
            <p:ph type="body" idx="1"/>
          </p:nvPr>
        </p:nvSpPr>
        <p:spPr>
          <a:xfrm>
            <a:off x="361507" y="946298"/>
            <a:ext cx="7974893" cy="3210152"/>
          </a:xfrm>
          <a:prstGeom prst="rect">
            <a:avLst/>
          </a:prstGeom>
          <a:noFill/>
          <a:ln>
            <a:noFill/>
          </a:ln>
        </p:spPr>
        <p:txBody>
          <a:bodyPr spcFirstLastPara="1" wrap="square" lIns="91425" tIns="91425" rIns="91425" bIns="91425" anchor="t" anchorCtr="0">
            <a:noAutofit/>
          </a:bodyPr>
          <a:lstStyle/>
          <a:p>
            <a:pPr algn="just"/>
            <a:r>
              <a:rPr lang="en-US" sz="1400" dirty="0"/>
              <a:t>F</a:t>
            </a:r>
            <a:r>
              <a:rPr lang="en-US" sz="1400" b="0" i="0" dirty="0">
                <a:effectLst/>
              </a:rPr>
              <a:t>ew applications where a solution to this problem can be very useful.</a:t>
            </a:r>
          </a:p>
          <a:p>
            <a:pPr algn="just">
              <a:buFont typeface="Arial" panose="020B0604020202020204" pitchFamily="34" charset="0"/>
              <a:buChar char="•"/>
            </a:pPr>
            <a:r>
              <a:rPr lang="en-US" sz="1400" b="1" i="0" dirty="0">
                <a:effectLst/>
              </a:rPr>
              <a:t>Self driving cars </a:t>
            </a:r>
            <a:r>
              <a:rPr lang="en-US" sz="1400" b="0" i="0" dirty="0">
                <a:effectLst/>
              </a:rPr>
              <a:t>— Automatic driving is one of the biggest challenges and if we can properly caption the scene around the car, it can give a boost to the self driving system.</a:t>
            </a:r>
          </a:p>
          <a:p>
            <a:pPr algn="just">
              <a:buFont typeface="Arial" panose="020B0604020202020204" pitchFamily="34" charset="0"/>
              <a:buChar char="•"/>
            </a:pPr>
            <a:r>
              <a:rPr lang="en-US" sz="1400" b="1" i="0" dirty="0">
                <a:effectLst/>
              </a:rPr>
              <a:t>Aid to the blind </a:t>
            </a:r>
            <a:r>
              <a:rPr lang="en-US" sz="1400" b="0" i="0" dirty="0">
                <a:effectLst/>
              </a:rPr>
              <a:t>— We can create a product for the blind which will guide them travelling on the roads without the support of anyone else. We can do this by first converting the scene into text and then the text to voice. Both are now famous applications of Deep Learning. </a:t>
            </a:r>
          </a:p>
          <a:p>
            <a:pPr algn="just">
              <a:buFont typeface="Arial" panose="020B0604020202020204" pitchFamily="34" charset="0"/>
              <a:buChar char="•"/>
            </a:pPr>
            <a:r>
              <a:rPr lang="en-US" sz="1400" b="1" i="0" dirty="0">
                <a:effectLst/>
              </a:rPr>
              <a:t>CCTV cameras </a:t>
            </a:r>
            <a:r>
              <a:rPr lang="en-US" sz="1400" b="0" i="0" dirty="0">
                <a:effectLst/>
              </a:rPr>
              <a:t>are everywhere today, but along with viewing the world, if we can also generate relevant captions, then we can raise alarms as soon as there is some malicious activity going on somewhere. This could probably help reduce some crime and/or accidents.</a:t>
            </a:r>
          </a:p>
          <a:p>
            <a:pPr algn="just">
              <a:buFont typeface="Arial" panose="020B0604020202020204" pitchFamily="34" charset="0"/>
              <a:buChar char="•"/>
            </a:pPr>
            <a:r>
              <a:rPr lang="en-US" sz="1400" b="1" i="0" dirty="0">
                <a:effectLst/>
              </a:rPr>
              <a:t>Automatic Captioning </a:t>
            </a:r>
            <a:r>
              <a:rPr lang="en-US" sz="1400" b="0" i="0" dirty="0">
                <a:effectLst/>
              </a:rPr>
              <a:t>can help, make Google Image Search as good as Google Search, as then every image could be first converted into a caption and then search can be performed based on the caption</a:t>
            </a:r>
            <a:r>
              <a:rPr lang="en-US" sz="1200" b="0" i="0" dirty="0">
                <a:effectLst/>
              </a:rPr>
              <a:t>.</a:t>
            </a:r>
          </a:p>
          <a:p>
            <a:pPr marL="0" lvl="0" indent="0" algn="l" rtl="0">
              <a:lnSpc>
                <a:spcPct val="115000"/>
              </a:lnSpc>
              <a:spcBef>
                <a:spcPts val="0"/>
              </a:spcBef>
              <a:spcAft>
                <a:spcPts val="0"/>
              </a:spcAft>
              <a:buSzPts val="1300"/>
              <a:buNone/>
            </a:pPr>
            <a:endParaRPr sz="1200" dirty="0">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2"/>
          <p:cNvSpPr txBox="1">
            <a:spLocks noGrp="1"/>
          </p:cNvSpPr>
          <p:nvPr>
            <p:ph type="title"/>
          </p:nvPr>
        </p:nvSpPr>
        <p:spPr>
          <a:xfrm>
            <a:off x="570475" y="1853850"/>
            <a:ext cx="3063300" cy="692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GB" sz="4200" dirty="0">
                <a:latin typeface="Georgia"/>
                <a:ea typeface="Georgia"/>
                <a:cs typeface="Georgia"/>
                <a:sym typeface="Georgia"/>
              </a:rPr>
              <a:t>Thank you!</a:t>
            </a:r>
            <a:endParaRPr sz="4200" dirty="0">
              <a:latin typeface="Georgia"/>
              <a:ea typeface="Georgia"/>
              <a:cs typeface="Georgia"/>
              <a:sym typeface="Georgia"/>
            </a:endParaRPr>
          </a:p>
        </p:txBody>
      </p:sp>
      <p:grpSp>
        <p:nvGrpSpPr>
          <p:cNvPr id="319" name="Google Shape;319;p32"/>
          <p:cNvGrpSpPr/>
          <p:nvPr/>
        </p:nvGrpSpPr>
        <p:grpSpPr>
          <a:xfrm>
            <a:off x="4066820" y="1553491"/>
            <a:ext cx="3159984" cy="2439109"/>
            <a:chOff x="3553042" y="1657806"/>
            <a:chExt cx="3461100" cy="2671532"/>
          </a:xfrm>
        </p:grpSpPr>
        <p:sp>
          <p:nvSpPr>
            <p:cNvPr id="320" name="Google Shape;320;p32"/>
            <p:cNvSpPr/>
            <p:nvPr/>
          </p:nvSpPr>
          <p:spPr>
            <a:xfrm>
              <a:off x="4856024" y="3625653"/>
              <a:ext cx="944700" cy="663300"/>
            </a:xfrm>
            <a:prstGeom prst="trapezoid">
              <a:avLst>
                <a:gd name="adj" fmla="val 25000"/>
              </a:avLst>
            </a:prstGeom>
            <a:solidFill>
              <a:srgbClr val="E7E7E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32"/>
            <p:cNvSpPr/>
            <p:nvPr/>
          </p:nvSpPr>
          <p:spPr>
            <a:xfrm rot="10800000">
              <a:off x="4953871" y="3681997"/>
              <a:ext cx="400200" cy="606600"/>
            </a:xfrm>
            <a:prstGeom prst="triangle">
              <a:avLst>
                <a:gd name="adj" fmla="val 96745"/>
              </a:avLst>
            </a:pr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32"/>
            <p:cNvSpPr/>
            <p:nvPr/>
          </p:nvSpPr>
          <p:spPr>
            <a:xfrm>
              <a:off x="4767796" y="3681816"/>
              <a:ext cx="163500" cy="606600"/>
            </a:xfrm>
            <a:prstGeom prst="triangle">
              <a:avLst>
                <a:gd name="adj" fmla="val 98558"/>
              </a:avLst>
            </a:pr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32"/>
            <p:cNvSpPr/>
            <p:nvPr/>
          </p:nvSpPr>
          <p:spPr>
            <a:xfrm rot="10800000">
              <a:off x="4678237" y="4276102"/>
              <a:ext cx="1210800" cy="456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32"/>
            <p:cNvSpPr/>
            <p:nvPr/>
          </p:nvSpPr>
          <p:spPr>
            <a:xfrm rot="10800000">
              <a:off x="4668343" y="4283738"/>
              <a:ext cx="1230600" cy="45600"/>
            </a:xfrm>
            <a:prstGeom prst="roundRect">
              <a:avLst>
                <a:gd name="adj" fmla="val 50000"/>
              </a:avLst>
            </a:pr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32"/>
            <p:cNvSpPr/>
            <p:nvPr/>
          </p:nvSpPr>
          <p:spPr>
            <a:xfrm>
              <a:off x="4926950" y="3681915"/>
              <a:ext cx="42900" cy="594300"/>
            </a:xfrm>
            <a:prstGeom prst="rect">
              <a:avLst/>
            </a:pr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32"/>
            <p:cNvSpPr/>
            <p:nvPr/>
          </p:nvSpPr>
          <p:spPr>
            <a:xfrm>
              <a:off x="3553042" y="1674645"/>
              <a:ext cx="3461100" cy="2014500"/>
            </a:xfrm>
            <a:prstGeom prst="roundRect">
              <a:avLst>
                <a:gd name="adj" fmla="val 1882"/>
              </a:avLst>
            </a:pr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32"/>
            <p:cNvSpPr/>
            <p:nvPr/>
          </p:nvSpPr>
          <p:spPr>
            <a:xfrm>
              <a:off x="3553042" y="1657806"/>
              <a:ext cx="3461100" cy="2014500"/>
            </a:xfrm>
            <a:prstGeom prst="roundRect">
              <a:avLst>
                <a:gd name="adj" fmla="val 1764"/>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328" name="Google Shape;328;p32" descr="offset_comp_342327_edited.jpg"/>
          <p:cNvPicPr preferRelativeResize="0"/>
          <p:nvPr/>
        </p:nvPicPr>
        <p:blipFill rotWithShape="1">
          <a:blip r:embed="rId3">
            <a:alphaModFix/>
          </a:blip>
          <a:srcRect l="45356" t="50734" r="19581" b="26214"/>
          <a:stretch/>
        </p:blipFill>
        <p:spPr>
          <a:xfrm>
            <a:off x="4115130" y="1605638"/>
            <a:ext cx="3063300" cy="1745700"/>
          </a:xfrm>
          <a:prstGeom prst="rect">
            <a:avLst/>
          </a:prstGeom>
          <a:noFill/>
          <a:ln>
            <a:noFill/>
          </a:ln>
        </p:spPr>
      </p:pic>
      <p:sp>
        <p:nvSpPr>
          <p:cNvPr id="329" name="Google Shape;329;p32"/>
          <p:cNvSpPr/>
          <p:nvPr/>
        </p:nvSpPr>
        <p:spPr>
          <a:xfrm flipH="1">
            <a:off x="4114917" y="1606596"/>
            <a:ext cx="3063300" cy="1743300"/>
          </a:xfrm>
          <a:prstGeom prst="rtTriangle">
            <a:avLst/>
          </a:prstGeom>
          <a:solidFill>
            <a:srgbClr val="000000">
              <a:alpha val="431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30" name="Google Shape;330;p32"/>
          <p:cNvGrpSpPr/>
          <p:nvPr/>
        </p:nvGrpSpPr>
        <p:grpSpPr>
          <a:xfrm>
            <a:off x="6762480" y="2546254"/>
            <a:ext cx="1024386" cy="1522884"/>
            <a:chOff x="6505573" y="2745170"/>
            <a:chExt cx="1122000" cy="1668000"/>
          </a:xfrm>
        </p:grpSpPr>
        <p:sp>
          <p:nvSpPr>
            <p:cNvPr id="331" name="Google Shape;331;p32"/>
            <p:cNvSpPr/>
            <p:nvPr/>
          </p:nvSpPr>
          <p:spPr>
            <a:xfrm>
              <a:off x="6517841" y="2745170"/>
              <a:ext cx="1109700" cy="1668000"/>
            </a:xfrm>
            <a:prstGeom prst="roundRect">
              <a:avLst>
                <a:gd name="adj" fmla="val 5402"/>
              </a:avLst>
            </a:prstGeom>
            <a:solidFill>
              <a:srgbClr val="1B212C"/>
            </a:solidFill>
            <a:ln>
              <a:noFill/>
            </a:ln>
            <a:effectLst>
              <a:outerShdw blurRad="387350" dist="38100" dir="8100000" sx="107000" sy="107000" algn="tr" rotWithShape="0">
                <a:srgbClr val="000000">
                  <a:alpha val="49411"/>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32"/>
            <p:cNvSpPr/>
            <p:nvPr/>
          </p:nvSpPr>
          <p:spPr>
            <a:xfrm rot="-5400000">
              <a:off x="6238873" y="3024453"/>
              <a:ext cx="1655400" cy="1122000"/>
            </a:xfrm>
            <a:prstGeom prst="roundRect">
              <a:avLst>
                <a:gd name="adj" fmla="val 4551"/>
              </a:avLst>
            </a:pr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32"/>
            <p:cNvSpPr/>
            <p:nvPr/>
          </p:nvSpPr>
          <p:spPr>
            <a:xfrm rot="-5400000">
              <a:off x="6238873" y="3012061"/>
              <a:ext cx="1655400" cy="1122000"/>
            </a:xfrm>
            <a:prstGeom prst="roundRect">
              <a:avLst>
                <a:gd name="adj" fmla="val 4551"/>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32"/>
            <p:cNvSpPr/>
            <p:nvPr/>
          </p:nvSpPr>
          <p:spPr>
            <a:xfrm>
              <a:off x="6954127" y="4329594"/>
              <a:ext cx="224700" cy="315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335" name="Google Shape;335;p32" descr="offset_comp_342327_edited.jpg"/>
          <p:cNvPicPr preferRelativeResize="0"/>
          <p:nvPr/>
        </p:nvPicPr>
        <p:blipFill rotWithShape="1">
          <a:blip r:embed="rId3">
            <a:alphaModFix/>
          </a:blip>
          <a:srcRect l="53168" t="53058" r="26237" b="16019"/>
          <a:stretch/>
        </p:blipFill>
        <p:spPr>
          <a:xfrm>
            <a:off x="6762097" y="2613771"/>
            <a:ext cx="1024200" cy="1333200"/>
          </a:xfrm>
          <a:prstGeom prst="rect">
            <a:avLst/>
          </a:prstGeom>
          <a:noFill/>
          <a:ln>
            <a:noFill/>
          </a:ln>
        </p:spPr>
      </p:pic>
      <p:sp>
        <p:nvSpPr>
          <p:cNvPr id="336" name="Google Shape;336;p32"/>
          <p:cNvSpPr/>
          <p:nvPr/>
        </p:nvSpPr>
        <p:spPr>
          <a:xfrm flipH="1">
            <a:off x="6762011" y="2613990"/>
            <a:ext cx="1024200" cy="1333200"/>
          </a:xfrm>
          <a:prstGeom prst="rtTriangle">
            <a:avLst/>
          </a:prstGeom>
          <a:solidFill>
            <a:srgbClr val="000000">
              <a:alpha val="431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37" name="Google Shape;337;p32"/>
          <p:cNvGrpSpPr/>
          <p:nvPr/>
        </p:nvGrpSpPr>
        <p:grpSpPr>
          <a:xfrm>
            <a:off x="6405845" y="3121897"/>
            <a:ext cx="520684" cy="1036471"/>
            <a:chOff x="9543736" y="4486132"/>
            <a:chExt cx="570300" cy="1135236"/>
          </a:xfrm>
        </p:grpSpPr>
        <p:sp>
          <p:nvSpPr>
            <p:cNvPr id="338" name="Google Shape;338;p32"/>
            <p:cNvSpPr/>
            <p:nvPr/>
          </p:nvSpPr>
          <p:spPr>
            <a:xfrm>
              <a:off x="9543736" y="4487212"/>
              <a:ext cx="570300" cy="1132800"/>
            </a:xfrm>
            <a:prstGeom prst="roundRect">
              <a:avLst>
                <a:gd name="adj" fmla="val 5402"/>
              </a:avLst>
            </a:prstGeom>
            <a:solidFill>
              <a:srgbClr val="1B212C"/>
            </a:solidFill>
            <a:ln>
              <a:noFill/>
            </a:ln>
            <a:effectLst>
              <a:outerShdw blurRad="387350" dist="38100" dir="8100000" sx="107000" sy="107000" algn="tr" rotWithShape="0">
                <a:srgbClr val="000000">
                  <a:alpha val="49411"/>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32"/>
            <p:cNvSpPr/>
            <p:nvPr/>
          </p:nvSpPr>
          <p:spPr>
            <a:xfrm rot="-5400000">
              <a:off x="9265568" y="4772968"/>
              <a:ext cx="1126800" cy="570000"/>
            </a:xfrm>
            <a:prstGeom prst="roundRect">
              <a:avLst>
                <a:gd name="adj" fmla="val 4551"/>
              </a:avLst>
            </a:pr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32"/>
            <p:cNvSpPr/>
            <p:nvPr/>
          </p:nvSpPr>
          <p:spPr>
            <a:xfrm rot="-5400000">
              <a:off x="9265568" y="4764532"/>
              <a:ext cx="1126800" cy="570000"/>
            </a:xfrm>
            <a:prstGeom prst="roundRect">
              <a:avLst>
                <a:gd name="adj" fmla="val 4551"/>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32"/>
            <p:cNvSpPr/>
            <p:nvPr/>
          </p:nvSpPr>
          <p:spPr>
            <a:xfrm>
              <a:off x="9736876" y="5519757"/>
              <a:ext cx="186300" cy="303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342" name="Google Shape;342;p32" descr="offset_comp_342327_edited.jpg"/>
          <p:cNvPicPr preferRelativeResize="0"/>
          <p:nvPr/>
        </p:nvPicPr>
        <p:blipFill rotWithShape="1">
          <a:blip r:embed="rId3">
            <a:alphaModFix/>
          </a:blip>
          <a:srcRect l="41330" t="42211" r="47979" b="36733"/>
          <a:stretch/>
        </p:blipFill>
        <p:spPr>
          <a:xfrm>
            <a:off x="6405412" y="3121559"/>
            <a:ext cx="520500" cy="888900"/>
          </a:xfrm>
          <a:prstGeom prst="round2SameRect">
            <a:avLst>
              <a:gd name="adj1" fmla="val 4129"/>
              <a:gd name="adj2" fmla="val 0"/>
            </a:avLst>
          </a:prstGeom>
          <a:noFill/>
          <a:ln>
            <a:noFill/>
          </a:ln>
        </p:spPr>
      </p:pic>
      <p:sp>
        <p:nvSpPr>
          <p:cNvPr id="343" name="Google Shape;343;p32"/>
          <p:cNvSpPr/>
          <p:nvPr/>
        </p:nvSpPr>
        <p:spPr>
          <a:xfrm flipH="1">
            <a:off x="6405284" y="3142709"/>
            <a:ext cx="520500" cy="867900"/>
          </a:xfrm>
          <a:prstGeom prst="rtTriangle">
            <a:avLst/>
          </a:prstGeom>
          <a:solidFill>
            <a:srgbClr val="000000">
              <a:alpha val="431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44" name="Google Shape;344;p32"/>
          <p:cNvGrpSpPr/>
          <p:nvPr/>
        </p:nvGrpSpPr>
        <p:grpSpPr>
          <a:xfrm>
            <a:off x="7564804" y="3443361"/>
            <a:ext cx="455496" cy="692277"/>
            <a:chOff x="7384375" y="3728000"/>
            <a:chExt cx="498900" cy="758244"/>
          </a:xfrm>
        </p:grpSpPr>
        <p:sp>
          <p:nvSpPr>
            <p:cNvPr id="345" name="Google Shape;345;p32"/>
            <p:cNvSpPr/>
            <p:nvPr/>
          </p:nvSpPr>
          <p:spPr>
            <a:xfrm rot="10800000">
              <a:off x="7475552" y="4233644"/>
              <a:ext cx="316500" cy="252600"/>
            </a:xfrm>
            <a:prstGeom prst="round2SameRect">
              <a:avLst>
                <a:gd name="adj1" fmla="val 16667"/>
                <a:gd name="adj2" fmla="val 0"/>
              </a:avLst>
            </a:prstGeom>
            <a:solidFill>
              <a:srgbClr val="E7E7E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32"/>
            <p:cNvSpPr/>
            <p:nvPr/>
          </p:nvSpPr>
          <p:spPr>
            <a:xfrm rot="5400000">
              <a:off x="7506587" y="4276887"/>
              <a:ext cx="140700" cy="201900"/>
            </a:xfrm>
            <a:prstGeom prst="triangle">
              <a:avLst>
                <a:gd name="adj" fmla="val 27359"/>
              </a:avLst>
            </a:pr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32"/>
            <p:cNvSpPr/>
            <p:nvPr/>
          </p:nvSpPr>
          <p:spPr>
            <a:xfrm>
              <a:off x="7475548" y="3728000"/>
              <a:ext cx="316500" cy="252600"/>
            </a:xfrm>
            <a:prstGeom prst="round2SameRect">
              <a:avLst>
                <a:gd name="adj1" fmla="val 16667"/>
                <a:gd name="adj2" fmla="val 0"/>
              </a:avLst>
            </a:prstGeom>
            <a:solidFill>
              <a:srgbClr val="E7E7E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32"/>
            <p:cNvSpPr/>
            <p:nvPr/>
          </p:nvSpPr>
          <p:spPr>
            <a:xfrm>
              <a:off x="7384375" y="3860325"/>
              <a:ext cx="498900" cy="498900"/>
            </a:xfrm>
            <a:prstGeom prst="ellipse">
              <a:avLst/>
            </a:prstGeom>
            <a:solidFill>
              <a:srgbClr val="1B212C"/>
            </a:solidFill>
            <a:ln>
              <a:noFill/>
            </a:ln>
            <a:effectLst>
              <a:outerShdw blurRad="387350" dist="38100" dir="8100000" sx="107000" sy="107000" algn="tr" rotWithShape="0">
                <a:srgbClr val="000000">
                  <a:alpha val="49411"/>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49" name="Google Shape;349;p32"/>
          <p:cNvGrpSpPr/>
          <p:nvPr/>
        </p:nvGrpSpPr>
        <p:grpSpPr>
          <a:xfrm>
            <a:off x="7564836" y="3561758"/>
            <a:ext cx="478081" cy="462776"/>
            <a:chOff x="7384385" y="3857442"/>
            <a:chExt cx="523637" cy="506874"/>
          </a:xfrm>
        </p:grpSpPr>
        <p:sp>
          <p:nvSpPr>
            <p:cNvPr id="350" name="Google Shape;350;p32"/>
            <p:cNvSpPr/>
            <p:nvPr/>
          </p:nvSpPr>
          <p:spPr>
            <a:xfrm>
              <a:off x="7384385" y="3865416"/>
              <a:ext cx="498900" cy="498900"/>
            </a:xfrm>
            <a:prstGeom prst="ellipse">
              <a:avLst/>
            </a:pr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51" name="Google Shape;351;p32"/>
            <p:cNvGrpSpPr/>
            <p:nvPr/>
          </p:nvGrpSpPr>
          <p:grpSpPr>
            <a:xfrm>
              <a:off x="7384385" y="3857442"/>
              <a:ext cx="523637" cy="498900"/>
              <a:chOff x="7384385" y="3857442"/>
              <a:chExt cx="523637" cy="498900"/>
            </a:xfrm>
          </p:grpSpPr>
          <p:sp>
            <p:nvSpPr>
              <p:cNvPr id="352" name="Google Shape;352;p32"/>
              <p:cNvSpPr/>
              <p:nvPr/>
            </p:nvSpPr>
            <p:spPr>
              <a:xfrm>
                <a:off x="7384385" y="3857442"/>
                <a:ext cx="498900" cy="498900"/>
              </a:xfrm>
              <a:prstGeom prst="ellipse">
                <a:avLst/>
              </a:pr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32"/>
              <p:cNvSpPr/>
              <p:nvPr/>
            </p:nvSpPr>
            <p:spPr>
              <a:xfrm>
                <a:off x="7856422" y="4081138"/>
                <a:ext cx="51600" cy="51600"/>
              </a:xfrm>
              <a:prstGeom prst="flowChartDelay">
                <a:avLst/>
              </a:pr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pic>
        <p:nvPicPr>
          <p:cNvPr id="354" name="Google Shape;354;p32" descr="offset_comp_342327_edited.jpg"/>
          <p:cNvPicPr preferRelativeResize="0"/>
          <p:nvPr/>
        </p:nvPicPr>
        <p:blipFill rotWithShape="1">
          <a:blip r:embed="rId3">
            <a:alphaModFix/>
          </a:blip>
          <a:srcRect l="48584" t="47335" r="37425" b="36556"/>
          <a:stretch/>
        </p:blipFill>
        <p:spPr>
          <a:xfrm>
            <a:off x="7591905" y="3590541"/>
            <a:ext cx="400500" cy="399300"/>
          </a:xfrm>
          <a:prstGeom prst="ellipse">
            <a:avLst/>
          </a:prstGeom>
          <a:noFill/>
          <a:ln w="9525" cap="flat" cmpd="sng">
            <a:solidFill>
              <a:srgbClr val="FFFFFF"/>
            </a:solidFill>
            <a:prstDash val="solid"/>
            <a:round/>
            <a:headEnd type="none" w="sm" len="sm"/>
            <a:tailEnd type="none" w="sm" len="sm"/>
          </a:ln>
        </p:spPr>
      </p:pic>
      <p:grpSp>
        <p:nvGrpSpPr>
          <p:cNvPr id="355" name="Google Shape;355;p32"/>
          <p:cNvGrpSpPr/>
          <p:nvPr/>
        </p:nvGrpSpPr>
        <p:grpSpPr>
          <a:xfrm>
            <a:off x="8110843" y="3443361"/>
            <a:ext cx="435785" cy="692277"/>
            <a:chOff x="7982421" y="3727763"/>
            <a:chExt cx="477311" cy="758244"/>
          </a:xfrm>
        </p:grpSpPr>
        <p:sp>
          <p:nvSpPr>
            <p:cNvPr id="356" name="Google Shape;356;p32"/>
            <p:cNvSpPr/>
            <p:nvPr/>
          </p:nvSpPr>
          <p:spPr>
            <a:xfrm>
              <a:off x="8054507" y="3728825"/>
              <a:ext cx="316500" cy="756600"/>
            </a:xfrm>
            <a:prstGeom prst="roundRect">
              <a:avLst>
                <a:gd name="adj" fmla="val 15418"/>
              </a:avLst>
            </a:prstGeom>
            <a:solidFill>
              <a:srgbClr val="1B212C"/>
            </a:solidFill>
            <a:ln>
              <a:noFill/>
            </a:ln>
            <a:effectLst>
              <a:outerShdw blurRad="387350" dist="38100" dir="8100000" sx="107000" sy="107000" algn="tr" rotWithShape="0">
                <a:srgbClr val="000000">
                  <a:alpha val="49411"/>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32"/>
            <p:cNvSpPr/>
            <p:nvPr/>
          </p:nvSpPr>
          <p:spPr>
            <a:xfrm rot="10800000">
              <a:off x="8054264" y="4233407"/>
              <a:ext cx="316500" cy="252600"/>
            </a:xfrm>
            <a:prstGeom prst="round2SameRect">
              <a:avLst>
                <a:gd name="adj1" fmla="val 16667"/>
                <a:gd name="adj2" fmla="val 0"/>
              </a:avLst>
            </a:prstGeom>
            <a:solidFill>
              <a:srgbClr val="E7E7E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32"/>
            <p:cNvSpPr/>
            <p:nvPr/>
          </p:nvSpPr>
          <p:spPr>
            <a:xfrm rot="5400000">
              <a:off x="8085300" y="4276650"/>
              <a:ext cx="140700" cy="201900"/>
            </a:xfrm>
            <a:prstGeom prst="triangle">
              <a:avLst>
                <a:gd name="adj" fmla="val 27359"/>
              </a:avLst>
            </a:pr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32"/>
            <p:cNvSpPr/>
            <p:nvPr/>
          </p:nvSpPr>
          <p:spPr>
            <a:xfrm>
              <a:off x="8054261" y="3727763"/>
              <a:ext cx="316500" cy="252600"/>
            </a:xfrm>
            <a:prstGeom prst="round2SameRect">
              <a:avLst>
                <a:gd name="adj1" fmla="val 16667"/>
                <a:gd name="adj2" fmla="val 0"/>
              </a:avLst>
            </a:prstGeom>
            <a:solidFill>
              <a:srgbClr val="E7E7E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32"/>
            <p:cNvSpPr/>
            <p:nvPr/>
          </p:nvSpPr>
          <p:spPr>
            <a:xfrm>
              <a:off x="7991115" y="3866003"/>
              <a:ext cx="434400" cy="486900"/>
            </a:xfrm>
            <a:prstGeom prst="roundRect">
              <a:avLst>
                <a:gd name="adj" fmla="val 12273"/>
              </a:avLst>
            </a:prstGeom>
            <a:solidFill>
              <a:srgbClr val="1B212C"/>
            </a:solidFill>
            <a:ln>
              <a:noFill/>
            </a:ln>
            <a:effectLst>
              <a:outerShdw blurRad="387350" dist="38100" dir="8100000" sx="107000" sy="107000" algn="tr" rotWithShape="0">
                <a:srgbClr val="000000">
                  <a:alpha val="49411"/>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32"/>
            <p:cNvSpPr/>
            <p:nvPr/>
          </p:nvSpPr>
          <p:spPr>
            <a:xfrm>
              <a:off x="7982425" y="3884047"/>
              <a:ext cx="451800" cy="499800"/>
            </a:xfrm>
            <a:prstGeom prst="roundRect">
              <a:avLst>
                <a:gd name="adj" fmla="val 10240"/>
              </a:avLst>
            </a:pr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32"/>
            <p:cNvSpPr/>
            <p:nvPr/>
          </p:nvSpPr>
          <p:spPr>
            <a:xfrm>
              <a:off x="8408132" y="4081081"/>
              <a:ext cx="51600" cy="51600"/>
            </a:xfrm>
            <a:prstGeom prst="flowChartDelay">
              <a:avLst/>
            </a:pr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32"/>
            <p:cNvSpPr/>
            <p:nvPr/>
          </p:nvSpPr>
          <p:spPr>
            <a:xfrm>
              <a:off x="7982421" y="3863888"/>
              <a:ext cx="451800" cy="513900"/>
            </a:xfrm>
            <a:prstGeom prst="roundRect">
              <a:avLst>
                <a:gd name="adj" fmla="val 10240"/>
              </a:avLst>
            </a:pr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364" name="Google Shape;364;p32" descr="offset_comp_342327_edited.jpg"/>
          <p:cNvPicPr preferRelativeResize="0"/>
          <p:nvPr/>
        </p:nvPicPr>
        <p:blipFill rotWithShape="1">
          <a:blip r:embed="rId3">
            <a:alphaModFix/>
          </a:blip>
          <a:srcRect l="49668" t="55914" r="37351" b="27092"/>
          <a:stretch/>
        </p:blipFill>
        <p:spPr>
          <a:xfrm>
            <a:off x="8127235" y="3586562"/>
            <a:ext cx="379200" cy="429900"/>
          </a:xfrm>
          <a:prstGeom prst="roundRect">
            <a:avLst>
              <a:gd name="adj" fmla="val 7794"/>
            </a:avLst>
          </a:prstGeom>
          <a:noFill/>
          <a:ln w="9525" cap="flat" cmpd="sng">
            <a:solidFill>
              <a:srgbClr val="FFFFFF"/>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8"/>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sz="2800" dirty="0">
                <a:latin typeface="Merriweather"/>
                <a:ea typeface="Merriweather"/>
                <a:cs typeface="Merriweather"/>
                <a:sym typeface="Merriweather"/>
              </a:rPr>
              <a:t>OVERVIEW</a:t>
            </a:r>
            <a:endParaRPr sz="2800" dirty="0">
              <a:latin typeface="Merriweather"/>
              <a:ea typeface="Merriweather"/>
              <a:cs typeface="Merriweather"/>
              <a:sym typeface="Merriweather"/>
            </a:endParaRPr>
          </a:p>
        </p:txBody>
      </p:sp>
      <p:sp>
        <p:nvSpPr>
          <p:cNvPr id="235" name="Google Shape;235;p18"/>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SzPts val="1300"/>
              <a:buNone/>
            </a:pPr>
            <a:r>
              <a:rPr lang="en-US" sz="2400" b="0" i="0" dirty="0">
                <a:effectLst/>
                <a:latin typeface="Georgia" panose="02040502050405020303" pitchFamily="18" charset="0"/>
              </a:rPr>
              <a:t>PROBLEM STATEMENT –</a:t>
            </a:r>
          </a:p>
          <a:p>
            <a:pPr marL="0" lvl="0" indent="0" algn="just" rtl="0">
              <a:lnSpc>
                <a:spcPct val="115000"/>
              </a:lnSpc>
              <a:spcBef>
                <a:spcPts val="0"/>
              </a:spcBef>
              <a:spcAft>
                <a:spcPts val="0"/>
              </a:spcAft>
              <a:buSzPts val="1300"/>
              <a:buNone/>
            </a:pPr>
            <a:endParaRPr lang="en-US" sz="2400" b="0" i="0" dirty="0">
              <a:effectLst/>
              <a:latin typeface="Georgia" panose="02040502050405020303" pitchFamily="18" charset="0"/>
            </a:endParaRPr>
          </a:p>
          <a:p>
            <a:pPr marL="0" lvl="0" indent="0" algn="just" rtl="0">
              <a:lnSpc>
                <a:spcPct val="115000"/>
              </a:lnSpc>
              <a:spcBef>
                <a:spcPts val="0"/>
              </a:spcBef>
              <a:spcAft>
                <a:spcPts val="0"/>
              </a:spcAft>
              <a:buSzPts val="1300"/>
              <a:buNone/>
            </a:pPr>
            <a:r>
              <a:rPr lang="en-US" sz="2400" dirty="0">
                <a:latin typeface="Georgia" panose="02040502050405020303" pitchFamily="18" charset="0"/>
              </a:rPr>
              <a:t>We want to create a model/web application that takes an image as an input and produces its relevant description as an output.</a:t>
            </a:r>
            <a:r>
              <a:rPr lang="en-US" sz="2400" b="0" i="0" dirty="0">
                <a:effectLst/>
                <a:latin typeface="Georgia" panose="02040502050405020303" pitchFamily="18" charset="0"/>
              </a:rPr>
              <a:t> </a:t>
            </a:r>
          </a:p>
        </p:txBody>
      </p:sp>
    </p:spTree>
    <p:extLst>
      <p:ext uri="{BB962C8B-B14F-4D97-AF65-F5344CB8AC3E}">
        <p14:creationId xmlns:p14="http://schemas.microsoft.com/office/powerpoint/2010/main" val="3278393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0F21B-864B-4EFA-A5F4-20383BF7DFAC}"/>
              </a:ext>
            </a:extLst>
          </p:cNvPr>
          <p:cNvSpPr>
            <a:spLocks noGrp="1"/>
          </p:cNvSpPr>
          <p:nvPr>
            <p:ph type="title"/>
          </p:nvPr>
        </p:nvSpPr>
        <p:spPr>
          <a:xfrm>
            <a:off x="1201807" y="120679"/>
            <a:ext cx="7038900" cy="914100"/>
          </a:xfrm>
        </p:spPr>
        <p:txBody>
          <a:bodyPr/>
          <a:lstStyle/>
          <a:p>
            <a:r>
              <a:rPr lang="en-US" b="1" dirty="0"/>
              <a:t>INTRODUCTION</a:t>
            </a:r>
          </a:p>
        </p:txBody>
      </p:sp>
      <p:sp>
        <p:nvSpPr>
          <p:cNvPr id="3" name="Text Placeholder 2">
            <a:extLst>
              <a:ext uri="{FF2B5EF4-FFF2-40B4-BE49-F238E27FC236}">
                <a16:creationId xmlns:a16="http://schemas.microsoft.com/office/drawing/2014/main" id="{F0CEFE17-DD95-4898-BD77-9D4A96DBC6E0}"/>
              </a:ext>
            </a:extLst>
          </p:cNvPr>
          <p:cNvSpPr>
            <a:spLocks noGrp="1"/>
          </p:cNvSpPr>
          <p:nvPr>
            <p:ph type="body" idx="1"/>
          </p:nvPr>
        </p:nvSpPr>
        <p:spPr>
          <a:xfrm>
            <a:off x="468160" y="701944"/>
            <a:ext cx="8250538" cy="2911200"/>
          </a:xfrm>
        </p:spPr>
        <p:txBody>
          <a:bodyPr/>
          <a:lstStyle/>
          <a:p>
            <a:r>
              <a:rPr lang="en-US" dirty="0"/>
              <a:t>What do you see in the below picture?</a:t>
            </a:r>
          </a:p>
          <a:p>
            <a:endParaRPr lang="en-US" dirty="0"/>
          </a:p>
          <a:p>
            <a:endParaRPr lang="en-US" dirty="0"/>
          </a:p>
          <a:p>
            <a:endParaRPr lang="en-US" dirty="0"/>
          </a:p>
          <a:p>
            <a:endParaRPr lang="en-US" dirty="0"/>
          </a:p>
          <a:p>
            <a:endParaRPr lang="en-US" dirty="0"/>
          </a:p>
          <a:p>
            <a:endParaRPr lang="en-US" dirty="0"/>
          </a:p>
          <a:p>
            <a:pPr algn="just"/>
            <a:r>
              <a:rPr lang="en-US" b="0" i="0" dirty="0">
                <a:effectLst/>
              </a:rPr>
              <a:t>Well some of you might say “</a:t>
            </a:r>
            <a:r>
              <a:rPr lang="en-US" b="1" i="0" dirty="0">
                <a:effectLst/>
              </a:rPr>
              <a:t>A white dog in a grassy area</a:t>
            </a:r>
            <a:r>
              <a:rPr lang="en-US" b="0" i="0" dirty="0">
                <a:effectLst/>
              </a:rPr>
              <a:t>”, some may say “</a:t>
            </a:r>
            <a:r>
              <a:rPr lang="en-US" b="1" i="0" dirty="0">
                <a:effectLst/>
              </a:rPr>
              <a:t>White dog with brown spots</a:t>
            </a:r>
            <a:r>
              <a:rPr lang="en-US" b="0" i="0" dirty="0">
                <a:effectLst/>
              </a:rPr>
              <a:t>” and yet some others might say “</a:t>
            </a:r>
            <a:r>
              <a:rPr lang="en-US" b="1" i="0" dirty="0">
                <a:effectLst/>
              </a:rPr>
              <a:t>A dog on grass and some pink flowers</a:t>
            </a:r>
            <a:r>
              <a:rPr lang="en-US" b="0" i="0" dirty="0">
                <a:effectLst/>
              </a:rPr>
              <a:t>”.</a:t>
            </a:r>
          </a:p>
          <a:p>
            <a:pPr algn="just"/>
            <a:r>
              <a:rPr lang="en-US" b="0" i="0" dirty="0">
                <a:effectLst/>
              </a:rPr>
              <a:t>Definitely all of these captions are relevant for this image and there may be some others also. But the point I want to make is; it’s so easy for us, as human beings, to just have a glance at a picture and describe it in an appropriate language. Even a 5 year old could do this with utmost ease.</a:t>
            </a:r>
          </a:p>
          <a:p>
            <a:pPr algn="just"/>
            <a:r>
              <a:rPr lang="en-US" b="0" i="0" dirty="0">
                <a:effectLst/>
              </a:rPr>
              <a:t>But, can you write a computer program that takes an image as input and produces a relevant caption as output?</a:t>
            </a:r>
          </a:p>
          <a:p>
            <a:endParaRPr lang="en-US" dirty="0"/>
          </a:p>
        </p:txBody>
      </p:sp>
      <p:pic>
        <p:nvPicPr>
          <p:cNvPr id="1026" name="Picture 2" descr="Image for post">
            <a:extLst>
              <a:ext uri="{FF2B5EF4-FFF2-40B4-BE49-F238E27FC236}">
                <a16:creationId xmlns:a16="http://schemas.microsoft.com/office/drawing/2014/main" id="{F9EB21EC-9ED4-4302-9E44-03C58ABE9C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2222" y="1034779"/>
            <a:ext cx="3378094"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6203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23611-752A-4F96-B961-A213036666DB}"/>
              </a:ext>
            </a:extLst>
          </p:cNvPr>
          <p:cNvSpPr>
            <a:spLocks noGrp="1"/>
          </p:cNvSpPr>
          <p:nvPr>
            <p:ph type="title"/>
          </p:nvPr>
        </p:nvSpPr>
        <p:spPr/>
        <p:txBody>
          <a:bodyPr/>
          <a:lstStyle/>
          <a:p>
            <a:r>
              <a:rPr lang="en-US" b="1" dirty="0"/>
              <a:t>DESCRIPTION OF DATASET</a:t>
            </a:r>
          </a:p>
        </p:txBody>
      </p:sp>
      <p:sp>
        <p:nvSpPr>
          <p:cNvPr id="3" name="Text Placeholder 2">
            <a:extLst>
              <a:ext uri="{FF2B5EF4-FFF2-40B4-BE49-F238E27FC236}">
                <a16:creationId xmlns:a16="http://schemas.microsoft.com/office/drawing/2014/main" id="{9E997A9E-29A8-4BE0-AC78-9A165C216780}"/>
              </a:ext>
            </a:extLst>
          </p:cNvPr>
          <p:cNvSpPr>
            <a:spLocks noGrp="1"/>
          </p:cNvSpPr>
          <p:nvPr>
            <p:ph type="body" idx="1"/>
          </p:nvPr>
        </p:nvSpPr>
        <p:spPr/>
        <p:txBody>
          <a:bodyPr/>
          <a:lstStyle/>
          <a:p>
            <a:r>
              <a:rPr lang="en-US" dirty="0"/>
              <a:t>Dataset used – Flickr8k dataset</a:t>
            </a:r>
          </a:p>
          <a:p>
            <a:pPr algn="just"/>
            <a:r>
              <a:rPr lang="en-US" b="0" i="0" dirty="0">
                <a:effectLst/>
              </a:rPr>
              <a:t>This dataset contains 8000 images each with 5 captions (as we have already seen in the Introduction section that an image can have multiple captions, all being relevant simultaneously).</a:t>
            </a:r>
          </a:p>
          <a:p>
            <a:pPr algn="just"/>
            <a:r>
              <a:rPr lang="en-US" b="0" i="0" dirty="0">
                <a:effectLst/>
              </a:rPr>
              <a:t>These images are bifurcated as follows:</a:t>
            </a:r>
          </a:p>
          <a:p>
            <a:pPr algn="just">
              <a:buFont typeface="Arial" panose="020B0604020202020204" pitchFamily="34" charset="0"/>
              <a:buChar char="•"/>
            </a:pPr>
            <a:r>
              <a:rPr lang="en-US" b="0" i="0" dirty="0">
                <a:effectLst/>
              </a:rPr>
              <a:t>Training Set — 6000 images</a:t>
            </a:r>
          </a:p>
          <a:p>
            <a:pPr algn="just">
              <a:buFont typeface="Arial" panose="020B0604020202020204" pitchFamily="34" charset="0"/>
              <a:buChar char="•"/>
            </a:pPr>
            <a:r>
              <a:rPr lang="en-US" b="0" i="0" dirty="0">
                <a:effectLst/>
              </a:rPr>
              <a:t>Dev Set — 1000 images</a:t>
            </a:r>
          </a:p>
          <a:p>
            <a:pPr algn="just">
              <a:buFont typeface="Arial" panose="020B0604020202020204" pitchFamily="34" charset="0"/>
              <a:buChar char="•"/>
            </a:pPr>
            <a:r>
              <a:rPr lang="en-US" b="0" i="0" dirty="0">
                <a:effectLst/>
              </a:rPr>
              <a:t>Test Set — 1000 images</a:t>
            </a:r>
          </a:p>
          <a:p>
            <a:endParaRPr lang="en-US" dirty="0"/>
          </a:p>
        </p:txBody>
      </p:sp>
    </p:spTree>
    <p:extLst>
      <p:ext uri="{BB962C8B-B14F-4D97-AF65-F5344CB8AC3E}">
        <p14:creationId xmlns:p14="http://schemas.microsoft.com/office/powerpoint/2010/main" val="4011455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177C9-96EF-43D9-9322-2A580786EF42}"/>
              </a:ext>
            </a:extLst>
          </p:cNvPr>
          <p:cNvSpPr>
            <a:spLocks noGrp="1"/>
          </p:cNvSpPr>
          <p:nvPr>
            <p:ph type="title"/>
          </p:nvPr>
        </p:nvSpPr>
        <p:spPr/>
        <p:txBody>
          <a:bodyPr/>
          <a:lstStyle/>
          <a:p>
            <a:r>
              <a:rPr lang="en-US" b="1" dirty="0">
                <a:solidFill>
                  <a:schemeClr val="tx1"/>
                </a:solidFill>
              </a:rPr>
              <a:t>HOW IS IT DONE?</a:t>
            </a:r>
          </a:p>
        </p:txBody>
      </p:sp>
      <p:sp>
        <p:nvSpPr>
          <p:cNvPr id="3" name="Text Placeholder 2">
            <a:extLst>
              <a:ext uri="{FF2B5EF4-FFF2-40B4-BE49-F238E27FC236}">
                <a16:creationId xmlns:a16="http://schemas.microsoft.com/office/drawing/2014/main" id="{C45DF284-6E54-48A8-B323-5DCC64C4233E}"/>
              </a:ext>
            </a:extLst>
          </p:cNvPr>
          <p:cNvSpPr>
            <a:spLocks noGrp="1"/>
          </p:cNvSpPr>
          <p:nvPr>
            <p:ph type="body" idx="1"/>
          </p:nvPr>
        </p:nvSpPr>
        <p:spPr>
          <a:xfrm>
            <a:off x="659219" y="1031357"/>
            <a:ext cx="7677181" cy="3912781"/>
          </a:xfrm>
        </p:spPr>
        <p:txBody>
          <a:bodyPr/>
          <a:lstStyle/>
          <a:p>
            <a:pPr algn="just"/>
            <a:r>
              <a:rPr lang="en-US" b="0" i="0" dirty="0">
                <a:effectLst/>
              </a:rPr>
              <a:t>Images are nothing but input (X) to our model. As you may already know that any input to a model must be given in the form of a vector.</a:t>
            </a:r>
          </a:p>
          <a:p>
            <a:pPr marL="146050" indent="0" algn="just">
              <a:buNone/>
            </a:pPr>
            <a:endParaRPr lang="en-US" b="0" i="0" dirty="0">
              <a:effectLst/>
            </a:endParaRPr>
          </a:p>
          <a:p>
            <a:pPr algn="just"/>
            <a:r>
              <a:rPr lang="en-US" b="0" i="0" dirty="0">
                <a:effectLst/>
              </a:rPr>
              <a:t>We need to convert every image into a fixed sized vector which can then be fed as input to the neural network. For this purpose, we opt for </a:t>
            </a:r>
            <a:r>
              <a:rPr lang="en-US" b="1" i="0" dirty="0">
                <a:effectLst/>
              </a:rPr>
              <a:t>transfer learning</a:t>
            </a:r>
            <a:r>
              <a:rPr lang="en-US" b="0" i="0" dirty="0">
                <a:effectLst/>
              </a:rPr>
              <a:t> by using the ResNet50 model.</a:t>
            </a:r>
          </a:p>
          <a:p>
            <a:pPr marL="146050" indent="0" algn="just">
              <a:buNone/>
            </a:pPr>
            <a:endParaRPr lang="en-US" b="0" i="0" dirty="0">
              <a:effectLst/>
            </a:endParaRPr>
          </a:p>
          <a:p>
            <a:pPr algn="just"/>
            <a:r>
              <a:rPr lang="en-US" b="0" i="0" dirty="0">
                <a:effectLst/>
              </a:rPr>
              <a:t>Our purpose here is not to classify the image but just get fixed-length informative vector for each image. This process is called </a:t>
            </a:r>
            <a:r>
              <a:rPr lang="en-US" b="1" i="0" dirty="0">
                <a:effectLst/>
              </a:rPr>
              <a:t>automatic feature engineering.</a:t>
            </a:r>
          </a:p>
          <a:p>
            <a:pPr marL="146050" indent="0" algn="just">
              <a:buNone/>
            </a:pPr>
            <a:endParaRPr lang="en-US" b="0" i="0" dirty="0">
              <a:effectLst/>
            </a:endParaRPr>
          </a:p>
          <a:p>
            <a:pPr algn="just"/>
            <a:r>
              <a:rPr lang="en-US" b="0" i="0" dirty="0">
                <a:effectLst/>
              </a:rPr>
              <a:t>Hence, we just remove the last SoftMax layer from the model and extract a 2048 length vector for every image.</a:t>
            </a:r>
          </a:p>
          <a:p>
            <a:endParaRPr lang="en-US" dirty="0"/>
          </a:p>
        </p:txBody>
      </p:sp>
    </p:spTree>
    <p:extLst>
      <p:ext uri="{BB962C8B-B14F-4D97-AF65-F5344CB8AC3E}">
        <p14:creationId xmlns:p14="http://schemas.microsoft.com/office/powerpoint/2010/main" val="1057144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DBCF19E-FDFA-4F58-81FB-5958A5138057}"/>
              </a:ext>
            </a:extLst>
          </p:cNvPr>
          <p:cNvSpPr>
            <a:spLocks noGrp="1"/>
          </p:cNvSpPr>
          <p:nvPr>
            <p:ph type="body" idx="1"/>
          </p:nvPr>
        </p:nvSpPr>
        <p:spPr>
          <a:xfrm>
            <a:off x="956857" y="302275"/>
            <a:ext cx="7038900" cy="2911200"/>
          </a:xfrm>
        </p:spPr>
        <p:txBody>
          <a:bodyPr/>
          <a:lstStyle/>
          <a:p>
            <a:pPr algn="just"/>
            <a:r>
              <a:rPr lang="en-US" b="0" i="0" dirty="0">
                <a:effectLst/>
              </a:rPr>
              <a:t>We must note that captions are something that we want to predict. So during the training period, captions will be the target variables (Y) that the model is learning to predict.</a:t>
            </a:r>
          </a:p>
          <a:p>
            <a:pPr algn="just"/>
            <a:r>
              <a:rPr lang="en-US" b="0" i="0" dirty="0">
                <a:effectLst/>
              </a:rPr>
              <a:t>But the prediction of the entire caption, given the image does not happen at once. We will predict the caption </a:t>
            </a:r>
            <a:r>
              <a:rPr lang="en-US" b="1" i="0" dirty="0">
                <a:effectLst/>
              </a:rPr>
              <a:t>word by word</a:t>
            </a:r>
            <a:r>
              <a:rPr lang="en-US" b="0" i="0" dirty="0">
                <a:effectLst/>
              </a:rPr>
              <a:t>. Thus, we need to encode each word into a fixed sized vector. However, this part will be seen later when we look at the model design, but for now we will create two Python Dictionaries namely “</a:t>
            </a:r>
            <a:r>
              <a:rPr lang="en-US" b="0" i="0" dirty="0" err="1">
                <a:effectLst/>
              </a:rPr>
              <a:t>wordtoix</a:t>
            </a:r>
            <a:r>
              <a:rPr lang="en-US" b="0" i="0" dirty="0">
                <a:effectLst/>
              </a:rPr>
              <a:t>” (pronounced — word to index) and “</a:t>
            </a:r>
            <a:r>
              <a:rPr lang="en-US" b="0" i="0" dirty="0" err="1">
                <a:effectLst/>
              </a:rPr>
              <a:t>ixtoword</a:t>
            </a:r>
            <a:r>
              <a:rPr lang="en-US" b="0" i="0" dirty="0">
                <a:effectLst/>
              </a:rPr>
              <a:t>” (pronounced — index to word).</a:t>
            </a:r>
          </a:p>
          <a:p>
            <a:pPr algn="just"/>
            <a:r>
              <a:rPr lang="en-US" b="0" i="0" dirty="0">
                <a:effectLst/>
              </a:rPr>
              <a:t>Stating simply, we will represent every unique word in the vocabulary by an integer (index). We have 1652 unique words in the corpus and thus each word will be represented by an integer index between 1 to 1652.</a:t>
            </a:r>
          </a:p>
          <a:p>
            <a:pPr algn="just"/>
            <a:r>
              <a:rPr lang="en-US" b="0" i="0" dirty="0">
                <a:effectLst/>
              </a:rPr>
              <a:t>These two Python dictionaries can be used as follows:</a:t>
            </a:r>
          </a:p>
          <a:p>
            <a:pPr algn="just"/>
            <a:r>
              <a:rPr lang="en-US" b="0" i="0" dirty="0" err="1">
                <a:effectLst/>
              </a:rPr>
              <a:t>wordtoix</a:t>
            </a:r>
            <a:r>
              <a:rPr lang="en-US" b="0" i="0" dirty="0">
                <a:effectLst/>
              </a:rPr>
              <a:t>[‘</a:t>
            </a:r>
            <a:r>
              <a:rPr lang="en-US" b="0" i="0" dirty="0" err="1">
                <a:effectLst/>
              </a:rPr>
              <a:t>abc</a:t>
            </a:r>
            <a:r>
              <a:rPr lang="en-US" b="0" i="0" dirty="0">
                <a:effectLst/>
              </a:rPr>
              <a:t>’] -&gt; returns index of the word ‘</a:t>
            </a:r>
            <a:r>
              <a:rPr lang="en-US" b="0" i="0" dirty="0" err="1">
                <a:effectLst/>
              </a:rPr>
              <a:t>abc</a:t>
            </a:r>
            <a:r>
              <a:rPr lang="en-US" b="0" i="0" dirty="0">
                <a:effectLst/>
              </a:rPr>
              <a:t>’</a:t>
            </a:r>
          </a:p>
          <a:p>
            <a:pPr algn="just"/>
            <a:r>
              <a:rPr lang="en-US" b="0" i="0" dirty="0" err="1">
                <a:effectLst/>
              </a:rPr>
              <a:t>ixtoword</a:t>
            </a:r>
            <a:r>
              <a:rPr lang="en-US" b="0" i="0" dirty="0">
                <a:effectLst/>
              </a:rPr>
              <a:t>[k] -&gt; returns the word whose index is ‘k’</a:t>
            </a:r>
          </a:p>
          <a:p>
            <a:endParaRPr lang="en-US" dirty="0"/>
          </a:p>
        </p:txBody>
      </p:sp>
    </p:spTree>
    <p:extLst>
      <p:ext uri="{BB962C8B-B14F-4D97-AF65-F5344CB8AC3E}">
        <p14:creationId xmlns:p14="http://schemas.microsoft.com/office/powerpoint/2010/main" val="737201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96F11-3008-4FE8-802C-6F67BF154F30}"/>
              </a:ext>
            </a:extLst>
          </p:cNvPr>
          <p:cNvSpPr>
            <a:spLocks noGrp="1"/>
          </p:cNvSpPr>
          <p:nvPr>
            <p:ph type="title"/>
          </p:nvPr>
        </p:nvSpPr>
        <p:spPr/>
        <p:txBody>
          <a:bodyPr/>
          <a:lstStyle/>
          <a:p>
            <a:r>
              <a:rPr lang="en-US" b="1" dirty="0"/>
              <a:t>Training our model</a:t>
            </a:r>
          </a:p>
        </p:txBody>
      </p:sp>
      <p:sp>
        <p:nvSpPr>
          <p:cNvPr id="3" name="Text Placeholder 2">
            <a:extLst>
              <a:ext uri="{FF2B5EF4-FFF2-40B4-BE49-F238E27FC236}">
                <a16:creationId xmlns:a16="http://schemas.microsoft.com/office/drawing/2014/main" id="{95CF526C-FC3B-4BD5-B397-E565348B829A}"/>
              </a:ext>
            </a:extLst>
          </p:cNvPr>
          <p:cNvSpPr>
            <a:spLocks noGrp="1"/>
          </p:cNvSpPr>
          <p:nvPr>
            <p:ph type="body" idx="1"/>
          </p:nvPr>
        </p:nvSpPr>
        <p:spPr>
          <a:xfrm>
            <a:off x="1297500" y="1136354"/>
            <a:ext cx="6868780" cy="3850315"/>
          </a:xfrm>
        </p:spPr>
        <p:txBody>
          <a:bodyPr/>
          <a:lstStyle/>
          <a:p>
            <a:r>
              <a:rPr lang="en-US" dirty="0"/>
              <a:t>Let us understand this with 2 examples</a:t>
            </a:r>
          </a:p>
          <a:p>
            <a:pPr marL="146050" indent="0">
              <a:buNone/>
            </a:pPr>
            <a:endParaRPr lang="en-US" dirty="0"/>
          </a:p>
          <a:p>
            <a:pPr marL="146050" indent="0">
              <a:buNone/>
            </a:pPr>
            <a:endParaRPr lang="en-US" dirty="0"/>
          </a:p>
          <a:p>
            <a:pPr marL="146050" indent="0">
              <a:buNone/>
            </a:pPr>
            <a:endParaRPr lang="en-US" dirty="0"/>
          </a:p>
          <a:p>
            <a:pPr marL="146050" indent="0">
              <a:buNone/>
            </a:pPr>
            <a:endParaRPr lang="en-US" dirty="0"/>
          </a:p>
          <a:p>
            <a:pPr marL="146050" indent="0">
              <a:buNone/>
            </a:pPr>
            <a:endParaRPr lang="en-US" dirty="0"/>
          </a:p>
          <a:p>
            <a:pPr marL="146050" indent="0">
              <a:buNone/>
            </a:pPr>
            <a:endParaRPr lang="en-US" dirty="0"/>
          </a:p>
          <a:p>
            <a:pPr marL="146050" indent="0">
              <a:buNone/>
            </a:pPr>
            <a:endParaRPr lang="en-US" dirty="0"/>
          </a:p>
          <a:p>
            <a:pPr marL="146050" indent="0">
              <a:buNone/>
            </a:pPr>
            <a:r>
              <a:rPr lang="en-US" sz="1100" b="0" i="0" dirty="0">
                <a:effectLst/>
              </a:rPr>
              <a:t>Caption -&gt; The black cat sat on grass          Caption -&gt; The white cat is walking on road</a:t>
            </a:r>
            <a:endParaRPr lang="en-US" dirty="0"/>
          </a:p>
          <a:p>
            <a:pPr marL="146050" indent="0" algn="l">
              <a:buNone/>
            </a:pPr>
            <a:endParaRPr lang="en-US" b="0" i="0" dirty="0">
              <a:effectLst/>
            </a:endParaRPr>
          </a:p>
          <a:p>
            <a:pPr marL="146050" indent="0" algn="l">
              <a:buNone/>
            </a:pPr>
            <a:r>
              <a:rPr lang="en-US" b="0" i="0" dirty="0">
                <a:effectLst/>
              </a:rPr>
              <a:t>Caption_1 -&gt; “</a:t>
            </a:r>
            <a:r>
              <a:rPr lang="en-US" b="0" i="0" dirty="0" err="1">
                <a:effectLst/>
              </a:rPr>
              <a:t>startseq</a:t>
            </a:r>
            <a:r>
              <a:rPr lang="en-US" b="0" i="0" dirty="0">
                <a:effectLst/>
              </a:rPr>
              <a:t> the black cat sat on grass </a:t>
            </a:r>
            <a:r>
              <a:rPr lang="en-US" b="0" i="0" dirty="0" err="1">
                <a:effectLst/>
              </a:rPr>
              <a:t>endseq</a:t>
            </a:r>
            <a:r>
              <a:rPr lang="en-US" b="0" i="0" dirty="0">
                <a:effectLst/>
              </a:rPr>
              <a:t>”</a:t>
            </a:r>
          </a:p>
          <a:p>
            <a:pPr marL="146050" indent="0" algn="l">
              <a:buNone/>
            </a:pPr>
            <a:r>
              <a:rPr lang="en-US" b="0" i="0" dirty="0">
                <a:effectLst/>
              </a:rPr>
              <a:t>Caption_2 -&gt; “</a:t>
            </a:r>
            <a:r>
              <a:rPr lang="en-US" b="0" i="0" dirty="0" err="1">
                <a:effectLst/>
              </a:rPr>
              <a:t>startseq</a:t>
            </a:r>
            <a:r>
              <a:rPr lang="en-US" b="0" i="0" dirty="0">
                <a:effectLst/>
              </a:rPr>
              <a:t> the white cat is walking on road </a:t>
            </a:r>
            <a:r>
              <a:rPr lang="en-US" b="0" i="0" dirty="0" err="1">
                <a:effectLst/>
              </a:rPr>
              <a:t>endseq</a:t>
            </a:r>
            <a:r>
              <a:rPr lang="en-US" b="0" i="0" dirty="0">
                <a:effectLst/>
              </a:rPr>
              <a:t>”</a:t>
            </a:r>
          </a:p>
          <a:p>
            <a:pPr marL="146050" indent="0" algn="l">
              <a:buNone/>
            </a:pPr>
            <a:r>
              <a:rPr lang="en-US" b="0" i="0" dirty="0">
                <a:effectLst/>
              </a:rPr>
              <a:t>vocab = {black, cat, </a:t>
            </a:r>
            <a:r>
              <a:rPr lang="en-US" b="0" i="0" dirty="0" err="1">
                <a:effectLst/>
              </a:rPr>
              <a:t>endseq</a:t>
            </a:r>
            <a:r>
              <a:rPr lang="en-US" b="0" i="0" dirty="0">
                <a:effectLst/>
              </a:rPr>
              <a:t>, grass, is, on, road, sat, </a:t>
            </a:r>
            <a:r>
              <a:rPr lang="en-US" b="0" i="0" dirty="0" err="1">
                <a:effectLst/>
              </a:rPr>
              <a:t>startseq</a:t>
            </a:r>
            <a:r>
              <a:rPr lang="en-US" b="0" i="0" dirty="0">
                <a:effectLst/>
              </a:rPr>
              <a:t>, the, walking, white}</a:t>
            </a:r>
          </a:p>
        </p:txBody>
      </p:sp>
      <p:pic>
        <p:nvPicPr>
          <p:cNvPr id="2050" name="Picture 2" descr="Image for post">
            <a:extLst>
              <a:ext uri="{FF2B5EF4-FFF2-40B4-BE49-F238E27FC236}">
                <a16:creationId xmlns:a16="http://schemas.microsoft.com/office/drawing/2014/main" id="{11B06A19-C309-4166-90AC-844697E892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6811" y="1552132"/>
            <a:ext cx="249555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for post">
            <a:extLst>
              <a:ext uri="{FF2B5EF4-FFF2-40B4-BE49-F238E27FC236}">
                <a16:creationId xmlns:a16="http://schemas.microsoft.com/office/drawing/2014/main" id="{A09A11AA-B198-4144-8C2B-A8706DE279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6196" y="1533082"/>
            <a:ext cx="2466975"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151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72857A7-5A64-476E-AEA1-40B8B86440AA}"/>
              </a:ext>
            </a:extLst>
          </p:cNvPr>
          <p:cNvSpPr>
            <a:spLocks noGrp="1"/>
          </p:cNvSpPr>
          <p:nvPr>
            <p:ph type="body" idx="1"/>
          </p:nvPr>
        </p:nvSpPr>
        <p:spPr>
          <a:xfrm>
            <a:off x="446494" y="3710762"/>
            <a:ext cx="7708678" cy="1333633"/>
          </a:xfrm>
        </p:spPr>
        <p:txBody>
          <a:bodyPr/>
          <a:lstStyle/>
          <a:p>
            <a:pPr marL="146050" indent="0" algn="just">
              <a:buNone/>
            </a:pPr>
            <a:r>
              <a:rPr lang="en-US" dirty="0"/>
              <a:t>We train each image with giving the image and the partial caption as in input and telling the next word. This is a sequential model as we have to construct meaningful sentences, therefore we use Recurrent Neural Network(LSTM Mode) for this purpose.</a:t>
            </a:r>
          </a:p>
        </p:txBody>
      </p:sp>
      <p:pic>
        <p:nvPicPr>
          <p:cNvPr id="3074" name="Picture 2" descr="Image for post">
            <a:extLst>
              <a:ext uri="{FF2B5EF4-FFF2-40B4-BE49-F238E27FC236}">
                <a16:creationId xmlns:a16="http://schemas.microsoft.com/office/drawing/2014/main" id="{0F3A241D-1A3A-41DE-BD10-DF3D0BD77D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494" y="189525"/>
            <a:ext cx="7800975"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3667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AEB73AE-4CE7-42B5-A572-1E0FA960B4FB}"/>
              </a:ext>
            </a:extLst>
          </p:cNvPr>
          <p:cNvSpPr>
            <a:spLocks noGrp="1"/>
          </p:cNvSpPr>
          <p:nvPr>
            <p:ph type="body" idx="1"/>
          </p:nvPr>
        </p:nvSpPr>
        <p:spPr>
          <a:xfrm>
            <a:off x="244876" y="185317"/>
            <a:ext cx="8505719" cy="2911200"/>
          </a:xfrm>
        </p:spPr>
        <p:txBody>
          <a:bodyPr/>
          <a:lstStyle/>
          <a:p>
            <a:pPr marL="146050" indent="0" algn="just">
              <a:buNone/>
            </a:pPr>
            <a:r>
              <a:rPr lang="en-US" b="0" i="0" dirty="0">
                <a:effectLst/>
              </a:rPr>
              <a:t>we will map the every word (index) to a 50-long vector and for this purpose, we will use a pre-trained GLOVE Model. We used Glove 6B 50D.</a:t>
            </a:r>
          </a:p>
          <a:p>
            <a:pPr marL="146050" indent="0" algn="just">
              <a:buNone/>
            </a:pPr>
            <a:endParaRPr lang="en-US" b="0" i="0" dirty="0">
              <a:effectLst/>
            </a:endParaRPr>
          </a:p>
          <a:p>
            <a:pPr marL="146050" indent="0" algn="just">
              <a:buNone/>
            </a:pPr>
            <a:r>
              <a:rPr lang="en-US" b="0" i="0" dirty="0">
                <a:effectLst/>
              </a:rPr>
              <a:t>Since the input consists of two parts, an image vector and a partial caption, we cannot use the Sequential API provided by the </a:t>
            </a:r>
            <a:r>
              <a:rPr lang="en-US" b="0" i="0" dirty="0" err="1">
                <a:effectLst/>
              </a:rPr>
              <a:t>Keras</a:t>
            </a:r>
            <a:r>
              <a:rPr lang="en-US" b="0" i="0" dirty="0">
                <a:effectLst/>
              </a:rPr>
              <a:t> library. For this reason, we use the Functional API which allows us to create Merge Models. </a:t>
            </a:r>
            <a:endParaRPr lang="en-US" b="0" i="0" dirty="0">
              <a:solidFill>
                <a:schemeClr val="bg1"/>
              </a:solidFill>
              <a:effectLst/>
            </a:endParaRPr>
          </a:p>
          <a:p>
            <a:pPr marL="146050" indent="0" algn="just">
              <a:buNone/>
            </a:pPr>
            <a:endParaRPr lang="en-US" dirty="0">
              <a:solidFill>
                <a:schemeClr val="bg1"/>
              </a:solidFill>
            </a:endParaRPr>
          </a:p>
          <a:p>
            <a:pPr marL="146050" indent="0" algn="just">
              <a:buNone/>
            </a:pPr>
            <a:r>
              <a:rPr lang="en-US" dirty="0"/>
              <a:t>Our model architecture -</a:t>
            </a:r>
          </a:p>
        </p:txBody>
      </p:sp>
      <p:pic>
        <p:nvPicPr>
          <p:cNvPr id="4098" name="Picture 2" descr="Image for post">
            <a:extLst>
              <a:ext uri="{FF2B5EF4-FFF2-40B4-BE49-F238E27FC236}">
                <a16:creationId xmlns:a16="http://schemas.microsoft.com/office/drawing/2014/main" id="{C5220072-D0C5-4E15-83B9-D0A246723A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809" y="2446337"/>
            <a:ext cx="7527851" cy="2359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76952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101</TotalTime>
  <Words>1041</Words>
  <Application>Microsoft Office PowerPoint</Application>
  <PresentationFormat>On-screen Show (16:9)</PresentationFormat>
  <Paragraphs>78</Paragraphs>
  <Slides>13</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Georgia</vt:lpstr>
      <vt:lpstr>Average</vt:lpstr>
      <vt:lpstr>Century Gothic</vt:lpstr>
      <vt:lpstr>Merriweather</vt:lpstr>
      <vt:lpstr>Wingdings 3</vt:lpstr>
      <vt:lpstr>Lato</vt:lpstr>
      <vt:lpstr>Arial</vt:lpstr>
      <vt:lpstr>Ion</vt:lpstr>
      <vt:lpstr>DESCRIBE AN IMAGE</vt:lpstr>
      <vt:lpstr>OVERVIEW</vt:lpstr>
      <vt:lpstr>INTRODUCTION</vt:lpstr>
      <vt:lpstr>DESCRIPTION OF DATASET</vt:lpstr>
      <vt:lpstr>HOW IS IT DONE?</vt:lpstr>
      <vt:lpstr>PowerPoint Presentation</vt:lpstr>
      <vt:lpstr>Training our model</vt:lpstr>
      <vt:lpstr>PowerPoint Presentation</vt:lpstr>
      <vt:lpstr>PowerPoint Presentation</vt:lpstr>
      <vt:lpstr>Visualizing some results</vt:lpstr>
      <vt:lpstr>TECHNOLOGY STACK</vt:lpstr>
      <vt:lpstr>APPLICATIONS OF THIS PROJECT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Claims Fraud Detection</dc:title>
  <dc:creator>Kumar Kislay</dc:creator>
  <cp:lastModifiedBy>Kumar Vaibhav</cp:lastModifiedBy>
  <cp:revision>19</cp:revision>
  <dcterms:modified xsi:type="dcterms:W3CDTF">2021-01-10T19:37:56Z</dcterms:modified>
</cp:coreProperties>
</file>