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61" r:id="rId4"/>
    <p:sldId id="271" r:id="rId5"/>
    <p:sldId id="262" r:id="rId6"/>
    <p:sldId id="263" r:id="rId7"/>
    <p:sldId id="272" r:id="rId8"/>
    <p:sldId id="273" r:id="rId9"/>
    <p:sldId id="267" r:id="rId10"/>
    <p:sldId id="266" r:id="rId11"/>
    <p:sldId id="265" r:id="rId12"/>
    <p:sldId id="274" r:id="rId13"/>
    <p:sldId id="276" r:id="rId14"/>
    <p:sldId id="275" r:id="rId15"/>
    <p:sldId id="277" r:id="rId16"/>
    <p:sldId id="278" r:id="rId17"/>
    <p:sldId id="264"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7040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656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68272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3765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8600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6445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411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625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4974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962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728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762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6406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8771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66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2771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228744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mlg-ulb/creditcardfrau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6022" y="1345474"/>
            <a:ext cx="6426927" cy="6139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3200" dirty="0" smtClean="0">
                <a:solidFill>
                  <a:schemeClr val="tx1"/>
                </a:solidFill>
                <a:latin typeface="Arial" panose="020B0604020202020204" pitchFamily="34" charset="0"/>
                <a:cs typeface="Arial" panose="020B0604020202020204" pitchFamily="34" charset="0"/>
              </a:rPr>
              <a:t>		</a:t>
            </a:r>
            <a:r>
              <a:rPr lang="en-US" sz="3200" dirty="0" smtClean="0">
                <a:solidFill>
                  <a:schemeClr val="tx1"/>
                </a:solidFill>
                <a:latin typeface="Arial" panose="020B0604020202020204" pitchFamily="34" charset="0"/>
                <a:cs typeface="Arial" panose="020B0604020202020204" pitchFamily="34" charset="0"/>
              </a:rPr>
              <a:t>Credit Card Fraud Detection</a:t>
            </a:r>
            <a:endParaRPr lang="en-US" sz="3200" dirty="0">
              <a:solidFill>
                <a:schemeClr val="tx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312" y="3324473"/>
            <a:ext cx="5541399" cy="3180830"/>
          </a:xfrm>
          <a:prstGeom prst="rect">
            <a:avLst/>
          </a:prstGeom>
        </p:spPr>
      </p:pic>
    </p:spTree>
    <p:extLst>
      <p:ext uri="{BB962C8B-B14F-4D97-AF65-F5344CB8AC3E}">
        <p14:creationId xmlns:p14="http://schemas.microsoft.com/office/powerpoint/2010/main" val="875265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701937"/>
          </a:xfrm>
        </p:spPr>
        <p:txBody>
          <a:bodyPr>
            <a:normAutofit/>
          </a:bodyPr>
          <a:lstStyle/>
          <a:p>
            <a:pPr marL="457200" lvl="1" indent="0" algn="ctr">
              <a:buNone/>
            </a:pPr>
            <a:r>
              <a:rPr lang="en-US" sz="1800" b="1" dirty="0" smtClean="0">
                <a:solidFill>
                  <a:schemeClr val="tx1"/>
                </a:solidFill>
                <a:latin typeface="Arial" panose="020B0604020202020204" pitchFamily="34" charset="0"/>
                <a:cs typeface="Arial" panose="020B0604020202020204" pitchFamily="34" charset="0"/>
              </a:rPr>
              <a:t>Model Training:-</a:t>
            </a:r>
          </a:p>
          <a:p>
            <a:pPr lvl="1">
              <a:buFont typeface="Wingdings" panose="05000000000000000000" pitchFamily="2" charset="2"/>
              <a:buChar char="Ø"/>
            </a:pPr>
            <a:r>
              <a:rPr lang="en-US" sz="1800" dirty="0" smtClean="0">
                <a:solidFill>
                  <a:schemeClr val="tx1"/>
                </a:solidFill>
                <a:latin typeface="Arial" panose="020B0604020202020204" pitchFamily="34" charset="0"/>
                <a:cs typeface="Arial" panose="020B0604020202020204" pitchFamily="34" charset="0"/>
              </a:rPr>
              <a:t>For training first I used different resampling techniques and then train them with KNN and Logistic.</a:t>
            </a:r>
          </a:p>
          <a:p>
            <a:pPr lvl="1">
              <a:buFont typeface="Wingdings" panose="05000000000000000000" pitchFamily="2" charset="2"/>
              <a:buChar char="Ø"/>
            </a:pPr>
            <a:r>
              <a:rPr lang="en-US" sz="1800" dirty="0" smtClean="0">
                <a:solidFill>
                  <a:schemeClr val="tx1"/>
                </a:solidFill>
                <a:latin typeface="Arial" panose="020B0604020202020204" pitchFamily="34" charset="0"/>
                <a:cs typeface="Arial" panose="020B0604020202020204" pitchFamily="34" charset="0"/>
              </a:rPr>
              <a:t>For every resampling technique I train two models one with KNN and other with Logistic.</a:t>
            </a:r>
          </a:p>
          <a:p>
            <a:pPr lvl="1">
              <a:buFont typeface="Wingdings" panose="05000000000000000000" pitchFamily="2" charset="2"/>
              <a:buChar char="Ø"/>
            </a:pPr>
            <a:endParaRPr lang="en-US" sz="1800" dirty="0" smtClean="0">
              <a:solidFill>
                <a:schemeClr val="tx1"/>
              </a:solidFill>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Above is one confusion </a:t>
            </a:r>
            <a:r>
              <a:rPr lang="en-US" sz="1400" dirty="0">
                <a:latin typeface="Arial" panose="020B0604020202020204" pitchFamily="34" charset="0"/>
                <a:cs typeface="Arial" panose="020B0604020202020204" pitchFamily="34" charset="0"/>
              </a:rPr>
              <a:t>matrix we can </a:t>
            </a:r>
            <a:r>
              <a:rPr lang="en-US" sz="1400" dirty="0" smtClean="0">
                <a:latin typeface="Arial" panose="020B0604020202020204" pitchFamily="34" charset="0"/>
                <a:cs typeface="Arial" panose="020B0604020202020204" pitchFamily="34" charset="0"/>
              </a:rPr>
              <a:t>observe from KNN with down sampling:-</a:t>
            </a:r>
            <a:endParaRPr lang="en-US" sz="1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822" y="2365813"/>
            <a:ext cx="4166549" cy="3316530"/>
          </a:xfrm>
          <a:prstGeom prst="rect">
            <a:avLst/>
          </a:prstGeom>
        </p:spPr>
      </p:pic>
    </p:spTree>
    <p:extLst>
      <p:ext uri="{BB962C8B-B14F-4D97-AF65-F5344CB8AC3E}">
        <p14:creationId xmlns:p14="http://schemas.microsoft.com/office/powerpoint/2010/main" val="1100470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6346065"/>
          </a:xfrm>
        </p:spPr>
        <p:txBody>
          <a:bodyPr>
            <a:normAutofit/>
          </a:bodyPr>
          <a:lstStyle/>
          <a:p>
            <a:pPr lvl="1"/>
            <a:endParaRPr lang="en-US" dirty="0" smtClean="0">
              <a:solidFill>
                <a:schemeClr val="tx1"/>
              </a:solidFill>
            </a:endParaRPr>
          </a:p>
          <a:p>
            <a:pPr lvl="1"/>
            <a:endParaRPr lang="en-US" dirty="0">
              <a:solidFill>
                <a:schemeClr val="tx1"/>
              </a:solidFill>
              <a:latin typeface="Arial" panose="020B0604020202020204" pitchFamily="34" charset="0"/>
              <a:cs typeface="Arial" panose="020B0604020202020204" pitchFamily="34" charset="0"/>
            </a:endParaRPr>
          </a:p>
          <a:p>
            <a:pPr lvl="1"/>
            <a:r>
              <a:rPr lang="en-US" dirty="0" smtClean="0">
                <a:solidFill>
                  <a:schemeClr val="tx1"/>
                </a:solidFill>
                <a:latin typeface="Arial" panose="020B0604020202020204" pitchFamily="34" charset="0"/>
                <a:cs typeface="Arial" panose="020B0604020202020204" pitchFamily="34" charset="0"/>
              </a:rPr>
              <a:t>The </a:t>
            </a:r>
            <a:r>
              <a:rPr lang="en-US" dirty="0">
                <a:solidFill>
                  <a:schemeClr val="tx1"/>
                </a:solidFill>
                <a:latin typeface="Arial" panose="020B0604020202020204" pitchFamily="34" charset="0"/>
                <a:cs typeface="Arial" panose="020B0604020202020204" pitchFamily="34" charset="0"/>
              </a:rPr>
              <a:t>upper right box is type 1 error(False </a:t>
            </a:r>
            <a:r>
              <a:rPr lang="en-US" dirty="0" smtClean="0">
                <a:solidFill>
                  <a:schemeClr val="tx1"/>
                </a:solidFill>
                <a:latin typeface="Arial" panose="020B0604020202020204" pitchFamily="34" charset="0"/>
                <a:cs typeface="Arial" panose="020B0604020202020204" pitchFamily="34" charset="0"/>
              </a:rPr>
              <a:t>(+</a:t>
            </a:r>
            <a:r>
              <a:rPr lang="en-US" dirty="0" err="1" smtClean="0">
                <a:solidFill>
                  <a:schemeClr val="tx1"/>
                </a:solidFill>
                <a:latin typeface="Arial" panose="020B0604020202020204" pitchFamily="34" charset="0"/>
                <a:cs typeface="Arial" panose="020B0604020202020204" pitchFamily="34" charset="0"/>
              </a:rPr>
              <a:t>ve</a:t>
            </a: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i.e. transaction which were valid but predicted fraud which are 2.</a:t>
            </a:r>
          </a:p>
          <a:p>
            <a:pPr lvl="1"/>
            <a:r>
              <a:rPr lang="en-US" dirty="0">
                <a:solidFill>
                  <a:schemeClr val="tx1"/>
                </a:solidFill>
                <a:latin typeface="Arial" panose="020B0604020202020204" pitchFamily="34" charset="0"/>
                <a:cs typeface="Arial" panose="020B0604020202020204" pitchFamily="34" charset="0"/>
              </a:rPr>
              <a:t>The lower left box is type 2 error(False </a:t>
            </a:r>
            <a:r>
              <a:rPr lang="en-US" dirty="0" smtClean="0">
                <a:solidFill>
                  <a:schemeClr val="tx1"/>
                </a:solidFill>
                <a:latin typeface="Arial" panose="020B0604020202020204" pitchFamily="34" charset="0"/>
                <a:cs typeface="Arial" panose="020B0604020202020204" pitchFamily="34" charset="0"/>
              </a:rPr>
              <a:t>(-</a:t>
            </a:r>
            <a:r>
              <a:rPr lang="en-US" dirty="0" err="1" smtClean="0">
                <a:solidFill>
                  <a:schemeClr val="tx1"/>
                </a:solidFill>
                <a:latin typeface="Arial" panose="020B0604020202020204" pitchFamily="34" charset="0"/>
                <a:cs typeface="Arial" panose="020B0604020202020204" pitchFamily="34" charset="0"/>
              </a:rPr>
              <a:t>ve</a:t>
            </a: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i.e. transaction which were fraud but predicted valid which are 9</a:t>
            </a:r>
            <a:r>
              <a:rPr lang="en-US" dirty="0" smtClean="0">
                <a:solidFill>
                  <a:schemeClr val="tx1"/>
                </a:solidFill>
                <a:latin typeface="Arial" panose="020B0604020202020204" pitchFamily="34" charset="0"/>
                <a:cs typeface="Arial" panose="020B0604020202020204" pitchFamily="34" charset="0"/>
              </a:rPr>
              <a:t>.</a:t>
            </a:r>
          </a:p>
          <a:p>
            <a:pPr lvl="1"/>
            <a:endParaRPr lang="en-US" dirty="0">
              <a:solidFill>
                <a:schemeClr val="tx1"/>
              </a:solidFill>
              <a:latin typeface="Arial" panose="020B0604020202020204" pitchFamily="34" charset="0"/>
              <a:cs typeface="Arial" panose="020B0604020202020204" pitchFamily="34" charset="0"/>
            </a:endParaRPr>
          </a:p>
          <a:p>
            <a:r>
              <a:rPr lang="en-US" sz="1600" dirty="0">
                <a:solidFill>
                  <a:schemeClr val="tx1"/>
                </a:solidFill>
                <a:latin typeface="Arial" panose="020B0604020202020204" pitchFamily="34" charset="0"/>
                <a:cs typeface="Arial" panose="020B0604020202020204" pitchFamily="34" charset="0"/>
              </a:rPr>
              <a:t>In this problem statement our goal is to reduce type 2 error </a:t>
            </a:r>
            <a:r>
              <a:rPr lang="en-US" sz="1600" dirty="0" smtClean="0">
                <a:solidFill>
                  <a:schemeClr val="tx1"/>
                </a:solidFill>
                <a:latin typeface="Arial" panose="020B0604020202020204" pitchFamily="34" charset="0"/>
                <a:cs typeface="Arial" panose="020B0604020202020204" pitchFamily="34" charset="0"/>
              </a:rPr>
              <a:t>i.e. </a:t>
            </a:r>
            <a:r>
              <a:rPr lang="en-US" sz="1600" dirty="0">
                <a:solidFill>
                  <a:schemeClr val="tx1"/>
                </a:solidFill>
                <a:latin typeface="Arial" panose="020B0604020202020204" pitchFamily="34" charset="0"/>
                <a:cs typeface="Arial" panose="020B0604020202020204" pitchFamily="34" charset="0"/>
              </a:rPr>
              <a:t>falsely predicted fraud </a:t>
            </a:r>
            <a:r>
              <a:rPr lang="en-US" sz="1600" dirty="0" smtClean="0">
                <a:solidFill>
                  <a:schemeClr val="tx1"/>
                </a:solidFill>
                <a:latin typeface="Arial" panose="020B0604020202020204" pitchFamily="34" charset="0"/>
                <a:cs typeface="Arial" panose="020B0604020202020204" pitchFamily="34" charset="0"/>
              </a:rPr>
              <a:t>transaction </a:t>
            </a:r>
            <a:r>
              <a:rPr lang="en-US" sz="1600" dirty="0">
                <a:solidFill>
                  <a:schemeClr val="tx1"/>
                </a:solidFill>
                <a:latin typeface="Arial" panose="020B0604020202020204" pitchFamily="34" charset="0"/>
                <a:cs typeface="Arial" panose="020B0604020202020204" pitchFamily="34" charset="0"/>
              </a:rPr>
              <a:t>as valid.</a:t>
            </a:r>
          </a:p>
          <a:p>
            <a:r>
              <a:rPr lang="en-US" sz="1600" dirty="0">
                <a:solidFill>
                  <a:schemeClr val="tx1"/>
                </a:solidFill>
                <a:latin typeface="Arial" panose="020B0604020202020204" pitchFamily="34" charset="0"/>
                <a:cs typeface="Arial" panose="020B0604020202020204" pitchFamily="34" charset="0"/>
              </a:rPr>
              <a:t>Hence we need to focus on increasing recall value which is TP/TP+FN.</a:t>
            </a:r>
          </a:p>
          <a:p>
            <a:pPr lvl="1">
              <a:buFont typeface="Wingdings" panose="05000000000000000000" pitchFamily="2" charset="2"/>
              <a:buChar char="Ø"/>
            </a:pPr>
            <a:endParaRPr lang="en-US" dirty="0" smtClean="0">
              <a:solidFill>
                <a:schemeClr val="tx1"/>
              </a:solidFill>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For every resampling technique these confusion matrix with different performance metrics were observed.</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4916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5394" y="378823"/>
            <a:ext cx="8595360" cy="5847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600" dirty="0"/>
              <a:t>Overview of </a:t>
            </a:r>
            <a:r>
              <a:rPr lang="en-US" sz="1600" dirty="0" smtClean="0"/>
              <a:t>performances </a:t>
            </a:r>
            <a:r>
              <a:rPr lang="en-US" sz="1600" dirty="0"/>
              <a:t>of </a:t>
            </a:r>
            <a:r>
              <a:rPr lang="en-US" sz="1600" dirty="0" smtClean="0"/>
              <a:t>some of models </a:t>
            </a:r>
            <a:r>
              <a:rPr lang="en-US" sz="1600" dirty="0"/>
              <a:t>after </a:t>
            </a:r>
            <a:r>
              <a:rPr lang="en-US" sz="1600" dirty="0" smtClean="0"/>
              <a:t>Under sampling </a:t>
            </a:r>
            <a:r>
              <a:rPr lang="en-US" sz="1600" dirty="0"/>
              <a:t>with different methods:-</a:t>
            </a:r>
            <a:endParaRPr lang="en-IN" sz="1600" dirty="0"/>
          </a:p>
        </p:txBody>
      </p:sp>
      <p:sp>
        <p:nvSpPr>
          <p:cNvPr id="4" name="Rectangle 3"/>
          <p:cNvSpPr/>
          <p:nvPr/>
        </p:nvSpPr>
        <p:spPr>
          <a:xfrm>
            <a:off x="1576251" y="1390914"/>
            <a:ext cx="6096000" cy="523220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endParaRPr lang="en-IN" sz="1000" dirty="0">
              <a:latin typeface="Bahnschrift" panose="020B0502040204020203" pitchFamily="34" charset="0"/>
            </a:endParaRPr>
          </a:p>
          <a:p>
            <a:r>
              <a:rPr lang="en-IN" sz="1000" dirty="0">
                <a:latin typeface="Bahnschrift" panose="020B0502040204020203" pitchFamily="34" charset="0"/>
              </a:rPr>
              <a:t> </a:t>
            </a:r>
          </a:p>
          <a:p>
            <a:r>
              <a:rPr lang="en-IN" sz="1400" dirty="0">
                <a:latin typeface="Bahnschrift" panose="020B0502040204020203" pitchFamily="34" charset="0"/>
              </a:rPr>
              <a:t> Logistic Imblearn under:-</a:t>
            </a:r>
          </a:p>
          <a:p>
            <a:endParaRPr lang="en-IN" sz="1400" dirty="0">
              <a:latin typeface="Bahnschrift" panose="020B0502040204020203" pitchFamily="34" charset="0"/>
            </a:endParaRPr>
          </a:p>
          <a:p>
            <a:pPr lvl="1"/>
            <a:r>
              <a:rPr lang="en-IN" sz="1400" dirty="0">
                <a:latin typeface="Bahnschrift" panose="020B0502040204020203" pitchFamily="34" charset="0"/>
              </a:rPr>
              <a:t>              </a:t>
            </a:r>
            <a:r>
              <a:rPr lang="en-IN" sz="1400" dirty="0" smtClean="0">
                <a:latin typeface="Bahnschrift" panose="020B0502040204020203" pitchFamily="34" charset="0"/>
              </a:rPr>
              <a:t>          </a:t>
            </a:r>
            <a:r>
              <a:rPr lang="en-IN" sz="1400" dirty="0">
                <a:latin typeface="Bahnschrift" panose="020B0502040204020203" pitchFamily="34" charset="0"/>
              </a:rPr>
              <a:t>precision    recall  f1-score   support</a:t>
            </a:r>
          </a:p>
          <a:p>
            <a:pPr lvl="1"/>
            <a:endParaRPr lang="en-IN" sz="1400" dirty="0">
              <a:latin typeface="Bahnschrift" panose="020B0502040204020203" pitchFamily="34" charset="0"/>
            </a:endParaRPr>
          </a:p>
          <a:p>
            <a:pPr lvl="1"/>
            <a:r>
              <a:rPr lang="en-IN" sz="1400" dirty="0">
                <a:latin typeface="Bahnschrift" panose="020B0502040204020203" pitchFamily="34" charset="0"/>
              </a:rPr>
              <a:t>          Ok       </a:t>
            </a:r>
            <a:r>
              <a:rPr lang="en-IN" sz="1400" dirty="0" smtClean="0">
                <a:latin typeface="Bahnschrift" panose="020B0502040204020203" pitchFamily="34" charset="0"/>
              </a:rPr>
              <a:t>          0.96      </a:t>
            </a:r>
            <a:r>
              <a:rPr lang="en-IN" sz="1400" dirty="0">
                <a:latin typeface="Bahnschrift" panose="020B0502040204020203" pitchFamily="34" charset="0"/>
              </a:rPr>
              <a:t>0.96      0.96        68</a:t>
            </a:r>
          </a:p>
          <a:p>
            <a:pPr lvl="1"/>
            <a:r>
              <a:rPr lang="en-IN" sz="1400" dirty="0">
                <a:latin typeface="Bahnschrift" panose="020B0502040204020203" pitchFamily="34" charset="0"/>
              </a:rPr>
              <a:t>       Fraud       </a:t>
            </a:r>
            <a:r>
              <a:rPr lang="en-IN" sz="1400" dirty="0" smtClean="0">
                <a:latin typeface="Bahnschrift" panose="020B0502040204020203" pitchFamily="34" charset="0"/>
              </a:rPr>
              <a:t>        0.96      </a:t>
            </a:r>
            <a:r>
              <a:rPr lang="en-IN" sz="1400" dirty="0">
                <a:latin typeface="Bahnschrift" panose="020B0502040204020203" pitchFamily="34" charset="0"/>
              </a:rPr>
              <a:t>0.96      0.96        76</a:t>
            </a:r>
          </a:p>
          <a:p>
            <a:pPr lvl="1"/>
            <a:endParaRPr lang="en-IN" sz="1400" dirty="0">
              <a:latin typeface="Bahnschrift" panose="020B0502040204020203" pitchFamily="34" charset="0"/>
            </a:endParaRPr>
          </a:p>
          <a:p>
            <a:pPr lvl="1"/>
            <a:r>
              <a:rPr lang="en-IN" sz="1400" dirty="0">
                <a:latin typeface="Bahnschrift" panose="020B0502040204020203" pitchFamily="34" charset="0"/>
              </a:rPr>
              <a:t>    accuracy                           </a:t>
            </a:r>
            <a:r>
              <a:rPr lang="en-IN" sz="1400" dirty="0" smtClean="0">
                <a:latin typeface="Bahnschrift" panose="020B0502040204020203" pitchFamily="34" charset="0"/>
              </a:rPr>
              <a:t>          0.96       </a:t>
            </a:r>
            <a:r>
              <a:rPr lang="en-IN" sz="1400" dirty="0">
                <a:latin typeface="Bahnschrift" panose="020B0502040204020203" pitchFamily="34" charset="0"/>
              </a:rPr>
              <a:t>144</a:t>
            </a:r>
          </a:p>
          <a:p>
            <a:pPr lvl="1"/>
            <a:r>
              <a:rPr lang="en-IN" sz="1400" dirty="0">
                <a:latin typeface="Bahnschrift" panose="020B0502040204020203" pitchFamily="34" charset="0"/>
              </a:rPr>
              <a:t>   macro </a:t>
            </a:r>
            <a:r>
              <a:rPr lang="en-IN" sz="1400" dirty="0" err="1">
                <a:latin typeface="Bahnschrift" panose="020B0502040204020203" pitchFamily="34" charset="0"/>
              </a:rPr>
              <a:t>avg</a:t>
            </a:r>
            <a:r>
              <a:rPr lang="en-IN" sz="1400" dirty="0">
                <a:latin typeface="Bahnschrift" panose="020B0502040204020203" pitchFamily="34" charset="0"/>
              </a:rPr>
              <a:t>      </a:t>
            </a:r>
            <a:r>
              <a:rPr lang="en-IN" sz="1400" dirty="0" smtClean="0">
                <a:latin typeface="Bahnschrift" panose="020B0502040204020203" pitchFamily="34" charset="0"/>
              </a:rPr>
              <a:t>      </a:t>
            </a:r>
            <a:r>
              <a:rPr lang="en-IN" sz="1400" dirty="0">
                <a:latin typeface="Bahnschrift" panose="020B0502040204020203" pitchFamily="34" charset="0"/>
              </a:rPr>
              <a:t>0.96      0.96      0.96       144</a:t>
            </a:r>
          </a:p>
          <a:p>
            <a:pPr lvl="1"/>
            <a:r>
              <a:rPr lang="en-IN" sz="1400" dirty="0">
                <a:latin typeface="Bahnschrift" panose="020B0502040204020203" pitchFamily="34" charset="0"/>
              </a:rPr>
              <a:t>weighted </a:t>
            </a:r>
            <a:r>
              <a:rPr lang="en-IN" sz="1400" dirty="0" err="1">
                <a:latin typeface="Bahnschrift" panose="020B0502040204020203" pitchFamily="34" charset="0"/>
              </a:rPr>
              <a:t>avg</a:t>
            </a:r>
            <a:r>
              <a:rPr lang="en-IN" sz="1400" dirty="0">
                <a:latin typeface="Bahnschrift" panose="020B0502040204020203" pitchFamily="34" charset="0"/>
              </a:rPr>
              <a:t>      </a:t>
            </a:r>
            <a:r>
              <a:rPr lang="en-IN" sz="1400" dirty="0" smtClean="0">
                <a:latin typeface="Bahnschrift" panose="020B0502040204020203" pitchFamily="34" charset="0"/>
              </a:rPr>
              <a:t>     </a:t>
            </a:r>
            <a:r>
              <a:rPr lang="en-IN" sz="1400" dirty="0">
                <a:latin typeface="Bahnschrift" panose="020B0502040204020203" pitchFamily="34" charset="0"/>
              </a:rPr>
              <a:t>0.96      0.96      0.96       144</a:t>
            </a:r>
          </a:p>
          <a:p>
            <a:r>
              <a:rPr lang="en-IN" sz="1400" dirty="0">
                <a:latin typeface="Bahnschrift" panose="020B0502040204020203" pitchFamily="34" charset="0"/>
              </a:rPr>
              <a:t> </a:t>
            </a:r>
          </a:p>
          <a:p>
            <a:r>
              <a:rPr lang="en-IN" sz="1400" dirty="0">
                <a:latin typeface="Bahnschrift" panose="020B0502040204020203" pitchFamily="34" charset="0"/>
              </a:rPr>
              <a:t> KNN </a:t>
            </a:r>
            <a:r>
              <a:rPr lang="en-IN" sz="1400" dirty="0" smtClean="0">
                <a:latin typeface="Bahnschrift" panose="020B0502040204020203" pitchFamily="34" charset="0"/>
              </a:rPr>
              <a:t>Near Miss:-</a:t>
            </a:r>
            <a:endParaRPr lang="en-IN" sz="1400" dirty="0">
              <a:latin typeface="Bahnschrift" panose="020B0502040204020203" pitchFamily="34" charset="0"/>
            </a:endParaRPr>
          </a:p>
          <a:p>
            <a:endParaRPr lang="en-IN" sz="1400" dirty="0">
              <a:latin typeface="Bahnschrift" panose="020B0502040204020203" pitchFamily="34" charset="0"/>
            </a:endParaRPr>
          </a:p>
          <a:p>
            <a:pPr lvl="1"/>
            <a:r>
              <a:rPr lang="en-IN" sz="1400" dirty="0" smtClean="0">
                <a:latin typeface="Bahnschrift" panose="020B0502040204020203" pitchFamily="34" charset="0"/>
              </a:rPr>
              <a:t>                            precision    recall  </a:t>
            </a:r>
            <a:r>
              <a:rPr lang="en-IN" sz="1400" dirty="0">
                <a:latin typeface="Bahnschrift" panose="020B0502040204020203" pitchFamily="34" charset="0"/>
              </a:rPr>
              <a:t>f1-score   support</a:t>
            </a:r>
          </a:p>
          <a:p>
            <a:pPr lvl="1"/>
            <a:endParaRPr lang="en-IN" sz="1400" dirty="0">
              <a:latin typeface="Bahnschrift" panose="020B0502040204020203" pitchFamily="34" charset="0"/>
            </a:endParaRPr>
          </a:p>
          <a:p>
            <a:pPr lvl="1"/>
            <a:r>
              <a:rPr lang="en-IN" sz="1400" dirty="0">
                <a:latin typeface="Bahnschrift" panose="020B0502040204020203" pitchFamily="34" charset="0"/>
              </a:rPr>
              <a:t>          Ok       </a:t>
            </a:r>
            <a:r>
              <a:rPr lang="en-IN" sz="1400" dirty="0" smtClean="0">
                <a:latin typeface="Bahnschrift" panose="020B0502040204020203" pitchFamily="34" charset="0"/>
              </a:rPr>
              <a:t>         0.88      </a:t>
            </a:r>
            <a:r>
              <a:rPr lang="en-IN" sz="1400" dirty="0">
                <a:latin typeface="Bahnschrift" panose="020B0502040204020203" pitchFamily="34" charset="0"/>
              </a:rPr>
              <a:t>0.97      0.92        68</a:t>
            </a:r>
          </a:p>
          <a:p>
            <a:pPr lvl="1"/>
            <a:r>
              <a:rPr lang="en-IN" sz="1400" dirty="0">
                <a:latin typeface="Bahnschrift" panose="020B0502040204020203" pitchFamily="34" charset="0"/>
              </a:rPr>
              <a:t>       Fraud      </a:t>
            </a:r>
            <a:r>
              <a:rPr lang="en-IN" sz="1400" dirty="0" smtClean="0">
                <a:latin typeface="Bahnschrift" panose="020B0502040204020203" pitchFamily="34" charset="0"/>
              </a:rPr>
              <a:t>        </a:t>
            </a:r>
            <a:r>
              <a:rPr lang="en-IN" sz="1400" dirty="0">
                <a:latin typeface="Bahnschrift" panose="020B0502040204020203" pitchFamily="34" charset="0"/>
              </a:rPr>
              <a:t>0.97      0.88      0.92        76</a:t>
            </a:r>
          </a:p>
          <a:p>
            <a:pPr lvl="1"/>
            <a:r>
              <a:rPr lang="en-US" sz="1400" dirty="0" smtClean="0">
                <a:latin typeface="Bahnschrift" panose="020B0502040204020203" pitchFamily="34" charset="0"/>
              </a:rPr>
              <a:t>   </a:t>
            </a:r>
            <a:endParaRPr lang="en-IN" sz="1400" dirty="0">
              <a:latin typeface="Bahnschrift" panose="020B0502040204020203" pitchFamily="34" charset="0"/>
            </a:endParaRPr>
          </a:p>
          <a:p>
            <a:pPr lvl="1"/>
            <a:r>
              <a:rPr lang="en-IN" sz="1400" dirty="0">
                <a:latin typeface="Bahnschrift" panose="020B0502040204020203" pitchFamily="34" charset="0"/>
              </a:rPr>
              <a:t>    accuracy                           </a:t>
            </a:r>
            <a:r>
              <a:rPr lang="en-IN" sz="1400" dirty="0" smtClean="0">
                <a:latin typeface="Bahnschrift" panose="020B0502040204020203" pitchFamily="34" charset="0"/>
              </a:rPr>
              <a:t>          0.92       </a:t>
            </a:r>
            <a:r>
              <a:rPr lang="en-IN" sz="1400" dirty="0">
                <a:latin typeface="Bahnschrift" panose="020B0502040204020203" pitchFamily="34" charset="0"/>
              </a:rPr>
              <a:t>144</a:t>
            </a:r>
          </a:p>
          <a:p>
            <a:pPr lvl="1"/>
            <a:r>
              <a:rPr lang="en-IN" sz="1400" dirty="0">
                <a:latin typeface="Bahnschrift" panose="020B0502040204020203" pitchFamily="34" charset="0"/>
              </a:rPr>
              <a:t>   macro </a:t>
            </a:r>
            <a:r>
              <a:rPr lang="en-IN" sz="1400" dirty="0" err="1">
                <a:latin typeface="Bahnschrift" panose="020B0502040204020203" pitchFamily="34" charset="0"/>
              </a:rPr>
              <a:t>avg</a:t>
            </a:r>
            <a:r>
              <a:rPr lang="en-IN" sz="1400" dirty="0">
                <a:latin typeface="Bahnschrift" panose="020B0502040204020203" pitchFamily="34" charset="0"/>
              </a:rPr>
              <a:t>       </a:t>
            </a:r>
            <a:r>
              <a:rPr lang="en-IN" sz="1400" dirty="0" smtClean="0">
                <a:latin typeface="Bahnschrift" panose="020B0502040204020203" pitchFamily="34" charset="0"/>
              </a:rPr>
              <a:t>   0.93      </a:t>
            </a:r>
            <a:r>
              <a:rPr lang="en-IN" sz="1400" dirty="0">
                <a:latin typeface="Bahnschrift" panose="020B0502040204020203" pitchFamily="34" charset="0"/>
              </a:rPr>
              <a:t>0.93      0.92       144</a:t>
            </a:r>
          </a:p>
          <a:p>
            <a:pPr lvl="1"/>
            <a:r>
              <a:rPr lang="en-IN" sz="1400" dirty="0">
                <a:latin typeface="Bahnschrift" panose="020B0502040204020203" pitchFamily="34" charset="0"/>
              </a:rPr>
              <a:t>weighted </a:t>
            </a:r>
            <a:r>
              <a:rPr lang="en-IN" sz="1400" dirty="0" err="1">
                <a:latin typeface="Bahnschrift" panose="020B0502040204020203" pitchFamily="34" charset="0"/>
              </a:rPr>
              <a:t>avg</a:t>
            </a:r>
            <a:r>
              <a:rPr lang="en-IN" sz="1400" dirty="0">
                <a:latin typeface="Bahnschrift" panose="020B0502040204020203" pitchFamily="34" charset="0"/>
              </a:rPr>
              <a:t>       </a:t>
            </a:r>
            <a:r>
              <a:rPr lang="en-IN" sz="1400" dirty="0" smtClean="0">
                <a:latin typeface="Bahnschrift" panose="020B0502040204020203" pitchFamily="34" charset="0"/>
              </a:rPr>
              <a:t>  0.93      </a:t>
            </a:r>
            <a:r>
              <a:rPr lang="en-IN" sz="1400" dirty="0">
                <a:latin typeface="Bahnschrift" panose="020B0502040204020203" pitchFamily="34" charset="0"/>
              </a:rPr>
              <a:t>0.92      0.92       144</a:t>
            </a:r>
          </a:p>
          <a:p>
            <a:r>
              <a:rPr lang="en-IN" sz="1000" dirty="0">
                <a:latin typeface="Bahnschrift" panose="020B0502040204020203" pitchFamily="34" charset="0"/>
              </a:rPr>
              <a:t> </a:t>
            </a:r>
          </a:p>
          <a:p>
            <a:r>
              <a:rPr lang="en-IN" sz="1000" dirty="0">
                <a:latin typeface="Bahnschrift" panose="020B0502040204020203" pitchFamily="34" charset="0"/>
              </a:rPr>
              <a:t> </a:t>
            </a:r>
          </a:p>
        </p:txBody>
      </p:sp>
    </p:spTree>
    <p:extLst>
      <p:ext uri="{BB962C8B-B14F-4D97-AF65-F5344CB8AC3E}">
        <p14:creationId xmlns:p14="http://schemas.microsoft.com/office/powerpoint/2010/main" val="4067133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76102" y="1316835"/>
            <a:ext cx="6096000" cy="5262979"/>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IN" sz="1400" dirty="0" smtClean="0"/>
              <a:t> </a:t>
            </a:r>
          </a:p>
          <a:p>
            <a:pPr lvl="1"/>
            <a:r>
              <a:rPr lang="en-IN" sz="1400" dirty="0" smtClean="0"/>
              <a:t> </a:t>
            </a:r>
          </a:p>
          <a:p>
            <a:r>
              <a:rPr lang="en-IN" sz="1400" dirty="0" smtClean="0">
                <a:latin typeface="Bahnschrift" panose="020B0502040204020203" pitchFamily="34" charset="0"/>
              </a:rPr>
              <a:t>Logistic Imblearn Over:-</a:t>
            </a:r>
          </a:p>
          <a:p>
            <a:pPr lvl="1"/>
            <a:endParaRPr lang="en-IN" sz="1400" dirty="0">
              <a:latin typeface="Bahnschrift" panose="020B0502040204020203" pitchFamily="34" charset="0"/>
            </a:endParaRPr>
          </a:p>
          <a:p>
            <a:pPr lvl="2"/>
            <a:r>
              <a:rPr lang="en-IN" sz="1400" dirty="0">
                <a:latin typeface="Bahnschrift" panose="020B0502040204020203" pitchFamily="34" charset="0"/>
              </a:rPr>
              <a:t>               precision    recall  f1-score   support</a:t>
            </a:r>
          </a:p>
          <a:p>
            <a:pPr lvl="2"/>
            <a:endParaRPr lang="en-IN" sz="1400" dirty="0">
              <a:latin typeface="Bahnschrift" panose="020B0502040204020203" pitchFamily="34" charset="0"/>
            </a:endParaRPr>
          </a:p>
          <a:p>
            <a:pPr lvl="2"/>
            <a:r>
              <a:rPr lang="en-IN" sz="1400" dirty="0">
                <a:latin typeface="Bahnschrift" panose="020B0502040204020203" pitchFamily="34" charset="0"/>
              </a:rPr>
              <a:t>           0       1.00      1.00      1.00      1400</a:t>
            </a:r>
          </a:p>
          <a:p>
            <a:pPr lvl="2"/>
            <a:r>
              <a:rPr lang="en-IN" sz="1400" dirty="0">
                <a:latin typeface="Bahnschrift" panose="020B0502040204020203" pitchFamily="34" charset="0"/>
              </a:rPr>
              <a:t>           1       1.00      1.00      1.00      1444</a:t>
            </a:r>
          </a:p>
          <a:p>
            <a:pPr lvl="2"/>
            <a:endParaRPr lang="en-IN" sz="1400" dirty="0">
              <a:latin typeface="Bahnschrift" panose="020B0502040204020203" pitchFamily="34" charset="0"/>
            </a:endParaRPr>
          </a:p>
          <a:p>
            <a:pPr lvl="2"/>
            <a:r>
              <a:rPr lang="en-IN" sz="1400" dirty="0">
                <a:latin typeface="Bahnschrift" panose="020B0502040204020203" pitchFamily="34" charset="0"/>
              </a:rPr>
              <a:t>    accuracy                           1.00      </a:t>
            </a:r>
            <a:r>
              <a:rPr lang="en-IN" sz="1400" dirty="0" smtClean="0">
                <a:latin typeface="Bahnschrift" panose="020B0502040204020203" pitchFamily="34" charset="0"/>
              </a:rPr>
              <a:t>284</a:t>
            </a:r>
          </a:p>
          <a:p>
            <a:pPr lvl="2"/>
            <a:r>
              <a:rPr lang="en-IN" sz="1400" dirty="0" smtClean="0">
                <a:latin typeface="Bahnschrift" panose="020B0502040204020203" pitchFamily="34" charset="0"/>
              </a:rPr>
              <a:t> </a:t>
            </a:r>
            <a:r>
              <a:rPr lang="en-IN" sz="1400" dirty="0">
                <a:latin typeface="Bahnschrift" panose="020B0502040204020203" pitchFamily="34" charset="0"/>
              </a:rPr>
              <a:t>macro </a:t>
            </a:r>
            <a:r>
              <a:rPr lang="en-IN" sz="1400" dirty="0" err="1" smtClean="0">
                <a:latin typeface="Bahnschrift" panose="020B0502040204020203" pitchFamily="34" charset="0"/>
              </a:rPr>
              <a:t>avg</a:t>
            </a:r>
            <a:r>
              <a:rPr lang="en-IN" sz="1400" dirty="0" smtClean="0">
                <a:latin typeface="Bahnschrift" panose="020B0502040204020203" pitchFamily="34" charset="0"/>
              </a:rPr>
              <a:t>        </a:t>
            </a:r>
            <a:r>
              <a:rPr lang="en-IN" sz="1400" dirty="0">
                <a:latin typeface="Bahnschrift" panose="020B0502040204020203" pitchFamily="34" charset="0"/>
              </a:rPr>
              <a:t>1.00      1.00      1.00      </a:t>
            </a:r>
            <a:r>
              <a:rPr lang="en-IN" sz="1400" dirty="0" smtClean="0">
                <a:latin typeface="Bahnschrift" panose="020B0502040204020203" pitchFamily="34" charset="0"/>
              </a:rPr>
              <a:t>2844</a:t>
            </a:r>
          </a:p>
          <a:p>
            <a:pPr lvl="2"/>
            <a:r>
              <a:rPr lang="en-IN" sz="1400" dirty="0" smtClean="0">
                <a:latin typeface="Bahnschrift" panose="020B0502040204020203" pitchFamily="34" charset="0"/>
              </a:rPr>
              <a:t>weighted </a:t>
            </a:r>
            <a:r>
              <a:rPr lang="en-IN" sz="1400" dirty="0" err="1">
                <a:latin typeface="Bahnschrift" panose="020B0502040204020203" pitchFamily="34" charset="0"/>
              </a:rPr>
              <a:t>avg</a:t>
            </a:r>
            <a:r>
              <a:rPr lang="en-IN" sz="1400" dirty="0">
                <a:latin typeface="Bahnschrift" panose="020B0502040204020203" pitchFamily="34" charset="0"/>
              </a:rPr>
              <a:t>       1.00      1.00      1.00      </a:t>
            </a:r>
            <a:r>
              <a:rPr lang="en-IN" sz="1400" dirty="0" smtClean="0">
                <a:latin typeface="Bahnschrift" panose="020B0502040204020203" pitchFamily="34" charset="0"/>
              </a:rPr>
              <a:t>2844</a:t>
            </a:r>
          </a:p>
          <a:p>
            <a:pPr lvl="2"/>
            <a:r>
              <a:rPr lang="en-IN" sz="1400" dirty="0" smtClean="0">
                <a:latin typeface="Bahnschrift" panose="020B0502040204020203" pitchFamily="34" charset="0"/>
              </a:rPr>
              <a:t> </a:t>
            </a:r>
          </a:p>
          <a:p>
            <a:r>
              <a:rPr lang="en-IN" sz="1400" dirty="0" smtClean="0">
                <a:latin typeface="Bahnschrift" panose="020B0502040204020203" pitchFamily="34" charset="0"/>
              </a:rPr>
              <a:t> </a:t>
            </a:r>
          </a:p>
          <a:p>
            <a:r>
              <a:rPr lang="en-IN" sz="1400" dirty="0" smtClean="0">
                <a:latin typeface="Bahnschrift" panose="020B0502040204020203" pitchFamily="34" charset="0"/>
              </a:rPr>
              <a:t> Logistic SMOTE:-</a:t>
            </a:r>
          </a:p>
          <a:p>
            <a:pPr lvl="1"/>
            <a:endParaRPr lang="en-IN" sz="1400" dirty="0" smtClean="0">
              <a:latin typeface="Bahnschrift" panose="020B0502040204020203" pitchFamily="34" charset="0"/>
            </a:endParaRPr>
          </a:p>
          <a:p>
            <a:pPr lvl="2"/>
            <a:r>
              <a:rPr lang="en-IN" sz="1400" dirty="0" smtClean="0">
                <a:latin typeface="Bahnschrift" panose="020B0502040204020203" pitchFamily="34" charset="0"/>
              </a:rPr>
              <a:t>               precision    recall  f1-score   support</a:t>
            </a:r>
          </a:p>
          <a:p>
            <a:pPr lvl="2"/>
            <a:endParaRPr lang="en-IN" sz="1400" dirty="0" smtClean="0">
              <a:latin typeface="Bahnschrift" panose="020B0502040204020203" pitchFamily="34" charset="0"/>
            </a:endParaRPr>
          </a:p>
          <a:p>
            <a:pPr lvl="2"/>
            <a:r>
              <a:rPr lang="en-IN" sz="1400" dirty="0" smtClean="0">
                <a:latin typeface="Bahnschrift" panose="020B0502040204020203" pitchFamily="34" charset="0"/>
              </a:rPr>
              <a:t>           0       1.00      1.00      1.00      1400</a:t>
            </a:r>
          </a:p>
          <a:p>
            <a:pPr lvl="2"/>
            <a:r>
              <a:rPr lang="en-IN" sz="1400" dirty="0" smtClean="0">
                <a:latin typeface="Bahnschrift" panose="020B0502040204020203" pitchFamily="34" charset="0"/>
              </a:rPr>
              <a:t>           1       1.00      1.00      1.00      1444</a:t>
            </a:r>
          </a:p>
          <a:p>
            <a:pPr lvl="2"/>
            <a:endParaRPr lang="en-IN" sz="1400" dirty="0" smtClean="0">
              <a:latin typeface="Bahnschrift" panose="020B0502040204020203" pitchFamily="34" charset="0"/>
            </a:endParaRPr>
          </a:p>
          <a:p>
            <a:pPr lvl="2"/>
            <a:r>
              <a:rPr lang="en-IN" sz="1400" dirty="0" smtClean="0">
                <a:latin typeface="Bahnschrift" panose="020B0502040204020203" pitchFamily="34" charset="0"/>
              </a:rPr>
              <a:t>     accuracy                           1.00      2844</a:t>
            </a:r>
          </a:p>
          <a:p>
            <a:pPr lvl="2"/>
            <a:r>
              <a:rPr lang="en-IN" sz="1400" dirty="0" smtClean="0">
                <a:latin typeface="Bahnschrift" panose="020B0502040204020203" pitchFamily="34" charset="0"/>
              </a:rPr>
              <a:t>   macro </a:t>
            </a:r>
            <a:r>
              <a:rPr lang="en-IN" sz="1400" dirty="0" err="1" smtClean="0">
                <a:latin typeface="Bahnschrift" panose="020B0502040204020203" pitchFamily="34" charset="0"/>
              </a:rPr>
              <a:t>avg</a:t>
            </a:r>
            <a:r>
              <a:rPr lang="en-IN" sz="1400" dirty="0" smtClean="0">
                <a:latin typeface="Bahnschrift" panose="020B0502040204020203" pitchFamily="34" charset="0"/>
              </a:rPr>
              <a:t>       1.00      1.00      1.00      2844</a:t>
            </a:r>
          </a:p>
          <a:p>
            <a:pPr lvl="2"/>
            <a:r>
              <a:rPr lang="en-IN" sz="1400" dirty="0" smtClean="0">
                <a:latin typeface="Bahnschrift" panose="020B0502040204020203" pitchFamily="34" charset="0"/>
              </a:rPr>
              <a:t>weighted </a:t>
            </a:r>
            <a:r>
              <a:rPr lang="en-IN" sz="1400" dirty="0" err="1" smtClean="0">
                <a:latin typeface="Bahnschrift" panose="020B0502040204020203" pitchFamily="34" charset="0"/>
              </a:rPr>
              <a:t>avg</a:t>
            </a:r>
            <a:r>
              <a:rPr lang="en-IN" sz="1400" dirty="0" smtClean="0">
                <a:latin typeface="Bahnschrift" panose="020B0502040204020203" pitchFamily="34" charset="0"/>
              </a:rPr>
              <a:t>       1.00      1.00      1.00      2844</a:t>
            </a:r>
            <a:endParaRPr lang="en-IN" sz="1400" dirty="0">
              <a:latin typeface="Bahnschrift" panose="020B0502040204020203" pitchFamily="34" charset="0"/>
            </a:endParaRPr>
          </a:p>
        </p:txBody>
      </p:sp>
      <p:sp>
        <p:nvSpPr>
          <p:cNvPr id="4" name="TextBox 3"/>
          <p:cNvSpPr txBox="1"/>
          <p:nvPr/>
        </p:nvSpPr>
        <p:spPr>
          <a:xfrm>
            <a:off x="600891" y="509451"/>
            <a:ext cx="8778240" cy="5847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600" dirty="0"/>
              <a:t>Overview of performances of some of models after </a:t>
            </a:r>
            <a:r>
              <a:rPr lang="en-US" sz="1600" dirty="0" smtClean="0"/>
              <a:t>Over </a:t>
            </a:r>
            <a:r>
              <a:rPr lang="en-US" sz="1600" dirty="0"/>
              <a:t>sampling with different methods:-</a:t>
            </a:r>
            <a:endParaRPr lang="en-IN" sz="1600" dirty="0"/>
          </a:p>
          <a:p>
            <a:endParaRPr lang="en-IN" sz="1600" dirty="0"/>
          </a:p>
        </p:txBody>
      </p:sp>
    </p:spTree>
    <p:extLst>
      <p:ext uri="{BB962C8B-B14F-4D97-AF65-F5344CB8AC3E}">
        <p14:creationId xmlns:p14="http://schemas.microsoft.com/office/powerpoint/2010/main" val="2590960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703" y="352697"/>
            <a:ext cx="9614263" cy="5139869"/>
          </a:xfrm>
          <a:prstGeom prst="rect">
            <a:avLst/>
          </a:prstGeom>
        </p:spPr>
        <p:txBody>
          <a:bodyPr wrap="square">
            <a:spAutoFit/>
          </a:bodyPr>
          <a:lstStyle/>
          <a:p>
            <a:pPr algn="ctr"/>
            <a:r>
              <a:rPr lang="en-US" sz="2000" b="1" u="sng" dirty="0">
                <a:solidFill>
                  <a:srgbClr val="000000"/>
                </a:solidFill>
                <a:latin typeface="Helvetica Neue"/>
              </a:rPr>
              <a:t>Models for anomaly </a:t>
            </a:r>
            <a:r>
              <a:rPr lang="en-US" sz="2000" b="1" u="sng" dirty="0" smtClean="0">
                <a:solidFill>
                  <a:srgbClr val="000000"/>
                </a:solidFill>
                <a:latin typeface="Helvetica Neue"/>
              </a:rPr>
              <a:t>detection</a:t>
            </a:r>
          </a:p>
          <a:p>
            <a:pPr algn="ctr"/>
            <a:endParaRPr lang="en-US" sz="1600" b="1" u="sng" dirty="0">
              <a:solidFill>
                <a:srgbClr val="000000"/>
              </a:solidFill>
              <a:latin typeface="Helvetica Neue"/>
            </a:endParaRPr>
          </a:p>
          <a:p>
            <a:pPr>
              <a:buFont typeface="Arial" panose="020B0604020202020204" pitchFamily="34" charset="0"/>
              <a:buChar char="•"/>
            </a:pPr>
            <a:r>
              <a:rPr lang="en-US" sz="1600" dirty="0" smtClean="0">
                <a:solidFill>
                  <a:srgbClr val="000000"/>
                </a:solidFill>
                <a:latin typeface="Helvetica Neue"/>
              </a:rPr>
              <a:t> Now </a:t>
            </a:r>
            <a:r>
              <a:rPr lang="en-US" sz="1600" dirty="0">
                <a:solidFill>
                  <a:srgbClr val="000000"/>
                </a:solidFill>
                <a:latin typeface="Helvetica Neue"/>
              </a:rPr>
              <a:t>I am </a:t>
            </a:r>
            <a:r>
              <a:rPr lang="en-US" sz="1600" dirty="0" smtClean="0">
                <a:solidFill>
                  <a:srgbClr val="000000"/>
                </a:solidFill>
                <a:latin typeface="Helvetica Neue"/>
              </a:rPr>
              <a:t>going to </a:t>
            </a:r>
            <a:r>
              <a:rPr lang="en-US" sz="1600" dirty="0">
                <a:solidFill>
                  <a:srgbClr val="000000"/>
                </a:solidFill>
                <a:latin typeface="Helvetica Neue"/>
              </a:rPr>
              <a:t>try out some models which is used in anomaly detection.</a:t>
            </a:r>
          </a:p>
          <a:p>
            <a:pPr>
              <a:buFont typeface="Arial" panose="020B0604020202020204" pitchFamily="34" charset="0"/>
              <a:buChar char="•"/>
            </a:pPr>
            <a:r>
              <a:rPr lang="en-US" sz="1600" dirty="0" smtClean="0">
                <a:solidFill>
                  <a:srgbClr val="000000"/>
                </a:solidFill>
                <a:latin typeface="Helvetica Neue"/>
              </a:rPr>
              <a:t> Basically </a:t>
            </a:r>
            <a:r>
              <a:rPr lang="en-US" sz="1600" dirty="0">
                <a:solidFill>
                  <a:srgbClr val="000000"/>
                </a:solidFill>
                <a:latin typeface="Helvetica Neue"/>
              </a:rPr>
              <a:t>they are made in such a way that it handles the unbalanced data and works good.</a:t>
            </a:r>
          </a:p>
          <a:p>
            <a:pPr>
              <a:buFont typeface="Arial" panose="020B0604020202020204" pitchFamily="34" charset="0"/>
              <a:buChar char="•"/>
            </a:pPr>
            <a:r>
              <a:rPr lang="en-US" sz="1600" dirty="0" smtClean="0">
                <a:solidFill>
                  <a:srgbClr val="000000"/>
                </a:solidFill>
                <a:latin typeface="Helvetica Neue"/>
              </a:rPr>
              <a:t> Models </a:t>
            </a:r>
            <a:r>
              <a:rPr lang="en-US" sz="1600" dirty="0">
                <a:solidFill>
                  <a:srgbClr val="000000"/>
                </a:solidFill>
                <a:latin typeface="Helvetica Neue"/>
              </a:rPr>
              <a:t>to be used are</a:t>
            </a:r>
            <a:r>
              <a:rPr lang="en-US" sz="1600" dirty="0" smtClean="0">
                <a:solidFill>
                  <a:srgbClr val="000000"/>
                </a:solidFill>
                <a:latin typeface="Helvetica Neue"/>
              </a:rPr>
              <a:t>:-</a:t>
            </a:r>
          </a:p>
          <a:p>
            <a:pPr>
              <a:buFont typeface="Arial" panose="020B0604020202020204" pitchFamily="34" charset="0"/>
              <a:buChar char="•"/>
            </a:pPr>
            <a:endParaRPr lang="en-US" sz="1600" dirty="0">
              <a:solidFill>
                <a:srgbClr val="000000"/>
              </a:solidFill>
              <a:latin typeface="Helvetica Neue"/>
            </a:endParaRPr>
          </a:p>
          <a:p>
            <a:r>
              <a:rPr lang="en-US" sz="1600" b="1" dirty="0" smtClean="0">
                <a:solidFill>
                  <a:srgbClr val="000000"/>
                </a:solidFill>
                <a:latin typeface="Helvetica Neue"/>
              </a:rPr>
              <a:t>1) Local </a:t>
            </a:r>
            <a:r>
              <a:rPr lang="en-US" sz="1600" b="1" dirty="0">
                <a:solidFill>
                  <a:srgbClr val="000000"/>
                </a:solidFill>
                <a:latin typeface="Helvetica Neue"/>
              </a:rPr>
              <a:t>Outlier Factor(LOF) </a:t>
            </a:r>
            <a:r>
              <a:rPr lang="en-US" sz="1600" b="1" dirty="0" smtClean="0">
                <a:solidFill>
                  <a:srgbClr val="000000"/>
                </a:solidFill>
                <a:latin typeface="Helvetica Neue"/>
              </a:rPr>
              <a:t>Algorithm:</a:t>
            </a:r>
          </a:p>
          <a:p>
            <a:pPr lvl="1"/>
            <a:endParaRPr lang="en-US" sz="1600" b="1" dirty="0">
              <a:solidFill>
                <a:srgbClr val="000000"/>
              </a:solidFill>
              <a:latin typeface="Helvetica Neue"/>
            </a:endParaRPr>
          </a:p>
          <a:p>
            <a:pPr lvl="1">
              <a:buFont typeface="Arial" panose="020B0604020202020204" pitchFamily="34" charset="0"/>
              <a:buChar char="•"/>
            </a:pPr>
            <a:r>
              <a:rPr lang="en-US" sz="1600" dirty="0" smtClean="0">
                <a:solidFill>
                  <a:srgbClr val="000000"/>
                </a:solidFill>
                <a:latin typeface="Helvetica Neue"/>
              </a:rPr>
              <a:t> The </a:t>
            </a:r>
            <a:r>
              <a:rPr lang="en-US" sz="1600" dirty="0">
                <a:solidFill>
                  <a:srgbClr val="000000"/>
                </a:solidFill>
                <a:latin typeface="Helvetica Neue"/>
              </a:rPr>
              <a:t>LOF algorithm is an unsupervised outlier detection method which computes the local density deviation of a given data point with respect to its neighbors.</a:t>
            </a:r>
          </a:p>
          <a:p>
            <a:pPr lvl="1">
              <a:buFont typeface="Arial" panose="020B0604020202020204" pitchFamily="34" charset="0"/>
              <a:buChar char="•"/>
            </a:pPr>
            <a:r>
              <a:rPr lang="en-US" sz="1600" dirty="0" smtClean="0">
                <a:solidFill>
                  <a:srgbClr val="000000"/>
                </a:solidFill>
                <a:latin typeface="Helvetica Neue"/>
              </a:rPr>
              <a:t> It </a:t>
            </a:r>
            <a:r>
              <a:rPr lang="en-US" sz="1600" dirty="0">
                <a:solidFill>
                  <a:srgbClr val="000000"/>
                </a:solidFill>
                <a:latin typeface="Helvetica Neue"/>
              </a:rPr>
              <a:t>considers local outliers that have a substantially lower density than their neighbors.</a:t>
            </a:r>
          </a:p>
          <a:p>
            <a:pPr marL="742950" lvl="1" indent="-285750">
              <a:buFont typeface="Arial" panose="020B0604020202020204" pitchFamily="34" charset="0"/>
              <a:buChar char="•"/>
            </a:pPr>
            <a:endParaRPr lang="en-US" sz="1600" dirty="0">
              <a:solidFill>
                <a:srgbClr val="000000"/>
              </a:solidFill>
              <a:latin typeface="Helvetica Neue"/>
            </a:endParaRPr>
          </a:p>
          <a:p>
            <a:r>
              <a:rPr lang="en-US" sz="1600" b="1" dirty="0">
                <a:solidFill>
                  <a:srgbClr val="000000"/>
                </a:solidFill>
                <a:latin typeface="Helvetica Neue"/>
              </a:rPr>
              <a:t>2</a:t>
            </a:r>
            <a:r>
              <a:rPr lang="en-US" sz="1600" b="1" dirty="0" smtClean="0">
                <a:solidFill>
                  <a:srgbClr val="000000"/>
                </a:solidFill>
                <a:latin typeface="Helvetica Neue"/>
              </a:rPr>
              <a:t>) Isolation </a:t>
            </a:r>
            <a:r>
              <a:rPr lang="en-US" sz="1600" b="1" dirty="0">
                <a:solidFill>
                  <a:srgbClr val="000000"/>
                </a:solidFill>
                <a:latin typeface="Helvetica Neue"/>
              </a:rPr>
              <a:t>Forest Algorithm </a:t>
            </a:r>
            <a:r>
              <a:rPr lang="en-US" sz="1600" b="1" dirty="0" smtClean="0">
                <a:solidFill>
                  <a:srgbClr val="000000"/>
                </a:solidFill>
                <a:latin typeface="Helvetica Neue"/>
              </a:rPr>
              <a:t>:</a:t>
            </a:r>
          </a:p>
          <a:p>
            <a:endParaRPr lang="en-US" sz="1600" b="1" dirty="0">
              <a:solidFill>
                <a:srgbClr val="000000"/>
              </a:solidFill>
              <a:latin typeface="Helvetica Neue"/>
            </a:endParaRPr>
          </a:p>
          <a:p>
            <a:pPr lvl="1">
              <a:buFont typeface="Arial" panose="020B0604020202020204" pitchFamily="34" charset="0"/>
              <a:buChar char="•"/>
            </a:pPr>
            <a:r>
              <a:rPr lang="en-US" sz="1600" dirty="0" smtClean="0">
                <a:solidFill>
                  <a:srgbClr val="000000"/>
                </a:solidFill>
                <a:latin typeface="Helvetica Neue"/>
              </a:rPr>
              <a:t> This </a:t>
            </a:r>
            <a:r>
              <a:rPr lang="en-US" sz="1600" dirty="0">
                <a:solidFill>
                  <a:srgbClr val="000000"/>
                </a:solidFill>
                <a:latin typeface="Helvetica Neue"/>
              </a:rPr>
              <a:t>algorithm is based on the fact that anomalies are data points that are few and different.</a:t>
            </a:r>
          </a:p>
          <a:p>
            <a:pPr lvl="1">
              <a:buFont typeface="Arial" panose="020B0604020202020204" pitchFamily="34" charset="0"/>
              <a:buChar char="•"/>
            </a:pPr>
            <a:r>
              <a:rPr lang="en-US" sz="1600" dirty="0" smtClean="0">
                <a:solidFill>
                  <a:srgbClr val="000000"/>
                </a:solidFill>
                <a:latin typeface="Helvetica Neue"/>
              </a:rPr>
              <a:t> As </a:t>
            </a:r>
            <a:r>
              <a:rPr lang="en-US" sz="1600" dirty="0">
                <a:solidFill>
                  <a:srgbClr val="000000"/>
                </a:solidFill>
                <a:latin typeface="Helvetica Neue"/>
              </a:rPr>
              <a:t>a result of these properties, anomalies are susceptible to a mechanism called isolation.</a:t>
            </a:r>
          </a:p>
          <a:p>
            <a:pPr lvl="1">
              <a:buFont typeface="Arial" panose="020B0604020202020204" pitchFamily="34" charset="0"/>
              <a:buChar char="•"/>
            </a:pPr>
            <a:r>
              <a:rPr lang="en-US" sz="1600" dirty="0" smtClean="0">
                <a:solidFill>
                  <a:srgbClr val="000000"/>
                </a:solidFill>
                <a:latin typeface="Helvetica Neue"/>
              </a:rPr>
              <a:t> This </a:t>
            </a:r>
            <a:r>
              <a:rPr lang="en-US" sz="1600" dirty="0">
                <a:solidFill>
                  <a:srgbClr val="000000"/>
                </a:solidFill>
                <a:latin typeface="Helvetica Neue"/>
              </a:rPr>
              <a:t>method is an algorithm with a low linear time complexity and a small memory requirement.</a:t>
            </a:r>
          </a:p>
          <a:p>
            <a:pPr lvl="1">
              <a:buFont typeface="Arial" panose="020B0604020202020204" pitchFamily="34" charset="0"/>
              <a:buChar char="•"/>
            </a:pPr>
            <a:r>
              <a:rPr lang="en-US" sz="1600" dirty="0">
                <a:solidFill>
                  <a:srgbClr val="000000"/>
                </a:solidFill>
                <a:latin typeface="Helvetica Neue"/>
              </a:rPr>
              <a:t> </a:t>
            </a:r>
            <a:r>
              <a:rPr lang="en-US" sz="1600" dirty="0" smtClean="0">
                <a:solidFill>
                  <a:srgbClr val="000000"/>
                </a:solidFill>
                <a:latin typeface="Helvetica Neue"/>
              </a:rPr>
              <a:t>It </a:t>
            </a:r>
            <a:r>
              <a:rPr lang="en-US" sz="1600" dirty="0">
                <a:solidFill>
                  <a:srgbClr val="000000"/>
                </a:solidFill>
                <a:latin typeface="Helvetica Neue"/>
              </a:rPr>
              <a:t>builds a good performing model with a small number of trees using small sub-samples of fixed size, regardless of the size of a data set.</a:t>
            </a:r>
          </a:p>
          <a:p>
            <a:pPr lvl="1"/>
            <a:r>
              <a:rPr lang="en-US" sz="1600" dirty="0" smtClean="0">
                <a:solidFill>
                  <a:srgbClr val="000000"/>
                </a:solidFill>
                <a:latin typeface="Helvetica Neue"/>
              </a:rPr>
              <a:t>.</a:t>
            </a:r>
            <a:endParaRPr lang="en-US" sz="1600" b="0" i="0" dirty="0">
              <a:solidFill>
                <a:srgbClr val="000000"/>
              </a:solidFill>
              <a:effectLst/>
              <a:latin typeface="Helvetica Neue"/>
            </a:endParaRPr>
          </a:p>
        </p:txBody>
      </p:sp>
    </p:spTree>
    <p:extLst>
      <p:ext uri="{BB962C8B-B14F-4D97-AF65-F5344CB8AC3E}">
        <p14:creationId xmlns:p14="http://schemas.microsoft.com/office/powerpoint/2010/main" val="3158486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18" y="444137"/>
            <a:ext cx="6884126" cy="369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t>Performance overview of anomaly models:</a:t>
            </a:r>
          </a:p>
        </p:txBody>
      </p:sp>
      <p:sp>
        <p:nvSpPr>
          <p:cNvPr id="4" name="Rectangle 3"/>
          <p:cNvSpPr/>
          <p:nvPr/>
        </p:nvSpPr>
        <p:spPr>
          <a:xfrm>
            <a:off x="731518" y="1216248"/>
            <a:ext cx="8765179" cy="461664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Wingdings" panose="05000000000000000000" pitchFamily="2" charset="2"/>
              <a:buChar char="q"/>
            </a:pPr>
            <a:r>
              <a:rPr lang="en-US" sz="1400" b="1" dirty="0" smtClean="0">
                <a:latin typeface="Bahnschrift" panose="020B0502040204020203" pitchFamily="34" charset="0"/>
              </a:rPr>
              <a:t>The </a:t>
            </a:r>
            <a:r>
              <a:rPr lang="en-US" sz="1400" b="1" dirty="0">
                <a:latin typeface="Bahnschrift" panose="020B0502040204020203" pitchFamily="34" charset="0"/>
              </a:rPr>
              <a:t>model Isolation Forest throws total: 325 errors and detected a total of 65 frauds out of 492</a:t>
            </a:r>
          </a:p>
          <a:p>
            <a:r>
              <a:rPr lang="en-US" sz="1400" dirty="0">
                <a:latin typeface="Bahnschrift" panose="020B0502040204020203" pitchFamily="34" charset="0"/>
              </a:rPr>
              <a:t>Classification Report :</a:t>
            </a:r>
          </a:p>
          <a:p>
            <a:r>
              <a:rPr lang="en-US" sz="1400" dirty="0">
                <a:latin typeface="Bahnschrift" panose="020B0502040204020203" pitchFamily="34" charset="0"/>
              </a:rPr>
              <a:t>              precision    recall  f1-score   support</a:t>
            </a:r>
          </a:p>
          <a:p>
            <a:endParaRPr lang="en-US" sz="1400" dirty="0">
              <a:latin typeface="Bahnschrift" panose="020B0502040204020203" pitchFamily="34" charset="0"/>
            </a:endParaRPr>
          </a:p>
          <a:p>
            <a:r>
              <a:rPr lang="en-US" sz="1400" dirty="0">
                <a:latin typeface="Bahnschrift" panose="020B0502040204020203" pitchFamily="34" charset="0"/>
              </a:rPr>
              <a:t>           0       1.00      1.00      1.00    142177</a:t>
            </a:r>
          </a:p>
          <a:p>
            <a:r>
              <a:rPr lang="en-US" sz="1400" dirty="0">
                <a:latin typeface="Bahnschrift" panose="020B0502040204020203" pitchFamily="34" charset="0"/>
              </a:rPr>
              <a:t>           1       0.29      0.29      0.29       227</a:t>
            </a:r>
          </a:p>
          <a:p>
            <a:endParaRPr lang="en-US" sz="1400" dirty="0">
              <a:latin typeface="Bahnschrift" panose="020B0502040204020203" pitchFamily="34" charset="0"/>
            </a:endParaRPr>
          </a:p>
          <a:p>
            <a:r>
              <a:rPr lang="en-US" sz="1400" dirty="0">
                <a:latin typeface="Bahnschrift" panose="020B0502040204020203" pitchFamily="34" charset="0"/>
              </a:rPr>
              <a:t>    accuracy                           1.00    142404</a:t>
            </a:r>
          </a:p>
          <a:p>
            <a:r>
              <a:rPr lang="en-US" sz="1400" dirty="0">
                <a:latin typeface="Bahnschrift" panose="020B0502040204020203" pitchFamily="34" charset="0"/>
              </a:rPr>
              <a:t>   macro </a:t>
            </a:r>
            <a:r>
              <a:rPr lang="en-US" sz="1400" dirty="0" err="1">
                <a:latin typeface="Bahnschrift" panose="020B0502040204020203" pitchFamily="34" charset="0"/>
              </a:rPr>
              <a:t>avg</a:t>
            </a:r>
            <a:r>
              <a:rPr lang="en-US" sz="1400" dirty="0">
                <a:latin typeface="Bahnschrift" panose="020B0502040204020203" pitchFamily="34" charset="0"/>
              </a:rPr>
              <a:t>       0.64      0.64      0.64    142404</a:t>
            </a:r>
          </a:p>
          <a:p>
            <a:r>
              <a:rPr lang="en-US" sz="1400" dirty="0">
                <a:latin typeface="Bahnschrift" panose="020B0502040204020203" pitchFamily="34" charset="0"/>
              </a:rPr>
              <a:t>weighted </a:t>
            </a:r>
            <a:r>
              <a:rPr lang="en-US" sz="1400" dirty="0" err="1">
                <a:latin typeface="Bahnschrift" panose="020B0502040204020203" pitchFamily="34" charset="0"/>
              </a:rPr>
              <a:t>avg</a:t>
            </a:r>
            <a:r>
              <a:rPr lang="en-US" sz="1400" dirty="0">
                <a:latin typeface="Bahnschrift" panose="020B0502040204020203" pitchFamily="34" charset="0"/>
              </a:rPr>
              <a:t>       1.00      1.00      1.00    142404</a:t>
            </a:r>
          </a:p>
          <a:p>
            <a:endParaRPr lang="en-US" sz="1400" dirty="0">
              <a:latin typeface="Bahnschrift" panose="020B0502040204020203" pitchFamily="34" charset="0"/>
            </a:endParaRPr>
          </a:p>
          <a:p>
            <a:pPr marL="285750" indent="-285750">
              <a:buFont typeface="Wingdings" panose="05000000000000000000" pitchFamily="2" charset="2"/>
              <a:buChar char="q"/>
            </a:pPr>
            <a:r>
              <a:rPr lang="en-US" sz="1400" b="1" dirty="0">
                <a:latin typeface="Bahnschrift" panose="020B0502040204020203" pitchFamily="34" charset="0"/>
              </a:rPr>
              <a:t>The model Local Outlier Factor throws total: 455 errors and detected a total of 0 frauds out of 492</a:t>
            </a:r>
          </a:p>
          <a:p>
            <a:r>
              <a:rPr lang="en-US" sz="1400" dirty="0">
                <a:latin typeface="Bahnschrift" panose="020B0502040204020203" pitchFamily="34" charset="0"/>
              </a:rPr>
              <a:t>Classification Report :</a:t>
            </a:r>
          </a:p>
          <a:p>
            <a:r>
              <a:rPr lang="en-US" sz="1400" dirty="0">
                <a:latin typeface="Bahnschrift" panose="020B0502040204020203" pitchFamily="34" charset="0"/>
              </a:rPr>
              <a:t>              precision    recall  f1-score   support</a:t>
            </a:r>
          </a:p>
          <a:p>
            <a:endParaRPr lang="en-US" sz="1400" dirty="0">
              <a:latin typeface="Bahnschrift" panose="020B0502040204020203" pitchFamily="34" charset="0"/>
            </a:endParaRPr>
          </a:p>
          <a:p>
            <a:r>
              <a:rPr lang="en-US" sz="1400" dirty="0">
                <a:latin typeface="Bahnschrift" panose="020B0502040204020203" pitchFamily="34" charset="0"/>
              </a:rPr>
              <a:t>           0       1.00      1.00      1.00    142177</a:t>
            </a:r>
          </a:p>
          <a:p>
            <a:r>
              <a:rPr lang="en-US" sz="1400" dirty="0">
                <a:latin typeface="Bahnschrift" panose="020B0502040204020203" pitchFamily="34" charset="0"/>
              </a:rPr>
              <a:t>           1       0.00      0.00      0.00       227</a:t>
            </a:r>
          </a:p>
          <a:p>
            <a:endParaRPr lang="en-US" sz="1400" dirty="0">
              <a:latin typeface="Bahnschrift" panose="020B0502040204020203" pitchFamily="34" charset="0"/>
            </a:endParaRPr>
          </a:p>
          <a:p>
            <a:r>
              <a:rPr lang="en-US" sz="1400" dirty="0">
                <a:latin typeface="Bahnschrift" panose="020B0502040204020203" pitchFamily="34" charset="0"/>
              </a:rPr>
              <a:t>    accuracy                           1.00    142404</a:t>
            </a:r>
          </a:p>
          <a:p>
            <a:r>
              <a:rPr lang="en-US" sz="1400" dirty="0">
                <a:latin typeface="Bahnschrift" panose="020B0502040204020203" pitchFamily="34" charset="0"/>
              </a:rPr>
              <a:t>   macro </a:t>
            </a:r>
            <a:r>
              <a:rPr lang="en-US" sz="1400" dirty="0" err="1">
                <a:latin typeface="Bahnschrift" panose="020B0502040204020203" pitchFamily="34" charset="0"/>
              </a:rPr>
              <a:t>avg</a:t>
            </a:r>
            <a:r>
              <a:rPr lang="en-US" sz="1400" dirty="0">
                <a:latin typeface="Bahnschrift" panose="020B0502040204020203" pitchFamily="34" charset="0"/>
              </a:rPr>
              <a:t>       0.50      0.50      0.50    142404</a:t>
            </a:r>
          </a:p>
          <a:p>
            <a:r>
              <a:rPr lang="en-US" sz="1400" dirty="0">
                <a:latin typeface="Bahnschrift" panose="020B0502040204020203" pitchFamily="34" charset="0"/>
              </a:rPr>
              <a:t>weighted </a:t>
            </a:r>
            <a:r>
              <a:rPr lang="en-US" sz="1400" dirty="0" err="1">
                <a:latin typeface="Bahnschrift" panose="020B0502040204020203" pitchFamily="34" charset="0"/>
              </a:rPr>
              <a:t>avg</a:t>
            </a:r>
            <a:r>
              <a:rPr lang="en-US" sz="1400" dirty="0">
                <a:latin typeface="Bahnschrift" panose="020B0502040204020203" pitchFamily="34" charset="0"/>
              </a:rPr>
              <a:t>       1.00      1.00      1.00    142404</a:t>
            </a:r>
            <a:endParaRPr lang="en-IN" sz="1400" dirty="0">
              <a:latin typeface="Bahnschrift" panose="020B0502040204020203" pitchFamily="34" charset="0"/>
            </a:endParaRPr>
          </a:p>
        </p:txBody>
      </p:sp>
    </p:spTree>
    <p:extLst>
      <p:ext uri="{BB962C8B-B14F-4D97-AF65-F5344CB8AC3E}">
        <p14:creationId xmlns:p14="http://schemas.microsoft.com/office/powerpoint/2010/main" val="1972036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7646" y="470263"/>
            <a:ext cx="8386354"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1" dirty="0" smtClean="0">
                <a:solidFill>
                  <a:srgbClr val="000000"/>
                </a:solidFill>
                <a:latin typeface="Helvetica Neue"/>
              </a:rPr>
              <a:t>Conclusion </a:t>
            </a:r>
            <a:r>
              <a:rPr lang="en-US" b="1" dirty="0">
                <a:solidFill>
                  <a:srgbClr val="000000"/>
                </a:solidFill>
                <a:latin typeface="Helvetica Neue"/>
              </a:rPr>
              <a:t>:</a:t>
            </a:r>
          </a:p>
          <a:p>
            <a:pPr>
              <a:buFont typeface="Arial" panose="020B0604020202020204" pitchFamily="34" charset="0"/>
              <a:buChar char="•"/>
            </a:pPr>
            <a:r>
              <a:rPr lang="en-US" dirty="0" smtClean="0">
                <a:solidFill>
                  <a:srgbClr val="000000"/>
                </a:solidFill>
                <a:latin typeface="Helvetica Neue"/>
              </a:rPr>
              <a:t> </a:t>
            </a:r>
            <a:r>
              <a:rPr lang="en-US" sz="1600" dirty="0" smtClean="0">
                <a:solidFill>
                  <a:srgbClr val="000000"/>
                </a:solidFill>
                <a:latin typeface="Helvetica Neue"/>
              </a:rPr>
              <a:t>For </a:t>
            </a:r>
            <a:r>
              <a:rPr lang="en-US" sz="1600" dirty="0">
                <a:solidFill>
                  <a:srgbClr val="000000"/>
                </a:solidFill>
                <a:latin typeface="Helvetica Neue"/>
              </a:rPr>
              <a:t>our </a:t>
            </a:r>
            <a:r>
              <a:rPr lang="en-US" sz="1600" dirty="0" smtClean="0">
                <a:solidFill>
                  <a:srgbClr val="000000"/>
                </a:solidFill>
                <a:latin typeface="Helvetica Neue"/>
              </a:rPr>
              <a:t>anomaly </a:t>
            </a:r>
            <a:r>
              <a:rPr lang="en-US" sz="1600" dirty="0">
                <a:solidFill>
                  <a:srgbClr val="000000"/>
                </a:solidFill>
                <a:latin typeface="Helvetica Neue"/>
              </a:rPr>
              <a:t>detection models we used half our </a:t>
            </a:r>
            <a:r>
              <a:rPr lang="en-US" sz="1600" dirty="0" smtClean="0">
                <a:solidFill>
                  <a:srgbClr val="000000"/>
                </a:solidFill>
                <a:latin typeface="Helvetica Neue"/>
              </a:rPr>
              <a:t>dataset </a:t>
            </a:r>
            <a:r>
              <a:rPr lang="en-US" sz="1600" dirty="0">
                <a:solidFill>
                  <a:srgbClr val="000000"/>
                </a:solidFill>
                <a:latin typeface="Helvetica Neue"/>
              </a:rPr>
              <a:t>as it was huge for my local machine. I used 142177 rows.</a:t>
            </a:r>
          </a:p>
          <a:p>
            <a:pPr>
              <a:buFont typeface="Arial" panose="020B0604020202020204" pitchFamily="34" charset="0"/>
              <a:buChar char="•"/>
            </a:pPr>
            <a:r>
              <a:rPr lang="en-US" sz="1600" dirty="0" smtClean="0">
                <a:solidFill>
                  <a:srgbClr val="000000"/>
                </a:solidFill>
                <a:latin typeface="Helvetica Neue"/>
              </a:rPr>
              <a:t> Performance</a:t>
            </a:r>
            <a:r>
              <a:rPr lang="en-US" sz="1600" dirty="0">
                <a:solidFill>
                  <a:srgbClr val="000000"/>
                </a:solidFill>
                <a:latin typeface="Helvetica Neue"/>
              </a:rPr>
              <a:t>:</a:t>
            </a:r>
          </a:p>
          <a:p>
            <a:pPr marL="742950" lvl="1" indent="-285750">
              <a:buFont typeface="Arial" panose="020B0604020202020204" pitchFamily="34" charset="0"/>
              <a:buChar char="•"/>
            </a:pPr>
            <a:r>
              <a:rPr lang="en-US" sz="1600" dirty="0">
                <a:solidFill>
                  <a:srgbClr val="000000"/>
                </a:solidFill>
                <a:latin typeface="Helvetica Neue"/>
              </a:rPr>
              <a:t>Isolation Forest</a:t>
            </a:r>
          </a:p>
          <a:p>
            <a:pPr marL="1143000" lvl="2" indent="-228600">
              <a:buFont typeface="Arial" panose="020B0604020202020204" pitchFamily="34" charset="0"/>
              <a:buChar char="•"/>
            </a:pPr>
            <a:r>
              <a:rPr lang="en-US" sz="1600" dirty="0">
                <a:solidFill>
                  <a:srgbClr val="000000"/>
                </a:solidFill>
                <a:latin typeface="Helvetica Neue"/>
              </a:rPr>
              <a:t>It detected a total of 65 frauds out of 492 and thrown a total of 325 errors.</a:t>
            </a:r>
          </a:p>
          <a:p>
            <a:pPr marL="1143000" lvl="2" indent="-228600">
              <a:buFont typeface="Arial" panose="020B0604020202020204" pitchFamily="34" charset="0"/>
              <a:buChar char="•"/>
            </a:pPr>
            <a:r>
              <a:rPr lang="en-US" sz="1600" dirty="0">
                <a:solidFill>
                  <a:srgbClr val="000000"/>
                </a:solidFill>
                <a:latin typeface="Helvetica Neue"/>
              </a:rPr>
              <a:t>The detection of fraud cases is around 29 %.</a:t>
            </a:r>
          </a:p>
          <a:p>
            <a:pPr marL="742950" lvl="1" indent="-285750">
              <a:buFont typeface="Arial" panose="020B0604020202020204" pitchFamily="34" charset="0"/>
              <a:buChar char="•"/>
            </a:pPr>
            <a:r>
              <a:rPr lang="en-US" sz="1600" dirty="0">
                <a:solidFill>
                  <a:srgbClr val="000000"/>
                </a:solidFill>
                <a:latin typeface="Helvetica Neue"/>
              </a:rPr>
              <a:t>Local Outlier Factor</a:t>
            </a:r>
          </a:p>
          <a:p>
            <a:pPr marL="1143000" lvl="2" indent="-228600">
              <a:buFont typeface="Arial" panose="020B0604020202020204" pitchFamily="34" charset="0"/>
              <a:buChar char="•"/>
            </a:pPr>
            <a:r>
              <a:rPr lang="en-US" sz="1600" dirty="0">
                <a:solidFill>
                  <a:srgbClr val="000000"/>
                </a:solidFill>
                <a:latin typeface="Helvetica Neue"/>
              </a:rPr>
              <a:t>It detected a total of 0 frauds out of 492 and thrown a total of 455 errors.</a:t>
            </a:r>
          </a:p>
          <a:p>
            <a:pPr marL="1143000" lvl="2" indent="-228600">
              <a:buFont typeface="Arial" panose="020B0604020202020204" pitchFamily="34" charset="0"/>
              <a:buChar char="•"/>
            </a:pPr>
            <a:r>
              <a:rPr lang="en-US" sz="1600" dirty="0">
                <a:solidFill>
                  <a:srgbClr val="000000"/>
                </a:solidFill>
                <a:latin typeface="Helvetica Neue"/>
              </a:rPr>
              <a:t>The detection of fraud cases is around 0 %.</a:t>
            </a:r>
          </a:p>
          <a:p>
            <a:pPr>
              <a:buFont typeface="Arial" panose="020B0604020202020204" pitchFamily="34" charset="0"/>
              <a:buChar char="•"/>
            </a:pPr>
            <a:r>
              <a:rPr lang="en-US" sz="1600" dirty="0" smtClean="0">
                <a:solidFill>
                  <a:srgbClr val="000000"/>
                </a:solidFill>
                <a:latin typeface="Helvetica Neue"/>
              </a:rPr>
              <a:t> We </a:t>
            </a:r>
            <a:r>
              <a:rPr lang="en-US" sz="1600" dirty="0">
                <a:solidFill>
                  <a:srgbClr val="000000"/>
                </a:solidFill>
                <a:latin typeface="Helvetica Neue"/>
              </a:rPr>
              <a:t>can also improve on this accuracy by increasing the sample size or hyper parameter tuning the model , however at the cost of computational expense</a:t>
            </a:r>
            <a:r>
              <a:rPr lang="en-US" dirty="0">
                <a:solidFill>
                  <a:srgbClr val="000000"/>
                </a:solidFill>
                <a:latin typeface="Helvetica Neue"/>
              </a:rPr>
              <a:t>.</a:t>
            </a:r>
            <a:endParaRPr lang="en-US" b="0" i="0" dirty="0">
              <a:solidFill>
                <a:srgbClr val="000000"/>
              </a:solidFill>
              <a:effectLst/>
              <a:latin typeface="Helvetica Neue"/>
            </a:endParaRPr>
          </a:p>
        </p:txBody>
      </p:sp>
    </p:spTree>
    <p:extLst>
      <p:ext uri="{BB962C8B-B14F-4D97-AF65-F5344CB8AC3E}">
        <p14:creationId xmlns:p14="http://schemas.microsoft.com/office/powerpoint/2010/main" val="1032984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520408" cy="5418786"/>
          </a:xfrm>
        </p:spPr>
        <p:txBody>
          <a:bodyPr>
            <a:normAutofit/>
          </a:bodyPr>
          <a:lstStyle/>
          <a:p>
            <a:pPr marL="0" indent="0">
              <a:buNone/>
            </a:pPr>
            <a:r>
              <a:rPr lang="en-US" dirty="0" smtClean="0">
                <a:solidFill>
                  <a:schemeClr val="tx1"/>
                </a:solidFill>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FAQ</a:t>
            </a:r>
            <a:endParaRPr lang="en-US" sz="22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1800" dirty="0" smtClean="0">
                <a:solidFill>
                  <a:schemeClr val="tx1"/>
                </a:solidFill>
                <a:latin typeface="Times New Roman" panose="02020603050405020304" pitchFamily="18" charset="0"/>
                <a:cs typeface="Times New Roman" panose="02020603050405020304" pitchFamily="18" charset="0"/>
              </a:rPr>
              <a:t>Q1) What’s the source of data?</a:t>
            </a:r>
          </a:p>
          <a:p>
            <a:pPr marL="457200" lvl="1" indent="0">
              <a:buNone/>
            </a:pPr>
            <a:r>
              <a:rPr lang="en-US" dirty="0" err="1" smtClean="0">
                <a:solidFill>
                  <a:schemeClr val="tx1"/>
                </a:solidFill>
                <a:latin typeface="Times New Roman" panose="02020603050405020304" pitchFamily="18" charset="0"/>
                <a:cs typeface="Times New Roman" panose="02020603050405020304" pitchFamily="18" charset="0"/>
              </a:rPr>
              <a:t>Kaggle</a:t>
            </a:r>
            <a:endParaRPr lang="en-US" dirty="0" smtClean="0">
              <a:solidFill>
                <a:schemeClr val="tx1"/>
              </a:solidFill>
              <a:latin typeface="Times New Roman" panose="02020603050405020304" pitchFamily="18" charset="0"/>
              <a:cs typeface="Times New Roman" panose="02020603050405020304" pitchFamily="18" charset="0"/>
            </a:endParaRPr>
          </a:p>
          <a:p>
            <a:pPr marL="0" lvl="1" indent="0">
              <a:buNone/>
            </a:pPr>
            <a:r>
              <a:rPr lang="en-US" dirty="0" smtClean="0">
                <a:solidFill>
                  <a:schemeClr val="tx1"/>
                </a:solidFill>
                <a:latin typeface="Times New Roman" panose="02020603050405020304" pitchFamily="18" charset="0"/>
                <a:cs typeface="Times New Roman" panose="02020603050405020304" pitchFamily="18" charset="0"/>
              </a:rPr>
              <a:t>Q 2) What was the type of data?</a:t>
            </a:r>
          </a:p>
          <a:p>
            <a:pPr marL="0" lvl="1"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Only Numerical values</a:t>
            </a:r>
            <a:endParaRPr lang="en-US" dirty="0" smtClean="0">
              <a:solidFill>
                <a:schemeClr val="tx1"/>
              </a:solidFill>
              <a:latin typeface="Times New Roman" panose="02020603050405020304" pitchFamily="18" charset="0"/>
              <a:cs typeface="Times New Roman" panose="02020603050405020304" pitchFamily="18" charset="0"/>
            </a:endParaRPr>
          </a:p>
          <a:p>
            <a:pPr marL="0" lvl="1" indent="0">
              <a:buNone/>
            </a:pPr>
            <a:r>
              <a:rPr lang="en-US" dirty="0" smtClean="0">
                <a:solidFill>
                  <a:schemeClr val="tx1"/>
                </a:solidFill>
                <a:latin typeface="Times New Roman" panose="02020603050405020304" pitchFamily="18" charset="0"/>
                <a:cs typeface="Times New Roman" panose="02020603050405020304" pitchFamily="18" charset="0"/>
              </a:rPr>
              <a:t>Q 3) What’s the complete flow you followed in this Project?</a:t>
            </a:r>
          </a:p>
          <a:p>
            <a:pPr marL="0" lvl="1"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From data preprocessing till performance evaluation</a:t>
            </a:r>
            <a:endParaRPr lang="en-US" dirty="0" smtClean="0">
              <a:solidFill>
                <a:schemeClr val="tx1"/>
              </a:solidFill>
              <a:latin typeface="Times New Roman" panose="02020603050405020304" pitchFamily="18" charset="0"/>
              <a:cs typeface="Times New Roman" panose="02020603050405020304" pitchFamily="18" charset="0"/>
            </a:endParaRPr>
          </a:p>
          <a:p>
            <a:pPr marL="0" lvl="1" indent="0">
              <a:buNone/>
            </a:pPr>
            <a:r>
              <a:rPr lang="en-US" dirty="0" smtClean="0">
                <a:solidFill>
                  <a:schemeClr val="tx1"/>
                </a:solidFill>
                <a:latin typeface="Times New Roman" panose="02020603050405020304" pitchFamily="18" charset="0"/>
                <a:cs typeface="Times New Roman" panose="02020603050405020304" pitchFamily="18" charset="0"/>
              </a:rPr>
              <a:t>Q 4) </a:t>
            </a:r>
            <a:r>
              <a:rPr lang="en-US" dirty="0" smtClean="0">
                <a:solidFill>
                  <a:schemeClr val="tx1"/>
                </a:solidFill>
                <a:latin typeface="Times New Roman" panose="02020603050405020304" pitchFamily="18" charset="0"/>
                <a:cs typeface="Times New Roman" panose="02020603050405020304" pitchFamily="18" charset="0"/>
              </a:rPr>
              <a:t>Was data Imbalanced? What approach used for correction?</a:t>
            </a:r>
            <a:endParaRPr lang="en-US" dirty="0" smtClean="0">
              <a:solidFill>
                <a:schemeClr val="tx1"/>
              </a:solidFill>
              <a:latin typeface="Times New Roman" panose="02020603050405020304" pitchFamily="18" charset="0"/>
              <a:cs typeface="Times New Roman" panose="02020603050405020304" pitchFamily="18" charset="0"/>
            </a:endParaRPr>
          </a:p>
          <a:p>
            <a:pPr marL="0" lvl="1"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Data was highly imbalanced.</a:t>
            </a:r>
          </a:p>
          <a:p>
            <a:pPr marL="0" lvl="1"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Refer slide 9 for different approach used for handling imbalanced data.</a:t>
            </a:r>
          </a:p>
          <a:p>
            <a:pPr marL="0" lvl="1"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lvl="1"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lvl="1"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322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1074199" cy="4565469"/>
          </a:xfrm>
        </p:spPr>
        <p:txBody>
          <a:bodyPr>
            <a:normAutofit lnSpcReduction="10000"/>
          </a:bodyPr>
          <a:lstStyle/>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Q </a:t>
            </a:r>
            <a:r>
              <a:rPr lang="en-US" dirty="0" smtClean="0">
                <a:solidFill>
                  <a:schemeClr val="tx1"/>
                </a:solidFill>
                <a:latin typeface="Times New Roman" panose="02020603050405020304" pitchFamily="18" charset="0"/>
                <a:cs typeface="Times New Roman" panose="02020603050405020304" pitchFamily="18" charset="0"/>
              </a:rPr>
              <a:t>5) </a:t>
            </a:r>
            <a:r>
              <a:rPr lang="en-US" dirty="0">
                <a:solidFill>
                  <a:schemeClr val="tx1"/>
                </a:solidFill>
                <a:latin typeface="Times New Roman" panose="02020603050405020304" pitchFamily="18" charset="0"/>
                <a:cs typeface="Times New Roman" panose="02020603050405020304" pitchFamily="18" charset="0"/>
              </a:rPr>
              <a:t>What techniques were you using for data pre-processing?</a:t>
            </a:r>
          </a:p>
          <a:p>
            <a:pPr lvl="1"/>
            <a:r>
              <a:rPr lang="en-US" dirty="0">
                <a:solidFill>
                  <a:schemeClr val="tx1"/>
                </a:solidFill>
                <a:latin typeface="Times New Roman" panose="02020603050405020304" pitchFamily="18" charset="0"/>
                <a:cs typeface="Times New Roman" panose="02020603050405020304" pitchFamily="18" charset="0"/>
              </a:rPr>
              <a:t>Removing unwanted attributes</a:t>
            </a:r>
          </a:p>
          <a:p>
            <a:pPr lvl="1"/>
            <a:r>
              <a:rPr lang="en-US" dirty="0">
                <a:solidFill>
                  <a:schemeClr val="tx1"/>
                </a:solidFill>
                <a:latin typeface="Times New Roman" panose="02020603050405020304" pitchFamily="18" charset="0"/>
                <a:cs typeface="Times New Roman" panose="02020603050405020304" pitchFamily="18" charset="0"/>
              </a:rPr>
              <a:t>Visualizing  relation of independent variables with each other and output variables</a:t>
            </a:r>
          </a:p>
          <a:p>
            <a:pPr lvl="1"/>
            <a:r>
              <a:rPr lang="en-US" dirty="0">
                <a:solidFill>
                  <a:schemeClr val="tx1"/>
                </a:solidFill>
                <a:latin typeface="Times New Roman" panose="02020603050405020304" pitchFamily="18" charset="0"/>
                <a:cs typeface="Times New Roman" panose="02020603050405020304" pitchFamily="18" charset="0"/>
              </a:rPr>
              <a:t>Scaling the </a:t>
            </a:r>
            <a:r>
              <a:rPr lang="en-US" dirty="0" smtClean="0">
                <a:solidFill>
                  <a:schemeClr val="tx1"/>
                </a:solidFill>
                <a:latin typeface="Times New Roman" panose="02020603050405020304" pitchFamily="18" charset="0"/>
                <a:cs typeface="Times New Roman" panose="02020603050405020304" pitchFamily="18" charset="0"/>
              </a:rPr>
              <a:t>data</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Q </a:t>
            </a:r>
            <a:r>
              <a:rPr lang="en-US" dirty="0">
                <a:solidFill>
                  <a:schemeClr val="tx1"/>
                </a:solidFill>
                <a:latin typeface="Times New Roman" panose="02020603050405020304" pitchFamily="18" charset="0"/>
                <a:cs typeface="Times New Roman" panose="02020603050405020304" pitchFamily="18" charset="0"/>
              </a:rPr>
              <a:t>6</a:t>
            </a:r>
            <a:r>
              <a:rPr lang="en-US" dirty="0" smtClean="0">
                <a:solidFill>
                  <a:schemeClr val="tx1"/>
                </a:solidFill>
                <a:latin typeface="Times New Roman" panose="02020603050405020304" pitchFamily="18" charset="0"/>
                <a:cs typeface="Times New Roman" panose="02020603050405020304" pitchFamily="18" charset="0"/>
              </a:rPr>
              <a:t>) What model is used and which is selected as best?</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	</a:t>
            </a:r>
            <a:r>
              <a:rPr lang="en-US" sz="1600" dirty="0" smtClean="0">
                <a:solidFill>
                  <a:schemeClr val="tx1"/>
                </a:solidFill>
                <a:latin typeface="Times New Roman" panose="02020603050405020304" pitchFamily="18" charset="0"/>
                <a:cs typeface="Times New Roman" panose="02020603050405020304" pitchFamily="18" charset="0"/>
              </a:rPr>
              <a:t>KNN and logistic is used with different sampling techniques.</a:t>
            </a:r>
          </a:p>
          <a:p>
            <a:pPr marL="0" indent="0">
              <a:buNone/>
            </a:pPr>
            <a:r>
              <a:rPr lang="en-US" sz="1600" dirty="0" smtClean="0">
                <a:solidFill>
                  <a:schemeClr val="tx1"/>
                </a:solidFill>
                <a:latin typeface="Times New Roman" panose="02020603050405020304" pitchFamily="18" charset="0"/>
                <a:cs typeface="Times New Roman" panose="02020603050405020304" pitchFamily="18" charset="0"/>
              </a:rPr>
              <a:t>	All gave good performance with under sampling but using this we lost much data.</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a:t>
            </a:r>
            <a:r>
              <a:rPr lang="en-US" sz="1600" dirty="0" smtClean="0">
                <a:solidFill>
                  <a:schemeClr val="tx1"/>
                </a:solidFill>
                <a:latin typeface="Times New Roman" panose="02020603050405020304" pitchFamily="18" charset="0"/>
                <a:cs typeface="Times New Roman" panose="02020603050405020304" pitchFamily="18" charset="0"/>
              </a:rPr>
              <a:t>Training cant be performed with oversampling on local system as the dataset was huge.</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In Anomaly detector models  Isolation </a:t>
            </a:r>
            <a:r>
              <a:rPr lang="en-US" sz="1600" dirty="0" smtClean="0">
                <a:solidFill>
                  <a:schemeClr val="tx1"/>
                </a:solidFill>
                <a:latin typeface="Times New Roman" panose="02020603050405020304" pitchFamily="18" charset="0"/>
                <a:cs typeface="Times New Roman" panose="02020603050405020304" pitchFamily="18" charset="0"/>
              </a:rPr>
              <a:t>Forest worked pretty good detecting around 29%</a:t>
            </a:r>
          </a:p>
          <a:p>
            <a:pPr marL="0" indent="0">
              <a:buNone/>
            </a:pPr>
            <a:r>
              <a:rPr lang="en-US" sz="1600" dirty="0" smtClean="0">
                <a:solidFill>
                  <a:schemeClr val="tx1"/>
                </a:solidFill>
                <a:latin typeface="Times New Roman" panose="02020603050405020304" pitchFamily="18" charset="0"/>
                <a:cs typeface="Times New Roman" panose="02020603050405020304" pitchFamily="18" charset="0"/>
              </a:rPr>
              <a:t>	of fraud case.</a:t>
            </a:r>
            <a:endParaRPr lang="en-US" sz="1600" dirty="0" smtClean="0">
              <a:solidFill>
                <a:schemeClr val="tx1"/>
              </a:solidFill>
              <a:latin typeface="Times New Roman" panose="02020603050405020304" pitchFamily="18" charset="0"/>
              <a:cs typeface="Times New Roman" panose="02020603050405020304" pitchFamily="18" charset="0"/>
            </a:endParaRPr>
          </a:p>
          <a:p>
            <a:pPr lvl="1"/>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813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799"/>
            <a:ext cx="8534400" cy="5457423"/>
          </a:xfrm>
        </p:spPr>
        <p:txBody>
          <a:bodyPr>
            <a:normAutofit/>
          </a:bodyPr>
          <a:lstStyle/>
          <a:p>
            <a:pPr marL="0" indent="0">
              <a:buNone/>
            </a:pPr>
            <a:r>
              <a:rPr lang="en-US" dirty="0" smtClean="0"/>
              <a:t>					</a:t>
            </a:r>
            <a:r>
              <a:rPr lang="en-US" b="1" dirty="0" smtClean="0"/>
              <a:t>	</a:t>
            </a:r>
            <a:endParaRPr lang="en-US" dirty="0" smtClean="0"/>
          </a:p>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Objective: </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It is important that credit card companies are able to recognize fraudulent credit card </a:t>
            </a:r>
            <a:r>
              <a:rPr lang="en-US" dirty="0" smtClean="0">
                <a:solidFill>
                  <a:schemeClr val="tx1"/>
                </a:solidFill>
                <a:latin typeface="Times New Roman" panose="02020603050405020304" pitchFamily="18" charset="0"/>
                <a:cs typeface="Times New Roman" panose="02020603050405020304" pitchFamily="18" charset="0"/>
              </a:rPr>
              <a:t>transactions hence my major objective is to successfully identify the fraudulent transaction made by credit cards. </a:t>
            </a: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Benefits:</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Detection of upcoming </a:t>
            </a:r>
            <a:r>
              <a:rPr lang="en-US" dirty="0" smtClean="0">
                <a:solidFill>
                  <a:schemeClr val="tx1"/>
                </a:solidFill>
                <a:latin typeface="Times New Roman" panose="02020603050405020304" pitchFamily="18" charset="0"/>
                <a:cs typeface="Times New Roman" panose="02020603050405020304" pitchFamily="18" charset="0"/>
              </a:rPr>
              <a:t>fraud transaction.</a:t>
            </a:r>
            <a:endParaRPr lang="en-US" dirty="0" smtClean="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Customers aren’t charged for items they didn’t purchase.</a:t>
            </a:r>
            <a:endParaRPr lang="en-US" dirty="0" smtClean="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Helps in easy flow </a:t>
            </a:r>
            <a:r>
              <a:rPr lang="en-US" dirty="0" smtClean="0">
                <a:solidFill>
                  <a:schemeClr val="tx1"/>
                </a:solidFill>
                <a:latin typeface="Times New Roman" panose="02020603050405020304" pitchFamily="18" charset="0"/>
                <a:cs typeface="Times New Roman" panose="02020603050405020304" pitchFamily="18" charset="0"/>
              </a:rPr>
              <a:t>of transactions.</a:t>
            </a:r>
            <a:endParaRPr lang="en-US" dirty="0" smtClean="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Manual inspection if fraud is identified .</a:t>
            </a:r>
          </a:p>
          <a:p>
            <a:pPr marL="0" indent="0">
              <a:buNone/>
            </a:pPr>
            <a:endParaRPr lang="en-US" sz="1600" dirty="0" smtClean="0"/>
          </a:p>
          <a:p>
            <a:pPr marL="0" indent="0">
              <a:buNone/>
            </a:pPr>
            <a:endParaRPr lang="en-US" sz="1600"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063987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9714" y="509451"/>
            <a:ext cx="8238898" cy="5891349"/>
          </a:xfrm>
        </p:spPr>
        <p:txBody>
          <a:bodyPr>
            <a:normAutofit fontScale="62500" lnSpcReduction="20000"/>
          </a:bodyPr>
          <a:lstStyle/>
          <a:p>
            <a:pPr marL="457200" lvl="1" indent="0">
              <a:buNone/>
            </a:pPr>
            <a:r>
              <a:rPr lang="en-US" sz="2400" b="1" dirty="0" smtClean="0">
                <a:solidFill>
                  <a:schemeClr val="tx1"/>
                </a:solidFill>
                <a:latin typeface="Times New Roman" panose="02020603050405020304" pitchFamily="18" charset="0"/>
                <a:cs typeface="Times New Roman" panose="02020603050405020304" pitchFamily="18" charset="0"/>
              </a:rPr>
              <a:t>Data Source :-</a:t>
            </a:r>
          </a:p>
          <a:p>
            <a:pPr lvl="1"/>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err="1" smtClean="0">
                <a:solidFill>
                  <a:schemeClr val="tx1"/>
                </a:solidFill>
                <a:latin typeface="Times New Roman" panose="02020603050405020304" pitchFamily="18" charset="0"/>
                <a:cs typeface="Times New Roman" panose="02020603050405020304" pitchFamily="18" charset="0"/>
              </a:rPr>
              <a:t>Kaggle</a:t>
            </a:r>
            <a:r>
              <a:rPr lang="en-US" sz="2600" dirty="0" smtClean="0">
                <a:solidFill>
                  <a:schemeClr val="tx1"/>
                </a:solidFill>
                <a:latin typeface="Times New Roman" panose="02020603050405020304" pitchFamily="18" charset="0"/>
                <a:cs typeface="Times New Roman" panose="02020603050405020304" pitchFamily="18" charset="0"/>
              </a:rPr>
              <a:t> – </a:t>
            </a:r>
            <a:r>
              <a:rPr lang="en-US" sz="2600" dirty="0" smtClean="0">
                <a:solidFill>
                  <a:schemeClr val="tx1"/>
                </a:solidFill>
                <a:latin typeface="Times New Roman" panose="02020603050405020304" pitchFamily="18" charset="0"/>
                <a:cs typeface="Times New Roman" panose="02020603050405020304" pitchFamily="18" charset="0"/>
                <a:hlinkClick r:id="rId2"/>
              </a:rPr>
              <a:t>Link</a:t>
            </a:r>
            <a:endParaRPr lang="en-US" sz="2600" dirty="0" smtClean="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2400" b="1" dirty="0" smtClean="0">
                <a:solidFill>
                  <a:schemeClr val="tx1"/>
                </a:solidFill>
                <a:latin typeface="Times New Roman" panose="02020603050405020304" pitchFamily="18" charset="0"/>
                <a:cs typeface="Times New Roman" panose="02020603050405020304" pitchFamily="18" charset="0"/>
              </a:rPr>
              <a:t>Contents :-</a:t>
            </a:r>
          </a:p>
          <a:p>
            <a:pPr lvl="1"/>
            <a:r>
              <a:rPr lang="en-US" sz="2600" dirty="0">
                <a:solidFill>
                  <a:schemeClr val="tx1"/>
                </a:solidFill>
                <a:latin typeface="Times New Roman" panose="02020603050405020304" pitchFamily="18" charset="0"/>
                <a:cs typeface="Times New Roman" panose="02020603050405020304" pitchFamily="18" charset="0"/>
              </a:rPr>
              <a:t>- The datasets contains transactions made by credit cards in September 2013 by </a:t>
            </a:r>
            <a:r>
              <a:rPr lang="en-US" sz="2600" dirty="0" err="1">
                <a:solidFill>
                  <a:schemeClr val="tx1"/>
                </a:solidFill>
                <a:latin typeface="Times New Roman" panose="02020603050405020304" pitchFamily="18" charset="0"/>
                <a:cs typeface="Times New Roman" panose="02020603050405020304" pitchFamily="18" charset="0"/>
              </a:rPr>
              <a:t>european</a:t>
            </a:r>
            <a:r>
              <a:rPr lang="en-US" sz="2600" dirty="0">
                <a:solidFill>
                  <a:schemeClr val="tx1"/>
                </a:solidFill>
                <a:latin typeface="Times New Roman" panose="02020603050405020304" pitchFamily="18" charset="0"/>
                <a:cs typeface="Times New Roman" panose="02020603050405020304" pitchFamily="18" charset="0"/>
              </a:rPr>
              <a:t> cardholders. </a:t>
            </a:r>
          </a:p>
          <a:p>
            <a:pPr lvl="1"/>
            <a:r>
              <a:rPr lang="en-US" sz="2600" dirty="0">
                <a:solidFill>
                  <a:schemeClr val="tx1"/>
                </a:solidFill>
                <a:latin typeface="Times New Roman" panose="02020603050405020304" pitchFamily="18" charset="0"/>
                <a:cs typeface="Times New Roman" panose="02020603050405020304" pitchFamily="18" charset="0"/>
              </a:rPr>
              <a:t>- This dataset presents transactions that occurred in two days, where we have 492 frauds out of 284,807 transactions. </a:t>
            </a:r>
          </a:p>
          <a:p>
            <a:pPr lvl="1"/>
            <a:r>
              <a:rPr lang="en-US" sz="2600" dirty="0">
                <a:solidFill>
                  <a:schemeClr val="tx1"/>
                </a:solidFill>
                <a:latin typeface="Times New Roman" panose="02020603050405020304" pitchFamily="18" charset="0"/>
                <a:cs typeface="Times New Roman" panose="02020603050405020304" pitchFamily="18" charset="0"/>
              </a:rPr>
              <a:t>- The dataset is highly unbalanced, the positive class (frauds) account for 0.172% of all transactions.</a:t>
            </a:r>
          </a:p>
          <a:p>
            <a:pPr lvl="1"/>
            <a:r>
              <a:rPr lang="en-US" sz="2600" dirty="0">
                <a:solidFill>
                  <a:schemeClr val="tx1"/>
                </a:solidFill>
                <a:latin typeface="Times New Roman" panose="02020603050405020304" pitchFamily="18" charset="0"/>
                <a:cs typeface="Times New Roman" panose="02020603050405020304" pitchFamily="18" charset="0"/>
              </a:rPr>
              <a:t>- It contains only numeric- The datasets contains transactions made by credit cards in September 2013 by </a:t>
            </a:r>
            <a:r>
              <a:rPr lang="en-US" sz="2600" dirty="0" err="1">
                <a:solidFill>
                  <a:schemeClr val="tx1"/>
                </a:solidFill>
                <a:latin typeface="Times New Roman" panose="02020603050405020304" pitchFamily="18" charset="0"/>
                <a:cs typeface="Times New Roman" panose="02020603050405020304" pitchFamily="18" charset="0"/>
              </a:rPr>
              <a:t>european</a:t>
            </a:r>
            <a:r>
              <a:rPr lang="en-US" sz="2600" dirty="0">
                <a:solidFill>
                  <a:schemeClr val="tx1"/>
                </a:solidFill>
                <a:latin typeface="Times New Roman" panose="02020603050405020304" pitchFamily="18" charset="0"/>
                <a:cs typeface="Times New Roman" panose="02020603050405020304" pitchFamily="18" charset="0"/>
              </a:rPr>
              <a:t> cardholders. </a:t>
            </a:r>
          </a:p>
          <a:p>
            <a:pPr lvl="1"/>
            <a:r>
              <a:rPr lang="en-US" sz="2600" dirty="0">
                <a:solidFill>
                  <a:schemeClr val="tx1"/>
                </a:solidFill>
                <a:latin typeface="Times New Roman" panose="02020603050405020304" pitchFamily="18" charset="0"/>
                <a:cs typeface="Times New Roman" panose="02020603050405020304" pitchFamily="18" charset="0"/>
              </a:rPr>
              <a:t>- This dataset presents transactions that occurred in two days, where we have 492 frauds out of 284,807 transactions. </a:t>
            </a:r>
          </a:p>
          <a:p>
            <a:pPr lvl="1"/>
            <a:r>
              <a:rPr lang="en-US" sz="2600" dirty="0">
                <a:solidFill>
                  <a:schemeClr val="tx1"/>
                </a:solidFill>
                <a:latin typeface="Times New Roman" panose="02020603050405020304" pitchFamily="18" charset="0"/>
                <a:cs typeface="Times New Roman" panose="02020603050405020304" pitchFamily="18" charset="0"/>
              </a:rPr>
              <a:t>- The dataset is highly unbalanced, the positive class (frauds) account for 0.172% of all transactions.</a:t>
            </a:r>
          </a:p>
          <a:p>
            <a:pPr lvl="1"/>
            <a:r>
              <a:rPr lang="en-US" sz="2600" dirty="0">
                <a:solidFill>
                  <a:schemeClr val="tx1"/>
                </a:solidFill>
                <a:latin typeface="Times New Roman" panose="02020603050405020304" pitchFamily="18" charset="0"/>
                <a:cs typeface="Times New Roman" panose="02020603050405020304" pitchFamily="18" charset="0"/>
              </a:rPr>
              <a:t>- It contains only numerical input variables which are the result of a PCA transformation. </a:t>
            </a:r>
          </a:p>
          <a:p>
            <a:pPr lvl="1"/>
            <a:r>
              <a:rPr lang="en-US" sz="2600" dirty="0">
                <a:solidFill>
                  <a:schemeClr val="tx1"/>
                </a:solidFill>
                <a:latin typeface="Times New Roman" panose="02020603050405020304" pitchFamily="18" charset="0"/>
                <a:cs typeface="Times New Roman" panose="02020603050405020304" pitchFamily="18" charset="0"/>
              </a:rPr>
              <a:t>- Unfortunately, due to confidentiality issues, we cannot provide the original features </a:t>
            </a:r>
          </a:p>
          <a:p>
            <a:pPr lvl="1"/>
            <a:r>
              <a:rPr lang="en-US" sz="2600" dirty="0">
                <a:solidFill>
                  <a:schemeClr val="tx1"/>
                </a:solidFill>
                <a:latin typeface="Times New Roman" panose="02020603050405020304" pitchFamily="18" charset="0"/>
                <a:cs typeface="Times New Roman" panose="02020603050405020304" pitchFamily="18" charset="0"/>
              </a:rPr>
              <a:t>- Features V1, V2, ... V28 are the principal components obtained with PCA</a:t>
            </a:r>
          </a:p>
          <a:p>
            <a:pPr lvl="1"/>
            <a:r>
              <a:rPr lang="en-US" sz="2600" dirty="0">
                <a:solidFill>
                  <a:schemeClr val="tx1"/>
                </a:solidFill>
                <a:latin typeface="Times New Roman" panose="02020603050405020304" pitchFamily="18" charset="0"/>
                <a:cs typeface="Times New Roman" panose="02020603050405020304" pitchFamily="18" charset="0"/>
              </a:rPr>
              <a:t>- The only features which have not been transformed with PCA are 'Time' and 'Amount'. </a:t>
            </a:r>
          </a:p>
          <a:p>
            <a:pPr marL="457200" lvl="1"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336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62149"/>
            <a:ext cx="8596668" cy="3683725"/>
          </a:xfrm>
        </p:spPr>
        <p:txBody>
          <a:bodyPr>
            <a:normAutofit fontScale="85000" lnSpcReduction="20000"/>
          </a:bodyPr>
          <a:lstStyle/>
          <a:p>
            <a:pPr lvl="1"/>
            <a:r>
              <a:rPr lang="en-US" sz="1900" dirty="0">
                <a:solidFill>
                  <a:schemeClr val="tx1"/>
                </a:solidFill>
                <a:latin typeface="Times New Roman" panose="02020603050405020304" pitchFamily="18" charset="0"/>
                <a:cs typeface="Times New Roman" panose="02020603050405020304" pitchFamily="18" charset="0"/>
              </a:rPr>
              <a:t>- Feature 'Time' contains the seconds elapsed between each transaction and the first transaction in the dataset. </a:t>
            </a:r>
          </a:p>
          <a:p>
            <a:pPr lvl="1"/>
            <a:r>
              <a:rPr lang="en-US" sz="1900" dirty="0">
                <a:solidFill>
                  <a:schemeClr val="tx1"/>
                </a:solidFill>
                <a:latin typeface="Times New Roman" panose="02020603050405020304" pitchFamily="18" charset="0"/>
                <a:cs typeface="Times New Roman" panose="02020603050405020304" pitchFamily="18" charset="0"/>
              </a:rPr>
              <a:t>- The feature 'Amount' is the transaction Amount, this feature can be used for example-</a:t>
            </a:r>
            <a:r>
              <a:rPr lang="en-US" sz="1900" dirty="0" err="1">
                <a:solidFill>
                  <a:schemeClr val="tx1"/>
                </a:solidFill>
                <a:latin typeface="Times New Roman" panose="02020603050405020304" pitchFamily="18" charset="0"/>
                <a:cs typeface="Times New Roman" panose="02020603050405020304" pitchFamily="18" charset="0"/>
              </a:rPr>
              <a:t>dependant</a:t>
            </a:r>
            <a:r>
              <a:rPr lang="en-US" sz="1900" dirty="0">
                <a:solidFill>
                  <a:schemeClr val="tx1"/>
                </a:solidFill>
                <a:latin typeface="Times New Roman" panose="02020603050405020304" pitchFamily="18" charset="0"/>
                <a:cs typeface="Times New Roman" panose="02020603050405020304" pitchFamily="18" charset="0"/>
              </a:rPr>
              <a:t> cost-</a:t>
            </a:r>
            <a:r>
              <a:rPr lang="en-US" sz="1900" dirty="0" err="1">
                <a:solidFill>
                  <a:schemeClr val="tx1"/>
                </a:solidFill>
                <a:latin typeface="Times New Roman" panose="02020603050405020304" pitchFamily="18" charset="0"/>
                <a:cs typeface="Times New Roman" panose="02020603050405020304" pitchFamily="18" charset="0"/>
              </a:rPr>
              <a:t>senstive</a:t>
            </a:r>
            <a:r>
              <a:rPr lang="en-US" sz="1900" dirty="0">
                <a:solidFill>
                  <a:schemeClr val="tx1"/>
                </a:solidFill>
                <a:latin typeface="Times New Roman" panose="02020603050405020304" pitchFamily="18" charset="0"/>
                <a:cs typeface="Times New Roman" panose="02020603050405020304" pitchFamily="18" charset="0"/>
              </a:rPr>
              <a:t> learning. - - --- Feature 'Class' is the response variable and it takes value 1 in case of fraud and 0 otherwise.al input variables which are the result of a PCA transformation. </a:t>
            </a:r>
          </a:p>
          <a:p>
            <a:pPr lvl="1"/>
            <a:r>
              <a:rPr lang="en-US" sz="1900" dirty="0">
                <a:solidFill>
                  <a:schemeClr val="tx1"/>
                </a:solidFill>
                <a:latin typeface="Times New Roman" panose="02020603050405020304" pitchFamily="18" charset="0"/>
                <a:cs typeface="Times New Roman" panose="02020603050405020304" pitchFamily="18" charset="0"/>
              </a:rPr>
              <a:t>- Unfortunately, due to confidentiality issues, we cannot provide the original features </a:t>
            </a:r>
          </a:p>
          <a:p>
            <a:pPr lvl="1"/>
            <a:r>
              <a:rPr lang="en-US" sz="1900" dirty="0">
                <a:solidFill>
                  <a:schemeClr val="tx1"/>
                </a:solidFill>
                <a:latin typeface="Times New Roman" panose="02020603050405020304" pitchFamily="18" charset="0"/>
                <a:cs typeface="Times New Roman" panose="02020603050405020304" pitchFamily="18" charset="0"/>
              </a:rPr>
              <a:t>- Features V1, V2, ... V28 are the principal components obtained with PCA</a:t>
            </a:r>
          </a:p>
          <a:p>
            <a:pPr lvl="1"/>
            <a:r>
              <a:rPr lang="en-US" sz="1900" dirty="0">
                <a:solidFill>
                  <a:schemeClr val="tx1"/>
                </a:solidFill>
                <a:latin typeface="Times New Roman" panose="02020603050405020304" pitchFamily="18" charset="0"/>
                <a:cs typeface="Times New Roman" panose="02020603050405020304" pitchFamily="18" charset="0"/>
              </a:rPr>
              <a:t>- The only features which have not been transformed with PCA are 'Time' and 'Amount'. </a:t>
            </a:r>
          </a:p>
          <a:p>
            <a:pPr lvl="1"/>
            <a:r>
              <a:rPr lang="en-US" sz="1900" dirty="0">
                <a:solidFill>
                  <a:schemeClr val="tx1"/>
                </a:solidFill>
                <a:latin typeface="Times New Roman" panose="02020603050405020304" pitchFamily="18" charset="0"/>
                <a:cs typeface="Times New Roman" panose="02020603050405020304" pitchFamily="18" charset="0"/>
              </a:rPr>
              <a:t>- Feature 'Time' contains the seconds elapsed between each transaction and the first transaction in the dataset. </a:t>
            </a:r>
          </a:p>
          <a:p>
            <a:pPr lvl="1"/>
            <a:r>
              <a:rPr lang="en-US" sz="1900" dirty="0">
                <a:solidFill>
                  <a:schemeClr val="tx1"/>
                </a:solidFill>
                <a:latin typeface="Times New Roman" panose="02020603050405020304" pitchFamily="18" charset="0"/>
                <a:cs typeface="Times New Roman" panose="02020603050405020304" pitchFamily="18" charset="0"/>
              </a:rPr>
              <a:t>- The feature 'Amount' is the transaction Amount, this feature can be used for example-</a:t>
            </a:r>
            <a:r>
              <a:rPr lang="en-US" sz="1900" dirty="0" err="1">
                <a:solidFill>
                  <a:schemeClr val="tx1"/>
                </a:solidFill>
                <a:latin typeface="Times New Roman" panose="02020603050405020304" pitchFamily="18" charset="0"/>
                <a:cs typeface="Times New Roman" panose="02020603050405020304" pitchFamily="18" charset="0"/>
              </a:rPr>
              <a:t>dependant</a:t>
            </a:r>
            <a:r>
              <a:rPr lang="en-US" sz="1900" dirty="0">
                <a:solidFill>
                  <a:schemeClr val="tx1"/>
                </a:solidFill>
                <a:latin typeface="Times New Roman" panose="02020603050405020304" pitchFamily="18" charset="0"/>
                <a:cs typeface="Times New Roman" panose="02020603050405020304" pitchFamily="18" charset="0"/>
              </a:rPr>
              <a:t> cost-</a:t>
            </a:r>
            <a:r>
              <a:rPr lang="en-US" sz="1900" dirty="0" err="1">
                <a:solidFill>
                  <a:schemeClr val="tx1"/>
                </a:solidFill>
                <a:latin typeface="Times New Roman" panose="02020603050405020304" pitchFamily="18" charset="0"/>
                <a:cs typeface="Times New Roman" panose="02020603050405020304" pitchFamily="18" charset="0"/>
              </a:rPr>
              <a:t>senstive</a:t>
            </a:r>
            <a:r>
              <a:rPr lang="en-US" sz="1900" dirty="0">
                <a:solidFill>
                  <a:schemeClr val="tx1"/>
                </a:solidFill>
                <a:latin typeface="Times New Roman" panose="02020603050405020304" pitchFamily="18" charset="0"/>
                <a:cs typeface="Times New Roman" panose="02020603050405020304" pitchFamily="18" charset="0"/>
              </a:rPr>
              <a:t> learning. - - --- Feature 'Class' is the response variable and it takes value 1 in case of fraud and 0 otherwise.</a:t>
            </a:r>
          </a:p>
          <a:p>
            <a:endParaRPr lang="en-IN" dirty="0"/>
          </a:p>
        </p:txBody>
      </p:sp>
    </p:spTree>
    <p:extLst>
      <p:ext uri="{BB962C8B-B14F-4D97-AF65-F5344CB8AC3E}">
        <p14:creationId xmlns:p14="http://schemas.microsoft.com/office/powerpoint/2010/main" val="4072291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2058771"/>
          </a:xfrm>
        </p:spPr>
        <p:txBody>
          <a:bodyPr/>
          <a:lstStyle/>
          <a:p>
            <a:pPr marL="3657600" lvl="8" indent="0">
              <a:buNone/>
            </a:pPr>
            <a:r>
              <a:rPr lang="en-US" sz="2200" dirty="0" smtClean="0">
                <a:solidFill>
                  <a:schemeClr val="tx1"/>
                </a:solidFill>
                <a:latin typeface="Times New Roman" panose="02020603050405020304" pitchFamily="18" charset="0"/>
                <a:cs typeface="Times New Roman" panose="02020603050405020304" pitchFamily="18" charset="0"/>
              </a:rPr>
              <a:t>Architecture</a:t>
            </a:r>
          </a:p>
          <a:p>
            <a:endParaRPr lang="en-US" dirty="0" smtClean="0"/>
          </a:p>
          <a:p>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15580"/>
          <a:stretch/>
        </p:blipFill>
        <p:spPr>
          <a:xfrm>
            <a:off x="1554480" y="1244372"/>
            <a:ext cx="7524206" cy="4202839"/>
          </a:xfrm>
          <a:prstGeom prst="rect">
            <a:avLst/>
          </a:prstGeom>
        </p:spPr>
      </p:pic>
    </p:spTree>
    <p:extLst>
      <p:ext uri="{BB962C8B-B14F-4D97-AF65-F5344CB8AC3E}">
        <p14:creationId xmlns:p14="http://schemas.microsoft.com/office/powerpoint/2010/main" val="4054135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367270"/>
          </a:xfrm>
        </p:spPr>
        <p:txBody>
          <a:bodyPr>
            <a:normAutofit/>
          </a:bodyPr>
          <a:lstStyle/>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Steps Performed:</a:t>
            </a:r>
          </a:p>
          <a:p>
            <a:pPr>
              <a:buFont typeface="Wingdings" panose="05000000000000000000" pitchFamily="2" charset="2"/>
              <a:buChar char="v"/>
            </a:pPr>
            <a:r>
              <a:rPr lang="en-US" sz="2200" dirty="0" smtClean="0">
                <a:solidFill>
                  <a:schemeClr val="tx1"/>
                </a:solidFill>
                <a:latin typeface="Times New Roman" panose="02020603050405020304" pitchFamily="18" charset="0"/>
                <a:cs typeface="Times New Roman" panose="02020603050405020304" pitchFamily="18" charset="0"/>
              </a:rPr>
              <a:t>Step 1 : Data Preprocessing:</a:t>
            </a:r>
          </a:p>
          <a:p>
            <a:pPr lvl="1"/>
            <a:r>
              <a:rPr lang="en-US" sz="1400" dirty="0" smtClean="0">
                <a:solidFill>
                  <a:schemeClr val="tx1"/>
                </a:solidFill>
                <a:latin typeface="Times New Roman" panose="02020603050405020304" pitchFamily="18" charset="0"/>
                <a:cs typeface="Times New Roman" panose="02020603050405020304" pitchFamily="18" charset="0"/>
              </a:rPr>
              <a:t>First glance of data : Data is checked for imbalancement.</a:t>
            </a:r>
          </a:p>
          <a:p>
            <a:pPr lvl="1"/>
            <a:endParaRPr lang="en-US" sz="1400" dirty="0" smtClean="0">
              <a:solidFill>
                <a:schemeClr val="tx1"/>
              </a:solidFill>
              <a:latin typeface="Times New Roman" panose="02020603050405020304" pitchFamily="18" charset="0"/>
              <a:cs typeface="Times New Roman" panose="02020603050405020304" pitchFamily="18" charset="0"/>
            </a:endParaRPr>
          </a:p>
          <a:p>
            <a:pPr lvl="1"/>
            <a:endParaRPr lang="en-US" sz="14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sz="1400" dirty="0">
                <a:solidFill>
                  <a:srgbClr val="000000"/>
                </a:solidFill>
                <a:latin typeface="Helvetica Neue"/>
              </a:rPr>
              <a:t> </a:t>
            </a:r>
            <a:r>
              <a:rPr lang="en-US" sz="1400" dirty="0" smtClean="0">
                <a:solidFill>
                  <a:srgbClr val="000000"/>
                </a:solidFill>
                <a:latin typeface="Helvetica Neue"/>
              </a:rPr>
              <a:t>                 </a:t>
            </a:r>
            <a:r>
              <a:rPr lang="en-US" sz="1200" dirty="0" smtClean="0">
                <a:solidFill>
                  <a:srgbClr val="000000"/>
                </a:solidFill>
                <a:latin typeface="Helvetica Neue"/>
              </a:rPr>
              <a:t>As </a:t>
            </a:r>
            <a:r>
              <a:rPr lang="en-US" sz="1200" dirty="0">
                <a:solidFill>
                  <a:srgbClr val="000000"/>
                </a:solidFill>
                <a:latin typeface="Helvetica Neue"/>
              </a:rPr>
              <a:t>we can clearly see that data-set is heavily imbalanced as a event of fraud is highly </a:t>
            </a:r>
            <a:r>
              <a:rPr lang="en-US" sz="1200" dirty="0" smtClean="0">
                <a:solidFill>
                  <a:srgbClr val="000000"/>
                </a:solidFill>
                <a:latin typeface="Helvetica Neue"/>
              </a:rPr>
              <a:t>rare</a:t>
            </a:r>
          </a:p>
          <a:p>
            <a:pPr marL="0" indent="0">
              <a:buNone/>
            </a:pPr>
            <a:r>
              <a:rPr lang="en-US" sz="1200" dirty="0" smtClean="0">
                <a:solidFill>
                  <a:srgbClr val="000000"/>
                </a:solidFill>
                <a:latin typeface="Helvetica Neue"/>
              </a:rPr>
              <a:t>                  or uncommon</a:t>
            </a:r>
            <a:r>
              <a:rPr lang="en-US" sz="1400" dirty="0" smtClean="0">
                <a:solidFill>
                  <a:srgbClr val="000000"/>
                </a:solidFill>
                <a:latin typeface="Helvetica Neue"/>
              </a:rPr>
              <a:t>.</a:t>
            </a:r>
          </a:p>
          <a:p>
            <a:pPr marL="0" indent="0">
              <a:buNone/>
            </a:pPr>
            <a:endParaRPr lang="en-US" sz="1400" dirty="0" smtClean="0">
              <a:solidFill>
                <a:srgbClr val="000000"/>
              </a:solidFill>
              <a:latin typeface="Helvetica Neue"/>
            </a:endParaRPr>
          </a:p>
          <a:p>
            <a:r>
              <a:rPr lang="en-US" sz="1400" dirty="0" smtClean="0">
                <a:solidFill>
                  <a:srgbClr val="000000"/>
                </a:solidFill>
                <a:latin typeface="Helvetica Neue"/>
              </a:rPr>
              <a:t>Different relationship with target variables is checked:</a:t>
            </a:r>
          </a:p>
          <a:p>
            <a:pPr lvl="1"/>
            <a:r>
              <a:rPr lang="en-US" sz="1200" dirty="0">
                <a:solidFill>
                  <a:srgbClr val="000000"/>
                </a:solidFill>
                <a:latin typeface="Helvetica Neue"/>
              </a:rPr>
              <a:t>Analyzing amount of money used in fraud and non-fraud </a:t>
            </a:r>
            <a:r>
              <a:rPr lang="en-US" sz="1200" dirty="0" smtClean="0">
                <a:solidFill>
                  <a:srgbClr val="000000"/>
                </a:solidFill>
                <a:latin typeface="Helvetica Neue"/>
              </a:rPr>
              <a:t>transaction</a:t>
            </a:r>
            <a:r>
              <a:rPr lang="en-US" sz="1200" dirty="0">
                <a:solidFill>
                  <a:srgbClr val="000000"/>
                </a:solidFill>
                <a:latin typeface="Helvetica Neue"/>
              </a:rPr>
              <a:t> </a:t>
            </a:r>
            <a:r>
              <a:rPr lang="en-US" sz="1200" dirty="0" smtClean="0">
                <a:solidFill>
                  <a:srgbClr val="000000"/>
                </a:solidFill>
                <a:latin typeface="Helvetica Neue"/>
              </a:rPr>
              <a:t>i.e. (Target)</a:t>
            </a:r>
          </a:p>
          <a:p>
            <a:pPr lvl="1"/>
            <a:r>
              <a:rPr lang="en-US" sz="1200" dirty="0" smtClean="0">
                <a:solidFill>
                  <a:srgbClr val="000000"/>
                </a:solidFill>
                <a:latin typeface="Helvetica Neue"/>
              </a:rPr>
              <a:t>Checking correlation of target with other variables.                 </a:t>
            </a:r>
          </a:p>
        </p:txBody>
      </p:sp>
      <p:graphicFrame>
        <p:nvGraphicFramePr>
          <p:cNvPr id="5" name="Table 4"/>
          <p:cNvGraphicFramePr>
            <a:graphicFrameLocks noGrp="1"/>
          </p:cNvGraphicFramePr>
          <p:nvPr>
            <p:extLst>
              <p:ext uri="{D42A27DB-BD31-4B8C-83A1-F6EECF244321}">
                <p14:modId xmlns:p14="http://schemas.microsoft.com/office/powerpoint/2010/main" val="1674289750"/>
              </p:ext>
            </p:extLst>
          </p:nvPr>
        </p:nvGraphicFramePr>
        <p:xfrm>
          <a:off x="2011681" y="1997835"/>
          <a:ext cx="4376056" cy="1097280"/>
        </p:xfrm>
        <a:graphic>
          <a:graphicData uri="http://schemas.openxmlformats.org/drawingml/2006/table">
            <a:tbl>
              <a:tblPr>
                <a:tableStyleId>{3C2FFA5D-87B4-456A-9821-1D502468CF0F}</a:tableStyleId>
              </a:tblPr>
              <a:tblGrid>
                <a:gridCol w="241304">
                  <a:extLst>
                    <a:ext uri="{9D8B030D-6E8A-4147-A177-3AD203B41FA5}">
                      <a16:colId xmlns:a16="http://schemas.microsoft.com/office/drawing/2014/main" val="66446181"/>
                    </a:ext>
                  </a:extLst>
                </a:gridCol>
                <a:gridCol w="1764912">
                  <a:extLst>
                    <a:ext uri="{9D8B030D-6E8A-4147-A177-3AD203B41FA5}">
                      <a16:colId xmlns:a16="http://schemas.microsoft.com/office/drawing/2014/main" val="973466295"/>
                    </a:ext>
                  </a:extLst>
                </a:gridCol>
                <a:gridCol w="965685">
                  <a:extLst>
                    <a:ext uri="{9D8B030D-6E8A-4147-A177-3AD203B41FA5}">
                      <a16:colId xmlns:a16="http://schemas.microsoft.com/office/drawing/2014/main" val="4254045040"/>
                    </a:ext>
                  </a:extLst>
                </a:gridCol>
                <a:gridCol w="1404155">
                  <a:extLst>
                    <a:ext uri="{9D8B030D-6E8A-4147-A177-3AD203B41FA5}">
                      <a16:colId xmlns:a16="http://schemas.microsoft.com/office/drawing/2014/main" val="2065476297"/>
                    </a:ext>
                  </a:extLst>
                </a:gridCol>
              </a:tblGrid>
              <a:tr h="251430">
                <a:tc>
                  <a:txBody>
                    <a:bodyPr/>
                    <a:lstStyle/>
                    <a:p>
                      <a:pPr algn="r" fontAlgn="ctr"/>
                      <a:r>
                        <a:rPr lang="en-IN" dirty="0" smtClean="0">
                          <a:effectLst/>
                        </a:rPr>
                        <a:t>  </a:t>
                      </a:r>
                      <a:endParaRPr lang="en-IN" b="1" dirty="0">
                        <a:effectLst/>
                      </a:endParaRPr>
                    </a:p>
                  </a:txBody>
                  <a:tcPr anchor="ctr"/>
                </a:tc>
                <a:tc>
                  <a:txBody>
                    <a:bodyPr/>
                    <a:lstStyle/>
                    <a:p>
                      <a:pPr algn="r" fontAlgn="ctr"/>
                      <a:r>
                        <a:rPr lang="en-IN" dirty="0" smtClean="0">
                          <a:effectLst/>
                        </a:rPr>
                        <a:t>Class</a:t>
                      </a:r>
                      <a:endParaRPr lang="en-IN" b="1" dirty="0">
                        <a:effectLst/>
                      </a:endParaRPr>
                    </a:p>
                  </a:txBody>
                  <a:tcPr anchor="ctr"/>
                </a:tc>
                <a:tc>
                  <a:txBody>
                    <a:bodyPr/>
                    <a:lstStyle/>
                    <a:p>
                      <a:pPr algn="r" fontAlgn="ctr"/>
                      <a:r>
                        <a:rPr lang="en-IN" dirty="0" smtClean="0">
                          <a:effectLst/>
                        </a:rPr>
                        <a:t>Values</a:t>
                      </a:r>
                      <a:endParaRPr lang="en-IN" b="1" dirty="0">
                        <a:effectLst/>
                      </a:endParaRPr>
                    </a:p>
                  </a:txBody>
                  <a:tcPr anchor="ctr"/>
                </a:tc>
                <a:tc>
                  <a:txBody>
                    <a:bodyPr/>
                    <a:lstStyle/>
                    <a:p>
                      <a:r>
                        <a:rPr lang="en-IN" dirty="0" smtClean="0">
                          <a:effectLst/>
                        </a:rPr>
                        <a:t>Percent</a:t>
                      </a:r>
                      <a:endParaRPr lang="en-IN" dirty="0"/>
                    </a:p>
                  </a:txBody>
                  <a:tcPr/>
                </a:tc>
                <a:extLst>
                  <a:ext uri="{0D108BD9-81ED-4DB2-BD59-A6C34878D82A}">
                    <a16:rowId xmlns:a16="http://schemas.microsoft.com/office/drawing/2014/main" val="3477623076"/>
                  </a:ext>
                </a:extLst>
              </a:tr>
              <a:tr h="276284">
                <a:tc>
                  <a:txBody>
                    <a:bodyPr/>
                    <a:lstStyle/>
                    <a:p>
                      <a:pPr algn="r" fontAlgn="ctr"/>
                      <a:endParaRPr lang="en-IN" b="1" dirty="0">
                        <a:effectLst/>
                      </a:endParaRPr>
                    </a:p>
                  </a:txBody>
                  <a:tcPr anchor="ctr"/>
                </a:tc>
                <a:tc>
                  <a:txBody>
                    <a:bodyPr/>
                    <a:lstStyle/>
                    <a:p>
                      <a:pPr algn="r" fontAlgn="ctr"/>
                      <a:r>
                        <a:rPr lang="en-IN">
                          <a:effectLst/>
                        </a:rPr>
                        <a:t>Non-fraud</a:t>
                      </a:r>
                    </a:p>
                  </a:txBody>
                  <a:tcPr anchor="ctr"/>
                </a:tc>
                <a:tc>
                  <a:txBody>
                    <a:bodyPr/>
                    <a:lstStyle/>
                    <a:p>
                      <a:pPr algn="r" fontAlgn="ctr"/>
                      <a:r>
                        <a:rPr lang="en-IN">
                          <a:effectLst/>
                        </a:rPr>
                        <a:t>172080</a:t>
                      </a:r>
                    </a:p>
                  </a:txBody>
                  <a:tcPr anchor="ctr"/>
                </a:tc>
                <a:tc>
                  <a:txBody>
                    <a:bodyPr/>
                    <a:lstStyle/>
                    <a:p>
                      <a:pPr algn="r" fontAlgn="ctr"/>
                      <a:r>
                        <a:rPr lang="en-IN" dirty="0">
                          <a:effectLst/>
                        </a:rPr>
                        <a:t>99.790653</a:t>
                      </a:r>
                    </a:p>
                  </a:txBody>
                  <a:tcPr anchor="ctr"/>
                </a:tc>
                <a:extLst>
                  <a:ext uri="{0D108BD9-81ED-4DB2-BD59-A6C34878D82A}">
                    <a16:rowId xmlns:a16="http://schemas.microsoft.com/office/drawing/2014/main" val="3433074885"/>
                  </a:ext>
                </a:extLst>
              </a:tr>
              <a:tr h="242994">
                <a:tc>
                  <a:txBody>
                    <a:bodyPr/>
                    <a:lstStyle/>
                    <a:p>
                      <a:pPr algn="r" fontAlgn="ctr"/>
                      <a:endParaRPr lang="en-IN" b="1" dirty="0">
                        <a:effectLst/>
                      </a:endParaRPr>
                    </a:p>
                  </a:txBody>
                  <a:tcPr anchor="ctr"/>
                </a:tc>
                <a:tc>
                  <a:txBody>
                    <a:bodyPr/>
                    <a:lstStyle/>
                    <a:p>
                      <a:pPr algn="r" fontAlgn="ctr"/>
                      <a:r>
                        <a:rPr lang="en-IN" dirty="0">
                          <a:effectLst/>
                        </a:rPr>
                        <a:t>Fraud</a:t>
                      </a:r>
                    </a:p>
                  </a:txBody>
                  <a:tcPr anchor="ctr"/>
                </a:tc>
                <a:tc>
                  <a:txBody>
                    <a:bodyPr/>
                    <a:lstStyle/>
                    <a:p>
                      <a:pPr algn="r" fontAlgn="ctr"/>
                      <a:r>
                        <a:rPr lang="en-IN" dirty="0">
                          <a:effectLst/>
                        </a:rPr>
                        <a:t>360</a:t>
                      </a:r>
                    </a:p>
                  </a:txBody>
                  <a:tcPr anchor="ctr"/>
                </a:tc>
                <a:tc>
                  <a:txBody>
                    <a:bodyPr/>
                    <a:lstStyle/>
                    <a:p>
                      <a:pPr algn="r" fontAlgn="ctr"/>
                      <a:r>
                        <a:rPr lang="en-IN" dirty="0">
                          <a:effectLst/>
                        </a:rPr>
                        <a:t>0.208767</a:t>
                      </a:r>
                    </a:p>
                  </a:txBody>
                  <a:tcPr anchor="ctr"/>
                </a:tc>
                <a:extLst>
                  <a:ext uri="{0D108BD9-81ED-4DB2-BD59-A6C34878D82A}">
                    <a16:rowId xmlns:a16="http://schemas.microsoft.com/office/drawing/2014/main" val="864057901"/>
                  </a:ext>
                </a:extLst>
              </a:tr>
            </a:tbl>
          </a:graphicData>
        </a:graphic>
      </p:graphicFrame>
    </p:spTree>
    <p:extLst>
      <p:ext uri="{BB962C8B-B14F-4D97-AF65-F5344CB8AC3E}">
        <p14:creationId xmlns:p14="http://schemas.microsoft.com/office/powerpoint/2010/main" val="1195087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343" y="91440"/>
            <a:ext cx="6918760" cy="3592286"/>
          </a:xfrm>
          <a:prstGeom prst="rect">
            <a:avLst/>
          </a:prstGeom>
        </p:spPr>
      </p:pic>
      <p:sp>
        <p:nvSpPr>
          <p:cNvPr id="3" name="TextBox 2"/>
          <p:cNvSpPr txBox="1"/>
          <p:nvPr/>
        </p:nvSpPr>
        <p:spPr>
          <a:xfrm>
            <a:off x="914400" y="4114800"/>
            <a:ext cx="8438606"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From the above graph we can clearly observe that fraud transaction are mostly with lesser amount except few outliers</a:t>
            </a:r>
          </a:p>
          <a:p>
            <a:pPr marL="285750" indent="-285750">
              <a:buFont typeface="Arial" panose="020B0604020202020204" pitchFamily="34" charset="0"/>
              <a:buChar char="•"/>
            </a:pPr>
            <a:r>
              <a:rPr lang="en-US" sz="1400" dirty="0"/>
              <a:t>Due to few outliers we in above graph saw higher mean of fraud transactions.</a:t>
            </a:r>
          </a:p>
          <a:p>
            <a:endParaRPr lang="en-IN" sz="1400" dirty="0"/>
          </a:p>
        </p:txBody>
      </p:sp>
    </p:spTree>
    <p:extLst>
      <p:ext uri="{BB962C8B-B14F-4D97-AF65-F5344CB8AC3E}">
        <p14:creationId xmlns:p14="http://schemas.microsoft.com/office/powerpoint/2010/main" val="1276163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783" y="285033"/>
            <a:ext cx="7955280" cy="4130213"/>
          </a:xfrm>
          <a:prstGeom prst="rect">
            <a:avLst/>
          </a:prstGeom>
        </p:spPr>
      </p:pic>
      <p:sp>
        <p:nvSpPr>
          <p:cNvPr id="4" name="TextBox 3"/>
          <p:cNvSpPr txBox="1"/>
          <p:nvPr/>
        </p:nvSpPr>
        <p:spPr>
          <a:xfrm>
            <a:off x="1345474" y="4715691"/>
            <a:ext cx="7158446" cy="830997"/>
          </a:xfrm>
          <a:prstGeom prst="rect">
            <a:avLst/>
          </a:prstGeom>
          <a:noFill/>
        </p:spPr>
        <p:txBody>
          <a:bodyPr wrap="square" rtlCol="0">
            <a:spAutoFit/>
          </a:bodyPr>
          <a:lstStyle/>
          <a:p>
            <a:r>
              <a:rPr lang="en-US" sz="1600" dirty="0" smtClean="0"/>
              <a:t>Above graph shows the correlation of different variables with our target which shows variable V11 and V4 having highest positive correlation and V17 and V14 having highest negative correlation.</a:t>
            </a:r>
            <a:endParaRPr lang="en-IN" sz="1600" dirty="0"/>
          </a:p>
        </p:txBody>
      </p:sp>
    </p:spTree>
    <p:extLst>
      <p:ext uri="{BB962C8B-B14F-4D97-AF65-F5344CB8AC3E}">
        <p14:creationId xmlns:p14="http://schemas.microsoft.com/office/powerpoint/2010/main" val="742730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103032"/>
            <a:ext cx="11009805" cy="6426558"/>
          </a:xfrm>
        </p:spPr>
        <p:txBody>
          <a:bodyPr>
            <a:normAutofit/>
          </a:bodyPr>
          <a:lstStyle/>
          <a:p>
            <a:pPr marL="0" indent="0">
              <a:buNone/>
            </a:pP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flipH="1">
            <a:off x="684208" y="298679"/>
            <a:ext cx="9896703" cy="6151287"/>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317400" tIns="158700" rIns="317400" bIns="8093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Helvetica Neue"/>
              </a:rPr>
              <a:t>Treatment of imbalanced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Helvetica Neue"/>
              </a:rPr>
              <a:t>Under sampling:</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 Random under sampling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- 2) Under sampling using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Imblearn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3) Near Miss</a:t>
            </a: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smtClean="0">
                <a:ln>
                  <a:noFill/>
                </a:ln>
                <a:solidFill>
                  <a:srgbClr val="000000"/>
                </a:solidFill>
                <a:effectLst/>
                <a:latin typeface="Helvetica Neue"/>
              </a:rPr>
              <a:t>Advantages</a:t>
            </a:r>
            <a:r>
              <a:rPr kumimoji="0" lang="en-US" altLang="en-US" sz="1400" b="0" i="0" u="none" strike="noStrike" cap="none" normalizeH="0" baseline="0" dirty="0" smtClean="0">
                <a:ln>
                  <a:noFill/>
                </a:ln>
                <a:solidFill>
                  <a:srgbClr val="000000"/>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00"/>
                </a:solidFill>
                <a:effectLst/>
                <a:latin typeface="Helvetica Neue"/>
              </a:rPr>
              <a:t>Since the sample size of majority class is decreased by under sampling the training time and complexity of the model is decreased to a large extent.</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smtClean="0">
                <a:ln>
                  <a:noFill/>
                </a:ln>
                <a:solidFill>
                  <a:srgbClr val="000000"/>
                </a:solidFill>
                <a:effectLst/>
                <a:latin typeface="Helvetica Neue"/>
              </a:rPr>
              <a:t>Disadvantages</a:t>
            </a:r>
            <a:r>
              <a:rPr kumimoji="0" lang="en-US" altLang="en-US" sz="1400" b="0" i="0" u="none" strike="noStrike" cap="none" normalizeH="0" baseline="0" dirty="0" smtClean="0">
                <a:ln>
                  <a:noFill/>
                </a:ln>
                <a:solidFill>
                  <a:srgbClr val="000000"/>
                </a:solidFill>
                <a:effectLst/>
                <a:latin typeface="Helvetica Neue"/>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00"/>
                </a:solidFill>
                <a:effectLst/>
                <a:latin typeface="Helvetica Neue"/>
              </a:rPr>
              <a:t>Since the data points are reduced, it might happen that during the removal of data points many important points get deleted which decreases the prediction capability of the fitted model, due to poor training.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smtClean="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Helvetica Neue"/>
              </a:rPr>
              <a:t>Oversampling:</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 Random oversampling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2) Oversampling using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Imblearn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3) SMOTE(Synthetic Minority Oversampling)</a:t>
            </a: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smtClean="0">
                <a:ln>
                  <a:noFill/>
                </a:ln>
                <a:solidFill>
                  <a:srgbClr val="000000"/>
                </a:solidFill>
                <a:effectLst/>
                <a:latin typeface="Helvetica Neue"/>
              </a:rPr>
              <a:t>Advantages</a:t>
            </a:r>
            <a:r>
              <a:rPr kumimoji="0" lang="en-US" altLang="en-US" sz="1400" b="0" i="0" u="none" strike="noStrike" cap="none" normalizeH="0" baseline="0" dirty="0" smtClean="0">
                <a:ln>
                  <a:noFill/>
                </a:ln>
                <a:solidFill>
                  <a:srgbClr val="000000"/>
                </a:solidFill>
                <a:effectLst/>
                <a:latin typeface="Helvetica Neue"/>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00"/>
                </a:solidFill>
                <a:effectLst/>
                <a:latin typeface="Helvetica Neue"/>
              </a:rPr>
              <a:t>Since the number of data points in minority class increases there is a high possibility for the model to learn from the data points in minority class of training set.</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sng" strike="noStrike" cap="none" normalizeH="0" baseline="0" dirty="0" smtClean="0">
                <a:ln>
                  <a:noFill/>
                </a:ln>
                <a:solidFill>
                  <a:srgbClr val="000000"/>
                </a:solidFill>
                <a:effectLst/>
                <a:latin typeface="Helvetica Neue"/>
              </a:rPr>
              <a:t>Disadvantages</a:t>
            </a:r>
            <a:r>
              <a:rPr kumimoji="0" lang="en-US" altLang="en-US" sz="1400" b="0" i="0" u="none" strike="noStrike" cap="none" normalizeH="0" baseline="0" dirty="0" smtClean="0">
                <a:ln>
                  <a:noFill/>
                </a:ln>
                <a:solidFill>
                  <a:srgbClr val="000000"/>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00"/>
                </a:solidFill>
                <a:effectLst/>
                <a:latin typeface="Helvetica Neue"/>
              </a:rPr>
              <a:t>Uncontrolled oversampling can lead to more training time and model complexity thus diminishing the predictive capability of the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6405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555</TotalTime>
  <Words>1710</Words>
  <Application>Microsoft Office PowerPoint</Application>
  <PresentationFormat>Widescreen</PresentationFormat>
  <Paragraphs>230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Bahnschrift</vt:lpstr>
      <vt:lpstr>Courier New</vt:lpstr>
      <vt:lpstr>Helvetica Neue</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Kishlaya Mourya</cp:lastModifiedBy>
  <cp:revision>47</cp:revision>
  <dcterms:created xsi:type="dcterms:W3CDTF">2021-06-19T13:01:53Z</dcterms:created>
  <dcterms:modified xsi:type="dcterms:W3CDTF">2021-07-04T15:35:23Z</dcterms:modified>
</cp:coreProperties>
</file>