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81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7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4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2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7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1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5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5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8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1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0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9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5148AF-05DB-4782-84CD-9CA8D34CB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" r="2" b="2"/>
          <a:stretch/>
        </p:blipFill>
        <p:spPr>
          <a:xfrm>
            <a:off x="0" y="302"/>
            <a:ext cx="8668142" cy="68576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BD46D-98A8-4631-B712-FA7495CA4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7872" y="2311080"/>
            <a:ext cx="4388980" cy="2158321"/>
          </a:xfrm>
        </p:spPr>
        <p:txBody>
          <a:bodyPr anchor="b">
            <a:normAutofit/>
          </a:bodyPr>
          <a:lstStyle/>
          <a:p>
            <a:pPr algn="ctr"/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Оптимізація ресурсів з метою підвищення прибутку підприємства</a:t>
            </a:r>
            <a:br>
              <a:rPr lang="ru-RU" sz="1800" dirty="0">
                <a:effectLst/>
                <a:latin typeface="Calibri" panose="020F0502020204030204" pitchFamily="34" charset="0"/>
                <a:ea typeface="DejaVu Sans"/>
              </a:rPr>
            </a:b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72B14C-3E63-484A-9442-829AE9D1B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1825" y="4806348"/>
            <a:ext cx="2260135" cy="1810512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uk-UA" sz="3800" b="1" dirty="0">
                <a:effectLst/>
                <a:latin typeface="Times New Roman" panose="02020603050405020304" pitchFamily="18" charset="0"/>
                <a:ea typeface="DejaVu Sans"/>
              </a:rPr>
              <a:t>Виконавець:</a:t>
            </a:r>
            <a:endParaRPr lang="ru-RU" sz="3800" dirty="0">
              <a:effectLst/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20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uk-UA" sz="3800" dirty="0">
                <a:effectLst/>
                <a:latin typeface="Times New Roman" panose="02020603050405020304" pitchFamily="18" charset="0"/>
                <a:ea typeface="DejaVu Sans"/>
              </a:rPr>
              <a:t>Студентка групи КМ-73</a:t>
            </a:r>
            <a:endParaRPr lang="ru-RU" sz="3800" dirty="0">
              <a:effectLst/>
              <a:latin typeface="Calibri" panose="020F0502020204030204" pitchFamily="34" charset="0"/>
              <a:ea typeface="DejaVu Sans"/>
            </a:endParaRPr>
          </a:p>
          <a:p>
            <a:pPr>
              <a:lnSpc>
                <a:spcPct val="120000"/>
              </a:lnSpc>
              <a:spcAft>
                <a:spcPts val="1000"/>
              </a:spcAft>
              <a:tabLst>
                <a:tab pos="449580" algn="l"/>
              </a:tabLst>
            </a:pPr>
            <a:r>
              <a:rPr lang="uk-UA" sz="3800" dirty="0">
                <a:effectLst/>
                <a:latin typeface="Times New Roman" panose="02020603050405020304" pitchFamily="18" charset="0"/>
                <a:ea typeface="DejaVu Sans"/>
              </a:rPr>
              <a:t>Кисла В.О.</a:t>
            </a:r>
            <a:endParaRPr lang="ru-RU" sz="3800" dirty="0">
              <a:effectLst/>
              <a:latin typeface="Calibri" panose="020F0502020204030204" pitchFamily="34" charset="0"/>
              <a:ea typeface="DejaVu Sans"/>
            </a:endParaRPr>
          </a:p>
          <a:p>
            <a:endParaRPr lang="ru-RU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938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5148AF-05DB-4782-84CD-9CA8D34CB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" r="2" b="2"/>
          <a:stretch/>
        </p:blipFill>
        <p:spPr>
          <a:xfrm>
            <a:off x="-112406" y="18590"/>
            <a:ext cx="8668142" cy="68576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BD46D-98A8-4631-B712-FA7495CA4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7872" y="4078224"/>
            <a:ext cx="4388980" cy="39117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Актуальн</a:t>
            </a:r>
            <a:r>
              <a:rPr lang="uk-UA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ість</a:t>
            </a:r>
            <a:r>
              <a:rPr lang="uk-U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проблеми</a:t>
            </a:r>
            <a:endParaRPr lang="ru-RU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41569ED6-E2F5-4214-BF0F-B4E793256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6585" y="1232343"/>
            <a:ext cx="4023361" cy="5459052"/>
          </a:xfrm>
        </p:spPr>
        <p:txBody>
          <a:bodyPr/>
          <a:lstStyle/>
          <a:p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Задача оптимізації є досить актуальна на виробництві, де потрібно використати наявні ресурси з максимальною вигодою для компанії, заводу тощо. Неправильний розподіл ресурсів може призвести до зменшення прибутку, а можливо навіть і до збитків. На підприємстві, якщо воно виробляє багато різних товарів і використовує для цього багато різних ресурсів, необхідно точно знати як оптимально використати наявні ресурси, щоб отримати найбільший прибуток для свого підприємства.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34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5148AF-05DB-4782-84CD-9CA8D34CB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" r="2" b="2"/>
          <a:stretch/>
        </p:blipFill>
        <p:spPr>
          <a:xfrm>
            <a:off x="-112406" y="18590"/>
            <a:ext cx="8668142" cy="68576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BD46D-98A8-4631-B712-FA7495CA4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7872" y="4078224"/>
            <a:ext cx="4388980" cy="39117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uk-U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Шлях рішення проблеми</a:t>
            </a:r>
            <a:endParaRPr lang="ru-RU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41569ED6-E2F5-4214-BF0F-B4E793256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6585" y="1232343"/>
            <a:ext cx="4023361" cy="5459052"/>
          </a:xfrm>
        </p:spPr>
        <p:txBody>
          <a:bodyPr/>
          <a:lstStyle/>
          <a:p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Розроблення програмного забезпечення (тобто такого тематичного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мат.калькулятора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та автоматизація процесу значно спростить та пришвидшить процес оптимізації ресурсів. Також зменшиться ймовірність помилку обчислень через людський фактор. Це усе допоможе підприємству отримати найбільший прибуток.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9BBD05-807F-43F9-B6CB-7CECE5DBF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000" b="90000" l="10000" r="90000">
                        <a14:foregroundMark x1="35075" y1="31565" x2="28462" y2="44667"/>
                        <a14:foregroundMark x1="28462" y1="44667" x2="40410" y2="29605"/>
                        <a14:foregroundMark x1="40778" y1="29285" x2="29615" y2="47667"/>
                        <a14:foregroundMark x1="29615" y1="47667" x2="47692" y2="38000"/>
                        <a14:foregroundMark x1="47692" y1="38000" x2="32308" y2="52000"/>
                        <a14:foregroundMark x1="32308" y1="52000" x2="41154" y2="34000"/>
                        <a14:foregroundMark x1="41154" y1="34000" x2="30769" y2="52000"/>
                        <a14:foregroundMark x1="30769" y1="52000" x2="45000" y2="30333"/>
                        <a14:foregroundMark x1="45000" y1="30333" x2="30769" y2="51333"/>
                        <a14:foregroundMark x1="30769" y1="51333" x2="41154" y2="36333"/>
                        <a14:foregroundMark x1="41154" y1="36333" x2="26538" y2="52000"/>
                        <a14:foregroundMark x1="26538" y1="52000" x2="32308" y2="35000"/>
                        <a14:foregroundMark x1="32308" y1="35000" x2="16154" y2="45000"/>
                        <a14:foregroundMark x1="16154" y1="45000" x2="7308" y2="61333"/>
                        <a14:foregroundMark x1="7308" y1="61333" x2="8846" y2="78333"/>
                        <a14:foregroundMark x1="8846" y1="78333" x2="24615" y2="89000"/>
                        <a14:foregroundMark x1="24615" y1="89000" x2="56154" y2="85333"/>
                        <a14:foregroundMark x1="56154" y1="85333" x2="39146" y2="91292"/>
                        <a14:foregroundMark x1="96472" y1="65667" x2="76154" y2="35667"/>
                        <a14:foregroundMark x1="71115" y1="30373" x2="64393" y2="23311"/>
                        <a14:foregroundMark x1="76154" y1="35667" x2="71827" y2="31121"/>
                        <a14:foregroundMark x1="68328" y1="17755" x2="68818" y2="17294"/>
                        <a14:foregroundMark x1="61924" y1="3167" x2="57692" y2="1333"/>
                        <a14:foregroundMark x1="76479" y1="9475" x2="66197" y2="5019"/>
                        <a14:foregroundMark x1="39476" y1="7333" x2="38462" y2="7667"/>
                        <a14:foregroundMark x1="40487" y1="7000" x2="39476" y2="7333"/>
                        <a14:foregroundMark x1="49612" y1="3994" x2="40487" y2="7000"/>
                        <a14:foregroundMark x1="57692" y1="1333" x2="51381" y2="3412"/>
                        <a14:foregroundMark x1="38462" y1="7667" x2="37594" y2="7516"/>
                        <a14:backgroundMark x1="81538" y1="95000" x2="94615" y2="82000"/>
                        <a14:backgroundMark x1="94615" y1="82000" x2="80385" y2="94333"/>
                        <a14:backgroundMark x1="80385" y1="94333" x2="95000" y2="82333"/>
                        <a14:backgroundMark x1="95000" y1="82333" x2="94615" y2="65667"/>
                        <a14:backgroundMark x1="94615" y1="65667" x2="94615" y2="83667"/>
                        <a14:backgroundMark x1="94615" y1="83667" x2="79231" y2="93667"/>
                        <a14:backgroundMark x1="79231" y1="93667" x2="37692" y2="96333"/>
                        <a14:backgroundMark x1="37692" y1="96333" x2="18846" y2="92333"/>
                        <a14:backgroundMark x1="18846" y1="92333" x2="6154" y2="79667"/>
                        <a14:backgroundMark x1="6154" y1="79667" x2="5769" y2="76000"/>
                        <a14:backgroundMark x1="25000" y1="29667" x2="28846" y2="12333"/>
                        <a14:backgroundMark x1="28846" y1="12333" x2="37692" y2="7333"/>
                        <a14:backgroundMark x1="29615" y1="12333" x2="31538" y2="10000"/>
                        <a14:backgroundMark x1="29231" y1="13667" x2="28462" y2="19667"/>
                        <a14:backgroundMark x1="31923" y1="19667" x2="29615" y2="19333"/>
                        <a14:backgroundMark x1="32308" y1="20000" x2="32692" y2="20667"/>
                        <a14:backgroundMark x1="33462" y1="24000" x2="33462" y2="24000"/>
                        <a14:backgroundMark x1="31538" y1="25333" x2="32308" y2="24333"/>
                        <a14:backgroundMark x1="32692" y1="24667" x2="32308" y2="23667"/>
                        <a14:backgroundMark x1="31538" y1="25333" x2="29615" y2="29000"/>
                        <a14:backgroundMark x1="33462" y1="27333" x2="32308" y2="25667"/>
                        <a14:backgroundMark x1="34231" y1="27333" x2="32692" y2="26000"/>
                        <a14:backgroundMark x1="29615" y1="19000" x2="31538" y2="25333"/>
                        <a14:backgroundMark x1="34615" y1="26000" x2="36538" y2="23667"/>
                        <a14:backgroundMark x1="34231" y1="24667" x2="36154" y2="24000"/>
                        <a14:backgroundMark x1="33077" y1="26667" x2="35769" y2="25333"/>
                        <a14:backgroundMark x1="36154" y1="25333" x2="33846" y2="27333"/>
                        <a14:backgroundMark x1="52308" y1="5000" x2="49615" y2="4000"/>
                        <a14:backgroundMark x1="52308" y1="5000" x2="50385" y2="4000"/>
                        <a14:backgroundMark x1="59231" y1="5000" x2="62308" y2="7667"/>
                        <a14:backgroundMark x1="70769" y1="28667" x2="69231" y2="26000"/>
                        <a14:backgroundMark x1="70385" y1="26333" x2="68462" y2="23667"/>
                        <a14:backgroundMark x1="71923" y1="27667" x2="66923" y2="23000"/>
                        <a14:backgroundMark x1="68077" y1="21000" x2="67692" y2="23667"/>
                        <a14:backgroundMark x1="79231" y1="12000" x2="78846" y2="12000"/>
                        <a14:backgroundMark x1="68846" y1="19667" x2="78846" y2="10000"/>
                        <a14:backgroundMark x1="78077" y1="10333" x2="77692" y2="10000"/>
                        <a14:backgroundMark x1="71154" y1="15333" x2="68462" y2="17000"/>
                        <a14:backgroundMark x1="68077" y1="17667" x2="66923" y2="20000"/>
                        <a14:backgroundMark x1="65769" y1="20667" x2="65769" y2="20667"/>
                        <a14:backgroundMark x1="66154" y1="21000" x2="65000" y2="20667"/>
                        <a14:backgroundMark x1="65000" y1="20667" x2="65000" y2="20667"/>
                        <a14:backgroundMark x1="65385" y1="22333" x2="65385" y2="22333"/>
                        <a14:backgroundMark x1="65000" y1="22667" x2="65000" y2="22667"/>
                        <a14:backgroundMark x1="65000" y1="22667" x2="65000" y2="22667"/>
                        <a14:backgroundMark x1="64231" y1="22333" x2="64231" y2="22333"/>
                        <a14:backgroundMark x1="38846" y1="7333" x2="38846" y2="7333"/>
                        <a14:backgroundMark x1="38846" y1="7667" x2="38846" y2="7667"/>
                        <a14:backgroundMark x1="38846" y1="7667" x2="38846" y2="7667"/>
                        <a14:backgroundMark x1="38077" y1="7000" x2="38077" y2="7000"/>
                        <a14:backgroundMark x1="38077" y1="7333" x2="38077" y2="7333"/>
                        <a14:backgroundMark x1="38077" y1="7333" x2="38077" y2="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495" y="4565208"/>
            <a:ext cx="1875142" cy="216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15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5148AF-05DB-4782-84CD-9CA8D34CB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" r="2" b="2"/>
          <a:stretch/>
        </p:blipFill>
        <p:spPr>
          <a:xfrm>
            <a:off x="-112406" y="18590"/>
            <a:ext cx="8668142" cy="68576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BD46D-98A8-4631-B712-FA7495CA4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7872" y="4078224"/>
            <a:ext cx="4388980" cy="391177"/>
          </a:xfrm>
        </p:spPr>
        <p:txBody>
          <a:bodyPr anchor="b">
            <a:normAutofit/>
          </a:bodyPr>
          <a:lstStyle/>
          <a:p>
            <a:pPr algn="ctr"/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Схема взаємодії програмних засобів</a:t>
            </a:r>
            <a:endParaRPr lang="ru-RU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B902CF-54B5-4278-9EA8-2802EF1B8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66" y="698835"/>
            <a:ext cx="4119786" cy="5611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4080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5148AF-05DB-4782-84CD-9CA8D34CB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" r="2" b="2"/>
          <a:stretch/>
        </p:blipFill>
        <p:spPr>
          <a:xfrm>
            <a:off x="-112406" y="18590"/>
            <a:ext cx="8668142" cy="68576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BD46D-98A8-4631-B712-FA7495CA4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7872" y="4078224"/>
            <a:ext cx="4388980" cy="39117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uk-U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Можливості користувача при роботі з програмою</a:t>
            </a:r>
            <a:endParaRPr lang="ru-RU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41569ED6-E2F5-4214-BF0F-B4E793256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5581" y="938728"/>
            <a:ext cx="6151581" cy="4776523"/>
          </a:xfrm>
        </p:spPr>
        <p:txBody>
          <a:bodyPr>
            <a:normAutofit fontScale="92500"/>
          </a:bodyPr>
          <a:lstStyle/>
          <a:p>
            <a:pPr indent="450215" algn="just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Користувач може ввести: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кількість обмежень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кількість ресурсів, що оптимізуються;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коефіцієнти системи рівнянь, що записані у вигляді матриці;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коефіцієнти цільової функції, що записані у вигляді вектору.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Після введення вищезазначених даних, користувач натискає кнопку «оптимальний розв’язок» для отримання результатів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Усі введені дані підлягають перевірці на відповідність бізнес-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логіці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 відсутність синтаксичних помилок.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49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5148AF-05DB-4782-84CD-9CA8D34CB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" r="2" b="2"/>
          <a:stretch/>
        </p:blipFill>
        <p:spPr>
          <a:xfrm>
            <a:off x="-112406" y="18590"/>
            <a:ext cx="8668142" cy="68576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BD46D-98A8-4631-B712-FA7495CA4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7872" y="4078224"/>
            <a:ext cx="4388980" cy="39117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uk-U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роботи</a:t>
            </a:r>
            <a:endParaRPr lang="ru-RU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41569ED6-E2F5-4214-BF0F-B4E793256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2406" y="1240732"/>
            <a:ext cx="7370781" cy="4776523"/>
          </a:xfrm>
        </p:spPr>
        <p:txBody>
          <a:bodyPr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Спочатку користувачеві потрібно обрати з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випадаючого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меню розмірність задачі, а саме кількість різних виробів та кількість різних наявних ресурсів. Потім він побачить нове вікно, де матиме змогу ввести свої дані у відповідні комірки. Після натискання кнопки «Оптимальний розв’язок» користувач побачить перед собою вікно з отриманим результатом. Також натиснувши «Очистити» можна очистити усі поля. Закрити вікно можна натиснувши хрестик в правому верхньому куті.</a:t>
            </a:r>
          </a:p>
          <a:p>
            <a:pPr indent="450215" algn="just">
              <a:lnSpc>
                <a:spcPct val="150000"/>
              </a:lnSpc>
            </a:pPr>
            <a:r>
              <a:rPr lang="uk-UA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(Результати прикладів приведені в документації до проекту)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022891-C91D-4B7D-A68A-753D1D0CC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18" b="98829" l="1087" r="97935">
                        <a14:foregroundMark x1="1087" y1="8053" x2="14199" y2="5752"/>
                        <a14:foregroundMark x1="54598" y1="1875" x2="57675" y2="5692"/>
                        <a14:foregroundMark x1="66954" y1="50257" x2="67065" y2="50805"/>
                        <a14:foregroundMark x1="67065" y1="50805" x2="86766" y2="60244"/>
                        <a14:foregroundMark x1="97918" y1="67953" x2="94891" y2="71157"/>
                        <a14:foregroundMark x1="94891" y1="71157" x2="42065" y2="98829"/>
                        <a14:foregroundMark x1="42065" y1="98829" x2="13587" y2="71303"/>
                        <a14:foregroundMark x1="13587" y1="71303" x2="10543" y2="57394"/>
                        <a14:foregroundMark x1="92935" y1="72328" x2="97935" y2="69400"/>
                        <a14:foregroundMark x1="97935" y1="69400" x2="95405" y2="66594"/>
                        <a14:foregroundMark x1="23370" y1="69253" x2="65652" y2="51537"/>
                        <a14:foregroundMark x1="65652" y1="51537" x2="61087" y2="56369"/>
                        <a14:foregroundMark x1="61087" y1="56369" x2="22609" y2="69400"/>
                        <a14:backgroundMark x1="17283" y1="4685" x2="55435" y2="0"/>
                        <a14:backgroundMark x1="57935" y1="5564" x2="61739" y2="18887"/>
                        <a14:backgroundMark x1="61087" y1="18594" x2="67065" y2="50220"/>
                        <a14:backgroundMark x1="87174" y1="59590" x2="99891" y2="66471"/>
                        <a14:backgroundMark x1="14348" y1="5417" x2="17717" y2="4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68142" y="4705280"/>
            <a:ext cx="2204091" cy="182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34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5148AF-05DB-4782-84CD-9CA8D34CB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" r="2" b="2"/>
          <a:stretch/>
        </p:blipFill>
        <p:spPr>
          <a:xfrm>
            <a:off x="-112406" y="18590"/>
            <a:ext cx="8668142" cy="68576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BD46D-98A8-4631-B712-FA7495CA4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7872" y="4078224"/>
            <a:ext cx="4388980" cy="39117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uk-UA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Висновки</a:t>
            </a:r>
            <a:endParaRPr lang="ru-RU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41569ED6-E2F5-4214-BF0F-B4E793256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626" y="698835"/>
            <a:ext cx="5673515" cy="5973801"/>
          </a:xfrm>
        </p:spPr>
        <p:txBody>
          <a:bodyPr>
            <a:normAutofit fontScale="77500" lnSpcReduction="20000"/>
          </a:bodyPr>
          <a:lstStyle/>
          <a:p>
            <a:pPr indent="450215" algn="just">
              <a:lnSpc>
                <a:spcPct val="150000"/>
              </a:lnSpc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Розроблене ПЗ  є основою для моделювання фінансових стратегій на підприємствах. В програмному забезпеченні використовуються методи математичної статистики та моделювання.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Під час випробування розробленого програмного забезпечення шляхом виконання вищенаведених контрольних прикладів, було встановлено, що результат, тобто виготовлення тієї чи іншої кількості певного продукту для отримання прибутку залежить від двох чинників: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Кількість виробу </a:t>
            </a:r>
            <a:r>
              <a:rPr lang="uk-UA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прямопропорційно</a:t>
            </a: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залежить від тієї суми грошей, яку можна отримати від реалізації одиниці цього виробу;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uk-UA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Кількість виробу також залежить від кількості затрачених на нього ресурсів. Тобто чим більше витрачаємо ресурсів на якийсь виріб, тим меншу кількість потрібно виготовити, щоб заощадити ресурси для інших виробів;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36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5148AF-05DB-4782-84CD-9CA8D34CBC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" r="2" b="2"/>
          <a:stretch/>
        </p:blipFill>
        <p:spPr>
          <a:xfrm>
            <a:off x="-112406" y="18590"/>
            <a:ext cx="8668142" cy="68576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BD46D-98A8-4631-B712-FA7495CA4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6585" y="2824534"/>
            <a:ext cx="4967821" cy="2721471"/>
          </a:xfrm>
        </p:spPr>
        <p:txBody>
          <a:bodyPr anchor="b">
            <a:noAutofit/>
          </a:bodyPr>
          <a:lstStyle/>
          <a:p>
            <a:pPr algn="ctr"/>
            <a:r>
              <a:rPr lang="uk-UA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Дякую за увагу!</a:t>
            </a:r>
            <a:endParaRPr lang="ru-RU" sz="7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1FF4B99-A938-4396-A7C5-0F0B8C510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000" b="90000" l="10000" r="90000">
                        <a14:foregroundMark x1="35075" y1="31565" x2="28462" y2="44667"/>
                        <a14:foregroundMark x1="28462" y1="44667" x2="40410" y2="29605"/>
                        <a14:foregroundMark x1="40778" y1="29285" x2="29615" y2="47667"/>
                        <a14:foregroundMark x1="29615" y1="47667" x2="47692" y2="38000"/>
                        <a14:foregroundMark x1="47692" y1="38000" x2="32308" y2="52000"/>
                        <a14:foregroundMark x1="32308" y1="52000" x2="41154" y2="34000"/>
                        <a14:foregroundMark x1="41154" y1="34000" x2="30769" y2="52000"/>
                        <a14:foregroundMark x1="30769" y1="52000" x2="45000" y2="30333"/>
                        <a14:foregroundMark x1="45000" y1="30333" x2="30769" y2="51333"/>
                        <a14:foregroundMark x1="30769" y1="51333" x2="41154" y2="36333"/>
                        <a14:foregroundMark x1="41154" y1="36333" x2="26538" y2="52000"/>
                        <a14:foregroundMark x1="26538" y1="52000" x2="32308" y2="35000"/>
                        <a14:foregroundMark x1="32308" y1="35000" x2="16154" y2="45000"/>
                        <a14:foregroundMark x1="16154" y1="45000" x2="7308" y2="61333"/>
                        <a14:foregroundMark x1="7308" y1="61333" x2="8846" y2="78333"/>
                        <a14:foregroundMark x1="8846" y1="78333" x2="24615" y2="89000"/>
                        <a14:foregroundMark x1="24615" y1="89000" x2="56154" y2="85333"/>
                        <a14:foregroundMark x1="56154" y1="85333" x2="39146" y2="91292"/>
                        <a14:foregroundMark x1="96472" y1="65667" x2="76154" y2="35667"/>
                        <a14:foregroundMark x1="71115" y1="30373" x2="64393" y2="23311"/>
                        <a14:foregroundMark x1="76154" y1="35667" x2="71827" y2="31121"/>
                        <a14:foregroundMark x1="68328" y1="17755" x2="68818" y2="17294"/>
                        <a14:foregroundMark x1="61924" y1="3167" x2="57692" y2="1333"/>
                        <a14:foregroundMark x1="76479" y1="9475" x2="66197" y2="5019"/>
                        <a14:foregroundMark x1="39476" y1="7333" x2="38462" y2="7667"/>
                        <a14:foregroundMark x1="40487" y1="7000" x2="39476" y2="7333"/>
                        <a14:foregroundMark x1="49612" y1="3994" x2="40487" y2="7000"/>
                        <a14:foregroundMark x1="57692" y1="1333" x2="51381" y2="3412"/>
                        <a14:foregroundMark x1="38462" y1="7667" x2="37594" y2="7516"/>
                        <a14:backgroundMark x1="81538" y1="95000" x2="94615" y2="82000"/>
                        <a14:backgroundMark x1="94615" y1="82000" x2="80385" y2="94333"/>
                        <a14:backgroundMark x1="80385" y1="94333" x2="95000" y2="82333"/>
                        <a14:backgroundMark x1="95000" y1="82333" x2="94615" y2="65667"/>
                        <a14:backgroundMark x1="94615" y1="65667" x2="94615" y2="83667"/>
                        <a14:backgroundMark x1="94615" y1="83667" x2="79231" y2="93667"/>
                        <a14:backgroundMark x1="79231" y1="93667" x2="37692" y2="96333"/>
                        <a14:backgroundMark x1="37692" y1="96333" x2="18846" y2="92333"/>
                        <a14:backgroundMark x1="18846" y1="92333" x2="6154" y2="79667"/>
                        <a14:backgroundMark x1="6154" y1="79667" x2="5769" y2="76000"/>
                        <a14:backgroundMark x1="25000" y1="29667" x2="28846" y2="12333"/>
                        <a14:backgroundMark x1="28846" y1="12333" x2="37692" y2="7333"/>
                        <a14:backgroundMark x1="29615" y1="12333" x2="31538" y2="10000"/>
                        <a14:backgroundMark x1="29231" y1="13667" x2="28462" y2="19667"/>
                        <a14:backgroundMark x1="31923" y1="19667" x2="29615" y2="19333"/>
                        <a14:backgroundMark x1="32308" y1="20000" x2="32692" y2="20667"/>
                        <a14:backgroundMark x1="33462" y1="24000" x2="33462" y2="24000"/>
                        <a14:backgroundMark x1="31538" y1="25333" x2="32308" y2="24333"/>
                        <a14:backgroundMark x1="32692" y1="24667" x2="32308" y2="23667"/>
                        <a14:backgroundMark x1="31538" y1="25333" x2="29615" y2="29000"/>
                        <a14:backgroundMark x1="33462" y1="27333" x2="32308" y2="25667"/>
                        <a14:backgroundMark x1="34231" y1="27333" x2="32692" y2="26000"/>
                        <a14:backgroundMark x1="29615" y1="19000" x2="31538" y2="25333"/>
                        <a14:backgroundMark x1="34615" y1="26000" x2="36538" y2="23667"/>
                        <a14:backgroundMark x1="34231" y1="24667" x2="36154" y2="24000"/>
                        <a14:backgroundMark x1="33077" y1="26667" x2="35769" y2="25333"/>
                        <a14:backgroundMark x1="36154" y1="25333" x2="33846" y2="27333"/>
                        <a14:backgroundMark x1="52308" y1="5000" x2="49615" y2="4000"/>
                        <a14:backgroundMark x1="52308" y1="5000" x2="50385" y2="4000"/>
                        <a14:backgroundMark x1="59231" y1="5000" x2="62308" y2="7667"/>
                        <a14:backgroundMark x1="70769" y1="28667" x2="69231" y2="26000"/>
                        <a14:backgroundMark x1="70385" y1="26333" x2="68462" y2="23667"/>
                        <a14:backgroundMark x1="71923" y1="27667" x2="66923" y2="23000"/>
                        <a14:backgroundMark x1="68077" y1="21000" x2="67692" y2="23667"/>
                        <a14:backgroundMark x1="79231" y1="12000" x2="78846" y2="12000"/>
                        <a14:backgroundMark x1="68846" y1="19667" x2="78846" y2="10000"/>
                        <a14:backgroundMark x1="78077" y1="10333" x2="77692" y2="10000"/>
                        <a14:backgroundMark x1="71154" y1="15333" x2="68462" y2="17000"/>
                        <a14:backgroundMark x1="68077" y1="17667" x2="66923" y2="20000"/>
                        <a14:backgroundMark x1="65769" y1="20667" x2="65769" y2="20667"/>
                        <a14:backgroundMark x1="66154" y1="21000" x2="65000" y2="20667"/>
                        <a14:backgroundMark x1="65000" y1="20667" x2="65000" y2="20667"/>
                        <a14:backgroundMark x1="65385" y1="22333" x2="65385" y2="22333"/>
                        <a14:backgroundMark x1="65000" y1="22667" x2="65000" y2="22667"/>
                        <a14:backgroundMark x1="65000" y1="22667" x2="65000" y2="22667"/>
                        <a14:backgroundMark x1="64231" y1="22333" x2="64231" y2="22333"/>
                        <a14:backgroundMark x1="38846" y1="7333" x2="38846" y2="7333"/>
                        <a14:backgroundMark x1="38846" y1="7667" x2="38846" y2="7667"/>
                        <a14:backgroundMark x1="38846" y1="7667" x2="38846" y2="7667"/>
                        <a14:backgroundMark x1="38077" y1="7000" x2="38077" y2="7000"/>
                        <a14:backgroundMark x1="38077" y1="7333" x2="38077" y2="7333"/>
                        <a14:backgroundMark x1="38077" y1="7333" x2="38077" y2="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94" y="5517883"/>
            <a:ext cx="1068198" cy="12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17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402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Symbol</vt:lpstr>
      <vt:lpstr>Times New Roman</vt:lpstr>
      <vt:lpstr>AccentBoxVTI</vt:lpstr>
      <vt:lpstr>Оптимізація ресурсів з метою підвищення прибутку підприємства </vt:lpstr>
      <vt:lpstr>Актуальність проблеми</vt:lpstr>
      <vt:lpstr>Шлях рішення проблеми</vt:lpstr>
      <vt:lpstr>Схема взаємодії програмних засобів</vt:lpstr>
      <vt:lpstr>Можливості користувача при роботі з програмою</vt:lpstr>
      <vt:lpstr>Алгоритм роботи</vt:lpstr>
      <vt:lpstr>Висновки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Оптимізація ресурсів з метою підвищення прибутку підприємства</dc:title>
  <dc:creator>ASUS VivoBook 17</dc:creator>
  <cp:lastModifiedBy>ASUS VivoBook 17</cp:lastModifiedBy>
  <cp:revision>5</cp:revision>
  <dcterms:created xsi:type="dcterms:W3CDTF">2020-12-24T13:02:48Z</dcterms:created>
  <dcterms:modified xsi:type="dcterms:W3CDTF">2020-12-24T13:52:24Z</dcterms:modified>
</cp:coreProperties>
</file>