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91" r:id="rId3"/>
    <p:sldId id="268" r:id="rId4"/>
    <p:sldId id="265" r:id="rId5"/>
    <p:sldId id="277" r:id="rId6"/>
    <p:sldId id="278" r:id="rId7"/>
    <p:sldId id="310" r:id="rId8"/>
    <p:sldId id="309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90" r:id="rId19"/>
    <p:sldId id="289" r:id="rId20"/>
    <p:sldId id="285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31f88517-e181-42b5-a2ae-39e712593beb}">
          <p14:sldIdLst>
            <p14:sldId id="291"/>
            <p14:sldId id="268"/>
            <p14:sldId id="26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90"/>
            <p14:sldId id="289"/>
            <p14:sldId id="285"/>
            <p14:sldId id="257"/>
            <p14:sldId id="310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75" y="647065"/>
            <a:ext cx="9044940" cy="36000"/>
            <a:chOff x="5" y="1019"/>
            <a:chExt cx="8679" cy="126"/>
          </a:xfrm>
        </p:grpSpPr>
        <p:sp>
          <p:nvSpPr>
            <p:cNvPr id="3097" name="Rectangle 6"/>
            <p:cNvSpPr/>
            <p:nvPr/>
          </p:nvSpPr>
          <p:spPr>
            <a:xfrm>
              <a:off x="5" y="1019"/>
              <a:ext cx="2327" cy="127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square" anchor="t"/>
            <a:p>
              <a:endParaRPr lang="zh-CN" altLang="en-US">
                <a:solidFill>
                  <a:srgbClr val="294A5A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098" name="Rectangle 7"/>
            <p:cNvSpPr/>
            <p:nvPr/>
          </p:nvSpPr>
          <p:spPr>
            <a:xfrm>
              <a:off x="2332" y="1019"/>
              <a:ext cx="1992" cy="1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</p:spPr>
          <p:txBody>
            <a:bodyPr wrap="square" anchor="t"/>
            <a:p>
              <a:endParaRPr lang="zh-CN" altLang="en-US">
                <a:solidFill>
                  <a:srgbClr val="294A5A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099" name="Rectangle 8"/>
            <p:cNvSpPr/>
            <p:nvPr/>
          </p:nvSpPr>
          <p:spPr>
            <a:xfrm>
              <a:off x="4324" y="1019"/>
              <a:ext cx="1994" cy="127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square" anchor="t"/>
            <a:p>
              <a:endParaRPr lang="zh-CN" altLang="en-US">
                <a:solidFill>
                  <a:srgbClr val="294A5A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100" name="Rectangle 9"/>
            <p:cNvSpPr/>
            <p:nvPr/>
          </p:nvSpPr>
          <p:spPr>
            <a:xfrm>
              <a:off x="6318" y="1019"/>
              <a:ext cx="2366" cy="12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</p:spPr>
          <p:txBody>
            <a:bodyPr wrap="square" anchor="t"/>
            <a:p>
              <a:endParaRPr lang="zh-CN" altLang="en-US">
                <a:solidFill>
                  <a:srgbClr val="294A5A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Rectangle 9"/>
          <p:cNvSpPr/>
          <p:nvPr userDrawn="1"/>
        </p:nvSpPr>
        <p:spPr>
          <a:xfrm flipV="1">
            <a:off x="1900555" y="6320155"/>
            <a:ext cx="10296076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anchor="t"/>
          <a:p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21920" y="118110"/>
            <a:ext cx="12229465" cy="686181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77419" y="1321263"/>
            <a:ext cx="6697101" cy="4301133"/>
            <a:chOff x="3477419" y="1336253"/>
            <a:chExt cx="6697101" cy="4301133"/>
          </a:xfrm>
        </p:grpSpPr>
        <p:sp>
          <p:nvSpPr>
            <p:cNvPr id="4" name="文本框 3"/>
            <p:cNvSpPr txBox="1"/>
            <p:nvPr/>
          </p:nvSpPr>
          <p:spPr>
            <a:xfrm>
              <a:off x="3477419" y="1862051"/>
              <a:ext cx="6697101" cy="186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  <a:alpha val="7000"/>
                    </a:prstClr>
                  </a:solidFill>
                  <a:effectLst/>
                  <a:uLnTx/>
                  <a:uFillTx/>
                  <a:latin typeface="Avenir" pitchFamily="50" charset="0"/>
                  <a:ea typeface="微软简标宋" pitchFamily="2" charset="-122"/>
                </a:rPr>
                <a:t>subway</a:t>
              </a:r>
              <a:endPara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alpha val="7000"/>
                  </a:prstClr>
                </a:solidFill>
                <a:effectLst/>
                <a:uLnTx/>
                <a:uFillTx/>
                <a:latin typeface="Avenir" pitchFamily="50" charset="0"/>
                <a:ea typeface="微软简标宋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44729" y="3016463"/>
              <a:ext cx="510730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简标宋" pitchFamily="2" charset="-122"/>
                </a:rPr>
                <a:t>《</a:t>
              </a:r>
              <a:r>
                <a:rPr kumimoji="0" lang="zh-CN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简标宋" pitchFamily="2" charset="-122"/>
                </a:rPr>
                <a:t>中国地铁数据分析</a:t>
              </a: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简标宋" pitchFamily="2" charset="-122"/>
                </a:rPr>
                <a:t>》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简标宋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540125" y="5377723"/>
              <a:ext cx="5111750" cy="259663"/>
              <a:chOff x="3540125" y="5377723"/>
              <a:chExt cx="5111750" cy="259663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540125" y="5377723"/>
                <a:ext cx="2447749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直接连接符 9"/>
              <p:cNvCxnSpPr/>
              <p:nvPr/>
            </p:nvCxnSpPr>
            <p:spPr>
              <a:xfrm>
                <a:off x="6380065" y="5377723"/>
                <a:ext cx="227181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1" name="组合 10"/>
              <p:cNvGrpSpPr/>
              <p:nvPr/>
            </p:nvGrpSpPr>
            <p:grpSpPr>
              <a:xfrm>
                <a:off x="5987874" y="5377723"/>
                <a:ext cx="392191" cy="259663"/>
                <a:chOff x="4422098" y="5377722"/>
                <a:chExt cx="392191" cy="259663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4422098" y="5377723"/>
                  <a:ext cx="104932" cy="2596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4527031" y="5377722"/>
                  <a:ext cx="287258" cy="25966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7" name="文本框 6"/>
            <p:cNvSpPr txBox="1"/>
            <p:nvPr/>
          </p:nvSpPr>
          <p:spPr>
            <a:xfrm>
              <a:off x="5186839" y="3937213"/>
              <a:ext cx="20986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邱柯铭、南泓铿</a:t>
              </a:r>
              <a:endParaRPr kumimoji="0" lang="zh-CN" altLang="en-US" sz="18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540125" y="1336253"/>
              <a:ext cx="511175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4" name="文本框 13"/>
          <p:cNvSpPr txBox="1"/>
          <p:nvPr/>
        </p:nvSpPr>
        <p:spPr>
          <a:xfrm>
            <a:off x="4953000" y="4561840"/>
            <a:ext cx="272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数据挖掘技术</a:t>
            </a:r>
            <a:r>
              <a:rPr kumimoji="0" lang="en-US" altLang="zh-CN" sz="18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2019</a:t>
            </a:r>
            <a:endParaRPr kumimoji="0" lang="en-US" altLang="zh-CN" sz="1800" b="0" i="0" u="none" strike="noStrike" kern="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4547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数据可视化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1312545"/>
            <a:ext cx="7705725" cy="393382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8477250" y="258699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地铁站最爱用门命名的城市.html</a:t>
            </a:r>
            <a:endParaRPr lang="zh-CN" altLang="en-US"/>
          </a:p>
          <a:p>
            <a:r>
              <a:rPr lang="zh-CN" altLang="en-US"/>
              <a:t>可以看出用门命名多的都是历史悠久的城市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4516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数据可视化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" y="1455420"/>
            <a:ext cx="7219950" cy="366712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8227695" y="3106420"/>
            <a:ext cx="3497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中国地铁站最爱用的字.html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4586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数据可视化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777875"/>
            <a:ext cx="5272405" cy="2499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80" y="2324100"/>
            <a:ext cx="6544310" cy="3406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095375" y="3907155"/>
            <a:ext cx="3221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各城市地铁数量分布</a:t>
            </a:r>
            <a:endParaRPr lang="zh-CN" altLang="en-US" sz="2400"/>
          </a:p>
          <a:p>
            <a:r>
              <a:rPr lang="zh-CN" altLang="en-US" sz="2400"/>
              <a:t>以及</a:t>
            </a:r>
            <a:endParaRPr lang="zh-CN" altLang="en-US" sz="2400"/>
          </a:p>
          <a:p>
            <a:r>
              <a:rPr lang="zh-CN" altLang="en-US" sz="2400"/>
              <a:t>已开通地铁城市分布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514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数据可视化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1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680" y="872490"/>
            <a:ext cx="5088255" cy="3636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 descr="地铁名词云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" y="934085"/>
            <a:ext cx="4989830" cy="4989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753735" y="4940935"/>
            <a:ext cx="4395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中国地铁名词云（wordcloud）（频率）</a:t>
            </a:r>
            <a:endParaRPr lang="zh-CN" altLang="en-US"/>
          </a:p>
          <a:p>
            <a:r>
              <a:rPr lang="zh-CN" altLang="en-US"/>
              <a:t>大连地铁名词云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514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数据可视化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图片 11" descr="08190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913765"/>
            <a:ext cx="10058400" cy="53092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514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数据分析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5094605"/>
            <a:ext cx="6837045" cy="41973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935355"/>
            <a:ext cx="8624570" cy="4029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70620" y="1582420"/>
            <a:ext cx="25539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大部分有地铁的城市</a:t>
            </a:r>
            <a:r>
              <a:rPr lang="en-US" altLang="zh-CN"/>
              <a:t>GDP </a:t>
            </a:r>
            <a:r>
              <a:rPr lang="zh-CN" altLang="en-US"/>
              <a:t>增速保持在</a:t>
            </a:r>
            <a:r>
              <a:rPr lang="en-US" altLang="zh-CN"/>
              <a:t>6%~9%</a:t>
            </a:r>
            <a:r>
              <a:rPr lang="zh-CN" altLang="en-US"/>
              <a:t>，和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国家增速相对一致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/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天津、香港</a:t>
            </a:r>
            <a:r>
              <a:rPr lang="en-US" altLang="zh-CN"/>
              <a:t>GDP </a:t>
            </a:r>
            <a:r>
              <a:rPr lang="zh-CN" altLang="en-US"/>
              <a:t>增速过低，应考虑地铁站规划的合理性，相应增减地铁站数量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昆明、贵阳</a:t>
            </a:r>
            <a:r>
              <a:rPr lang="en-US" altLang="zh-CN"/>
              <a:t>GDP</a:t>
            </a:r>
            <a:r>
              <a:rPr lang="zh-CN" altLang="en-US"/>
              <a:t>增速很高，而地铁站数量相对较少，应考虑适当扩建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514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数据分析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882650"/>
            <a:ext cx="10793730" cy="2898140"/>
          </a:xfrm>
          <a:prstGeom prst="rect">
            <a:avLst/>
          </a:prstGeom>
        </p:spPr>
      </p:pic>
      <p:pic>
        <p:nvPicPr>
          <p:cNvPr id="5" name="图片 4" descr="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3683635"/>
            <a:ext cx="9291320" cy="476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33525" y="4803140"/>
            <a:ext cx="8743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1081/98=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11万人口对应一个地铁站</a:t>
            </a:r>
            <a:endParaRPr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/>
              <a:t>可以看出部分城市地铁站数量过少或过多</a:t>
            </a:r>
            <a:endParaRPr lang="zh-CN"/>
          </a:p>
          <a:p>
            <a:r>
              <a:rPr lang="zh-CN"/>
              <a:t>例如</a:t>
            </a:r>
            <a:r>
              <a:rPr 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重庆、青岛、西安  地铁站数量过少</a:t>
            </a:r>
            <a:r>
              <a:rPr lang="zh-CN"/>
              <a:t> 应加快建设</a:t>
            </a:r>
            <a:endParaRPr 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514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数据分析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 descr="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320" y="4292600"/>
            <a:ext cx="8649335" cy="476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24660" y="5135245"/>
            <a:ext cx="874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可以发现我国地铁站建设和地铁站数量基本一致</a:t>
            </a:r>
            <a:endParaRPr 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05" y="1067435"/>
            <a:ext cx="10257790" cy="31165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514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数据分析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300" y="5452745"/>
            <a:ext cx="8743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可以发现我国地铁建设存在明显分界线（主要在东部沿海以及中部发达地区）</a:t>
            </a:r>
            <a:endParaRPr lang="zh-CN"/>
          </a:p>
          <a:p>
            <a:r>
              <a:rPr lang="zh-CN"/>
              <a:t>建议我国应加大我国西部地区发展建设</a:t>
            </a:r>
            <a:endParaRPr lang="zh-CN"/>
          </a:p>
        </p:txBody>
      </p:sp>
      <p:pic>
        <p:nvPicPr>
          <p:cNvPr id="9" name="图片 8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790" y="1051560"/>
            <a:ext cx="7924800" cy="412432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H="1">
            <a:off x="4632325" y="1138555"/>
            <a:ext cx="3773805" cy="3803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514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简单预测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055" y="2430780"/>
            <a:ext cx="41694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对政府规划的简单建议：</a:t>
            </a:r>
            <a:endParaRPr lang="zh-CN" altLang="en-US"/>
          </a:p>
          <a:p>
            <a:r>
              <a:rPr lang="zh-CN" altLang="en-US"/>
              <a:t>十一万左右人口对应一座地铁站</a:t>
            </a:r>
            <a:endParaRPr lang="zh-CN" altLang="en-US"/>
          </a:p>
          <a:p>
            <a:r>
              <a:rPr lang="zh-CN" altLang="en-US"/>
              <a:t>建设地铁应按照</a:t>
            </a:r>
            <a:r>
              <a:rPr lang="en-US" altLang="zh-CN"/>
              <a:t>GDP</a:t>
            </a:r>
            <a:r>
              <a:rPr lang="zh-CN" altLang="en-US"/>
              <a:t>体量量力而行</a:t>
            </a:r>
            <a:endParaRPr lang="zh-CN" altLang="en-US"/>
          </a:p>
          <a:p>
            <a:r>
              <a:rPr lang="zh-CN" altLang="en-US"/>
              <a:t>建设地铁对于当前</a:t>
            </a:r>
            <a:r>
              <a:rPr lang="en-US" altLang="zh-CN"/>
              <a:t>GDP</a:t>
            </a:r>
            <a:r>
              <a:rPr lang="zh-CN" altLang="en-US"/>
              <a:t>增速影响不大</a:t>
            </a:r>
            <a:endParaRPr lang="zh-CN" altLang="en-US"/>
          </a:p>
          <a:p>
            <a:r>
              <a:rPr lang="zh-CN" altLang="en-US"/>
              <a:t>应加快中西部地区的地铁建设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0" y="1243965"/>
            <a:ext cx="6035675" cy="4022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4347562" y="1914770"/>
            <a:ext cx="3921821" cy="3767051"/>
            <a:chOff x="2684239" y="1541363"/>
            <a:chExt cx="4264025" cy="4095750"/>
          </a:xfrm>
        </p:grpSpPr>
        <p:sp>
          <p:nvSpPr>
            <p:cNvPr id="3" name="AutoShape 40"/>
            <p:cNvSpPr>
              <a:spLocks noChangeArrowheads="1"/>
            </p:cNvSpPr>
            <p:nvPr/>
          </p:nvSpPr>
          <p:spPr bwMode="auto">
            <a:xfrm>
              <a:off x="2684239" y="1541363"/>
              <a:ext cx="4095750" cy="4095750"/>
            </a:xfrm>
            <a:custGeom>
              <a:avLst/>
              <a:gdLst>
                <a:gd name="G0" fmla="+- -551869 0 0"/>
                <a:gd name="G1" fmla="+- 5334542 0 0"/>
                <a:gd name="G2" fmla="+- -551869 0 5334542"/>
                <a:gd name="G3" fmla="+- 10800 0 0"/>
                <a:gd name="G4" fmla="+- 0 0 -55186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3427 0 0"/>
                <a:gd name="G9" fmla="+- 0 0 5334542"/>
                <a:gd name="G10" fmla="+- 3427 0 2700"/>
                <a:gd name="G11" fmla="cos G10 -551869"/>
                <a:gd name="G12" fmla="sin G10 -551869"/>
                <a:gd name="G13" fmla="cos 13500 -551869"/>
                <a:gd name="G14" fmla="sin 13500 -551869"/>
                <a:gd name="G15" fmla="+- G11 10800 0"/>
                <a:gd name="G16" fmla="+- G12 10800 0"/>
                <a:gd name="G17" fmla="+- G13 10800 0"/>
                <a:gd name="G18" fmla="+- G14 10800 0"/>
                <a:gd name="G19" fmla="*/ 3427 1 2"/>
                <a:gd name="G20" fmla="+- G19 5400 0"/>
                <a:gd name="G21" fmla="cos G20 -551869"/>
                <a:gd name="G22" fmla="sin G20 -551869"/>
                <a:gd name="G23" fmla="+- G21 10800 0"/>
                <a:gd name="G24" fmla="+- G12 G23 G22"/>
                <a:gd name="G25" fmla="+- G22 G23 G11"/>
                <a:gd name="G26" fmla="cos 10800 -551869"/>
                <a:gd name="G27" fmla="sin 10800 -551869"/>
                <a:gd name="G28" fmla="cos 3427 -551869"/>
                <a:gd name="G29" fmla="sin 3427 -55186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5334542"/>
                <a:gd name="G36" fmla="sin G34 5334542"/>
                <a:gd name="G37" fmla="+/ 5334542 -55186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3427 G39"/>
                <a:gd name="G43" fmla="sin 342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17 w 21600"/>
                <a:gd name="T5" fmla="*/ 4377 h 21600"/>
                <a:gd name="T6" fmla="*/ 11863 w 21600"/>
                <a:gd name="T7" fmla="*/ 17833 h 21600"/>
                <a:gd name="T8" fmla="*/ 8044 w 21600"/>
                <a:gd name="T9" fmla="*/ 8762 h 21600"/>
                <a:gd name="T10" fmla="*/ 24154 w 21600"/>
                <a:gd name="T11" fmla="*/ 8823 h 21600"/>
                <a:gd name="T12" fmla="*/ 18772 w 21600"/>
                <a:gd name="T13" fmla="*/ 16076 h 21600"/>
                <a:gd name="T14" fmla="*/ 11519 w 21600"/>
                <a:gd name="T15" fmla="*/ 1069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4190" y="10298"/>
                  </a:moveTo>
                  <a:cubicBezTo>
                    <a:pt x="13941" y="8617"/>
                    <a:pt x="12498" y="7373"/>
                    <a:pt x="10800" y="7373"/>
                  </a:cubicBezTo>
                  <a:cubicBezTo>
                    <a:pt x="8907" y="7373"/>
                    <a:pt x="7373" y="8907"/>
                    <a:pt x="7373" y="10800"/>
                  </a:cubicBezTo>
                  <a:cubicBezTo>
                    <a:pt x="7373" y="12692"/>
                    <a:pt x="8907" y="14227"/>
                    <a:pt x="10800" y="14227"/>
                  </a:cubicBezTo>
                  <a:cubicBezTo>
                    <a:pt x="10971" y="14227"/>
                    <a:pt x="11142" y="14214"/>
                    <a:pt x="11312" y="14188"/>
                  </a:cubicBezTo>
                  <a:lnTo>
                    <a:pt x="12415" y="21478"/>
                  </a:lnTo>
                  <a:cubicBezTo>
                    <a:pt x="11880" y="21559"/>
                    <a:pt x="11340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153" y="-1"/>
                    <a:pt x="20699" y="3922"/>
                    <a:pt x="21483" y="9218"/>
                  </a:cubicBezTo>
                  <a:lnTo>
                    <a:pt x="24154" y="8823"/>
                  </a:lnTo>
                  <a:lnTo>
                    <a:pt x="18772" y="16076"/>
                  </a:lnTo>
                  <a:lnTo>
                    <a:pt x="11519" y="10693"/>
                  </a:lnTo>
                  <a:lnTo>
                    <a:pt x="14190" y="10298"/>
                  </a:lnTo>
                  <a:close/>
                </a:path>
              </a:pathLst>
            </a:custGeom>
            <a:gradFill rotWithShape="1">
              <a:gsLst>
                <a:gs pos="0">
                  <a:srgbClr val="66FFFF">
                    <a:alpha val="22000"/>
                  </a:srgbClr>
                </a:gs>
                <a:gs pos="100000">
                  <a:srgbClr val="66FFFF">
                    <a:gamma/>
                    <a:shade val="46275"/>
                    <a:invGamma/>
                    <a:alpha val="69000"/>
                  </a:srgbClr>
                </a:gs>
              </a:gsLst>
              <a:lin ang="5400000" scaled="1"/>
            </a:gradFill>
            <a:ln w="9525" algn="ctr">
              <a:miter lim="800000"/>
            </a:ln>
            <a:effectLst>
              <a:outerShdw blurRad="76200" dist="12700" dir="2700000" sy="-23000" kx="-800400" algn="bl" rotWithShape="0">
                <a:prstClr val="black">
                  <a:alpha val="64000"/>
                </a:prstClr>
              </a:outerShdw>
            </a:effectLst>
            <a:scene3d>
              <a:camera prst="legacyObliqueTopRight"/>
              <a:lightRig rig="legacyFlat3" dir="b"/>
            </a:scene3d>
            <a:sp3d extrusionH="163500" prstMaterial="legacyMatte">
              <a:bevelT w="13500" h="13500" prst="coolSlant"/>
              <a:bevelB w="13500" h="13500" prst="angle"/>
              <a:extrusionClr>
                <a:srgbClr val="66FFFF"/>
              </a:extrusionClr>
            </a:sp3d>
          </p:spPr>
          <p:txBody>
            <a:bodyPr wrap="none" anchor="ctr">
              <a:flatTx/>
            </a:bodyPr>
            <a:p>
              <a:pPr fontAlgn="base"/>
              <a:endParaRPr lang="zh-CN" altLang="en-US" strike="noStrike" noProof="1"/>
            </a:p>
          </p:txBody>
        </p:sp>
        <p:grpSp>
          <p:nvGrpSpPr>
            <p:cNvPr id="4" name="Group 52"/>
            <p:cNvGrpSpPr/>
            <p:nvPr/>
          </p:nvGrpSpPr>
          <p:grpSpPr bwMode="auto">
            <a:xfrm>
              <a:off x="3693889" y="1660426"/>
              <a:ext cx="1447800" cy="1520825"/>
              <a:chOff x="1969" y="1904"/>
              <a:chExt cx="829" cy="871"/>
            </a:xfrm>
          </p:grpSpPr>
          <p:sp>
            <p:nvSpPr>
              <p:cNvPr id="5" name="Oval 53"/>
              <p:cNvSpPr>
                <a:spLocks noChangeArrowheads="1"/>
              </p:cNvSpPr>
              <p:nvPr/>
            </p:nvSpPr>
            <p:spPr bwMode="auto">
              <a:xfrm>
                <a:off x="2022" y="2448"/>
                <a:ext cx="776" cy="3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60001"/>
                    </a:srgbClr>
                  </a:gs>
                  <a:gs pos="100000">
                    <a:srgbClr val="000000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fontAlgn="base"/>
                <a:endParaRPr lang="zh-CN" altLang="en-US" strike="noStrike" noProof="1"/>
              </a:p>
            </p:txBody>
          </p:sp>
          <p:sp>
            <p:nvSpPr>
              <p:cNvPr id="6" name="Oval 54"/>
              <p:cNvSpPr>
                <a:spLocks noChangeArrowheads="1"/>
              </p:cNvSpPr>
              <p:nvPr/>
            </p:nvSpPr>
            <p:spPr bwMode="auto">
              <a:xfrm>
                <a:off x="1969" y="1904"/>
                <a:ext cx="709" cy="708"/>
              </a:xfrm>
              <a:prstGeom prst="ellipse">
                <a:avLst/>
              </a:prstGeom>
              <a:gradFill rotWithShape="1">
                <a:gsLst>
                  <a:gs pos="0">
                    <a:srgbClr val="778DED"/>
                  </a:gs>
                  <a:gs pos="100000">
                    <a:srgbClr val="778DED">
                      <a:gamma/>
                      <a:shade val="4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8392" dir="4091915" algn="ctr" rotWithShape="0">
                        <a:srgbClr val="636395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/>
                <a:r>
                  <a:rPr lang="en-US" altLang="zh-CN" sz="2000" strike="noStrike" noProof="1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endParaRPr lang="en-US" altLang="zh-CN" sz="2000" strike="noStrike" noProof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55"/>
              <p:cNvSpPr>
                <a:spLocks noChangeArrowheads="1"/>
              </p:cNvSpPr>
              <p:nvPr/>
            </p:nvSpPr>
            <p:spPr bwMode="auto">
              <a:xfrm>
                <a:off x="2046" y="2000"/>
                <a:ext cx="163" cy="17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fontAlgn="base"/>
                <a:endParaRPr lang="zh-CN" altLang="en-US" strike="noStrike" noProof="1"/>
              </a:p>
            </p:txBody>
          </p:sp>
        </p:grpSp>
        <p:grpSp>
          <p:nvGrpSpPr>
            <p:cNvPr id="8" name="Group 56"/>
            <p:cNvGrpSpPr/>
            <p:nvPr/>
          </p:nvGrpSpPr>
          <p:grpSpPr bwMode="auto">
            <a:xfrm>
              <a:off x="4860701" y="1747738"/>
              <a:ext cx="1447800" cy="1520825"/>
              <a:chOff x="1969" y="1904"/>
              <a:chExt cx="829" cy="871"/>
            </a:xfrm>
          </p:grpSpPr>
          <p:sp>
            <p:nvSpPr>
              <p:cNvPr id="9" name="Oval 57"/>
              <p:cNvSpPr>
                <a:spLocks noChangeArrowheads="1"/>
              </p:cNvSpPr>
              <p:nvPr/>
            </p:nvSpPr>
            <p:spPr bwMode="auto">
              <a:xfrm>
                <a:off x="2022" y="2448"/>
                <a:ext cx="776" cy="3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60001"/>
                    </a:srgbClr>
                  </a:gs>
                  <a:gs pos="100000">
                    <a:srgbClr val="000000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fontAlgn="base"/>
                <a:endParaRPr lang="zh-CN" altLang="en-US" strike="noStrike" noProof="1"/>
              </a:p>
            </p:txBody>
          </p:sp>
          <p:sp>
            <p:nvSpPr>
              <p:cNvPr id="10" name="Oval 58"/>
              <p:cNvSpPr>
                <a:spLocks noChangeArrowheads="1"/>
              </p:cNvSpPr>
              <p:nvPr/>
            </p:nvSpPr>
            <p:spPr bwMode="auto">
              <a:xfrm>
                <a:off x="1969" y="1904"/>
                <a:ext cx="709" cy="708"/>
              </a:xfrm>
              <a:prstGeom prst="ellipse">
                <a:avLst/>
              </a:prstGeom>
              <a:gradFill rotWithShape="1">
                <a:gsLst>
                  <a:gs pos="0">
                    <a:srgbClr val="778DED"/>
                  </a:gs>
                  <a:gs pos="100000">
                    <a:srgbClr val="778DED">
                      <a:gamma/>
                      <a:shade val="4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8392" dir="4091915" algn="ctr" rotWithShape="0">
                        <a:srgbClr val="636395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/>
                <a:r>
                  <a:rPr lang="en-US" altLang="zh-CN" sz="2000" strike="noStrike" noProof="1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  <a:endParaRPr lang="en-US" altLang="zh-CN" sz="2000" strike="noStrike" noProof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Oval 59"/>
              <p:cNvSpPr>
                <a:spLocks noChangeArrowheads="1"/>
              </p:cNvSpPr>
              <p:nvPr/>
            </p:nvSpPr>
            <p:spPr bwMode="auto">
              <a:xfrm>
                <a:off x="2046" y="2000"/>
                <a:ext cx="163" cy="17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fontAlgn="base"/>
                <a:endParaRPr lang="zh-CN" altLang="en-US" strike="noStrike" noProof="1"/>
              </a:p>
            </p:txBody>
          </p:sp>
        </p:grpSp>
        <p:grpSp>
          <p:nvGrpSpPr>
            <p:cNvPr id="12" name="Group 60"/>
            <p:cNvGrpSpPr/>
            <p:nvPr/>
          </p:nvGrpSpPr>
          <p:grpSpPr bwMode="auto">
            <a:xfrm>
              <a:off x="5500464" y="2600226"/>
              <a:ext cx="1447800" cy="1520825"/>
              <a:chOff x="1969" y="1904"/>
              <a:chExt cx="829" cy="871"/>
            </a:xfrm>
          </p:grpSpPr>
          <p:sp>
            <p:nvSpPr>
              <p:cNvPr id="13" name="Oval 61"/>
              <p:cNvSpPr>
                <a:spLocks noChangeArrowheads="1"/>
              </p:cNvSpPr>
              <p:nvPr/>
            </p:nvSpPr>
            <p:spPr bwMode="auto">
              <a:xfrm>
                <a:off x="2022" y="2448"/>
                <a:ext cx="776" cy="3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60001"/>
                    </a:srgbClr>
                  </a:gs>
                  <a:gs pos="100000">
                    <a:srgbClr val="000000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fontAlgn="base"/>
                <a:endParaRPr lang="zh-CN" altLang="en-US" strike="noStrike" noProof="1"/>
              </a:p>
            </p:txBody>
          </p:sp>
          <p:sp>
            <p:nvSpPr>
              <p:cNvPr id="14" name="Oval 62"/>
              <p:cNvSpPr>
                <a:spLocks noChangeArrowheads="1"/>
              </p:cNvSpPr>
              <p:nvPr/>
            </p:nvSpPr>
            <p:spPr bwMode="auto">
              <a:xfrm>
                <a:off x="1969" y="1904"/>
                <a:ext cx="709" cy="708"/>
              </a:xfrm>
              <a:prstGeom prst="ellipse">
                <a:avLst/>
              </a:prstGeom>
              <a:gradFill rotWithShape="1">
                <a:gsLst>
                  <a:gs pos="0">
                    <a:srgbClr val="778DED"/>
                  </a:gs>
                  <a:gs pos="100000">
                    <a:srgbClr val="778DED">
                      <a:gamma/>
                      <a:shade val="4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8392" dir="4091915" algn="ctr" rotWithShape="0">
                        <a:srgbClr val="636395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/>
                <a:r>
                  <a:rPr lang="en-US" altLang="zh-CN" sz="2000" strike="noStrike" noProof="1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  <a:endParaRPr lang="en-US" altLang="zh-CN" sz="2000" strike="noStrike" noProof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Oval 63"/>
              <p:cNvSpPr>
                <a:spLocks noChangeArrowheads="1"/>
              </p:cNvSpPr>
              <p:nvPr/>
            </p:nvSpPr>
            <p:spPr bwMode="auto">
              <a:xfrm>
                <a:off x="2046" y="2000"/>
                <a:ext cx="163" cy="17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fontAlgn="base"/>
                <a:endParaRPr lang="zh-CN" altLang="en-US" strike="noStrike" noProof="1"/>
              </a:p>
            </p:txBody>
          </p:sp>
        </p:grpSp>
        <p:grpSp>
          <p:nvGrpSpPr>
            <p:cNvPr id="16" name="Group 64"/>
            <p:cNvGrpSpPr/>
            <p:nvPr/>
          </p:nvGrpSpPr>
          <p:grpSpPr bwMode="auto">
            <a:xfrm>
              <a:off x="2916014" y="2508151"/>
              <a:ext cx="1447800" cy="1520825"/>
              <a:chOff x="1969" y="1904"/>
              <a:chExt cx="829" cy="871"/>
            </a:xfrm>
          </p:grpSpPr>
          <p:sp>
            <p:nvSpPr>
              <p:cNvPr id="17" name="Oval 65"/>
              <p:cNvSpPr>
                <a:spLocks noChangeArrowheads="1"/>
              </p:cNvSpPr>
              <p:nvPr/>
            </p:nvSpPr>
            <p:spPr bwMode="auto">
              <a:xfrm>
                <a:off x="2022" y="2448"/>
                <a:ext cx="776" cy="3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60001"/>
                    </a:srgbClr>
                  </a:gs>
                  <a:gs pos="100000">
                    <a:srgbClr val="000000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fontAlgn="base"/>
                <a:endParaRPr lang="zh-CN" altLang="en-US" strike="noStrike" noProof="1"/>
              </a:p>
            </p:txBody>
          </p:sp>
          <p:sp>
            <p:nvSpPr>
              <p:cNvPr id="18" name="Oval 66"/>
              <p:cNvSpPr>
                <a:spLocks noChangeArrowheads="1"/>
              </p:cNvSpPr>
              <p:nvPr/>
            </p:nvSpPr>
            <p:spPr bwMode="auto">
              <a:xfrm>
                <a:off x="1969" y="1904"/>
                <a:ext cx="709" cy="708"/>
              </a:xfrm>
              <a:prstGeom prst="ellipse">
                <a:avLst/>
              </a:prstGeom>
              <a:gradFill rotWithShape="1">
                <a:gsLst>
                  <a:gs pos="0">
                    <a:srgbClr val="778DED"/>
                  </a:gs>
                  <a:gs pos="100000">
                    <a:srgbClr val="778DED">
                      <a:gamma/>
                      <a:shade val="4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8392" dir="4091915" algn="ctr" rotWithShape="0">
                        <a:srgbClr val="636395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/>
                <a:r>
                  <a:rPr lang="en-US" altLang="zh-CN" sz="2000" strike="noStrike" noProof="1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  <a:endParaRPr lang="en-US" altLang="zh-CN" sz="2000" strike="noStrike" noProof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" name="Oval 67"/>
              <p:cNvSpPr>
                <a:spLocks noChangeArrowheads="1"/>
              </p:cNvSpPr>
              <p:nvPr/>
            </p:nvSpPr>
            <p:spPr bwMode="auto">
              <a:xfrm>
                <a:off x="2046" y="2000"/>
                <a:ext cx="163" cy="17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fontAlgn="base"/>
                <a:endParaRPr lang="zh-CN" altLang="en-US" strike="noStrike" noProof="1"/>
              </a:p>
            </p:txBody>
          </p:sp>
        </p:grpSp>
        <p:grpSp>
          <p:nvGrpSpPr>
            <p:cNvPr id="20" name="Group 68"/>
            <p:cNvGrpSpPr/>
            <p:nvPr/>
          </p:nvGrpSpPr>
          <p:grpSpPr bwMode="auto">
            <a:xfrm>
              <a:off x="3008089" y="3563838"/>
              <a:ext cx="1447800" cy="1520825"/>
              <a:chOff x="1969" y="1904"/>
              <a:chExt cx="829" cy="871"/>
            </a:xfrm>
          </p:grpSpPr>
          <p:sp>
            <p:nvSpPr>
              <p:cNvPr id="21" name="Oval 69"/>
              <p:cNvSpPr>
                <a:spLocks noChangeArrowheads="1"/>
              </p:cNvSpPr>
              <p:nvPr/>
            </p:nvSpPr>
            <p:spPr bwMode="auto">
              <a:xfrm>
                <a:off x="2022" y="2448"/>
                <a:ext cx="776" cy="3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60001"/>
                    </a:srgbClr>
                  </a:gs>
                  <a:gs pos="100000">
                    <a:srgbClr val="000000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fontAlgn="base"/>
                <a:endParaRPr lang="zh-CN" altLang="en-US" strike="noStrike" noProof="1"/>
              </a:p>
            </p:txBody>
          </p:sp>
          <p:sp>
            <p:nvSpPr>
              <p:cNvPr id="22" name="Oval 70"/>
              <p:cNvSpPr>
                <a:spLocks noChangeArrowheads="1"/>
              </p:cNvSpPr>
              <p:nvPr/>
            </p:nvSpPr>
            <p:spPr bwMode="auto">
              <a:xfrm>
                <a:off x="1969" y="1904"/>
                <a:ext cx="709" cy="708"/>
              </a:xfrm>
              <a:prstGeom prst="ellipse">
                <a:avLst/>
              </a:prstGeom>
              <a:gradFill rotWithShape="1">
                <a:gsLst>
                  <a:gs pos="0">
                    <a:srgbClr val="778DED"/>
                  </a:gs>
                  <a:gs pos="100000">
                    <a:srgbClr val="778DED">
                      <a:gamma/>
                      <a:shade val="4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8392" dir="4091915" algn="ctr" rotWithShape="0">
                        <a:srgbClr val="636395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/>
                <a:r>
                  <a:rPr lang="en-US" altLang="zh-CN" sz="2000" strike="noStrike" noProof="1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lang="en-US" altLang="zh-CN" sz="2000" strike="noStrike" noProof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Oval 71"/>
              <p:cNvSpPr>
                <a:spLocks noChangeArrowheads="1"/>
              </p:cNvSpPr>
              <p:nvPr/>
            </p:nvSpPr>
            <p:spPr bwMode="auto">
              <a:xfrm>
                <a:off x="2046" y="2000"/>
                <a:ext cx="163" cy="17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fontAlgn="base"/>
                <a:endParaRPr lang="zh-CN" altLang="en-US" strike="noStrike" noProof="1"/>
              </a:p>
            </p:txBody>
          </p:sp>
        </p:grpSp>
      </p:grpSp>
      <p:cxnSp>
        <p:nvCxnSpPr>
          <p:cNvPr id="26" name="直接箭头连接符 25"/>
          <p:cNvCxnSpPr/>
          <p:nvPr/>
        </p:nvCxnSpPr>
        <p:spPr>
          <a:xfrm>
            <a:off x="7731443" y="3744278"/>
            <a:ext cx="1239838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228205" y="2104390"/>
            <a:ext cx="847725" cy="26352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5129530" y="1577340"/>
            <a:ext cx="614363" cy="5270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3848418" y="3250565"/>
            <a:ext cx="882650" cy="5556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002405" y="4649153"/>
            <a:ext cx="1030288" cy="4714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272" name="TextBox 36"/>
          <p:cNvSpPr txBox="1"/>
          <p:nvPr/>
        </p:nvSpPr>
        <p:spPr>
          <a:xfrm>
            <a:off x="2278380" y="3050540"/>
            <a:ext cx="15068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数据收集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274" name="TextBox 38"/>
          <p:cNvSpPr txBox="1"/>
          <p:nvPr/>
        </p:nvSpPr>
        <p:spPr>
          <a:xfrm>
            <a:off x="2505710" y="4952365"/>
            <a:ext cx="14960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设计初衷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276" name="TextBox 40"/>
          <p:cNvSpPr txBox="1"/>
          <p:nvPr/>
        </p:nvSpPr>
        <p:spPr>
          <a:xfrm>
            <a:off x="3667125" y="1116965"/>
            <a:ext cx="15322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数据清洗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278" name="TextBox 43"/>
          <p:cNvSpPr txBox="1"/>
          <p:nvPr/>
        </p:nvSpPr>
        <p:spPr>
          <a:xfrm>
            <a:off x="8269605" y="1701165"/>
            <a:ext cx="1750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数据可视化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280" name="TextBox 45"/>
          <p:cNvSpPr txBox="1"/>
          <p:nvPr/>
        </p:nvSpPr>
        <p:spPr>
          <a:xfrm>
            <a:off x="9048115" y="4025900"/>
            <a:ext cx="16497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681" y="230852"/>
            <a:ext cx="2592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21920" y="118110"/>
            <a:ext cx="12229465" cy="686181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77419" y="1321263"/>
            <a:ext cx="6697101" cy="4301133"/>
            <a:chOff x="3477419" y="1336253"/>
            <a:chExt cx="6697101" cy="4301133"/>
          </a:xfrm>
        </p:grpSpPr>
        <p:sp>
          <p:nvSpPr>
            <p:cNvPr id="4" name="文本框 3"/>
            <p:cNvSpPr txBox="1"/>
            <p:nvPr/>
          </p:nvSpPr>
          <p:spPr>
            <a:xfrm>
              <a:off x="3477419" y="1862051"/>
              <a:ext cx="6697101" cy="186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  <a:alpha val="7000"/>
                    </a:prstClr>
                  </a:solidFill>
                  <a:effectLst/>
                  <a:uLnTx/>
                  <a:uFillTx/>
                  <a:latin typeface="Avenir" pitchFamily="50" charset="0"/>
                  <a:ea typeface="微软简标宋" pitchFamily="2" charset="-122"/>
                </a:rPr>
                <a:t>subway</a:t>
              </a:r>
              <a:endPara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alpha val="7000"/>
                  </a:prstClr>
                </a:solidFill>
                <a:effectLst/>
                <a:uLnTx/>
                <a:uFillTx/>
                <a:latin typeface="Avenir" pitchFamily="50" charset="0"/>
                <a:ea typeface="微软简标宋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44729" y="3016463"/>
              <a:ext cx="510730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简标宋" pitchFamily="2" charset="-122"/>
                </a:rPr>
                <a:t>《</a:t>
              </a:r>
              <a:r>
                <a:rPr kumimoji="0" lang="zh-CN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简标宋" pitchFamily="2" charset="-122"/>
                </a:rPr>
                <a:t>中国地铁数据分析</a:t>
              </a: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简标宋" pitchFamily="2" charset="-122"/>
                </a:rPr>
                <a:t>》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简标宋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540125" y="5377723"/>
              <a:ext cx="5111750" cy="259663"/>
              <a:chOff x="3540125" y="5377723"/>
              <a:chExt cx="5111750" cy="259663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540125" y="5377723"/>
                <a:ext cx="2447749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直接连接符 9"/>
              <p:cNvCxnSpPr/>
              <p:nvPr/>
            </p:nvCxnSpPr>
            <p:spPr>
              <a:xfrm>
                <a:off x="6380065" y="5377723"/>
                <a:ext cx="227181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1" name="组合 10"/>
              <p:cNvGrpSpPr/>
              <p:nvPr/>
            </p:nvGrpSpPr>
            <p:grpSpPr>
              <a:xfrm>
                <a:off x="5987874" y="5377723"/>
                <a:ext cx="392191" cy="259663"/>
                <a:chOff x="4422098" y="5377722"/>
                <a:chExt cx="392191" cy="259663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4422098" y="5377723"/>
                  <a:ext cx="104932" cy="2596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4527031" y="5377722"/>
                  <a:ext cx="287258" cy="25966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7" name="文本框 6"/>
            <p:cNvSpPr txBox="1"/>
            <p:nvPr/>
          </p:nvSpPr>
          <p:spPr>
            <a:xfrm>
              <a:off x="5186839" y="3937213"/>
              <a:ext cx="20986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邱柯铭、南泓铿</a:t>
              </a:r>
              <a:endParaRPr kumimoji="0" lang="zh-CN" altLang="en-US" sz="18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540125" y="1336253"/>
              <a:ext cx="511175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4" name="文本框 13"/>
          <p:cNvSpPr txBox="1"/>
          <p:nvPr/>
        </p:nvSpPr>
        <p:spPr>
          <a:xfrm>
            <a:off x="4953000" y="4561840"/>
            <a:ext cx="272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数据挖掘技术</a:t>
            </a:r>
            <a:r>
              <a:rPr kumimoji="0" lang="en-US" altLang="zh-CN" sz="18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2019</a:t>
            </a:r>
            <a:endParaRPr kumimoji="0" lang="en-US" altLang="zh-CN" sz="1800" b="0" i="0" u="none" strike="noStrike" kern="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3797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设计初衷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 descr="u=597577141,2888882084&amp;fm=173&amp;app=25&amp;f=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818005"/>
            <a:ext cx="5054600" cy="30016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95085" y="2719705"/>
            <a:ext cx="545655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世界第一条地铁始建于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1863</a:t>
            </a:r>
            <a:r>
              <a:rPr lang="zh-CN" altLang="en-US"/>
              <a:t>年</a:t>
            </a:r>
            <a:endParaRPr lang="zh-CN" altLang="en-US"/>
          </a:p>
          <a:p>
            <a:r>
              <a:rPr lang="zh-CN" altLang="en-US"/>
              <a:t>自此以后，地铁与人类文明的发展息息相关</a:t>
            </a:r>
            <a:endParaRPr lang="zh-CN" altLang="en-US"/>
          </a:p>
          <a:p>
            <a:r>
              <a:rPr lang="zh-CN" altLang="en-US"/>
              <a:t>通过简单分析，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地铁与GDP、人口</a:t>
            </a:r>
            <a:r>
              <a:rPr lang="zh-CN" altLang="en-US"/>
              <a:t>存在着一定</a:t>
            </a:r>
            <a:r>
              <a:rPr lang="zh-CN" altLang="en-US">
                <a:sym typeface="+mn-ea"/>
              </a:rPr>
              <a:t>关系</a:t>
            </a:r>
            <a:endParaRPr lang="zh-CN" altLang="en-US"/>
          </a:p>
          <a:p>
            <a:r>
              <a:rPr lang="zh-CN" altLang="en-US"/>
              <a:t>一个城市的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地铁名</a:t>
            </a:r>
            <a:r>
              <a:rPr lang="zh-CN" altLang="en-US"/>
              <a:t>也包含着一个城市的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历史、文化</a:t>
            </a:r>
            <a:endParaRPr lang="zh-CN" altLang="en-US" sz="200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3729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数据收集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1448435"/>
            <a:ext cx="6210300" cy="418147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681" y="230852"/>
            <a:ext cx="2592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endParaRPr lang="zh-CN" altLang="en-US" sz="2000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055" y="1240790"/>
            <a:ext cx="8811260" cy="341376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347980" y="5102225"/>
            <a:ext cx="11527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城市的「id」，「cityname」及「名称」 以及相应城市的</a:t>
            </a:r>
            <a:r>
              <a:rPr lang="en-US" altLang="zh-CN" sz="2400"/>
              <a:t>GDP</a:t>
            </a:r>
            <a:r>
              <a:rPr lang="zh-CN" altLang="en-US" sz="2400"/>
              <a:t>、</a:t>
            </a:r>
            <a:r>
              <a:rPr lang="en-US" altLang="zh-CN" sz="2400"/>
              <a:t>GDP</a:t>
            </a:r>
            <a:r>
              <a:rPr lang="zh-CN" altLang="en-US" sz="2400"/>
              <a:t>增速、人口数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37210" y="5721985"/>
            <a:ext cx="43154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http://map.amap.com/subway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951855" y="5721985"/>
            <a:ext cx="43154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BeautifulSoup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681" y="230852"/>
            <a:ext cx="2592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endParaRPr lang="zh-CN" altLang="en-US" sz="2000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1308735"/>
            <a:ext cx="6762750" cy="36563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7831455" y="3158490"/>
            <a:ext cx="477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判断地铁是否有分线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681" y="230852"/>
            <a:ext cx="2592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endParaRPr lang="zh-CN" altLang="en-US" sz="2000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766445"/>
            <a:ext cx="4576445" cy="557720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7592060" y="2959735"/>
            <a:ext cx="376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获取信息部分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681" y="230852"/>
            <a:ext cx="2592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endParaRPr lang="zh-CN" altLang="en-US" sz="2000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924560"/>
            <a:ext cx="3362325" cy="490537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 descr="k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70" y="924560"/>
            <a:ext cx="3657600" cy="364807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kk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20" y="924560"/>
            <a:ext cx="3143250" cy="389572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4024630" y="5264785"/>
            <a:ext cx="8309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收集到</a:t>
            </a:r>
            <a:r>
              <a:rPr lang="en-US" altLang="zh-CN" sz="2400"/>
              <a:t>3541</a:t>
            </a:r>
            <a:r>
              <a:rPr lang="zh-CN" altLang="en-US" sz="2400"/>
              <a:t>个地铁站数据以及</a:t>
            </a:r>
            <a:r>
              <a:rPr lang="en-US" altLang="zh-CN" sz="2400"/>
              <a:t>32</a:t>
            </a:r>
            <a:r>
              <a:rPr lang="zh-CN" altLang="en-US" sz="2400"/>
              <a:t>个城市</a:t>
            </a:r>
            <a:r>
              <a:rPr lang="en-US" altLang="zh-CN" sz="2400"/>
              <a:t>GDP</a:t>
            </a:r>
            <a:r>
              <a:rPr lang="zh-CN" altLang="en-US" sz="2400"/>
              <a:t>以及人口数据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750" y="231140"/>
            <a:ext cx="3729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2019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数据挖掘技术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数据清洗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9610" y="828675"/>
            <a:ext cx="4665980" cy="3257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" y="828675"/>
            <a:ext cx="5693410" cy="2527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 descr="1830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0" y="3780790"/>
            <a:ext cx="1257300" cy="179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829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755" y="3780790"/>
            <a:ext cx="4114800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7910830" y="4645660"/>
            <a:ext cx="2764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主要是对换乘站的清洗</a:t>
            </a:r>
            <a:endParaRPr lang="zh-CN" altLang="en-US"/>
          </a:p>
          <a:p>
            <a:r>
              <a:rPr lang="zh-CN" altLang="en-US"/>
              <a:t>以及对数据的整合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演示</Application>
  <PresentationFormat>宽屏</PresentationFormat>
  <Paragraphs>125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 Light</vt:lpstr>
      <vt:lpstr>Avenir</vt:lpstr>
      <vt:lpstr>微软简标宋</vt:lpstr>
      <vt:lpstr>微软雅黑</vt:lpstr>
      <vt:lpstr>Segoe Print</vt:lpstr>
      <vt:lpstr>Arial Unicode MS</vt:lpstr>
      <vt:lpstr>Calibri Light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渔舟唱晚</cp:lastModifiedBy>
  <cp:revision>42</cp:revision>
  <dcterms:created xsi:type="dcterms:W3CDTF">2015-05-05T08:02:00Z</dcterms:created>
  <dcterms:modified xsi:type="dcterms:W3CDTF">2019-06-12T13:24:35Z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