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9" r:id="rId2"/>
    <p:sldId id="352" r:id="rId3"/>
    <p:sldId id="363" r:id="rId4"/>
    <p:sldId id="364" r:id="rId5"/>
    <p:sldId id="383" r:id="rId6"/>
    <p:sldId id="384" r:id="rId7"/>
    <p:sldId id="365" r:id="rId8"/>
    <p:sldId id="385" r:id="rId9"/>
    <p:sldId id="386" r:id="rId10"/>
    <p:sldId id="366" r:id="rId11"/>
    <p:sldId id="367" r:id="rId12"/>
    <p:sldId id="387" r:id="rId13"/>
    <p:sldId id="388" r:id="rId14"/>
    <p:sldId id="389" r:id="rId15"/>
    <p:sldId id="390" r:id="rId16"/>
    <p:sldId id="391" r:id="rId17"/>
    <p:sldId id="369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70" r:id="rId26"/>
    <p:sldId id="399" r:id="rId27"/>
    <p:sldId id="400" r:id="rId28"/>
    <p:sldId id="401" r:id="rId29"/>
    <p:sldId id="402" r:id="rId30"/>
    <p:sldId id="403" r:id="rId31"/>
    <p:sldId id="404" r:id="rId32"/>
    <p:sldId id="498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5"/>
    <a:srgbClr val="EA0000"/>
    <a:srgbClr val="D60093"/>
    <a:srgbClr val="095BE1"/>
    <a:srgbClr val="F2644C"/>
    <a:srgbClr val="0065B0"/>
    <a:srgbClr val="444444"/>
    <a:srgbClr val="0FCED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548" autoAdjust="0"/>
  </p:normalViewPr>
  <p:slideViewPr>
    <p:cSldViewPr>
      <p:cViewPr varScale="1">
        <p:scale>
          <a:sx n="104" d="100"/>
          <a:sy n="104" d="100"/>
        </p:scale>
        <p:origin x="806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18/8/2023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18/8/2023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88" y="4135388"/>
            <a:ext cx="1008112" cy="100811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79512" y="123478"/>
            <a:ext cx="2448272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西华师范大学计算机学院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9AA9A-B51B-0C44-B12C-1AC238BD9F7C}" type="datetimeFigureOut">
              <a:rPr kumimoji="1" lang="zh-CN" altLang="en-US" smtClean="0"/>
              <a:pPr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5806913" y="2706668"/>
            <a:ext cx="5166012" cy="24356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574871" y="-21363"/>
            <a:ext cx="2869760" cy="1353018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060768" y="476"/>
            <a:ext cx="2869760" cy="1353018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等腰三角形 8"/>
          <p:cNvSpPr/>
          <p:nvPr userDrawn="1"/>
        </p:nvSpPr>
        <p:spPr>
          <a:xfrm>
            <a:off x="4565150" y="3223599"/>
            <a:ext cx="4070604" cy="1919186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1731806" y="2577413"/>
            <a:ext cx="5664016" cy="79105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7509947" y="2577413"/>
            <a:ext cx="79133" cy="7910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9043CD-2F7B-401E-79C9-BCC4EE34AE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1008112" cy="10081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375796-3FA0-02F1-5BAC-A69D6E33B97E}"/>
              </a:ext>
            </a:extLst>
          </p:cNvPr>
          <p:cNvSpPr txBox="1"/>
          <p:nvPr userDrawn="1"/>
        </p:nvSpPr>
        <p:spPr>
          <a:xfrm>
            <a:off x="1932565" y="1995686"/>
            <a:ext cx="54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工欲善其事，必先利其器</a:t>
            </a:r>
          </a:p>
        </p:txBody>
      </p:sp>
    </p:spTree>
    <p:extLst>
      <p:ext uri="{BB962C8B-B14F-4D97-AF65-F5344CB8AC3E}">
        <p14:creationId xmlns:p14="http://schemas.microsoft.com/office/powerpoint/2010/main" val="39123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2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JM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1008112" cy="100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6131CB-D9DC-5285-385C-FB72DE5C9F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1008112" cy="100811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4E4AE-CA00-3FED-9AF5-105C35F0FF3C}"/>
              </a:ext>
            </a:extLst>
          </p:cNvPr>
          <p:cNvSpPr txBox="1"/>
          <p:nvPr userDrawn="1"/>
        </p:nvSpPr>
        <p:spPr>
          <a:xfrm>
            <a:off x="837972" y="267494"/>
            <a:ext cx="207784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6B5F7D2-111B-33A5-DAF5-F869B911F332}"/>
              </a:ext>
            </a:extLst>
          </p:cNvPr>
          <p:cNvCxnSpPr/>
          <p:nvPr userDrawn="1"/>
        </p:nvCxnSpPr>
        <p:spPr>
          <a:xfrm>
            <a:off x="539552" y="1059582"/>
            <a:ext cx="82089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4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D30F9E-99C6-E31D-6880-830580BB31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1008112" cy="1008112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20EA406-944C-C78D-9F6C-88F6178642E8}"/>
              </a:ext>
            </a:extLst>
          </p:cNvPr>
          <p:cNvSpPr/>
          <p:nvPr/>
        </p:nvSpPr>
        <p:spPr>
          <a:xfrm>
            <a:off x="2842274" y="1851670"/>
            <a:ext cx="721384" cy="51277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C533BD8-5CAE-E7B4-654D-5AD967653B15}"/>
              </a:ext>
            </a:extLst>
          </p:cNvPr>
          <p:cNvSpPr/>
          <p:nvPr/>
        </p:nvSpPr>
        <p:spPr>
          <a:xfrm flipV="1">
            <a:off x="743596" y="2462451"/>
            <a:ext cx="721384" cy="512778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1E9B04-709F-8563-CBDA-87F9896E43FB}"/>
              </a:ext>
            </a:extLst>
          </p:cNvPr>
          <p:cNvSpPr/>
          <p:nvPr/>
        </p:nvSpPr>
        <p:spPr>
          <a:xfrm>
            <a:off x="683568" y="1972180"/>
            <a:ext cx="7991838" cy="880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357F566D-FD0E-93F1-4E4E-4CB1A9008015}"/>
              </a:ext>
            </a:extLst>
          </p:cNvPr>
          <p:cNvSpPr/>
          <p:nvPr/>
        </p:nvSpPr>
        <p:spPr>
          <a:xfrm>
            <a:off x="1102390" y="1852066"/>
            <a:ext cx="2103695" cy="1120452"/>
          </a:xfrm>
          <a:prstGeom prst="parallelogram">
            <a:avLst>
              <a:gd name="adj" fmla="val 48207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E0ADFF04-81E0-2AFC-0B81-534932F6B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00" y="2139950"/>
            <a:ext cx="3600450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FEB9529A-2C3F-B00A-7B24-DC559A2A7E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1012" y="2067694"/>
            <a:ext cx="948779" cy="578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0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A66A8A-DE10-7E01-DD76-9910638EC34E}"/>
              </a:ext>
            </a:extLst>
          </p:cNvPr>
          <p:cNvCxnSpPr/>
          <p:nvPr userDrawn="1"/>
        </p:nvCxnSpPr>
        <p:spPr>
          <a:xfrm>
            <a:off x="467544" y="915566"/>
            <a:ext cx="82900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7">
            <a:extLst>
              <a:ext uri="{FF2B5EF4-FFF2-40B4-BE49-F238E27FC236}">
                <a16:creationId xmlns:a16="http://schemas.microsoft.com/office/drawing/2014/main" id="{1FA53A41-78A2-25E1-CA6E-7FD4D3BCD275}"/>
              </a:ext>
            </a:extLst>
          </p:cNvPr>
          <p:cNvGrpSpPr/>
          <p:nvPr userDrawn="1"/>
        </p:nvGrpSpPr>
        <p:grpSpPr bwMode="auto">
          <a:xfrm>
            <a:off x="467544" y="413231"/>
            <a:ext cx="648072" cy="286305"/>
            <a:chOff x="0" y="0"/>
            <a:chExt cx="1041399" cy="549275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B92E0537-2754-015A-CCE1-27C4C4D54B97}"/>
                </a:ext>
              </a:extLst>
            </p:cNvPr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DA471A5-F133-7B3E-C3B0-80EC01DF018B}"/>
                </a:ext>
              </a:extLst>
            </p:cNvPr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5B6DC5EE-9A54-303E-7FC7-AA2C620BDD6C}"/>
                </a:ext>
              </a:extLst>
            </p:cNvPr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DB17A4A-07A7-6A2B-D101-CA8DFAF64D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0"/>
            <a:ext cx="1008112" cy="1008112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42D76AF3-303D-00EA-E7E2-8CA9511F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20" y="384879"/>
            <a:ext cx="5821052" cy="422672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749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zh-CN" altLang="en-US"/>
              <a:t>单击图标添加图片</a:t>
            </a:r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zh-CN" altLang="en-US"/>
              <a:t>单击图标添加图片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zh-CN" altLang="en-US"/>
              <a:t>单击图标添加图片</a:t>
            </a:r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JM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8254" y="4659982"/>
            <a:ext cx="244827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95BE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西华师范大学计算机学院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3" r:id="rId3"/>
    <p:sldLayoutId id="2147483674" r:id="rId4"/>
    <p:sldLayoutId id="2147483675" r:id="rId5"/>
    <p:sldLayoutId id="2147483661" r:id="rId6"/>
    <p:sldLayoutId id="2147483669" r:id="rId7"/>
    <p:sldLayoutId id="2147483671" r:id="rId8"/>
    <p:sldLayoutId id="2147483672" r:id="rId9"/>
    <p:sldLayoutId id="2147483676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775136" y="1275606"/>
            <a:ext cx="7685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cs typeface="+mn-ea"/>
                <a:sym typeface="+mn-lt"/>
              </a:rPr>
              <a:t>第</a:t>
            </a:r>
            <a:r>
              <a:rPr lang="en-US" altLang="zh-CN" sz="4400" dirty="0">
                <a:solidFill>
                  <a:srgbClr val="0070C0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rgbClr val="0070C0"/>
                </a:solidFill>
                <a:cs typeface="+mn-ea"/>
                <a:sym typeface="+mn-lt"/>
              </a:rPr>
              <a:t>章 </a:t>
            </a:r>
            <a:r>
              <a:rPr lang="en-US" altLang="zh-CN" sz="4400" dirty="0">
                <a:solidFill>
                  <a:srgbClr val="0070C0"/>
                </a:solidFill>
                <a:cs typeface="+mn-ea"/>
                <a:sym typeface="+mn-lt"/>
              </a:rPr>
              <a:t>JSP</a:t>
            </a:r>
            <a:r>
              <a:rPr lang="zh-CN" altLang="en-US" sz="4400" dirty="0">
                <a:solidFill>
                  <a:srgbClr val="0070C0"/>
                </a:solidFill>
                <a:cs typeface="+mn-ea"/>
                <a:sym typeface="+mn-lt"/>
              </a:rPr>
              <a:t>的基本语法</a:t>
            </a:r>
            <a:endParaRPr lang="en-US" altLang="zh-CN" sz="4400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8584F9-1295-D315-43B2-EAF58EFAA584}"/>
              </a:ext>
            </a:extLst>
          </p:cNvPr>
          <p:cNvCxnSpPr/>
          <p:nvPr/>
        </p:nvCxnSpPr>
        <p:spPr>
          <a:xfrm>
            <a:off x="1115616" y="2283718"/>
            <a:ext cx="705678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C593EDF-013B-EB16-29D1-C71920984CF4}"/>
              </a:ext>
            </a:extLst>
          </p:cNvPr>
          <p:cNvSpPr txBox="1"/>
          <p:nvPr/>
        </p:nvSpPr>
        <p:spPr>
          <a:xfrm>
            <a:off x="1115616" y="257175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《Java Web</a:t>
            </a:r>
            <a:r>
              <a:rPr lang="zh-CN" altLang="en-US" dirty="0">
                <a:latin typeface="+mn-ea"/>
              </a:rPr>
              <a:t>开发从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1》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AFA1BB-61E5-24A9-448E-26312E045860}"/>
              </a:ext>
            </a:extLst>
          </p:cNvPr>
          <p:cNvSpPr txBox="1"/>
          <p:nvPr/>
        </p:nvSpPr>
        <p:spPr>
          <a:xfrm>
            <a:off x="5580112" y="357986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主讲：滕云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9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11A93-D58D-8144-0266-C2FC4B0A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2.2.1  page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123639-1A0C-126F-1D9B-7231C9FAD945}"/>
              </a:ext>
            </a:extLst>
          </p:cNvPr>
          <p:cNvSpPr txBox="1"/>
          <p:nvPr/>
        </p:nvSpPr>
        <p:spPr>
          <a:xfrm>
            <a:off x="395536" y="1131590"/>
            <a:ext cx="845820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/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指令是页面指令，定义在整个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页面范围有效的属性和相关的功能。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指令可以指定使用的脚本语言、导入需要的类、输出内容的类型、处理异常的错误页面以及页面输出缓存的大小，还可以一次性设置多个属性。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46E2DD-F55E-D9D4-F76C-8EC856A8BA41}"/>
              </a:ext>
            </a:extLst>
          </p:cNvPr>
          <p:cNvSpPr txBox="1"/>
          <p:nvPr/>
        </p:nvSpPr>
        <p:spPr>
          <a:xfrm>
            <a:off x="395536" y="2614152"/>
            <a:ext cx="8296275" cy="1092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/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页面可以包含多个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指令。</a:t>
            </a:r>
          </a:p>
          <a:p>
            <a:pPr indent="269875" algn="just">
              <a:spcAft>
                <a:spcPts val="600"/>
              </a:spcAft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其语法格式如下：</a:t>
            </a:r>
          </a:p>
          <a:p>
            <a:pPr indent="269875"/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&lt;%@ page attribute="value" %&gt;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0219DF-01A6-AB9B-3C2A-44D4952C40C1}"/>
              </a:ext>
            </a:extLst>
          </p:cNvPr>
          <p:cNvSpPr txBox="1"/>
          <p:nvPr/>
        </p:nvSpPr>
        <p:spPr>
          <a:xfrm>
            <a:off x="395536" y="3867894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5113"/>
            <a:r>
              <a:rPr lang="zh-CN" altLang="en-US" sz="2000" u="sng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右</a:t>
            </a:r>
            <a:r>
              <a:rPr lang="zh-CN" altLang="zh-CN" sz="2000" u="sng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表所示是</a:t>
            </a:r>
            <a:r>
              <a:rPr lang="en-US" altLang="zh-CN" sz="2000" u="sng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Page</a:t>
            </a:r>
            <a:r>
              <a:rPr lang="zh-CN" altLang="zh-CN" sz="2000" u="sng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指令的属性。</a:t>
            </a:r>
            <a:endParaRPr lang="zh-CN" altLang="en-US" sz="2000" u="sng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B2D1555-149E-B2F8-83F2-4E24F2C19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23351"/>
              </p:ext>
            </p:extLst>
          </p:nvPr>
        </p:nvGraphicFramePr>
        <p:xfrm>
          <a:off x="1619672" y="893583"/>
          <a:ext cx="7306071" cy="399707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07683">
                  <a:extLst>
                    <a:ext uri="{9D8B030D-6E8A-4147-A177-3AD203B41FA5}">
                      <a16:colId xmlns:a16="http://schemas.microsoft.com/office/drawing/2014/main" val="3337613761"/>
                    </a:ext>
                  </a:extLst>
                </a:gridCol>
                <a:gridCol w="5298388">
                  <a:extLst>
                    <a:ext uri="{9D8B030D-6E8A-4147-A177-3AD203B41FA5}">
                      <a16:colId xmlns:a16="http://schemas.microsoft.com/office/drawing/2014/main" val="2475808855"/>
                    </a:ext>
                  </a:extLst>
                </a:gridCol>
              </a:tblGrid>
              <a:tr h="24878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zh-CN" sz="1600">
                          <a:effectLst/>
                        </a:rPr>
                        <a:t>属性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zh-CN" sz="1600" dirty="0">
                          <a:effectLst/>
                        </a:rPr>
                        <a:t>描述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302701"/>
                  </a:ext>
                </a:extLst>
              </a:tr>
              <a:tr h="25527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 dirty="0">
                          <a:effectLst/>
                        </a:rPr>
                        <a:t>buffer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指定</a:t>
                      </a:r>
                      <a:r>
                        <a:rPr lang="en-US" sz="1600" kern="100">
                          <a:effectLst/>
                        </a:rPr>
                        <a:t>out</a:t>
                      </a:r>
                      <a:r>
                        <a:rPr lang="zh-CN" sz="1600" kern="100">
                          <a:effectLst/>
                        </a:rPr>
                        <a:t>对象使用缓冲区的大小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1272245"/>
                  </a:ext>
                </a:extLst>
              </a:tr>
              <a:tr h="26006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autoFlush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控制</a:t>
                      </a:r>
                      <a:r>
                        <a:rPr lang="en-US" sz="1600" kern="100" dirty="0">
                          <a:effectLst/>
                        </a:rPr>
                        <a:t>out</a:t>
                      </a:r>
                      <a:r>
                        <a:rPr lang="zh-CN" sz="1600" kern="100" dirty="0">
                          <a:effectLst/>
                        </a:rPr>
                        <a:t>对象的缓存区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869819"/>
                  </a:ext>
                </a:extLst>
              </a:tr>
              <a:tr h="26484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contentType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指定当前</a:t>
                      </a:r>
                      <a:r>
                        <a:rPr lang="en-US" sz="1600" kern="100">
                          <a:effectLst/>
                        </a:rPr>
                        <a:t>JSP</a:t>
                      </a:r>
                      <a:r>
                        <a:rPr lang="zh-CN" sz="1600" kern="100">
                          <a:effectLst/>
                        </a:rPr>
                        <a:t>页面的</a:t>
                      </a:r>
                      <a:r>
                        <a:rPr lang="en-US" sz="1600" kern="100">
                          <a:effectLst/>
                        </a:rPr>
                        <a:t>MIME</a:t>
                      </a:r>
                      <a:r>
                        <a:rPr lang="zh-CN" sz="1600" kern="100">
                          <a:effectLst/>
                        </a:rPr>
                        <a:t>类型和字符编码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9663500"/>
                  </a:ext>
                </a:extLst>
              </a:tr>
              <a:tr h="34163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errorPage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指定当</a:t>
                      </a:r>
                      <a:r>
                        <a:rPr lang="en-US" sz="1600" kern="100">
                          <a:effectLst/>
                        </a:rPr>
                        <a:t>JSP</a:t>
                      </a:r>
                      <a:r>
                        <a:rPr lang="zh-CN" sz="1600" kern="100">
                          <a:effectLst/>
                        </a:rPr>
                        <a:t>页面发生异常时需要转向的错误处理页面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5039"/>
                  </a:ext>
                </a:extLst>
              </a:tr>
              <a:tr h="307389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isErrorPage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指定当前页面是否可作为另一个</a:t>
                      </a:r>
                      <a:r>
                        <a:rPr lang="en-US" sz="1600" kern="100" dirty="0">
                          <a:effectLst/>
                        </a:rPr>
                        <a:t>JSP</a:t>
                      </a:r>
                      <a:r>
                        <a:rPr lang="zh-CN" sz="1600" kern="100" dirty="0">
                          <a:effectLst/>
                        </a:rPr>
                        <a:t>页面的错误处理页面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419769"/>
                  </a:ext>
                </a:extLst>
              </a:tr>
              <a:tr h="27314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extends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指定</a:t>
                      </a:r>
                      <a:r>
                        <a:rPr lang="en-US" sz="1600" kern="100">
                          <a:effectLst/>
                        </a:rPr>
                        <a:t>Servlet</a:t>
                      </a:r>
                      <a:r>
                        <a:rPr lang="zh-CN" sz="1600" kern="100">
                          <a:effectLst/>
                        </a:rPr>
                        <a:t>从哪一个类继承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2032360"/>
                  </a:ext>
                </a:extLst>
              </a:tr>
              <a:tr h="27792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import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导入要使用的</a:t>
                      </a:r>
                      <a:r>
                        <a:rPr lang="en-US" sz="1600" kern="100" dirty="0">
                          <a:effectLst/>
                        </a:rPr>
                        <a:t>Java</a:t>
                      </a:r>
                      <a:r>
                        <a:rPr lang="zh-CN" sz="1600" kern="100" dirty="0">
                          <a:effectLst/>
                        </a:rPr>
                        <a:t>类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874376"/>
                  </a:ext>
                </a:extLst>
              </a:tr>
              <a:tr h="28271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info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定义</a:t>
                      </a:r>
                      <a:r>
                        <a:rPr lang="en-US" sz="1600" kern="100">
                          <a:effectLst/>
                        </a:rPr>
                        <a:t>JSP</a:t>
                      </a:r>
                      <a:r>
                        <a:rPr lang="zh-CN" sz="1600" kern="100">
                          <a:effectLst/>
                        </a:rPr>
                        <a:t>页面的描述信息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338503"/>
                  </a:ext>
                </a:extLst>
              </a:tr>
              <a:tr h="28749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isThreadSafe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指定对</a:t>
                      </a:r>
                      <a:r>
                        <a:rPr lang="en-US" sz="1600" kern="100">
                          <a:effectLst/>
                        </a:rPr>
                        <a:t>JSP</a:t>
                      </a:r>
                      <a:r>
                        <a:rPr lang="zh-CN" sz="1600" kern="100">
                          <a:effectLst/>
                        </a:rPr>
                        <a:t>页面的访问是否为线程安全的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4299616"/>
                  </a:ext>
                </a:extLst>
              </a:tr>
              <a:tr h="29227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language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定义</a:t>
                      </a:r>
                      <a:r>
                        <a:rPr lang="en-US" sz="1600" kern="100">
                          <a:effectLst/>
                        </a:rPr>
                        <a:t>JSP</a:t>
                      </a:r>
                      <a:r>
                        <a:rPr lang="zh-CN" sz="1600" kern="100">
                          <a:effectLst/>
                        </a:rPr>
                        <a:t>页面所用的脚本语言，默认是</a:t>
                      </a:r>
                      <a:r>
                        <a:rPr lang="en-US" sz="1600" kern="100">
                          <a:effectLst/>
                        </a:rPr>
                        <a:t>Java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885619"/>
                  </a:ext>
                </a:extLst>
              </a:tr>
              <a:tr h="2970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session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指定</a:t>
                      </a:r>
                      <a:r>
                        <a:rPr lang="en-US" sz="1600" kern="100">
                          <a:effectLst/>
                        </a:rPr>
                        <a:t>JSP</a:t>
                      </a:r>
                      <a:r>
                        <a:rPr lang="zh-CN" sz="1600" kern="100">
                          <a:effectLst/>
                        </a:rPr>
                        <a:t>页面是否使用</a:t>
                      </a:r>
                      <a:r>
                        <a:rPr lang="en-US" sz="1600" kern="100">
                          <a:effectLst/>
                        </a:rPr>
                        <a:t>Session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4904664"/>
                  </a:ext>
                </a:extLst>
              </a:tr>
              <a:tr h="30184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isELIgnored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>
                          <a:effectLst/>
                        </a:rPr>
                        <a:t>指定是否执行</a:t>
                      </a:r>
                      <a:r>
                        <a:rPr lang="en-US" sz="1600" kern="100">
                          <a:effectLst/>
                        </a:rPr>
                        <a:t>EL</a:t>
                      </a:r>
                      <a:r>
                        <a:rPr lang="zh-CN" sz="1600" kern="100">
                          <a:effectLst/>
                        </a:rPr>
                        <a:t>表达式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4585751"/>
                  </a:ext>
                </a:extLst>
              </a:tr>
              <a:tr h="30663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en-US" sz="1600" kern="100">
                          <a:effectLst/>
                        </a:rPr>
                        <a:t>isScriptingEnabled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确定脚本元素能否被使用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236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3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BE0616C-B6B5-8996-B107-DE8F3075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384175"/>
            <a:ext cx="5821362" cy="423863"/>
          </a:xfrm>
        </p:spPr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2.2.1  page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02A49A-6F47-D4CB-8AD3-4841AC0E8DE1}"/>
              </a:ext>
            </a:extLst>
          </p:cNvPr>
          <p:cNvSpPr txBox="1"/>
          <p:nvPr/>
        </p:nvSpPr>
        <p:spPr>
          <a:xfrm>
            <a:off x="539552" y="113159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8163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可以在一个页面上使用多个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指令，其中的属性只能使用一次（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属性除外）。示例代码如下：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05BE4C-44DB-10FD-7392-90EBBCB3C8D8}"/>
              </a:ext>
            </a:extLst>
          </p:cNvPr>
          <p:cNvSpPr/>
          <p:nvPr/>
        </p:nvSpPr>
        <p:spPr>
          <a:xfrm>
            <a:off x="827584" y="1923678"/>
            <a:ext cx="7920880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C6F1B-1E6E-A816-F1D5-E73DDD75006A}"/>
              </a:ext>
            </a:extLst>
          </p:cNvPr>
          <p:cNvSpPr txBox="1"/>
          <p:nvPr/>
        </p:nvSpPr>
        <p:spPr>
          <a:xfrm>
            <a:off x="1547664" y="1995686"/>
            <a:ext cx="66967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&lt;%@ page contentType="text/html;charset=UTF-8" language="java" %&gt;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&lt;%@ page import="java.util.Date" %&gt;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&lt;%@ page import="java.text.SimpleDateFormat" %&gt;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 &lt;title&gt;Page 指令&lt;/title&gt;&lt;/head&gt;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&lt;body&gt;&lt;h2&gt;Page 指令示例：&lt;/h2&gt;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&lt;%  Date dNow = new Date( ); 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out.print( "&lt;h2 &gt;" +dNow.toString()+"&lt;/h2&gt;"); 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SimpleDateFormat ft = new SimpleDateFormat (“yyyy-MM-dd HH:mm:ss”);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out.print( "&lt;h2 &gt;" + ft.format(dNow) + "&lt;/h2&gt;");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8730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414A5-93E7-ABC2-FB10-8FB459CF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  include</a:t>
            </a:r>
            <a:r>
              <a:rPr lang="zh-CN" altLang="en-US" dirty="0"/>
              <a:t>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783F93-171F-B4EB-7EEE-E6E279387CD9}"/>
              </a:ext>
            </a:extLst>
          </p:cNvPr>
          <p:cNvSpPr txBox="1"/>
          <p:nvPr/>
        </p:nvSpPr>
        <p:spPr>
          <a:xfrm>
            <a:off x="457200" y="1131590"/>
            <a:ext cx="8229599" cy="36040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534988" algn="just">
              <a:lnSpc>
                <a:spcPct val="80000"/>
              </a:lnSpc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include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指令用于通知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引擎在编译当前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页面时，将其他文件中的内容引入当前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页面转换成的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源文件中，这种源文件级别引入的方式称为静态引入。当前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页面与静态引入的文件紧密结合为一个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。这些文件可以是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页面、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页面、文本文件或一段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代码。</a:t>
            </a:r>
          </a:p>
          <a:p>
            <a:pPr indent="269875" algn="just">
              <a:lnSpc>
                <a:spcPct val="80000"/>
              </a:lnSpc>
              <a:spcAft>
                <a:spcPts val="600"/>
              </a:spcAft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其语法格式如下：</a:t>
            </a:r>
          </a:p>
          <a:p>
            <a:pPr indent="269875">
              <a:lnSpc>
                <a:spcPct val="80000"/>
              </a:lnSpc>
            </a:pPr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&lt;%@ include file="</a:t>
            </a:r>
            <a:r>
              <a:rPr lang="en-US" altLang="zh-CN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relativeURL|absoluteURL</a:t>
            </a:r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%&gt;</a:t>
            </a:r>
            <a:endParaRPr lang="zh-CN" altLang="zh-CN" i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属性指定被包含的文件，不支持任何表达式，例如下面是错误的用法：</a:t>
            </a:r>
          </a:p>
          <a:p>
            <a:pPr indent="269875">
              <a:lnSpc>
                <a:spcPct val="8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 String f="my.html"; %&gt;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ct val="80000"/>
              </a:lnSpc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&lt;%@ include file="&lt;%=f %&gt;" %&gt;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不可以在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file 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所指定的文件后接任何参数，如下用法也是错误的：</a:t>
            </a:r>
          </a:p>
          <a:p>
            <a:pPr indent="269875">
              <a:lnSpc>
                <a:spcPct val="8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&lt;%@ include file="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my.jsp?id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=100" %&gt;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9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D760956-F78D-F074-050D-3B04F61E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384175"/>
            <a:ext cx="5821362" cy="423863"/>
          </a:xfrm>
        </p:spPr>
        <p:txBody>
          <a:bodyPr/>
          <a:lstStyle/>
          <a:p>
            <a:r>
              <a:rPr lang="en-US" altLang="zh-CN" dirty="0"/>
              <a:t>2.2.2  include</a:t>
            </a:r>
            <a:r>
              <a:rPr lang="zh-CN" altLang="en-US" dirty="0"/>
              <a:t>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CBA82B-22CD-C000-69F2-E9D9E9A9AAF4}"/>
              </a:ext>
            </a:extLst>
          </p:cNvPr>
          <p:cNvSpPr txBox="1"/>
          <p:nvPr/>
        </p:nvSpPr>
        <p:spPr>
          <a:xfrm>
            <a:off x="467544" y="113159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属性值以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”/”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开关，将在当前应用程序的要目录下查找文件；如果是以文件名或文件夹名开头的，则在当前页面所有的目录下查找文件。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73B218-DF9D-9AAD-CE60-0354D7DEB402}"/>
              </a:ext>
            </a:extLst>
          </p:cNvPr>
          <p:cNvSpPr txBox="1"/>
          <p:nvPr/>
        </p:nvSpPr>
        <p:spPr>
          <a:xfrm>
            <a:off x="611560" y="249974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提示：使用</a:t>
            </a:r>
            <a:r>
              <a:rPr lang="en-US" altLang="zh-CN" dirty="0"/>
              <a:t>include</a:t>
            </a:r>
            <a:r>
              <a:rPr lang="zh-CN" altLang="en-US" dirty="0"/>
              <a:t>指令包含的文件将原封不动地插入</a:t>
            </a:r>
            <a:r>
              <a:rPr lang="en-US" altLang="zh-CN" dirty="0"/>
              <a:t>JSP</a:t>
            </a:r>
            <a:r>
              <a:rPr lang="zh-CN" altLang="en-US" dirty="0"/>
              <a:t>文件中，因此在所包含的文件中不能使用标记，否则会因为与原有的</a:t>
            </a:r>
            <a:r>
              <a:rPr lang="en-US" altLang="zh-CN" dirty="0"/>
              <a:t>JSP</a:t>
            </a:r>
            <a:r>
              <a:rPr lang="zh-CN" altLang="en-US" dirty="0"/>
              <a:t>文件有相同标记而产生错误。另外，因为源文件和被包含的文件可以相互访问彼此定义的变量和方法，所以要避免变量和方法的命名冲突。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D45913-4D1A-E40B-B671-ED1DDCD873C0}"/>
              </a:ext>
            </a:extLst>
          </p:cNvPr>
          <p:cNvSpPr txBox="1"/>
          <p:nvPr/>
        </p:nvSpPr>
        <p:spPr>
          <a:xfrm>
            <a:off x="755576" y="393990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示例见教材。</a:t>
            </a:r>
          </a:p>
        </p:txBody>
      </p:sp>
    </p:spTree>
    <p:extLst>
      <p:ext uri="{BB962C8B-B14F-4D97-AF65-F5344CB8AC3E}">
        <p14:creationId xmlns:p14="http://schemas.microsoft.com/office/powerpoint/2010/main" val="412450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01863-EB4A-2B9B-AA0B-0CAD668B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en-US" altLang="zh-CN" dirty="0" err="1"/>
              <a:t>taglib</a:t>
            </a:r>
            <a:r>
              <a:rPr lang="zh-CN" altLang="en-US" dirty="0"/>
              <a:t>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C83F7-B458-0CAC-13E2-06A3B54657EC}"/>
              </a:ext>
            </a:extLst>
          </p:cNvPr>
          <p:cNvSpPr txBox="1"/>
          <p:nvPr/>
        </p:nvSpPr>
        <p:spPr>
          <a:xfrm>
            <a:off x="395536" y="1131590"/>
            <a:ext cx="7858125" cy="2395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534988" algn="just"/>
            <a:r>
              <a:rPr lang="en-US" altLang="zh-CN" sz="20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taglib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指令可以引入一个自定义标签集合的标签库，包括库路径、自定义标签。</a:t>
            </a:r>
          </a:p>
          <a:p>
            <a:pPr indent="534988" algn="just">
              <a:spcAft>
                <a:spcPts val="600"/>
              </a:spcAft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其语法格式如下：</a:t>
            </a:r>
          </a:p>
          <a:p>
            <a:pPr indent="269875"/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&lt;%@ </a:t>
            </a:r>
            <a:r>
              <a:rPr lang="en-US" altLang="zh-CN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taglib</a:t>
            </a:r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prefix="</a:t>
            </a:r>
            <a:r>
              <a:rPr lang="en-US" altLang="zh-CN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prefixOfTag</a:t>
            </a:r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%&gt;</a:t>
            </a:r>
            <a:endParaRPr lang="zh-CN" altLang="zh-CN" i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34988" algn="just">
              <a:spcBef>
                <a:spcPts val="755"/>
              </a:spcBef>
            </a:pPr>
            <a:r>
              <a:rPr lang="en-US" altLang="zh-CN" sz="20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uri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属性确定标签库的位置，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prefix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属性指定标签库的前缀。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34988" algn="just"/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%TOMCAT_HOME%/webapps/examples/WEB-INF/lib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复制到项目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web/WEB-INF/lib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目录下。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D09F8-8A63-2CB3-971F-68D06E7D67CE}"/>
              </a:ext>
            </a:extLst>
          </p:cNvPr>
          <p:cNvSpPr txBox="1"/>
          <p:nvPr/>
        </p:nvSpPr>
        <p:spPr>
          <a:xfrm>
            <a:off x="899592" y="36518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示例代码：</a:t>
            </a:r>
            <a:endParaRPr lang="zh-CN" altLang="en-US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C90D05-2819-ADCC-1977-F66250FCA009}"/>
              </a:ext>
            </a:extLst>
          </p:cNvPr>
          <p:cNvSpPr txBox="1"/>
          <p:nvPr/>
        </p:nvSpPr>
        <p:spPr>
          <a:xfrm>
            <a:off x="1691680" y="1707654"/>
            <a:ext cx="734481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&lt;%@ page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contentType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="text/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html;charset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=UTF-8" language="java" %&gt;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&lt;%@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taglib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prefix="c"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="http://java.sun.com/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jstl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/core" %&gt;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&lt;html&gt;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&lt;head&gt;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&lt;title&gt;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Taglib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标签库使用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&lt;/title&gt;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&lt;/head&gt;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&lt;body&gt;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c:out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value="Hello,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Taglib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"&gt;&lt;/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c:out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&lt;/body&gt;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&lt;/html&gt;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2B105-41A3-B9E6-18AD-2A8595172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脚本标识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6EF9D1-534C-A1B2-C626-25D9AE5BD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6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DC64A-3DDD-2081-E46A-69F45C6C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2.3.1  JSP</a:t>
            </a:r>
            <a:r>
              <a:rPr lang="zh-CN" altLang="en-US" dirty="0"/>
              <a:t>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CA9F73-544F-D8F0-6D53-44CCA52B2E28}"/>
              </a:ext>
            </a:extLst>
          </p:cNvPr>
          <p:cNvSpPr txBox="1"/>
          <p:nvPr/>
        </p:nvSpPr>
        <p:spPr>
          <a:xfrm>
            <a:off x="454236" y="1131590"/>
            <a:ext cx="8235528" cy="1908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534988" algn="just"/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表达式中包含的脚本语言先被转化成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，然后插入表达式出现的地方。表达式元素中可以包含任何符合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语言规范的表达式，但是不能使用分号来结束表达式。</a:t>
            </a:r>
          </a:p>
          <a:p>
            <a:pPr indent="266700" algn="just"/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表达式的语法格式如下：</a:t>
            </a:r>
          </a:p>
          <a:p>
            <a:pPr indent="266700" algn="just"/>
            <a:r>
              <a:rPr lang="en-US" altLang="zh-CN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&lt;%= </a:t>
            </a:r>
            <a:r>
              <a:rPr lang="zh-CN" altLang="en-US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表达式 </a:t>
            </a:r>
            <a:r>
              <a:rPr lang="en-US" altLang="zh-CN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%&gt;</a:t>
            </a:r>
          </a:p>
          <a:p>
            <a:pPr indent="266700" algn="just"/>
            <a:r>
              <a:rPr lang="zh-CN" altLang="en-US" sz="20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&lt;%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之间不可以有空格，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与其后面的表达式之间可以有空格。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016750-7AB3-4A7B-ED54-1B2D214B4ED3}"/>
              </a:ext>
            </a:extLst>
          </p:cNvPr>
          <p:cNvSpPr txBox="1"/>
          <p:nvPr/>
        </p:nvSpPr>
        <p:spPr>
          <a:xfrm>
            <a:off x="2051720" y="1608644"/>
            <a:ext cx="6768752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&lt;%String name="admin";%&gt;</a:t>
            </a:r>
          </a:p>
          <a:p>
            <a:pPr indent="266700" algn="just"/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&lt;%= name %&gt;&lt;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+ 6 = &lt;%= 5+6 %&gt;&lt;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&lt;p&gt;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&lt;%String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="test.jpg";%&gt;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imgaes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/&lt;%=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%&gt;"&gt;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&lt;/p&gt;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&lt;p&gt;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今天的日期是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&lt;%= (new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java.util.Date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()).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toLocaleString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%&gt;</a:t>
            </a:r>
          </a:p>
          <a:p>
            <a:pPr indent="266700"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&lt;/p&gt;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E86434-EB51-E69A-C8B8-25149A9B7651}"/>
              </a:ext>
            </a:extLst>
          </p:cNvPr>
          <p:cNvSpPr txBox="1"/>
          <p:nvPr/>
        </p:nvSpPr>
        <p:spPr>
          <a:xfrm>
            <a:off x="827584" y="32198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示例代码：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40294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C70E-5A03-1B70-5E37-6CA2B258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声明标识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C4988E-0934-6725-C3BF-4038EB310DF6}"/>
              </a:ext>
            </a:extLst>
          </p:cNvPr>
          <p:cNvSpPr txBox="1"/>
          <p:nvPr/>
        </p:nvSpPr>
        <p:spPr>
          <a:xfrm>
            <a:off x="374712" y="1059582"/>
            <a:ext cx="8394576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534988" algn="just"/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一个声明语句可以声明一个或多个变量或方法，供后面的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代码使用。在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文件中，必须先声明这些变量和方法，然后才能使用它们。服务器执行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页面时，会将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页面转换为 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Servlet 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类，在该类中会把使用 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 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声明标识定义的变量和方法转换为类的成员和方法。</a:t>
            </a:r>
          </a:p>
          <a:p>
            <a:pPr indent="266700" algn="just"/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声明标识语法如下：</a:t>
            </a:r>
          </a:p>
          <a:p>
            <a:pPr indent="266700" algn="just"/>
            <a:r>
              <a:rPr lang="en-US" altLang="zh-CN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&lt;%! </a:t>
            </a:r>
            <a:r>
              <a:rPr lang="zh-CN" altLang="en-US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声明变量或方法的代码 </a:t>
            </a:r>
            <a:r>
              <a:rPr lang="en-US" altLang="zh-CN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%&gt;</a:t>
            </a:r>
          </a:p>
          <a:p>
            <a:pPr indent="266700" algn="just"/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&lt;%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与！之间不可以有空格，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&lt;%!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%&gt;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可以不在同一行。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67E483-1BB2-C495-AEF7-1EABBCE9C792}"/>
              </a:ext>
            </a:extLst>
          </p:cNvPr>
          <p:cNvSpPr txBox="1"/>
          <p:nvPr/>
        </p:nvSpPr>
        <p:spPr>
          <a:xfrm>
            <a:off x="3059832" y="1779662"/>
            <a:ext cx="4968552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&lt;%!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int number =0;//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声明全局变量</a:t>
            </a:r>
          </a:p>
          <a:p>
            <a:pPr indent="266700" algn="just"/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count(){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number ++;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number;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&lt;p&gt;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页面刷新的次数：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&lt;%= count() %&gt;</a:t>
            </a:r>
          </a:p>
          <a:p>
            <a:pPr indent="266700"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&lt;/p&gt;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6E73D8-3DBF-014B-482A-307C9E3CD5E2}"/>
              </a:ext>
            </a:extLst>
          </p:cNvPr>
          <p:cNvSpPr txBox="1"/>
          <p:nvPr/>
        </p:nvSpPr>
        <p:spPr>
          <a:xfrm>
            <a:off x="755576" y="343584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示例代码：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6110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5AAF4-9912-4679-E895-6EE5F516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2.3.3  </a:t>
            </a:r>
            <a:r>
              <a:rPr lang="zh-CN" altLang="en-US" dirty="0"/>
              <a:t>脚本程序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F5672C-DECD-517A-DEF2-080813B3B5A4}"/>
              </a:ext>
            </a:extLst>
          </p:cNvPr>
          <p:cNvSpPr txBox="1"/>
          <p:nvPr/>
        </p:nvSpPr>
        <p:spPr>
          <a:xfrm>
            <a:off x="467544" y="987574"/>
            <a:ext cx="8327922" cy="3578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lnSpc>
                <a:spcPct val="90000"/>
              </a:lnSpc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脚本程序可以包含任意的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语句、变量、方法或表达式。</a:t>
            </a:r>
          </a:p>
          <a:p>
            <a:pPr indent="269875" algn="just">
              <a:lnSpc>
                <a:spcPct val="90000"/>
              </a:lnSpc>
              <a:spcAft>
                <a:spcPts val="600"/>
              </a:spcAft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语法如下：</a:t>
            </a:r>
          </a:p>
          <a:p>
            <a:pPr indent="269875">
              <a:lnSpc>
                <a:spcPct val="90000"/>
              </a:lnSpc>
            </a:pPr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 Java</a:t>
            </a:r>
            <a:r>
              <a:rPr lang="zh-CN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代码或是脚本代码</a:t>
            </a:r>
            <a:r>
              <a:rPr lang="en-US" altLang="zh-CN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%&gt;</a:t>
            </a:r>
            <a:endParaRPr lang="zh-CN" altLang="zh-CN" i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4000" algn="just">
              <a:lnSpc>
                <a:spcPct val="90000"/>
              </a:lnSpc>
              <a:spcBef>
                <a:spcPts val="800"/>
              </a:spcBef>
              <a:spcAft>
                <a:spcPts val="600"/>
              </a:spcAft>
            </a:pP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注意：代码片段就是在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页面中嵌入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代码或脚本代码。代码片段将在页面请求的处理期间被执行。</a:t>
            </a:r>
            <a:endParaRPr lang="en-US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54000" algn="just">
              <a:lnSpc>
                <a:spcPct val="90000"/>
              </a:lnSpc>
              <a:spcBef>
                <a:spcPts val="800"/>
              </a:spcBef>
              <a:spcAft>
                <a:spcPts val="600"/>
              </a:spcAft>
            </a:pP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）通过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代码可以定义变量或流程控制语句等。</a:t>
            </a:r>
          </a:p>
          <a:p>
            <a:pPr indent="254000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）通过脚本代码可以应用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的内置对象在页面输出内容、处理请求和响应、访问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会话等。</a:t>
            </a:r>
          </a:p>
          <a:p>
            <a:pPr indent="254000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提示：代码片段与声明标识的区别是，通过声明标识创建的变量和方法在当前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页面中有效，它的生命周期是从创建开始到服务器关闭结束；代码片段创建的变量或方法也是在当前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页面中有效，但它的生命周期是页面关闭后就会被销毁。</a:t>
            </a:r>
          </a:p>
        </p:txBody>
      </p:sp>
    </p:spTree>
    <p:extLst>
      <p:ext uri="{BB962C8B-B14F-4D97-AF65-F5344CB8AC3E}">
        <p14:creationId xmlns:p14="http://schemas.microsoft.com/office/powerpoint/2010/main" val="310203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CB1249F-EEEB-B270-6747-9DD7C8031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注释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9DF59-F0D6-6EB8-AB29-03CB0A6D1E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30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E8F3305-635C-54C7-9A2D-2D8D66C0B2CD}"/>
              </a:ext>
            </a:extLst>
          </p:cNvPr>
          <p:cNvSpPr txBox="1"/>
          <p:nvPr/>
        </p:nvSpPr>
        <p:spPr>
          <a:xfrm>
            <a:off x="837972" y="267494"/>
            <a:ext cx="207784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0F54DD-AECD-B134-539E-E5CDCE6DB3E4}"/>
              </a:ext>
            </a:extLst>
          </p:cNvPr>
          <p:cNvCxnSpPr/>
          <p:nvPr/>
        </p:nvCxnSpPr>
        <p:spPr>
          <a:xfrm>
            <a:off x="539552" y="1059582"/>
            <a:ext cx="82089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2DAB13F-D2EE-A611-DA07-4B34D0ECAC9D}"/>
              </a:ext>
            </a:extLst>
          </p:cNvPr>
          <p:cNvGrpSpPr/>
          <p:nvPr/>
        </p:nvGrpSpPr>
        <p:grpSpPr>
          <a:xfrm>
            <a:off x="1547664" y="1131591"/>
            <a:ext cx="5012468" cy="472663"/>
            <a:chOff x="1547664" y="1231695"/>
            <a:chExt cx="4469513" cy="47266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FAAC2D7-0095-C22B-62D4-BEC458511768}"/>
                </a:ext>
              </a:extLst>
            </p:cNvPr>
            <p:cNvGrpSpPr/>
            <p:nvPr/>
          </p:nvGrpSpPr>
          <p:grpSpPr>
            <a:xfrm>
              <a:off x="1547664" y="1246753"/>
              <a:ext cx="1036205" cy="416264"/>
              <a:chOff x="2215144" y="982844"/>
              <a:chExt cx="1244730" cy="842780"/>
            </a:xfrm>
          </p:grpSpPr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26A0E587-3699-28CE-4C28-86148A843081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文本框 9">
                <a:extLst>
                  <a:ext uri="{FF2B5EF4-FFF2-40B4-BE49-F238E27FC236}">
                    <a16:creationId xmlns:a16="http://schemas.microsoft.com/office/drawing/2014/main" id="{E0E19EF6-39C8-5C78-9DBD-62296E7B3FEB}"/>
                  </a:ext>
                </a:extLst>
              </p:cNvPr>
              <p:cNvSpPr txBox="1"/>
              <p:nvPr/>
            </p:nvSpPr>
            <p:spPr>
              <a:xfrm>
                <a:off x="2393075" y="1005670"/>
                <a:ext cx="1066799" cy="814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0A63CA9-3EC3-33D4-3569-12B9DB892153}"/>
                </a:ext>
              </a:extLst>
            </p:cNvPr>
            <p:cNvGrpSpPr/>
            <p:nvPr/>
          </p:nvGrpSpPr>
          <p:grpSpPr>
            <a:xfrm>
              <a:off x="1547664" y="1231695"/>
              <a:ext cx="4469513" cy="472663"/>
              <a:chOff x="4315150" y="953426"/>
              <a:chExt cx="3857250" cy="613228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26D19E8-C77D-CD13-476F-27858858BCF2}"/>
                  </a:ext>
                </a:extLst>
              </p:cNvPr>
              <p:cNvSpPr/>
              <p:nvPr/>
            </p:nvSpPr>
            <p:spPr>
              <a:xfrm>
                <a:off x="5154492" y="997642"/>
                <a:ext cx="2827147" cy="56901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了解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JSP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页面</a:t>
                </a:r>
                <a:endParaRPr lang="en-GB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EDAA5B2B-AA17-8662-D007-4788B073C4E4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9785977-A47B-BE9E-CC21-7CF802151687}"/>
              </a:ext>
            </a:extLst>
          </p:cNvPr>
          <p:cNvGrpSpPr/>
          <p:nvPr/>
        </p:nvGrpSpPr>
        <p:grpSpPr>
          <a:xfrm>
            <a:off x="1547664" y="1844510"/>
            <a:ext cx="5012468" cy="439917"/>
            <a:chOff x="1547664" y="1851672"/>
            <a:chExt cx="4469513" cy="43991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05CD2D4-492F-9021-BCD2-CA28B74B2CB7}"/>
                </a:ext>
              </a:extLst>
            </p:cNvPr>
            <p:cNvGrpSpPr/>
            <p:nvPr/>
          </p:nvGrpSpPr>
          <p:grpSpPr>
            <a:xfrm>
              <a:off x="1547664" y="1871696"/>
              <a:ext cx="1036205" cy="419893"/>
              <a:chOff x="2215144" y="2026500"/>
              <a:chExt cx="1244730" cy="850129"/>
            </a:xfrm>
          </p:grpSpPr>
          <p:sp>
            <p:nvSpPr>
              <p:cNvPr id="63" name="平行四边形 62">
                <a:extLst>
                  <a:ext uri="{FF2B5EF4-FFF2-40B4-BE49-F238E27FC236}">
                    <a16:creationId xmlns:a16="http://schemas.microsoft.com/office/drawing/2014/main" id="{AED7C9C8-AD37-D237-6CC9-D4713EB856AA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文本框 10">
                <a:extLst>
                  <a:ext uri="{FF2B5EF4-FFF2-40B4-BE49-F238E27FC236}">
                    <a16:creationId xmlns:a16="http://schemas.microsoft.com/office/drawing/2014/main" id="{B51BC37A-5633-0B6E-232B-1E9E6143E27C}"/>
                  </a:ext>
                </a:extLst>
              </p:cNvPr>
              <p:cNvSpPr txBox="1"/>
              <p:nvPr/>
            </p:nvSpPr>
            <p:spPr>
              <a:xfrm>
                <a:off x="2393075" y="2026500"/>
                <a:ext cx="1066799" cy="8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7CF52B8-CC48-D399-8FE6-981C4E195D30}"/>
                </a:ext>
              </a:extLst>
            </p:cNvPr>
            <p:cNvGrpSpPr/>
            <p:nvPr/>
          </p:nvGrpSpPr>
          <p:grpSpPr>
            <a:xfrm>
              <a:off x="1547664" y="1851672"/>
              <a:ext cx="4469513" cy="438582"/>
              <a:chOff x="4315150" y="1636420"/>
              <a:chExt cx="3857250" cy="5690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F6479F8-6A25-25BD-23C2-74196C1DD8A8}"/>
                  </a:ext>
                </a:extLst>
              </p:cNvPr>
              <p:cNvSpPr/>
              <p:nvPr/>
            </p:nvSpPr>
            <p:spPr>
              <a:xfrm>
                <a:off x="5154492" y="1636420"/>
                <a:ext cx="2827147" cy="56901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字魂58号-创中黑" panose="00000500000000000000" pitchFamily="2" charset="-122"/>
                  </a:rPr>
                  <a:t>指令标识</a:t>
                </a:r>
                <a:endParaRPr lang="en-GB" altLang="zh-CN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F31CBDCA-6BA8-3E7C-84DE-444FA51D038D}"/>
                  </a:ext>
                </a:extLst>
              </p:cNvPr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FEA9019-44E2-F277-7111-D5BC4E3DEB8B}"/>
              </a:ext>
            </a:extLst>
          </p:cNvPr>
          <p:cNvGrpSpPr/>
          <p:nvPr/>
        </p:nvGrpSpPr>
        <p:grpSpPr>
          <a:xfrm>
            <a:off x="1547664" y="2524683"/>
            <a:ext cx="5012468" cy="449474"/>
            <a:chOff x="1547664" y="2488851"/>
            <a:chExt cx="4469513" cy="4494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E27C11D-4DC5-BF9F-B352-42F12EC6CAC9}"/>
                </a:ext>
              </a:extLst>
            </p:cNvPr>
            <p:cNvGrpSpPr/>
            <p:nvPr/>
          </p:nvGrpSpPr>
          <p:grpSpPr>
            <a:xfrm>
              <a:off x="1547664" y="2503553"/>
              <a:ext cx="1036205" cy="422436"/>
              <a:chOff x="2215144" y="3084852"/>
              <a:chExt cx="1244730" cy="855276"/>
            </a:xfrm>
          </p:grpSpPr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ED00477A-73BC-1C15-693A-9016AFAF48FC}"/>
                  </a:ext>
                </a:extLst>
              </p:cNvPr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文本框 11">
                <a:extLst>
                  <a:ext uri="{FF2B5EF4-FFF2-40B4-BE49-F238E27FC236}">
                    <a16:creationId xmlns:a16="http://schemas.microsoft.com/office/drawing/2014/main" id="{8E5C912F-6D99-89BE-E9E8-161CDDE633C0}"/>
                  </a:ext>
                </a:extLst>
              </p:cNvPr>
              <p:cNvSpPr txBox="1"/>
              <p:nvPr/>
            </p:nvSpPr>
            <p:spPr>
              <a:xfrm>
                <a:off x="2393075" y="3125750"/>
                <a:ext cx="1066799" cy="81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44B55BD-69D1-2C37-4182-2BB0A19E01EA}"/>
                </a:ext>
              </a:extLst>
            </p:cNvPr>
            <p:cNvGrpSpPr/>
            <p:nvPr/>
          </p:nvGrpSpPr>
          <p:grpSpPr>
            <a:xfrm>
              <a:off x="1547664" y="2488851"/>
              <a:ext cx="4469513" cy="449474"/>
              <a:chOff x="4315150" y="2341731"/>
              <a:chExt cx="3857250" cy="583143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75128CA-B395-480E-1B05-F59A9B442682}"/>
                  </a:ext>
                </a:extLst>
              </p:cNvPr>
              <p:cNvSpPr/>
              <p:nvPr/>
            </p:nvSpPr>
            <p:spPr>
              <a:xfrm>
                <a:off x="5154493" y="2355862"/>
                <a:ext cx="2827146" cy="56901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字魂58号-创中黑" panose="00000500000000000000" pitchFamily="2" charset="-122"/>
                  </a:rPr>
                  <a:t>脚本标识</a:t>
                </a:r>
                <a:endParaRPr lang="en-GB" altLang="zh-CN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79AEEEE5-6467-9EA8-17AC-909B3C09F806}"/>
                  </a:ext>
                </a:extLst>
              </p:cNvPr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7BC4BAD-943C-03D1-974F-CFF301FFFCED}"/>
              </a:ext>
            </a:extLst>
          </p:cNvPr>
          <p:cNvGrpSpPr/>
          <p:nvPr/>
        </p:nvGrpSpPr>
        <p:grpSpPr>
          <a:xfrm>
            <a:off x="1547664" y="3214413"/>
            <a:ext cx="5012469" cy="478701"/>
            <a:chOff x="1547664" y="3075807"/>
            <a:chExt cx="4469515" cy="45154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F2A7C03-F8A6-F89A-E6D5-9C0BCBCE4C26}"/>
                </a:ext>
              </a:extLst>
            </p:cNvPr>
            <p:cNvGrpSpPr/>
            <p:nvPr/>
          </p:nvGrpSpPr>
          <p:grpSpPr>
            <a:xfrm>
              <a:off x="1547664" y="3111090"/>
              <a:ext cx="1036205" cy="416264"/>
              <a:chOff x="2215144" y="982844"/>
              <a:chExt cx="1244730" cy="842780"/>
            </a:xfrm>
          </p:grpSpPr>
          <p:sp>
            <p:nvSpPr>
              <p:cNvPr id="53" name="平行四边形 52">
                <a:extLst>
                  <a:ext uri="{FF2B5EF4-FFF2-40B4-BE49-F238E27FC236}">
                    <a16:creationId xmlns:a16="http://schemas.microsoft.com/office/drawing/2014/main" id="{93A16B17-BE83-6EE0-2DF2-FCDDC3FC2BB6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文本框 9">
                <a:extLst>
                  <a:ext uri="{FF2B5EF4-FFF2-40B4-BE49-F238E27FC236}">
                    <a16:creationId xmlns:a16="http://schemas.microsoft.com/office/drawing/2014/main" id="{BF1DFFCC-A625-7291-AAFA-27557194E191}"/>
                  </a:ext>
                </a:extLst>
              </p:cNvPr>
              <p:cNvSpPr txBox="1"/>
              <p:nvPr/>
            </p:nvSpPr>
            <p:spPr>
              <a:xfrm>
                <a:off x="2393075" y="1005670"/>
                <a:ext cx="1066799" cy="81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BE2685A-3CA1-5EB5-0E2F-FD677AAF10B1}"/>
                </a:ext>
              </a:extLst>
            </p:cNvPr>
            <p:cNvGrpSpPr/>
            <p:nvPr/>
          </p:nvGrpSpPr>
          <p:grpSpPr>
            <a:xfrm>
              <a:off x="1547665" y="3075807"/>
              <a:ext cx="4469514" cy="436488"/>
              <a:chOff x="4315150" y="927188"/>
              <a:chExt cx="3857250" cy="566295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147D233-E2F5-818F-2945-12172F1CBE46}"/>
                  </a:ext>
                </a:extLst>
              </p:cNvPr>
              <p:cNvSpPr/>
              <p:nvPr/>
            </p:nvSpPr>
            <p:spPr>
              <a:xfrm>
                <a:off x="5123019" y="927188"/>
                <a:ext cx="2827147" cy="53673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字魂58号-创中黑" panose="00000500000000000000" pitchFamily="2" charset="-122"/>
                  </a:rPr>
                  <a:t>JSP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字魂58号-创中黑" panose="00000500000000000000" pitchFamily="2" charset="-122"/>
                  </a:rPr>
                  <a:t>注释</a:t>
                </a:r>
                <a:endParaRPr lang="en-GB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BF3C0262-27BA-08A3-6514-5ACF4AC35821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C321305-FE38-D867-2A01-3AF9C45471E0}"/>
              </a:ext>
            </a:extLst>
          </p:cNvPr>
          <p:cNvGrpSpPr/>
          <p:nvPr/>
        </p:nvGrpSpPr>
        <p:grpSpPr>
          <a:xfrm>
            <a:off x="1547664" y="3933368"/>
            <a:ext cx="5012468" cy="438582"/>
            <a:chOff x="1547664" y="3723878"/>
            <a:chExt cx="4469513" cy="4385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B6226B4-480E-483D-198E-54DC94B33834}"/>
                </a:ext>
              </a:extLst>
            </p:cNvPr>
            <p:cNvGrpSpPr/>
            <p:nvPr/>
          </p:nvGrpSpPr>
          <p:grpSpPr>
            <a:xfrm>
              <a:off x="1547664" y="3736033"/>
              <a:ext cx="1036205" cy="419893"/>
              <a:chOff x="2215144" y="2026500"/>
              <a:chExt cx="1244730" cy="850129"/>
            </a:xfrm>
          </p:grpSpPr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430FE714-82AC-2222-9CC1-7065FA5C9E57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文本框 10">
                <a:extLst>
                  <a:ext uri="{FF2B5EF4-FFF2-40B4-BE49-F238E27FC236}">
                    <a16:creationId xmlns:a16="http://schemas.microsoft.com/office/drawing/2014/main" id="{6DD4AB9C-A4CB-3A6D-DE49-96DE716AD569}"/>
                  </a:ext>
                </a:extLst>
              </p:cNvPr>
              <p:cNvSpPr txBox="1"/>
              <p:nvPr/>
            </p:nvSpPr>
            <p:spPr>
              <a:xfrm>
                <a:off x="2393075" y="2026500"/>
                <a:ext cx="1066799" cy="8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05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2120E5E-E3BF-3172-4E52-F96E6D9BA103}"/>
                </a:ext>
              </a:extLst>
            </p:cNvPr>
            <p:cNvGrpSpPr/>
            <p:nvPr/>
          </p:nvGrpSpPr>
          <p:grpSpPr>
            <a:xfrm>
              <a:off x="1547664" y="3723878"/>
              <a:ext cx="4469513" cy="438582"/>
              <a:chOff x="4315150" y="1646632"/>
              <a:chExt cx="3857250" cy="569012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26973F1-862B-E356-4A50-6C88F584A8A2}"/>
                  </a:ext>
                </a:extLst>
              </p:cNvPr>
              <p:cNvSpPr/>
              <p:nvPr/>
            </p:nvSpPr>
            <p:spPr>
              <a:xfrm>
                <a:off x="5154492" y="1646632"/>
                <a:ext cx="2827147" cy="56901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字魂58号-创中黑" panose="00000500000000000000" pitchFamily="2" charset="-122"/>
                  </a:rPr>
                  <a:t>动作标识</a:t>
                </a:r>
                <a:endParaRPr lang="en-GB" altLang="zh-CN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平行四边形 47">
                <a:extLst>
                  <a:ext uri="{FF2B5EF4-FFF2-40B4-BE49-F238E27FC236}">
                    <a16:creationId xmlns:a16="http://schemas.microsoft.com/office/drawing/2014/main" id="{DD7B4A3E-9577-8E1E-129B-00E1D93DF19A}"/>
                  </a:ext>
                </a:extLst>
              </p:cNvPr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046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23647-B977-9477-7FB1-0D59147D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A219FE-C85E-4A06-388A-8A21FF2E47F8}"/>
              </a:ext>
            </a:extLst>
          </p:cNvPr>
          <p:cNvSpPr txBox="1"/>
          <p:nvPr/>
        </p:nvSpPr>
        <p:spPr>
          <a:xfrm>
            <a:off x="539552" y="1059582"/>
            <a:ext cx="75376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释就是对程序代码的解释和说明。注释的地位跟代码同等重要。它能提高代码的功能机制，从而提高团队合作开发的效率。对一些复杂的大型系统，没有注释会导致异常追踪非常困难，它是代码开发规范的必备要求，每个初学者必须养成写注释的习惯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4988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中的注释有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种：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4988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中的注释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带有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表达式的注释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隐藏注释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脚本程序中的注释</a:t>
            </a:r>
          </a:p>
        </p:txBody>
      </p:sp>
    </p:spTree>
    <p:extLst>
      <p:ext uri="{BB962C8B-B14F-4D97-AF65-F5344CB8AC3E}">
        <p14:creationId xmlns:p14="http://schemas.microsoft.com/office/powerpoint/2010/main" val="12377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5C688-8ABF-149D-2583-526D658E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2.4.1  HTML</a:t>
            </a:r>
            <a:r>
              <a:rPr lang="zh-CN" altLang="en-US" dirty="0"/>
              <a:t>中的注释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07FF90-2424-90E9-B0C6-3A58E6BE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9622"/>
            <a:ext cx="78488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2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76235-F85F-CD26-E1CA-1333042A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 </a:t>
            </a:r>
            <a:r>
              <a:rPr lang="zh-CN" altLang="en-US" dirty="0"/>
              <a:t>带有</a:t>
            </a:r>
            <a:r>
              <a:rPr lang="en-US" altLang="zh-CN" dirty="0"/>
              <a:t>JSP</a:t>
            </a:r>
            <a:r>
              <a:rPr lang="zh-CN" altLang="en-US" dirty="0"/>
              <a:t>表达式的注释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D5B626-A728-CE6E-A672-7FB671AC4E9A}"/>
              </a:ext>
            </a:extLst>
          </p:cNvPr>
          <p:cNvSpPr txBox="1"/>
          <p:nvPr/>
        </p:nvSpPr>
        <p:spPr>
          <a:xfrm>
            <a:off x="467544" y="987574"/>
            <a:ext cx="8439150" cy="19030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spcAft>
                <a:spcPts val="600"/>
              </a:spcAft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通过前面的学习，我们知道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中常常嵌入表达式，而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注释中同样可以嵌入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表达式，其语法格式如下：</a:t>
            </a:r>
          </a:p>
          <a:p>
            <a:pPr indent="269875"/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&lt;!-- HTML</a:t>
            </a:r>
            <a:r>
              <a:rPr lang="zh-CN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注释内容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&lt;%=JSP </a:t>
            </a:r>
            <a:r>
              <a:rPr lang="zh-CN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%&gt;--&gt;</a:t>
            </a:r>
            <a:endParaRPr lang="zh-CN" altLang="zh-CN" sz="1600" i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Bef>
                <a:spcPts val="755"/>
              </a:spcBef>
            </a:pP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页面被请求后，服务器能够自动识别并执行注释中的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表达式，对于注释中的其他内容则不做任何操作。当服务器将执行结果返回给客户端浏览器后，注释的内容也不会在浏览器中显示。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4CACB8-A97E-D16A-61C9-413F41FAD63F}"/>
              </a:ext>
            </a:extLst>
          </p:cNvPr>
          <p:cNvSpPr txBox="1"/>
          <p:nvPr/>
        </p:nvSpPr>
        <p:spPr>
          <a:xfrm>
            <a:off x="737798" y="28906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08982B-C015-D511-5ACD-177D779F44B4}"/>
              </a:ext>
            </a:extLst>
          </p:cNvPr>
          <p:cNvSpPr txBox="1"/>
          <p:nvPr/>
        </p:nvSpPr>
        <p:spPr>
          <a:xfrm>
            <a:off x="467544" y="3405748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8288"/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查看网页源代码时，只能看到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表达式执行后的结果，看不到原来的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22841D-94F3-05F5-B5A8-2DBBC419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79662"/>
            <a:ext cx="4842314" cy="277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6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537FF-C94A-2BEF-BD5E-3CD21052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隐藏注释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BFA891-090B-8624-466B-BAD8883242DA}"/>
              </a:ext>
            </a:extLst>
          </p:cNvPr>
          <p:cNvSpPr txBox="1"/>
          <p:nvPr/>
        </p:nvSpPr>
        <p:spPr>
          <a:xfrm>
            <a:off x="539552" y="1203598"/>
            <a:ext cx="7705725" cy="2077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446088" algn="just"/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无论是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注释还是带有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表达式的注释，虽然都不能在客户端浏览器中显示，但是通过查看网页源代码还是能看到注释的内容，因此严格来说，这两种注释其实并不安全。而下面即将介绍的隐藏注释可以解决这个问题。</a:t>
            </a:r>
          </a:p>
          <a:p>
            <a:pPr indent="446088" algn="just">
              <a:spcAft>
                <a:spcPts val="600"/>
              </a:spcAft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隐藏注释的内容不会显示在客户端的任何位置（包括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HTML 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源代码），安全性较高，其注释格式如下：</a:t>
            </a:r>
          </a:p>
          <a:p>
            <a:pPr indent="269875"/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&lt;%--</a:t>
            </a:r>
            <a:r>
              <a:rPr lang="zh-CN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注释内容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--%&gt;</a:t>
            </a:r>
            <a:endParaRPr lang="zh-CN" altLang="zh-CN" sz="1600" i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24F514-5653-B358-FB94-DE7161704DAD}"/>
              </a:ext>
            </a:extLst>
          </p:cNvPr>
          <p:cNvSpPr txBox="1"/>
          <p:nvPr/>
        </p:nvSpPr>
        <p:spPr>
          <a:xfrm>
            <a:off x="395536" y="1699651"/>
            <a:ext cx="864096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&lt;!-- 3.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隐藏注释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Date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Date();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SimpleDateFormat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dateFormat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SimpleDateFormat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yyyy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-MM-dd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HH:mm:ss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String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nowTime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dateFormat.format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(date);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&lt;%--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获取当前时间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--%&gt;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&lt;h1&gt;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当前时间为：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&lt;%=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nowTime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%&gt;&lt;/h1&gt;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61E07C-03D6-25CA-7AEF-2B28D64B7324}"/>
              </a:ext>
            </a:extLst>
          </p:cNvPr>
          <p:cNvSpPr txBox="1"/>
          <p:nvPr/>
        </p:nvSpPr>
        <p:spPr>
          <a:xfrm>
            <a:off x="966512" y="42090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9898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55FC-F2A4-0B11-1329-BD223FC9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2.4.4  </a:t>
            </a:r>
            <a:r>
              <a:rPr lang="zh-CN" altLang="en-US" dirty="0"/>
              <a:t>脚本程序中的注释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FBA91B-381E-C447-46F6-8D0CC20FACF0}"/>
              </a:ext>
            </a:extLst>
          </p:cNvPr>
          <p:cNvSpPr txBox="1"/>
          <p:nvPr/>
        </p:nvSpPr>
        <p:spPr>
          <a:xfrm>
            <a:off x="467544" y="1059582"/>
            <a:ext cx="8020050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446088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脚本注释略微复杂，一般如果脚本是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语言，其注释语法跟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是一样的。</a:t>
            </a:r>
          </a:p>
          <a:p>
            <a:pPr indent="446088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脚本程序中的注释有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种：单行注释、多行注释和文档注释。</a:t>
            </a:r>
          </a:p>
          <a:p>
            <a:pPr indent="446088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单行注释语法如下：</a:t>
            </a:r>
          </a:p>
          <a:p>
            <a:pPr indent="446088"/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注释内容</a:t>
            </a:r>
          </a:p>
          <a:p>
            <a:pPr indent="446088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多行注释语法如下：</a:t>
            </a:r>
          </a:p>
          <a:p>
            <a:pPr indent="446088"/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</a:p>
          <a:p>
            <a:pPr indent="446088"/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注释内容</a:t>
            </a:r>
          </a:p>
          <a:p>
            <a:pPr indent="446088"/>
            <a:r>
              <a:rPr lang="zh-CN" altLang="en-US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indent="446088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文档注释语法如下：</a:t>
            </a:r>
          </a:p>
          <a:p>
            <a:pPr indent="446088"/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</a:p>
          <a:p>
            <a:pPr indent="446088"/>
            <a:r>
              <a:rPr lang="zh-CN" altLang="en-US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文档的注释内容</a:t>
            </a:r>
          </a:p>
          <a:p>
            <a:pPr indent="446088"/>
            <a:r>
              <a:rPr lang="zh-CN" altLang="en-US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8451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4C40A2-5D8B-CB02-ACAC-F07FD4B58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动作标识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14146-D6C2-FA97-F53F-24B6939FE6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10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7E87D3-7D3C-A55B-3F43-B41C01FCA594}"/>
              </a:ext>
            </a:extLst>
          </p:cNvPr>
          <p:cNvSpPr txBox="1"/>
          <p:nvPr/>
        </p:nvSpPr>
        <p:spPr>
          <a:xfrm>
            <a:off x="457200" y="627534"/>
            <a:ext cx="7715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动作标识与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指令的不同之处是，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页面被执行时首先进入翻译阶段，程序会先查找页面中的指令标识，并将它们转换成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，这些指令标识会先被执行，从而设置整个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页面，所以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指令是在页面转换时期被编译执行的，且只编译一次。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4988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动作标识是在客户端请求时按照在页面中出现的顺序被执行的，它们只有被执行的时候才会去实现自己所具有的功能，且基本上是客户每请求一次，动作标识就会被执行一次。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4988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动作标识的通用格式如下：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4988"/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i="1" dirty="0" err="1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动作名 属性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1=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“属性值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n=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“属性值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</a:p>
          <a:p>
            <a:pPr indent="534988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4988"/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20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动作名 属性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1=</a:t>
            </a:r>
            <a:r>
              <a:rPr lang="zh-CN" altLang="en-US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“属性值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n=</a:t>
            </a:r>
            <a:r>
              <a:rPr lang="zh-CN" altLang="en-US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“属性值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indent="534988"/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标签体</a:t>
            </a:r>
            <a:endParaRPr lang="en-US" altLang="zh-CN" sz="2000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4988"/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en-US" altLang="zh-CN" sz="20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动作名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indent="534988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03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09A7-A21D-217C-D886-33FE179D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39E245-61F0-97E8-B46E-6B33A376D6D1}"/>
              </a:ext>
            </a:extLst>
          </p:cNvPr>
          <p:cNvSpPr txBox="1"/>
          <p:nvPr/>
        </p:nvSpPr>
        <p:spPr>
          <a:xfrm>
            <a:off x="457200" y="1059582"/>
            <a:ext cx="77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动作标识基本上都是预定义的函数，常用的动作标识如表所示：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7B87FD-18D6-4E91-A1B5-F339C78C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23235"/>
              </p:ext>
            </p:extLst>
          </p:nvPr>
        </p:nvGraphicFramePr>
        <p:xfrm>
          <a:off x="827584" y="1563139"/>
          <a:ext cx="74168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191">
                  <a:extLst>
                    <a:ext uri="{9D8B030D-6E8A-4147-A177-3AD203B41FA5}">
                      <a16:colId xmlns:a16="http://schemas.microsoft.com/office/drawing/2014/main" val="1480744084"/>
                    </a:ext>
                  </a:extLst>
                </a:gridCol>
                <a:gridCol w="5335633">
                  <a:extLst>
                    <a:ext uri="{9D8B030D-6E8A-4147-A177-3AD203B41FA5}">
                      <a16:colId xmlns:a16="http://schemas.microsoft.com/office/drawing/2014/main" val="263666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2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jsp:include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在页面被请求时引入一个文件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5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jsp:forward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把请求转到一个新的页面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jsp:param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实现参数的传递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0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jsp:plugin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在页面中插入</a:t>
                      </a:r>
                      <a:r>
                        <a:rPr lang="en-US" altLang="zh-CN" dirty="0"/>
                        <a:t>Java Applet</a:t>
                      </a:r>
                      <a:r>
                        <a:rPr lang="zh-CN" altLang="en-US" dirty="0"/>
                        <a:t>小程序或</a:t>
                      </a:r>
                      <a:r>
                        <a:rPr lang="en-US" altLang="zh-CN" dirty="0"/>
                        <a:t>JavaBean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2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jsp:useBean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JavaBean</a:t>
                      </a:r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9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jsp:setProperty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设置</a:t>
                      </a:r>
                      <a:r>
                        <a:rPr lang="en-US" altLang="zh-CN" dirty="0"/>
                        <a:t>JavaBean</a:t>
                      </a:r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1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jsp:getProperty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获取某个</a:t>
                      </a:r>
                      <a:r>
                        <a:rPr lang="en-US" altLang="zh-CN" dirty="0"/>
                        <a:t>JavaBean</a:t>
                      </a:r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3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7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0E844-56C5-7341-1DBC-3DCA3A64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2.5.1  </a:t>
            </a:r>
            <a:r>
              <a:rPr lang="zh-CN" altLang="en-US" dirty="0"/>
              <a:t>包含文件标识</a:t>
            </a:r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58C41-5040-2D8A-2A5E-F61DAAC6C101}"/>
              </a:ext>
            </a:extLst>
          </p:cNvPr>
          <p:cNvSpPr txBox="1"/>
          <p:nvPr/>
        </p:nvSpPr>
        <p:spPr>
          <a:xfrm>
            <a:off x="685800" y="1059582"/>
            <a:ext cx="8001000" cy="35958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spcAft>
                <a:spcPts val="600"/>
              </a:spcAft>
            </a:pP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jsp:include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动作用来包含静态和动态的文件，把指定文件插入正在生成的页面。语法格式如下：</a:t>
            </a:r>
          </a:p>
          <a:p>
            <a:pPr indent="269875"/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jsp:include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page="</a:t>
            </a:r>
            <a:r>
              <a:rPr lang="zh-CN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相对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flush="true" /&gt;</a:t>
            </a:r>
            <a:endParaRPr lang="zh-CN" altLang="zh-CN" sz="1600" i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Bef>
                <a:spcPts val="755"/>
              </a:spcBef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前面介绍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include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指令的时候，也是用来包含文件的。它们引入文件的时机不一样，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include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指令是在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文件被转换成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Servlet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的时候引入文件，而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jsp:include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动作是在页面被请求的时候插入文件。</a:t>
            </a:r>
          </a:p>
          <a:p>
            <a:pPr indent="269875" algn="just"/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jsp:include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动作在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页面执行时引入的方式称为动态引入，主页面程序与被包含文件是彼此独立、互不影响的。</a:t>
            </a:r>
          </a:p>
          <a:p>
            <a:pPr indent="269875" algn="just"/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jsp:include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动作对动态文件和静态文件的处理方式是不同的。</a:t>
            </a:r>
          </a:p>
          <a:p>
            <a:pPr indent="269875" algn="just"/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如果包含的是静态文件，被包含文件的内容将直接嵌入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文件中，当静态文件改变时，必须将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文件重新保存（重新转译），然后才能访问变化了的文件。</a:t>
            </a:r>
          </a:p>
        </p:txBody>
      </p:sp>
    </p:spTree>
    <p:extLst>
      <p:ext uri="{BB962C8B-B14F-4D97-AF65-F5344CB8AC3E}">
        <p14:creationId xmlns:p14="http://schemas.microsoft.com/office/powerpoint/2010/main" val="60175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D2F0156-5EE4-54EE-EAC5-6D983758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384175"/>
            <a:ext cx="5821362" cy="423863"/>
          </a:xfrm>
        </p:spPr>
        <p:txBody>
          <a:bodyPr/>
          <a:lstStyle/>
          <a:p>
            <a:r>
              <a:rPr lang="en-US" altLang="zh-CN" dirty="0"/>
              <a:t>2.5.1  </a:t>
            </a:r>
            <a:r>
              <a:rPr lang="zh-CN" altLang="en-US" dirty="0"/>
              <a:t>包含文件标识</a:t>
            </a:r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14387-3B21-3C03-FE40-E713D8B08D50}"/>
              </a:ext>
            </a:extLst>
          </p:cNvPr>
          <p:cNvSpPr txBox="1"/>
          <p:nvPr/>
        </p:nvSpPr>
        <p:spPr>
          <a:xfrm>
            <a:off x="467544" y="105958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如果包含的是动态文件，则由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服务器负责执行，把执行后的结果传回包含它的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页面中，若动态文件被修改，则重新运行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文件时会同步发生变化。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57188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示例代码：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57188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&lt;h2&gt;include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动作示例：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&lt;/h2&gt;</a:t>
            </a:r>
          </a:p>
          <a:p>
            <a:pPr indent="357188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jsp:include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page=“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jsp_included.jsp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 flush=“true”/&gt;</a:t>
            </a:r>
          </a:p>
          <a:p>
            <a:pPr indent="357188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指令与动作标识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jsp:include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的区别：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属性不同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处理方式不同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包含方式不同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对被包含文件的约定不同</a:t>
            </a:r>
          </a:p>
        </p:txBody>
      </p:sp>
    </p:spTree>
    <p:extLst>
      <p:ext uri="{BB962C8B-B14F-4D97-AF65-F5344CB8AC3E}">
        <p14:creationId xmlns:p14="http://schemas.microsoft.com/office/powerpoint/2010/main" val="6885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3760DF6-6C5B-E4DE-F845-AD606C95018A}"/>
              </a:ext>
            </a:extLst>
          </p:cNvPr>
          <p:cNvGrpSpPr/>
          <p:nvPr/>
        </p:nvGrpSpPr>
        <p:grpSpPr>
          <a:xfrm>
            <a:off x="683568" y="1851670"/>
            <a:ext cx="7991838" cy="1123559"/>
            <a:chOff x="170694" y="177982"/>
            <a:chExt cx="3936004" cy="781165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E2E496F0-8522-CFD4-4358-8E31A9358558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9971DD9E-196F-6B64-896D-B72F4323BEFF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877173-9E90-0E33-C1F1-0A299289980B}"/>
                </a:ext>
              </a:extLst>
            </p:cNvPr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7BD5D5BC-2E84-9A76-5090-6B452C2F48B1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07421C22-35F6-275E-08B3-F76D15E22B3C}"/>
                </a:ext>
              </a:extLst>
            </p:cNvPr>
            <p:cNvSpPr txBox="1"/>
            <p:nvPr/>
          </p:nvSpPr>
          <p:spPr>
            <a:xfrm>
              <a:off x="704528" y="347571"/>
              <a:ext cx="508315" cy="4761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2.1</a:t>
              </a:r>
              <a:endPara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77A1681-21D9-0EE7-27BE-0CF131487031}"/>
              </a:ext>
            </a:extLst>
          </p:cNvPr>
          <p:cNvSpPr txBox="1"/>
          <p:nvPr/>
        </p:nvSpPr>
        <p:spPr>
          <a:xfrm>
            <a:off x="3347864" y="219254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1688169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845F3-F984-2B00-550D-D0193688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 </a:t>
            </a:r>
            <a:r>
              <a:rPr lang="zh-CN" altLang="en-US" dirty="0"/>
              <a:t>请求转发标识</a:t>
            </a:r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C68624-1C7D-D1A9-F5A6-5B12B11DF1FF}"/>
              </a:ext>
            </a:extLst>
          </p:cNvPr>
          <p:cNvSpPr txBox="1"/>
          <p:nvPr/>
        </p:nvSpPr>
        <p:spPr>
          <a:xfrm>
            <a:off x="683568" y="1131590"/>
            <a:ext cx="7686675" cy="2457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spcAft>
                <a:spcPts val="600"/>
              </a:spcAft>
            </a:pP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jsp:forward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动作把请求转到其他的页面。该动作只有一个属性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。语法格式如下：</a:t>
            </a:r>
          </a:p>
          <a:p>
            <a:pPr indent="269875"/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jsp:forward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page="URL</a:t>
            </a:r>
            <a:r>
              <a:rPr lang="zh-CN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/&gt;</a:t>
            </a:r>
            <a:endParaRPr lang="zh-CN" altLang="zh-CN" sz="1600" i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Bef>
                <a:spcPts val="755"/>
              </a:spcBef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在一些需要输入用户密码的网站，登录之后都会有跳转到欢迎页面或者首页，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jsp:forward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动作标记就可以实现页面的跳转，将请求转到另一个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或相关的资源文件中。当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jsp:forward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动作被执行后，当前的页面将不再被执行，而是去执行指定的页面，用户此时在地址栏中看到的仍然是当前网页的地址，而内容却已经是转向的目标页面了。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5803E-27EC-3F1C-3B6D-0E40F18DC5B0}"/>
              </a:ext>
            </a:extLst>
          </p:cNvPr>
          <p:cNvSpPr txBox="1"/>
          <p:nvPr/>
        </p:nvSpPr>
        <p:spPr>
          <a:xfrm>
            <a:off x="827584" y="37238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u="sng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示例代码：</a:t>
            </a:r>
            <a:endParaRPr lang="zh-CN" altLang="en-US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E4F868-92C8-C1B7-4997-43B97F0CD6D1}"/>
              </a:ext>
            </a:extLst>
          </p:cNvPr>
          <p:cNvSpPr txBox="1"/>
          <p:nvPr/>
        </p:nvSpPr>
        <p:spPr>
          <a:xfrm>
            <a:off x="1382275" y="1952947"/>
            <a:ext cx="7405228" cy="19851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269875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jsp_action_forword.jsp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jsp:forward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page="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jsp_action_forword_b.jsp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"&gt;&lt;/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jsp:forward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jsp_action_forword_b.jsp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&lt;%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out.println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("Welcome, Forword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～～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5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750C7-C057-C2DB-5213-6905AEFC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2.5.3  </a:t>
            </a:r>
            <a:r>
              <a:rPr lang="zh-CN" altLang="en-US" dirty="0"/>
              <a:t>传递参数标识</a:t>
            </a:r>
            <a:r>
              <a:rPr lang="en-US" altLang="zh-CN" dirty="0"/>
              <a:t>&lt;</a:t>
            </a:r>
            <a:r>
              <a:rPr lang="en-US" altLang="zh-CN" dirty="0" err="1"/>
              <a:t>jsp:param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FCF6A9-10AF-BB72-9201-F8CCB619E0D3}"/>
              </a:ext>
            </a:extLst>
          </p:cNvPr>
          <p:cNvSpPr txBox="1"/>
          <p:nvPr/>
        </p:nvSpPr>
        <p:spPr>
          <a:xfrm>
            <a:off x="552450" y="1131590"/>
            <a:ext cx="8039100" cy="3365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 algn="just">
              <a:spcAft>
                <a:spcPts val="600"/>
              </a:spcAft>
            </a:pP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jsp:param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动作以键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值对的形式为其他标签提供附加信息，通俗地说就是页面传递参数，它常和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jsp:include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jsp:forward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等一起使用，语法如下：</a:t>
            </a:r>
          </a:p>
          <a:p>
            <a:pPr indent="269875"/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600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jsp:param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name="</a:t>
            </a:r>
            <a:r>
              <a:rPr lang="en-US" altLang="zh-CN" sz="1600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paramName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value="</a:t>
            </a:r>
            <a:r>
              <a:rPr lang="en-US" altLang="zh-CN" sz="1600" i="1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paramValue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/&gt;</a:t>
            </a:r>
            <a:endParaRPr lang="zh-CN" altLang="zh-CN" sz="1600" i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 algn="just">
              <a:spcBef>
                <a:spcPts val="755"/>
              </a:spcBef>
            </a:pP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属性用于指定参数名，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属性用于指定参数值。</a:t>
            </a:r>
          </a:p>
          <a:p>
            <a:pPr indent="269875" algn="just"/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示例代码如下：</a:t>
            </a:r>
          </a:p>
          <a:p>
            <a:pPr indent="269875" algn="just">
              <a:spcAft>
                <a:spcPts val="600"/>
              </a:spcAft>
            </a:pP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jsp_action_param.jsp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&lt;form action="" method="post" name="Form"&gt; &lt;!--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提交给本页处理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--&gt;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&lt;input name="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type="text" /&gt; &lt;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密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nbsp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;&amp;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nbsp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&lt;input name="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UserPwd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type="text" /&gt; &lt;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&lt;input type="submit" value="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登录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" /&gt;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/>
            <a:r>
              <a:rPr lang="en-US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&lt;/form&gt;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52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F24EA5-514C-94D5-8CB6-930F798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34594D-1ACD-E2A1-C56B-B8FA7874937B}"/>
              </a:ext>
            </a:extLst>
          </p:cNvPr>
          <p:cNvSpPr txBox="1"/>
          <p:nvPr/>
        </p:nvSpPr>
        <p:spPr>
          <a:xfrm>
            <a:off x="1259632" y="33950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2.1.1  JSP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97D1BC-1123-B8EB-1924-0A9D0D2653E6}"/>
              </a:ext>
            </a:extLst>
          </p:cNvPr>
          <p:cNvSpPr txBox="1"/>
          <p:nvPr/>
        </p:nvSpPr>
        <p:spPr>
          <a:xfrm>
            <a:off x="638175" y="987574"/>
            <a:ext cx="7867650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538163" algn="just"/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 Server Pages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Sun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公司开发的一种服务器端动态页面生成技术，主要由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和少量的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代码组成，主要目的是将表示逻辑从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中分离出来，简化了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生成页面。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部署在服务器上，可以响应客户端请求，并根据请求内容动态地生成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XML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或其他格式文档的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网页，然后返回给请求者，因此客户端只要有浏览器就能浏览。它使用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标签在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网页中插入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代码。标签通常以“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&lt;%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”开头，以“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%&gt;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”结束。</a:t>
            </a:r>
          </a:p>
          <a:p>
            <a:pPr indent="538163" algn="just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通过网页表单获取用户输入数据、访问数据库及其他数据源，然后动态地创建网页。</a:t>
            </a:r>
          </a:p>
          <a:p>
            <a:pPr indent="538163" algn="just"/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标签有多种功能，比如访问数据库、记录用户选择信息、访问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JavaBeans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组件等，还可以在不同网页中传递控制信息和共享信息。</a:t>
            </a:r>
          </a:p>
        </p:txBody>
      </p:sp>
    </p:spTree>
    <p:extLst>
      <p:ext uri="{BB962C8B-B14F-4D97-AF65-F5344CB8AC3E}">
        <p14:creationId xmlns:p14="http://schemas.microsoft.com/office/powerpoint/2010/main" val="262674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0C3985F-4BD4-E11A-C082-554BE5BF0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8563" y="384175"/>
            <a:ext cx="5821362" cy="42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2.1.1  JSP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61FEB7-7B1A-91CB-0A48-79AE9FE19DEE}"/>
              </a:ext>
            </a:extLst>
          </p:cNvPr>
          <p:cNvSpPr txBox="1"/>
          <p:nvPr/>
        </p:nvSpPr>
        <p:spPr>
          <a:xfrm>
            <a:off x="611560" y="1203598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 Servlet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的技术基础，大型的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应用程序的开发需要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 Servlet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配合才能完成。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具备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技术的简单易用特性，其使用有以下几点特征：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61950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跨平台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预编译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组件复用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解耦合</a:t>
            </a:r>
          </a:p>
        </p:txBody>
      </p:sp>
    </p:spTree>
    <p:extLst>
      <p:ext uri="{BB962C8B-B14F-4D97-AF65-F5344CB8AC3E}">
        <p14:creationId xmlns:p14="http://schemas.microsoft.com/office/powerpoint/2010/main" val="123385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00ECB-78CE-B494-AF55-3E9CDFEE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 </a:t>
            </a:r>
            <a:r>
              <a:rPr lang="zh-CN" altLang="en-US" dirty="0"/>
              <a:t>第一个</a:t>
            </a:r>
            <a:r>
              <a:rPr lang="en-US" altLang="zh-CN" dirty="0"/>
              <a:t>JSP</a:t>
            </a:r>
            <a:r>
              <a:rPr lang="zh-CN" altLang="en-US" dirty="0"/>
              <a:t>页面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F0C23B-0B91-B985-CA1D-C92B27251DD1}"/>
              </a:ext>
            </a:extLst>
          </p:cNvPr>
          <p:cNvSpPr txBox="1"/>
          <p:nvPr/>
        </p:nvSpPr>
        <p:spPr>
          <a:xfrm>
            <a:off x="611560" y="1059582"/>
            <a:ext cx="756285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538163" algn="just"/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打开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IDEA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，在第一章创建的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Hello World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项目中创建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Module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，命名为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ch02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。选择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ch02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，鼠标右键，找到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 Framework Support  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选项，如图所示。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940BDB-A2AB-3400-0291-7E7A6D215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3808" y="1851670"/>
            <a:ext cx="4536504" cy="3172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9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47D64-7675-F780-4BE0-77D769F5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2.1.3  JSP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C83149-D787-AF98-8CE3-A6D9E3C86A1F}"/>
              </a:ext>
            </a:extLst>
          </p:cNvPr>
          <p:cNvSpPr txBox="1"/>
          <p:nvPr/>
        </p:nvSpPr>
        <p:spPr>
          <a:xfrm>
            <a:off x="457200" y="1131590"/>
            <a:ext cx="8315325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538163" algn="just"/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的工作模式是请求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响应模式，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文件第一次被请求时，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容器把文件转换成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，然后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编译成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.class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文件，最后执行</a:t>
            </a:r>
            <a: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.class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文件。过程如图所示。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F81C78-E87B-F1CA-8545-C61BEFB5B8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5816" y="2147253"/>
            <a:ext cx="4896544" cy="2800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418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6030F8-9FCB-E457-B058-F3AC7465A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指令标识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6EC0A-850B-4C75-8D6E-1BE906F02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5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2605-C595-4161-6F77-F4E50804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26F21D-AA29-A958-98B0-A475C85975B3}"/>
              </a:ext>
            </a:extLst>
          </p:cNvPr>
          <p:cNvSpPr txBox="1"/>
          <p:nvPr/>
        </p:nvSpPr>
        <p:spPr>
          <a:xfrm>
            <a:off x="611560" y="1131590"/>
            <a:ext cx="7488832" cy="336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8163">
              <a:lnSpc>
                <a:spcPct val="12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指令用来设置整个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页面相关属性，如网页编码和脚本语言。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指令只负责告诉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引擎（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Tomcat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）如何处理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页面的其余部分代码。引擎会根据指令信息来编译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，生成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文件。在生成的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文件中，指令就不存在了。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8163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通常在代码中会把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指令放在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文件最上方，但这不是必须的。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8163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指令通常以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&lt;%@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标记开始，以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%&gt;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标记结束，一般格式如下 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8163">
              <a:lnSpc>
                <a:spcPct val="120000"/>
              </a:lnSpc>
            </a:pP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&lt;%@ 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指令名称 属性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1=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“属性值” 属性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2=</a:t>
            </a:r>
            <a:r>
              <a:rPr lang="zh-CN" altLang="en-US" i="1" dirty="0">
                <a:latin typeface="宋体" panose="02010600030101010101" pitchFamily="2" charset="-122"/>
                <a:ea typeface="宋体" panose="02010600030101010101" pitchFamily="2" charset="-122"/>
              </a:rPr>
              <a:t>“属性值”</a:t>
            </a: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…… %&gt;</a:t>
            </a:r>
          </a:p>
          <a:p>
            <a:pPr indent="538163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指令可以有很多个属性，它们以</a:t>
            </a:r>
            <a:r>
              <a:rPr lang="zh-CN" altLang="en-US" sz="2000" dirty="0">
                <a:solidFill>
                  <a:srgbClr val="FF05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键值对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形式出现。</a:t>
            </a:r>
          </a:p>
        </p:txBody>
      </p:sp>
    </p:spTree>
    <p:extLst>
      <p:ext uri="{BB962C8B-B14F-4D97-AF65-F5344CB8AC3E}">
        <p14:creationId xmlns:p14="http://schemas.microsoft.com/office/powerpoint/2010/main" val="3549234006"/>
      </p:ext>
    </p:extLst>
  </p:cSld>
  <p:clrMapOvr>
    <a:masterClrMapping/>
  </p:clrMapOvr>
</p:sld>
</file>

<file path=ppt/theme/theme1.xml><?xml version="1.0" encoding="utf-8"?>
<a:theme xmlns:a="http://schemas.openxmlformats.org/drawingml/2006/main" name="C++.NET窗口程序设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技术补缺.pptx" id="{69218F27-C740-45BC-86C5-213B9898D893}" vid="{B21C1D87-6A58-4744-91A7-80A82D36AD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技术补缺</Template>
  <TotalTime>8446</TotalTime>
  <Words>3386</Words>
  <Application>Microsoft Office PowerPoint</Application>
  <PresentationFormat>全屏显示(16:9)</PresentationFormat>
  <Paragraphs>276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黑体</vt:lpstr>
      <vt:lpstr>华文行楷</vt:lpstr>
      <vt:lpstr>楷体_GB2312</vt:lpstr>
      <vt:lpstr>隶书</vt:lpstr>
      <vt:lpstr>宋体</vt:lpstr>
      <vt:lpstr>微软雅黑</vt:lpstr>
      <vt:lpstr>Arial</vt:lpstr>
      <vt:lpstr>Bebas Neue</vt:lpstr>
      <vt:lpstr>Calibri</vt:lpstr>
      <vt:lpstr>Times New Roman</vt:lpstr>
      <vt:lpstr>C++.NET窗口程序设计</vt:lpstr>
      <vt:lpstr>PowerPoint 演示文稿</vt:lpstr>
      <vt:lpstr>PowerPoint 演示文稿</vt:lpstr>
      <vt:lpstr>PowerPoint 演示文稿</vt:lpstr>
      <vt:lpstr>PowerPoint 演示文稿</vt:lpstr>
      <vt:lpstr>2.1.1  JSP的概念</vt:lpstr>
      <vt:lpstr>2.1.2  第一个JSP页面</vt:lpstr>
      <vt:lpstr>2.1.3  JSP执行原理</vt:lpstr>
      <vt:lpstr>PowerPoint 演示文稿</vt:lpstr>
      <vt:lpstr>PowerPoint 演示文稿</vt:lpstr>
      <vt:lpstr>2.2.1  page指令</vt:lpstr>
      <vt:lpstr>2.2.1  page指令</vt:lpstr>
      <vt:lpstr>2.2.2  include指令</vt:lpstr>
      <vt:lpstr>2.2.2  include指令</vt:lpstr>
      <vt:lpstr>2.2.3  taglib指令</vt:lpstr>
      <vt:lpstr>PowerPoint 演示文稿</vt:lpstr>
      <vt:lpstr>2.3.1  JSP表达式</vt:lpstr>
      <vt:lpstr>2.3.2  声明标识</vt:lpstr>
      <vt:lpstr>2.3.3  脚本程序/代码片段</vt:lpstr>
      <vt:lpstr>PowerPoint 演示文稿</vt:lpstr>
      <vt:lpstr>PowerPoint 演示文稿</vt:lpstr>
      <vt:lpstr>2.4.1  HTML中的注释</vt:lpstr>
      <vt:lpstr>2.4.2  带有JSP表达式的注释</vt:lpstr>
      <vt:lpstr>2.4.3  隐藏注释</vt:lpstr>
      <vt:lpstr>2.4.4  脚本程序中的注释</vt:lpstr>
      <vt:lpstr>PowerPoint 演示文稿</vt:lpstr>
      <vt:lpstr>PowerPoint 演示文稿</vt:lpstr>
      <vt:lpstr>PowerPoint 演示文稿</vt:lpstr>
      <vt:lpstr>2.5.1  包含文件标识&lt;jsp:include&gt;</vt:lpstr>
      <vt:lpstr>2.5.1  包含文件标识&lt;jsp:include&gt;</vt:lpstr>
      <vt:lpstr>2.5.2  请求转发标识&lt;jsp:forward&gt;</vt:lpstr>
      <vt:lpstr>2.5.3  传递参数标识&lt;jsp:param&gt;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Yun</dc:creator>
  <cp:lastModifiedBy>Teng Yun</cp:lastModifiedBy>
  <cp:revision>13</cp:revision>
  <dcterms:created xsi:type="dcterms:W3CDTF">2023-07-19T08:15:17Z</dcterms:created>
  <dcterms:modified xsi:type="dcterms:W3CDTF">2023-08-18T08:11:43Z</dcterms:modified>
  <cp:contentStatus>第一PPT模板网-WWW.1PPT.COM</cp:contentStatus>
</cp:coreProperties>
</file>