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529"/>
    <p:restoredTop sz="96391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2015-12-02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000">
                <a:solidFill>
                  <a:schemeClr val="bg1"/>
                </a:solidFill>
                <a:latin typeface="Arial"/>
                <a:cs typeface="Arial"/>
              </a:rPr>
              <a:t>ⓒSaebyeol Yu.</a:t>
            </a:r>
            <a:r>
              <a:rPr lang="ko-KR" altLang="en-US" sz="1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1000">
                <a:solidFill>
                  <a:schemeClr val="bg1"/>
                </a:solidFill>
                <a:latin typeface="Arial"/>
                <a:cs typeface="Arial"/>
              </a:rPr>
              <a:t>Saebyeol’s</a:t>
            </a:r>
            <a:r>
              <a:rPr lang="ko-KR" altLang="en-US" sz="1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ko-KR" sz="1000">
                <a:solidFill>
                  <a:schemeClr val="bg1"/>
                </a:solidFill>
                <a:latin typeface="Arial"/>
                <a:cs typeface="Arial"/>
              </a:rPr>
              <a:t>PowerPoint</a:t>
            </a:r>
            <a:endParaRPr lang="ko-KR" altLang="en-US"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5006" y="336207"/>
            <a:ext cx="5456994" cy="719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ko-KR" sz="4100" b="1">
                <a:solidFill>
                  <a:schemeClr val="accent5">
                    <a:lumMod val="50000"/>
                  </a:schemeClr>
                </a:solidFill>
                <a:latin typeface="+mj-lt"/>
              </a:rPr>
              <a:t>Final Presentation</a:t>
            </a:r>
            <a:endParaRPr lang="ko-KR" altLang="ko-KR" sz="4100" b="1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" name=""/>
          <p:cNvSpPr/>
          <p:nvPr/>
        </p:nvSpPr>
        <p:spPr>
          <a:xfrm>
            <a:off x="8382831" y="2043429"/>
            <a:ext cx="3384790" cy="138557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21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Teammates</a:t>
            </a:r>
            <a:endParaRPr xmlns:mc="http://schemas.openxmlformats.org/markup-compatibility/2006" xmlns:hp="http://schemas.haansoft.com/office/presentation/8.0" sz="21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6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-</a:t>
            </a:r>
            <a:r>
              <a:rPr xmlns:mc="http://schemas.openxmlformats.org/markup-compatibility/2006" xmlns:hp="http://schemas.haansoft.com/office/presentation/8.0" lang="ko-KR" altLang="ko-KR" sz="16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16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Sahin Yunus </a:t>
            </a:r>
            <a:endParaRPr xmlns:mc="http://schemas.openxmlformats.org/markup-compatibility/2006" xmlns:hp="http://schemas.haansoft.com/office/presentation/8.0" sz="16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6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-</a:t>
            </a:r>
            <a:r>
              <a:rPr xmlns:mc="http://schemas.openxmlformats.org/markup-compatibility/2006" xmlns:hp="http://schemas.haansoft.com/office/presentation/8.0" lang="ko-KR" altLang="ko-KR" sz="16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16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CihanVevaud Quentin Maurice</a:t>
            </a:r>
            <a:endParaRPr xmlns:mc="http://schemas.openxmlformats.org/markup-compatibility/2006" xmlns:hp="http://schemas.haansoft.com/office/presentation/8.0" sz="16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6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-</a:t>
            </a:r>
            <a:r>
              <a:rPr xmlns:mc="http://schemas.openxmlformats.org/markup-compatibility/2006" xmlns:hp="http://schemas.haansoft.com/office/presentation/8.0" lang="ko-KR" altLang="ko-KR" sz="16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16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Soual Kilian</a:t>
            </a:r>
            <a:endParaRPr xmlns:mc="http://schemas.openxmlformats.org/markup-compatibility/2006" xmlns:hp="http://schemas.haansoft.com/office/presentation/8.0" sz="16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6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-</a:t>
            </a:r>
            <a:r>
              <a:rPr xmlns:mc="http://schemas.openxmlformats.org/markup-compatibility/2006" xmlns:hp="http://schemas.haansoft.com/office/presentation/8.0" lang="ko-KR" altLang="ko-KR" sz="16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16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Lee June Young</a:t>
            </a:r>
            <a:endParaRPr xmlns:mc="http://schemas.openxmlformats.org/markup-compatibility/2006" xmlns:hp="http://schemas.haansoft.com/office/presentation/8.0" sz="1600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6811" y="471074"/>
            <a:ext cx="6049219" cy="5915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149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dk1"/>
                </a:solidFill>
                <a:latin typeface="+mj-lt"/>
              </a:rPr>
              <a:t>Part </a:t>
            </a:r>
            <a:r>
              <a:rPr lang="ko-KR" altLang="ko-KR" sz="1600">
                <a:solidFill>
                  <a:schemeClr val="dk1"/>
                </a:solidFill>
                <a:latin typeface="+mj-lt"/>
              </a:rPr>
              <a:t>3</a:t>
            </a:r>
            <a:r>
              <a:rPr lang="en-US" altLang="ko-KR" sz="1600">
                <a:solidFill>
                  <a:schemeClr val="dk1"/>
                </a:solidFill>
                <a:latin typeface="+mj-lt"/>
              </a:rPr>
              <a:t>,</a:t>
            </a:r>
            <a:endParaRPr lang="en-US" altLang="ko-KR" sz="1600">
              <a:solidFill>
                <a:schemeClr val="dk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1627" y="320188"/>
            <a:ext cx="309698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dk1"/>
                </a:solidFill>
              </a:rPr>
              <a:t>Light Control </a:t>
            </a:r>
            <a:endParaRPr lang="ko-KR" altLang="en-US" sz="3600">
              <a:solidFill>
                <a:schemeClr val="dk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149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483359" y="6460660"/>
            <a:ext cx="10708640" cy="0"/>
          </a:xfrm>
          <a:prstGeom prst="line">
            <a:avLst/>
          </a:prstGeom>
          <a:ln w="9525">
            <a:solidFill>
              <a:srgbClr val="149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1112" y="1367004"/>
            <a:ext cx="2562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18" name="TextBox 17"/>
          <p:cNvSpPr txBox="1"/>
          <p:nvPr/>
        </p:nvSpPr>
        <p:spPr>
          <a:xfrm>
            <a:off x="2371717" y="1367004"/>
            <a:ext cx="2533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19" name="TextBox 18"/>
          <p:cNvSpPr txBox="1"/>
          <p:nvPr/>
        </p:nvSpPr>
        <p:spPr>
          <a:xfrm>
            <a:off x="3076354" y="1556605"/>
            <a:ext cx="3019646" cy="451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400" b="1" spc="-150">
              <a:solidFill>
                <a:schemeClr val="accent2"/>
              </a:solidFill>
              <a:latin typeface="Bahnschrift SemiBold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0987" y="2248942"/>
            <a:ext cx="8993727" cy="444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en-US" altLang="ko-KR" sz="2000" b="0" spc="-150">
              <a:latin typeface="Bahnschrift Semi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1112" y="3187783"/>
            <a:ext cx="2562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3" name="TextBox 22"/>
          <p:cNvSpPr txBox="1"/>
          <p:nvPr/>
        </p:nvSpPr>
        <p:spPr>
          <a:xfrm>
            <a:off x="2371717" y="3187783"/>
            <a:ext cx="2533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2227592" y="1576121"/>
            <a:ext cx="4236206" cy="57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0" spc="-150">
                <a:solidFill>
                  <a:schemeClr val="dk1"/>
                </a:solidFill>
                <a:latin typeface="Bahnschrift SemiBold"/>
                <a:ea typeface="+mj-ea"/>
              </a:rPr>
              <a:t>Issues broke through</a:t>
            </a:r>
            <a:endParaRPr lang="ko-KR" altLang="en-US" sz="3200" b="0" spc="-150">
              <a:solidFill>
                <a:schemeClr val="dk1"/>
              </a:solidFill>
              <a:latin typeface="Bahnschrift SemiBold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97080" y="2665390"/>
            <a:ext cx="9833058" cy="1847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ko-KR" sz="2400" b="0" spc="-150">
                <a:latin typeface="Bahnschrift SemiBold"/>
              </a:rPr>
              <a:t>- Struggled finding appropriate example for LED and LCD</a:t>
            </a:r>
            <a:endParaRPr lang="ko-KR" altLang="ko-KR" sz="2400" b="0" spc="-150">
              <a:latin typeface="Bahnschrift SemiBold"/>
            </a:endParaRPr>
          </a:p>
          <a:p>
            <a:pPr algn="just">
              <a:lnSpc>
                <a:spcPct val="120000"/>
              </a:lnSpc>
              <a:defRPr/>
            </a:pPr>
            <a:endParaRPr lang="ko-KR" altLang="ko-KR" sz="2400" b="0" spc="-150">
              <a:latin typeface="Bahnschrift SemiBold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ko-KR" sz="2400" b="0" spc="-150">
                <a:latin typeface="Bahnschrift SemiBold"/>
              </a:rPr>
              <a:t>- Found right example eventually and made it working right away</a:t>
            </a:r>
            <a:endParaRPr lang="ko-KR" altLang="ko-KR" sz="2400" b="0" spc="-150">
              <a:latin typeface="Bahnschrift SemiBold"/>
            </a:endParaRPr>
          </a:p>
          <a:p>
            <a:pPr algn="just">
              <a:lnSpc>
                <a:spcPct val="120000"/>
              </a:lnSpc>
              <a:defRPr/>
            </a:pPr>
            <a:endParaRPr lang="ko-KR" altLang="ko-KR" sz="2400" b="0" spc="-150">
              <a:latin typeface="Bahnschrift Semi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1112" y="5049202"/>
            <a:ext cx="256253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8" name="TextBox 27"/>
          <p:cNvSpPr txBox="1"/>
          <p:nvPr/>
        </p:nvSpPr>
        <p:spPr>
          <a:xfrm>
            <a:off x="2371717" y="5049202"/>
            <a:ext cx="253372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9" name="TextBox 28"/>
          <p:cNvSpPr txBox="1"/>
          <p:nvPr/>
        </p:nvSpPr>
        <p:spPr>
          <a:xfrm>
            <a:off x="3060418" y="5003036"/>
            <a:ext cx="3019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400" b="0" spc="-150">
              <a:solidFill>
                <a:schemeClr val="accent2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60418" y="5548235"/>
            <a:ext cx="8993726" cy="383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ko-KR" altLang="en-US" sz="1600" b="0" spc="-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149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dk1"/>
                </a:solidFill>
                <a:latin typeface="+mj-lt"/>
              </a:rPr>
              <a:t>Part </a:t>
            </a:r>
            <a:r>
              <a:rPr lang="ko-KR" altLang="ko-KR" sz="1600">
                <a:solidFill>
                  <a:schemeClr val="dk1"/>
                </a:solidFill>
                <a:latin typeface="+mj-lt"/>
              </a:rPr>
              <a:t>3</a:t>
            </a:r>
            <a:r>
              <a:rPr lang="en-US" altLang="ko-KR" sz="1600">
                <a:solidFill>
                  <a:schemeClr val="dk1"/>
                </a:solidFill>
                <a:latin typeface="+mj-lt"/>
              </a:rPr>
              <a:t>,</a:t>
            </a:r>
            <a:endParaRPr lang="en-US" altLang="ko-KR" sz="1600">
              <a:solidFill>
                <a:schemeClr val="dk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1626" y="320188"/>
            <a:ext cx="295411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dk1"/>
                </a:solidFill>
              </a:rPr>
              <a:t>Light Control</a:t>
            </a:r>
            <a:endParaRPr lang="ko-KR" altLang="en-US" sz="3600">
              <a:solidFill>
                <a:schemeClr val="dk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149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483359" y="6460660"/>
            <a:ext cx="10708640" cy="0"/>
          </a:xfrm>
          <a:prstGeom prst="line">
            <a:avLst/>
          </a:prstGeom>
          <a:ln w="9525">
            <a:solidFill>
              <a:srgbClr val="149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1112" y="1367004"/>
            <a:ext cx="2562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18" name="TextBox 17"/>
          <p:cNvSpPr txBox="1"/>
          <p:nvPr/>
        </p:nvSpPr>
        <p:spPr>
          <a:xfrm>
            <a:off x="2371717" y="1367004"/>
            <a:ext cx="2533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19" name="TextBox 18"/>
          <p:cNvSpPr txBox="1"/>
          <p:nvPr/>
        </p:nvSpPr>
        <p:spPr>
          <a:xfrm>
            <a:off x="3076354" y="1556605"/>
            <a:ext cx="3019646" cy="451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400" b="1" spc="-150">
              <a:solidFill>
                <a:schemeClr val="accent2"/>
              </a:solidFill>
              <a:latin typeface="Bahnschrift SemiBold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0987" y="2248942"/>
            <a:ext cx="8993727" cy="444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en-US" altLang="ko-KR" sz="2000" b="0" spc="-150">
              <a:latin typeface="Bahnschrift Semi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1112" y="3187783"/>
            <a:ext cx="2562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3" name="TextBox 22"/>
          <p:cNvSpPr txBox="1"/>
          <p:nvPr/>
        </p:nvSpPr>
        <p:spPr>
          <a:xfrm>
            <a:off x="2371717" y="3187783"/>
            <a:ext cx="2533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2227592" y="1576121"/>
            <a:ext cx="4236206" cy="57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3200" b="0" spc="-150">
              <a:solidFill>
                <a:schemeClr val="dk1"/>
              </a:solidFill>
              <a:latin typeface="Bahnschrift SemiBold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97080" y="2665390"/>
            <a:ext cx="9833058" cy="523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ko-KR" altLang="ko-KR" sz="2400" b="0" spc="-150">
              <a:latin typeface="Bahnschrift Semi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1112" y="5049202"/>
            <a:ext cx="256253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8" name="TextBox 27"/>
          <p:cNvSpPr txBox="1"/>
          <p:nvPr/>
        </p:nvSpPr>
        <p:spPr>
          <a:xfrm>
            <a:off x="2371717" y="5049202"/>
            <a:ext cx="253372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9" name="TextBox 28"/>
          <p:cNvSpPr txBox="1"/>
          <p:nvPr/>
        </p:nvSpPr>
        <p:spPr>
          <a:xfrm>
            <a:off x="3060418" y="5003036"/>
            <a:ext cx="3019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400" b="0" spc="-150">
              <a:solidFill>
                <a:schemeClr val="accent2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60418" y="5548235"/>
            <a:ext cx="8993726" cy="383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ko-KR" altLang="en-US" sz="1600" b="0" spc="-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149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dk1"/>
                </a:solidFill>
                <a:latin typeface="+mj-lt"/>
              </a:rPr>
              <a:t>Part </a:t>
            </a:r>
            <a:r>
              <a:rPr lang="ko-KR" altLang="ko-KR" sz="1600">
                <a:solidFill>
                  <a:schemeClr val="dk1"/>
                </a:solidFill>
                <a:latin typeface="+mj-lt"/>
              </a:rPr>
              <a:t>4</a:t>
            </a:r>
            <a:r>
              <a:rPr lang="en-US" altLang="ko-KR" sz="1600">
                <a:solidFill>
                  <a:schemeClr val="dk1"/>
                </a:solidFill>
                <a:latin typeface="+mj-lt"/>
              </a:rPr>
              <a:t>,</a:t>
            </a:r>
            <a:endParaRPr lang="en-US" altLang="ko-KR" sz="1600">
              <a:solidFill>
                <a:schemeClr val="dk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1626" y="320188"/>
            <a:ext cx="379231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dk1"/>
                </a:solidFill>
              </a:rPr>
              <a:t>Watering Control</a:t>
            </a:r>
            <a:endParaRPr lang="ko-KR" altLang="en-US" sz="3600">
              <a:solidFill>
                <a:schemeClr val="dk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149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483359" y="6460660"/>
            <a:ext cx="10708640" cy="0"/>
          </a:xfrm>
          <a:prstGeom prst="line">
            <a:avLst/>
          </a:prstGeom>
          <a:ln w="9525">
            <a:solidFill>
              <a:srgbClr val="149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1112" y="1367004"/>
            <a:ext cx="2562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18" name="TextBox 17"/>
          <p:cNvSpPr txBox="1"/>
          <p:nvPr/>
        </p:nvSpPr>
        <p:spPr>
          <a:xfrm>
            <a:off x="2371717" y="1367004"/>
            <a:ext cx="2533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19" name="TextBox 18"/>
          <p:cNvSpPr txBox="1"/>
          <p:nvPr/>
        </p:nvSpPr>
        <p:spPr>
          <a:xfrm>
            <a:off x="3076354" y="1556605"/>
            <a:ext cx="3019646" cy="451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400" b="1" spc="-150">
              <a:solidFill>
                <a:schemeClr val="accent2"/>
              </a:solidFill>
              <a:latin typeface="Bahnschrift SemiBold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0987" y="2248942"/>
            <a:ext cx="8993727" cy="444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en-US" altLang="ko-KR" sz="2000" b="0" spc="-150">
              <a:latin typeface="Bahnschrift Semi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1112" y="3187783"/>
            <a:ext cx="2562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3" name="TextBox 22"/>
          <p:cNvSpPr txBox="1"/>
          <p:nvPr/>
        </p:nvSpPr>
        <p:spPr>
          <a:xfrm>
            <a:off x="2371717" y="3187783"/>
            <a:ext cx="2533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2227592" y="1576121"/>
            <a:ext cx="4236206" cy="57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0" spc="-150">
                <a:solidFill>
                  <a:schemeClr val="dk1"/>
                </a:solidFill>
                <a:latin typeface="Bahnschrift SemiBold"/>
                <a:ea typeface="+mj-ea"/>
              </a:rPr>
              <a:t>How it works</a:t>
            </a:r>
            <a:endParaRPr lang="ko-KR" altLang="en-US" sz="3200" b="0" spc="-150">
              <a:solidFill>
                <a:schemeClr val="dk1"/>
              </a:solidFill>
              <a:latin typeface="Bahnschrift SemiBold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97080" y="2665390"/>
            <a:ext cx="9833058" cy="2285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ko-KR" sz="2400" b="0" spc="-150">
                <a:latin typeface="Bahnschrift SemiBold"/>
              </a:rPr>
              <a:t>- Intended to notify user that it‘s time to water the plant</a:t>
            </a:r>
            <a:endParaRPr lang="ko-KR" altLang="ko-KR" sz="2400" b="0" spc="-150">
              <a:latin typeface="Bahnschrift SemiBold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ko-KR" sz="2400" b="0" spc="-150">
                <a:latin typeface="Bahnschrift SemiBold"/>
              </a:rPr>
              <a:t>- Displays string with USART every 10 second</a:t>
            </a:r>
            <a:endParaRPr lang="ko-KR" altLang="ko-KR" sz="2400" b="0" spc="-150">
              <a:latin typeface="Bahnschrift SemiBold"/>
            </a:endParaRPr>
          </a:p>
          <a:p>
            <a:pPr algn="just">
              <a:lnSpc>
                <a:spcPct val="120000"/>
              </a:lnSpc>
              <a:defRPr/>
            </a:pPr>
            <a:endParaRPr lang="ko-KR" altLang="ko-KR" sz="2400" b="0" spc="-150">
              <a:latin typeface="Bahnschrift SemiBold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ko-KR" sz="2400" b="0" spc="-150">
                <a:latin typeface="Bahnschrift SemiBold"/>
              </a:rPr>
              <a:t>- Planned to measure the humidity in soil, but couldn‘t find right solution</a:t>
            </a:r>
            <a:endParaRPr lang="ko-KR" altLang="ko-KR" sz="2400" b="0" spc="-150">
              <a:latin typeface="Bahnschrift SemiBold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ko-KR" sz="2400" b="0" spc="-150">
                <a:latin typeface="Bahnschrift SemiBold"/>
              </a:rPr>
              <a:t>- Thus, the system uses hardcoded humidity value</a:t>
            </a:r>
            <a:endParaRPr lang="ko-KR" altLang="ko-KR" sz="2400" b="0" spc="-150">
              <a:latin typeface="Bahnschrift Semi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1112" y="5049202"/>
            <a:ext cx="256253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8" name="TextBox 27"/>
          <p:cNvSpPr txBox="1"/>
          <p:nvPr/>
        </p:nvSpPr>
        <p:spPr>
          <a:xfrm>
            <a:off x="2371717" y="5049202"/>
            <a:ext cx="253372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9" name="TextBox 28"/>
          <p:cNvSpPr txBox="1"/>
          <p:nvPr/>
        </p:nvSpPr>
        <p:spPr>
          <a:xfrm>
            <a:off x="3060418" y="5003036"/>
            <a:ext cx="3019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400" b="0" spc="-150">
              <a:solidFill>
                <a:schemeClr val="accent2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60418" y="5548235"/>
            <a:ext cx="8993726" cy="383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ko-KR" altLang="en-US" sz="1600" b="0" spc="-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149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dk1"/>
                </a:solidFill>
                <a:latin typeface="+mj-lt"/>
              </a:rPr>
              <a:t>Part </a:t>
            </a:r>
            <a:r>
              <a:rPr lang="ko-KR" altLang="ko-KR" sz="1600">
                <a:solidFill>
                  <a:schemeClr val="dk1"/>
                </a:solidFill>
                <a:latin typeface="+mj-lt"/>
              </a:rPr>
              <a:t>4</a:t>
            </a:r>
            <a:r>
              <a:rPr lang="en-US" altLang="ko-KR" sz="1600">
                <a:solidFill>
                  <a:schemeClr val="dk1"/>
                </a:solidFill>
                <a:latin typeface="+mj-lt"/>
              </a:rPr>
              <a:t>,</a:t>
            </a:r>
            <a:endParaRPr lang="en-US" altLang="ko-KR" sz="1600">
              <a:solidFill>
                <a:schemeClr val="dk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1626" y="320188"/>
            <a:ext cx="379231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dk1"/>
                </a:solidFill>
              </a:rPr>
              <a:t>Watering Control</a:t>
            </a:r>
            <a:endParaRPr lang="ko-KR" altLang="en-US" sz="3600">
              <a:solidFill>
                <a:schemeClr val="dk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149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483359" y="6460660"/>
            <a:ext cx="10708640" cy="0"/>
          </a:xfrm>
          <a:prstGeom prst="line">
            <a:avLst/>
          </a:prstGeom>
          <a:ln w="9525">
            <a:solidFill>
              <a:srgbClr val="149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1112" y="1367004"/>
            <a:ext cx="2562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18" name="TextBox 17"/>
          <p:cNvSpPr txBox="1"/>
          <p:nvPr/>
        </p:nvSpPr>
        <p:spPr>
          <a:xfrm>
            <a:off x="2371717" y="1367004"/>
            <a:ext cx="2533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19" name="TextBox 18"/>
          <p:cNvSpPr txBox="1"/>
          <p:nvPr/>
        </p:nvSpPr>
        <p:spPr>
          <a:xfrm>
            <a:off x="3076354" y="1556605"/>
            <a:ext cx="3019646" cy="451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400" b="1" spc="-150">
              <a:solidFill>
                <a:schemeClr val="accent2"/>
              </a:solidFill>
              <a:latin typeface="Bahnschrift SemiBold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0987" y="2248942"/>
            <a:ext cx="8993727" cy="444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en-US" altLang="ko-KR" sz="2000" b="0" spc="-150">
              <a:latin typeface="Bahnschrift Semi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1112" y="3187783"/>
            <a:ext cx="2562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3" name="TextBox 22"/>
          <p:cNvSpPr txBox="1"/>
          <p:nvPr/>
        </p:nvSpPr>
        <p:spPr>
          <a:xfrm>
            <a:off x="2371717" y="3187783"/>
            <a:ext cx="2533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2227592" y="1576121"/>
            <a:ext cx="4236206" cy="57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3200" b="0" spc="-150">
              <a:solidFill>
                <a:schemeClr val="dk1"/>
              </a:solidFill>
              <a:latin typeface="Bahnschrift SemiBold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97080" y="2665390"/>
            <a:ext cx="9833058" cy="523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ko-KR" altLang="ko-KR" sz="2400" b="0" spc="-150">
              <a:latin typeface="Bahnschrift Semi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1112" y="5049202"/>
            <a:ext cx="256253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8" name="TextBox 27"/>
          <p:cNvSpPr txBox="1"/>
          <p:nvPr/>
        </p:nvSpPr>
        <p:spPr>
          <a:xfrm>
            <a:off x="2371717" y="5049202"/>
            <a:ext cx="253372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9" name="TextBox 28"/>
          <p:cNvSpPr txBox="1"/>
          <p:nvPr/>
        </p:nvSpPr>
        <p:spPr>
          <a:xfrm>
            <a:off x="3060418" y="5003036"/>
            <a:ext cx="3019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400" b="0" spc="-150">
              <a:solidFill>
                <a:schemeClr val="accent2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60418" y="5548235"/>
            <a:ext cx="8993726" cy="383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ko-KR" altLang="en-US" sz="1600" b="0" spc="-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149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dk1"/>
                </a:solidFill>
                <a:latin typeface="+mj-lt"/>
              </a:rPr>
              <a:t>Part </a:t>
            </a:r>
            <a:r>
              <a:rPr lang="ko-KR" altLang="ko-KR" sz="1600">
                <a:solidFill>
                  <a:schemeClr val="dk1"/>
                </a:solidFill>
                <a:latin typeface="+mj-lt"/>
              </a:rPr>
              <a:t>5</a:t>
            </a:r>
            <a:r>
              <a:rPr lang="en-US" altLang="ko-KR" sz="1600">
                <a:solidFill>
                  <a:schemeClr val="dk1"/>
                </a:solidFill>
                <a:latin typeface="+mj-lt"/>
              </a:rPr>
              <a:t>,</a:t>
            </a:r>
            <a:endParaRPr lang="en-US" altLang="ko-KR" sz="1600">
              <a:solidFill>
                <a:schemeClr val="dk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1626" y="320188"/>
            <a:ext cx="390661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dk1"/>
                </a:solidFill>
              </a:rPr>
              <a:t>Overall Flowchart</a:t>
            </a:r>
            <a:endParaRPr lang="ko-KR" altLang="en-US" sz="3600">
              <a:solidFill>
                <a:schemeClr val="dk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149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483359" y="6460660"/>
            <a:ext cx="10708640" cy="0"/>
          </a:xfrm>
          <a:prstGeom prst="line">
            <a:avLst/>
          </a:prstGeom>
          <a:ln w="9525">
            <a:solidFill>
              <a:srgbClr val="149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1112" y="1367004"/>
            <a:ext cx="2562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18" name="TextBox 17"/>
          <p:cNvSpPr txBox="1"/>
          <p:nvPr/>
        </p:nvSpPr>
        <p:spPr>
          <a:xfrm>
            <a:off x="2371717" y="1367004"/>
            <a:ext cx="2533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19" name="TextBox 18"/>
          <p:cNvSpPr txBox="1"/>
          <p:nvPr/>
        </p:nvSpPr>
        <p:spPr>
          <a:xfrm>
            <a:off x="3076354" y="1556605"/>
            <a:ext cx="3019646" cy="451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400" b="1" spc="-150">
              <a:solidFill>
                <a:schemeClr val="accent2"/>
              </a:solidFill>
              <a:latin typeface="Bahnschrift SemiBold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0987" y="2248942"/>
            <a:ext cx="8993727" cy="444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en-US" altLang="ko-KR" sz="2000" b="0" spc="-150">
              <a:latin typeface="Bahnschrift Semi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1112" y="3187783"/>
            <a:ext cx="2562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3" name="TextBox 22"/>
          <p:cNvSpPr txBox="1"/>
          <p:nvPr/>
        </p:nvSpPr>
        <p:spPr>
          <a:xfrm>
            <a:off x="2371717" y="3187783"/>
            <a:ext cx="2533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2227592" y="1576121"/>
            <a:ext cx="4236206" cy="57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3200" b="0" spc="-150">
              <a:solidFill>
                <a:schemeClr val="dk1"/>
              </a:solidFill>
              <a:latin typeface="Bahnschrift SemiBold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97080" y="2665390"/>
            <a:ext cx="9833058" cy="523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ko-KR" altLang="ko-KR" sz="2400" b="0" spc="-150">
              <a:latin typeface="Bahnschrift Semi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1112" y="5049202"/>
            <a:ext cx="256253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8" name="TextBox 27"/>
          <p:cNvSpPr txBox="1"/>
          <p:nvPr/>
        </p:nvSpPr>
        <p:spPr>
          <a:xfrm>
            <a:off x="2371717" y="5049202"/>
            <a:ext cx="253372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9" name="TextBox 28"/>
          <p:cNvSpPr txBox="1"/>
          <p:nvPr/>
        </p:nvSpPr>
        <p:spPr>
          <a:xfrm>
            <a:off x="3060418" y="5003036"/>
            <a:ext cx="3019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400" b="0" spc="-150">
              <a:solidFill>
                <a:schemeClr val="accent2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60418" y="5548235"/>
            <a:ext cx="8993726" cy="383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ko-KR" altLang="en-US" sz="1600" b="0" spc="-150"/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83586" y="1266543"/>
            <a:ext cx="6324397" cy="5194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490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02105" y="1540042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2104" y="611196"/>
            <a:ext cx="1908711" cy="6918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0" spc="-300">
                <a:solidFill>
                  <a:schemeClr val="bg1"/>
                </a:solidFill>
                <a:latin typeface="Bahnschrift SemiBold"/>
              </a:rPr>
              <a:t>Contents</a:t>
            </a:r>
            <a:endParaRPr lang="ko-KR" altLang="en-US" sz="4000" b="0" spc="-300">
              <a:solidFill>
                <a:schemeClr val="bg1"/>
              </a:solidFill>
              <a:latin typeface="Bahnschrift Semi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5157" y="949750"/>
            <a:ext cx="2503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782660" y="1772793"/>
            <a:ext cx="4561466" cy="511302"/>
            <a:chOff x="802103" y="2134906"/>
            <a:chExt cx="4089932" cy="511302"/>
          </a:xfrm>
        </p:grpSpPr>
        <p:sp>
          <p:nvSpPr>
            <p:cNvPr id="8" name="TextBox 7"/>
            <p:cNvSpPr txBox="1"/>
            <p:nvPr/>
          </p:nvSpPr>
          <p:spPr>
            <a:xfrm>
              <a:off x="802102" y="2134906"/>
              <a:ext cx="660934" cy="5113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800" b="0" spc="30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2800" b="0" spc="3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18826" y="2134906"/>
              <a:ext cx="3373209" cy="5113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0" spc="-300">
                  <a:solidFill>
                    <a:schemeClr val="bg1"/>
                  </a:solidFill>
                  <a:latin typeface="Bahnschrift SemiBold"/>
                </a:rPr>
                <a:t>Security Check</a:t>
              </a:r>
              <a:endParaRPr lang="ko-KR" altLang="en-US" sz="2800" b="0" spc="-300">
                <a:solidFill>
                  <a:schemeClr val="bg1"/>
                </a:solidFill>
                <a:latin typeface="Bahnschrift SemiBold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782661" y="2805277"/>
            <a:ext cx="5008484" cy="510751"/>
            <a:chOff x="802105" y="2134906"/>
            <a:chExt cx="5008484" cy="510751"/>
          </a:xfrm>
        </p:grpSpPr>
        <p:sp>
          <p:nvSpPr>
            <p:cNvPr id="12" name="TextBox 11"/>
            <p:cNvSpPr txBox="1"/>
            <p:nvPr/>
          </p:nvSpPr>
          <p:spPr>
            <a:xfrm>
              <a:off x="802104" y="2134906"/>
              <a:ext cx="651804" cy="5170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b="0" spc="30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2800" b="0" spc="3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11849" y="2134906"/>
              <a:ext cx="4198739" cy="497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700" b="0" spc="-300">
                  <a:solidFill>
                    <a:schemeClr val="bg1"/>
                  </a:solidFill>
                  <a:latin typeface="Bahnschrift SemiBold"/>
                </a:rPr>
                <a:t>Temperature Control</a:t>
              </a:r>
              <a:endParaRPr lang="ko-KR" altLang="en-US" sz="2700" b="0" spc="-300">
                <a:solidFill>
                  <a:schemeClr val="bg1"/>
                </a:solidFill>
                <a:latin typeface="Bahnschrift SemiBold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801515" y="3800038"/>
            <a:ext cx="3818599" cy="523220"/>
            <a:chOff x="802100" y="2134906"/>
            <a:chExt cx="2688481" cy="523220"/>
          </a:xfrm>
        </p:grpSpPr>
        <p:sp>
          <p:nvSpPr>
            <p:cNvPr id="15" name="TextBox 14"/>
            <p:cNvSpPr txBox="1"/>
            <p:nvPr/>
          </p:nvSpPr>
          <p:spPr>
            <a:xfrm>
              <a:off x="802099" y="2134906"/>
              <a:ext cx="660933" cy="512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800" b="0" spc="30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2800" b="0" spc="3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79458" y="2134906"/>
              <a:ext cx="2111121" cy="5164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0" spc="-300">
                  <a:solidFill>
                    <a:schemeClr val="bg1"/>
                  </a:solidFill>
                  <a:latin typeface="Bahnschrift SemiBold"/>
                </a:rPr>
                <a:t>Light Control</a:t>
              </a:r>
              <a:endParaRPr lang="ko-KR" altLang="en-US" sz="2800" b="0" spc="-300">
                <a:solidFill>
                  <a:schemeClr val="bg1"/>
                </a:solidFill>
                <a:latin typeface="Bahnschrift SemiBold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0">
            <a:off x="829809" y="4785368"/>
            <a:ext cx="4666069" cy="513651"/>
            <a:chOff x="802099" y="2134905"/>
            <a:chExt cx="3518435" cy="513651"/>
          </a:xfrm>
        </p:grpSpPr>
        <p:sp>
          <p:nvSpPr>
            <p:cNvPr id="18" name="TextBox 17"/>
            <p:cNvSpPr txBox="1"/>
            <p:nvPr/>
          </p:nvSpPr>
          <p:spPr>
            <a:xfrm>
              <a:off x="802098" y="2134905"/>
              <a:ext cx="660933" cy="518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ko-KR" sz="2800" b="0" spc="300">
                  <a:solidFill>
                    <a:schemeClr val="bg1"/>
                  </a:solidFill>
                  <a:latin typeface="+mj-lt"/>
                </a:rPr>
                <a:t>04</a:t>
              </a:r>
              <a:endParaRPr lang="ko-KR" altLang="ko-KR" sz="2800" b="0" spc="3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48283" y="2134906"/>
              <a:ext cx="2872250" cy="5181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0" spc="-300">
                  <a:solidFill>
                    <a:schemeClr val="bg1"/>
                  </a:solidFill>
                  <a:latin typeface="Bahnschrift SemiBold"/>
                </a:rPr>
                <a:t>Watering Control</a:t>
              </a:r>
              <a:endParaRPr lang="ko-KR" altLang="en-US" sz="2800" b="0" spc="-300">
                <a:solidFill>
                  <a:schemeClr val="bg1"/>
                </a:solidFill>
                <a:latin typeface="Bahnschrift SemiBold"/>
              </a:endParaRPr>
            </a:p>
          </p:txBody>
        </p:sp>
      </p:grpSp>
      <p:grpSp>
        <p:nvGrpSpPr>
          <p:cNvPr id="20" name="그룹 9"/>
          <p:cNvGrpSpPr/>
          <p:nvPr/>
        </p:nvGrpSpPr>
        <p:grpSpPr>
          <a:xfrm rot="0">
            <a:off x="829809" y="5650992"/>
            <a:ext cx="4561468" cy="519302"/>
            <a:chOff x="802101" y="2134906"/>
            <a:chExt cx="4089934" cy="519302"/>
          </a:xfrm>
        </p:grpSpPr>
        <p:sp>
          <p:nvSpPr>
            <p:cNvPr id="21" name="TextBox 7"/>
            <p:cNvSpPr txBox="1"/>
            <p:nvPr/>
          </p:nvSpPr>
          <p:spPr>
            <a:xfrm>
              <a:off x="802101" y="2134906"/>
              <a:ext cx="660934" cy="5193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800" b="0" spc="300">
                  <a:solidFill>
                    <a:schemeClr val="bg1"/>
                  </a:solidFill>
                  <a:latin typeface="+mj-lt"/>
                </a:rPr>
                <a:t>0</a:t>
              </a:r>
              <a:r>
                <a:rPr lang="ko-KR" altLang="ko-KR" sz="2800" b="0" spc="300">
                  <a:solidFill>
                    <a:schemeClr val="bg1"/>
                  </a:solidFill>
                  <a:latin typeface="+mj-lt"/>
                </a:rPr>
                <a:t>5</a:t>
              </a:r>
              <a:endParaRPr lang="ko-KR" altLang="ko-KR" sz="2800" b="0" spc="3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TextBox 8"/>
            <p:cNvSpPr txBox="1"/>
            <p:nvPr/>
          </p:nvSpPr>
          <p:spPr>
            <a:xfrm>
              <a:off x="1518824" y="2134906"/>
              <a:ext cx="3373211" cy="5193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0" spc="-300">
                  <a:solidFill>
                    <a:schemeClr val="bg1"/>
                  </a:solidFill>
                  <a:latin typeface="Bahnschrift SemiBold"/>
                </a:rPr>
                <a:t>Overall Flowchart</a:t>
              </a:r>
              <a:endParaRPr lang="ko-KR" altLang="en-US" sz="2800" b="0" spc="-300">
                <a:solidFill>
                  <a:schemeClr val="bg1"/>
                </a:solidFill>
                <a:latin typeface="Bahnschrift Semi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149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dk1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dk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1628" y="320188"/>
            <a:ext cx="375421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dk1"/>
                </a:solidFill>
              </a:rPr>
              <a:t>Security Control </a:t>
            </a:r>
            <a:endParaRPr lang="ko-KR" altLang="en-US" sz="3600">
              <a:solidFill>
                <a:schemeClr val="dk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149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483359" y="6460660"/>
            <a:ext cx="10708640" cy="0"/>
          </a:xfrm>
          <a:prstGeom prst="line">
            <a:avLst/>
          </a:prstGeom>
          <a:ln w="9525">
            <a:solidFill>
              <a:srgbClr val="149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1112" y="1367004"/>
            <a:ext cx="2562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18" name="TextBox 17"/>
          <p:cNvSpPr txBox="1"/>
          <p:nvPr/>
        </p:nvSpPr>
        <p:spPr>
          <a:xfrm>
            <a:off x="2371717" y="1367004"/>
            <a:ext cx="2533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19" name="TextBox 18"/>
          <p:cNvSpPr txBox="1"/>
          <p:nvPr/>
        </p:nvSpPr>
        <p:spPr>
          <a:xfrm>
            <a:off x="3076354" y="1556605"/>
            <a:ext cx="3019646" cy="451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400" b="1" spc="-150">
              <a:solidFill>
                <a:schemeClr val="accent2"/>
              </a:solidFill>
              <a:latin typeface="Bahnschrift SemiBold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0987" y="2248942"/>
            <a:ext cx="8993727" cy="444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en-US" altLang="ko-KR" sz="2000" b="0" spc="-150">
              <a:latin typeface="Bahnschrift Semi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1112" y="3187783"/>
            <a:ext cx="2562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3" name="TextBox 22"/>
          <p:cNvSpPr txBox="1"/>
          <p:nvPr/>
        </p:nvSpPr>
        <p:spPr>
          <a:xfrm>
            <a:off x="2371717" y="3187783"/>
            <a:ext cx="2533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2227592" y="1576121"/>
            <a:ext cx="4236206" cy="57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0" spc="-150">
                <a:solidFill>
                  <a:schemeClr val="dk1"/>
                </a:solidFill>
                <a:latin typeface="Bahnschrift SemiBold"/>
                <a:ea typeface="+mj-ea"/>
              </a:rPr>
              <a:t>How it works</a:t>
            </a:r>
            <a:endParaRPr lang="ko-KR" altLang="en-US" sz="3200" b="0" spc="-150">
              <a:solidFill>
                <a:schemeClr val="dk1"/>
              </a:solidFill>
              <a:latin typeface="Bahnschrift SemiBold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97080" y="2665390"/>
            <a:ext cx="9833058" cy="3600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ko-KR" sz="2400" b="0" spc="-150">
                <a:latin typeface="Bahnschrift SemiBold"/>
              </a:rPr>
              <a:t>- Based on SC_state, State machine controls the overall system</a:t>
            </a:r>
            <a:endParaRPr lang="ko-KR" altLang="ko-KR" sz="2400" b="0" spc="-150">
              <a:latin typeface="Bahnschrift SemiBold"/>
            </a:endParaRPr>
          </a:p>
          <a:p>
            <a:pPr algn="just">
              <a:lnSpc>
                <a:spcPct val="120000"/>
              </a:lnSpc>
              <a:defRPr/>
            </a:pPr>
            <a:endParaRPr lang="ko-KR" altLang="ko-KR" sz="2400" b="0" spc="-150">
              <a:latin typeface="Bahnschrift SemiBold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ko-KR" sz="2400" b="0" spc="-150">
                <a:latin typeface="Bahnschrift SemiBold"/>
              </a:rPr>
              <a:t>- Buzzer make noises when there is a intruder when security is up.</a:t>
            </a:r>
            <a:endParaRPr lang="ko-KR" altLang="ko-KR" sz="2400" b="0" spc="-150">
              <a:latin typeface="Bahnschrift SemiBold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ko-KR" sz="2400" b="0" spc="-150">
                <a:latin typeface="Bahnschrift SemiBold"/>
              </a:rPr>
              <a:t>- Security goes down when user makes correct button sequence.</a:t>
            </a:r>
            <a:endParaRPr lang="ko-KR" altLang="ko-KR" sz="2400" b="0" spc="-150">
              <a:latin typeface="Bahnschrift SemiBold"/>
            </a:endParaRPr>
          </a:p>
          <a:p>
            <a:pPr algn="just">
              <a:lnSpc>
                <a:spcPct val="120000"/>
              </a:lnSpc>
              <a:defRPr/>
            </a:pPr>
            <a:endParaRPr lang="ko-KR" altLang="ko-KR" sz="2400" b="0" spc="-150">
              <a:latin typeface="Bahnschrift SemiBold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ko-KR" sz="2400" b="0" spc="-150">
                <a:latin typeface="Bahnschrift SemiBold"/>
              </a:rPr>
              <a:t>- Has a reset button to put security up again.</a:t>
            </a:r>
            <a:endParaRPr lang="ko-KR" altLang="ko-KR" sz="2400" b="0" spc="-150">
              <a:latin typeface="Bahnschrift SemiBold"/>
            </a:endParaRPr>
          </a:p>
          <a:p>
            <a:pPr algn="just">
              <a:lnSpc>
                <a:spcPct val="120000"/>
              </a:lnSpc>
              <a:defRPr/>
            </a:pPr>
            <a:endParaRPr lang="ko-KR" altLang="ko-KR" sz="2400" b="0" spc="-150">
              <a:latin typeface="Bahnschrift SemiBold"/>
            </a:endParaRPr>
          </a:p>
          <a:p>
            <a:pPr algn="just">
              <a:lnSpc>
                <a:spcPct val="120000"/>
              </a:lnSpc>
              <a:defRPr/>
            </a:pPr>
            <a:endParaRPr lang="ko-KR" altLang="ko-KR" sz="2400" b="0" spc="-150">
              <a:latin typeface="Bahnschrift Semi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1112" y="5049202"/>
            <a:ext cx="256253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8" name="TextBox 27"/>
          <p:cNvSpPr txBox="1"/>
          <p:nvPr/>
        </p:nvSpPr>
        <p:spPr>
          <a:xfrm>
            <a:off x="2371717" y="5049202"/>
            <a:ext cx="253372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9" name="TextBox 28"/>
          <p:cNvSpPr txBox="1"/>
          <p:nvPr/>
        </p:nvSpPr>
        <p:spPr>
          <a:xfrm>
            <a:off x="3060418" y="5003036"/>
            <a:ext cx="3019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400" b="0" spc="-150">
              <a:solidFill>
                <a:schemeClr val="accent2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60418" y="5548235"/>
            <a:ext cx="8993726" cy="383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ko-KR" altLang="en-US" sz="1600" b="0" spc="-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149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dk1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dk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1628" y="320188"/>
            <a:ext cx="375421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dk1"/>
                </a:solidFill>
              </a:rPr>
              <a:t>Security Control </a:t>
            </a:r>
            <a:endParaRPr lang="ko-KR" altLang="en-US" sz="3600">
              <a:solidFill>
                <a:schemeClr val="dk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149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483359" y="6460660"/>
            <a:ext cx="10708640" cy="0"/>
          </a:xfrm>
          <a:prstGeom prst="line">
            <a:avLst/>
          </a:prstGeom>
          <a:ln w="9525">
            <a:solidFill>
              <a:srgbClr val="149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1112" y="1367004"/>
            <a:ext cx="2562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18" name="TextBox 17"/>
          <p:cNvSpPr txBox="1"/>
          <p:nvPr/>
        </p:nvSpPr>
        <p:spPr>
          <a:xfrm>
            <a:off x="2371717" y="1367004"/>
            <a:ext cx="2533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19" name="TextBox 18"/>
          <p:cNvSpPr txBox="1"/>
          <p:nvPr/>
        </p:nvSpPr>
        <p:spPr>
          <a:xfrm>
            <a:off x="3076354" y="1556605"/>
            <a:ext cx="3019646" cy="451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400" b="1" spc="-150">
              <a:solidFill>
                <a:schemeClr val="accent2"/>
              </a:solidFill>
              <a:latin typeface="Bahnschrift SemiBold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0987" y="2248942"/>
            <a:ext cx="8993727" cy="444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en-US" altLang="ko-KR" sz="2000" b="0" spc="-150">
              <a:latin typeface="Bahnschrift Semi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1112" y="3187783"/>
            <a:ext cx="2562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3" name="TextBox 22"/>
          <p:cNvSpPr txBox="1"/>
          <p:nvPr/>
        </p:nvSpPr>
        <p:spPr>
          <a:xfrm>
            <a:off x="2371717" y="3187783"/>
            <a:ext cx="2533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2227592" y="1576121"/>
            <a:ext cx="4236206" cy="57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0" spc="-150">
                <a:solidFill>
                  <a:schemeClr val="dk1"/>
                </a:solidFill>
                <a:latin typeface="Bahnschrift SemiBold"/>
                <a:ea typeface="+mj-ea"/>
              </a:rPr>
              <a:t>Issues broke through</a:t>
            </a:r>
            <a:endParaRPr lang="ko-KR" altLang="en-US" sz="3200" b="0" spc="-150">
              <a:solidFill>
                <a:schemeClr val="dk1"/>
              </a:solidFill>
              <a:latin typeface="Bahnschrift SemiBold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97080" y="2665390"/>
            <a:ext cx="9833058" cy="2723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ko-KR" sz="2400" b="0" spc="-150">
                <a:latin typeface="Bahnschrift SemiBold"/>
              </a:rPr>
              <a:t>- Taking button inputs in while(1) block in main function did not work.</a:t>
            </a:r>
            <a:endParaRPr lang="ko-KR" altLang="ko-KR" sz="2400" b="0" spc="-150">
              <a:latin typeface="Bahnschrift SemiBold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ko-KR" sz="2400" b="0" spc="-150">
                <a:latin typeface="Bahnschrift SemiBold"/>
              </a:rPr>
              <a:t>- It was due to sensitive timing control of sonic sensor</a:t>
            </a:r>
            <a:endParaRPr lang="ko-KR" altLang="ko-KR" sz="2400" b="0" spc="-150">
              <a:latin typeface="Bahnschrift SemiBold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ko-KR" sz="2400" b="0" spc="-150">
                <a:latin typeface="Bahnschrift SemiBold"/>
              </a:rPr>
              <a:t>	ㄴsonic sensor calculates distance with speed of sound and timer.</a:t>
            </a:r>
            <a:endParaRPr lang="ko-KR" altLang="ko-KR" sz="2400" b="0" spc="-150">
              <a:latin typeface="Bahnschrift SemiBold"/>
            </a:endParaRPr>
          </a:p>
          <a:p>
            <a:pPr algn="just">
              <a:lnSpc>
                <a:spcPct val="120000"/>
              </a:lnSpc>
              <a:defRPr/>
            </a:pPr>
            <a:endParaRPr lang="ko-KR" altLang="ko-KR" sz="2400" b="0" spc="-150">
              <a:latin typeface="Bahnschrift SemiBold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ko-KR" sz="2400" b="0" spc="-150">
                <a:latin typeface="Bahnschrift SemiBold"/>
              </a:rPr>
              <a:t>- Thus, button input is received from interrupt ports.</a:t>
            </a:r>
            <a:endParaRPr lang="ko-KR" altLang="ko-KR" sz="2400" b="0" spc="-150">
              <a:latin typeface="Bahnschrift SemiBold"/>
            </a:endParaRPr>
          </a:p>
          <a:p>
            <a:pPr algn="just">
              <a:lnSpc>
                <a:spcPct val="120000"/>
              </a:lnSpc>
              <a:defRPr/>
            </a:pPr>
            <a:endParaRPr lang="ko-KR" altLang="ko-KR" sz="2400" b="0" spc="-150">
              <a:latin typeface="Bahnschrift Semi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1112" y="5049202"/>
            <a:ext cx="256253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8" name="TextBox 27"/>
          <p:cNvSpPr txBox="1"/>
          <p:nvPr/>
        </p:nvSpPr>
        <p:spPr>
          <a:xfrm>
            <a:off x="2371717" y="5049202"/>
            <a:ext cx="253372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9" name="TextBox 28"/>
          <p:cNvSpPr txBox="1"/>
          <p:nvPr/>
        </p:nvSpPr>
        <p:spPr>
          <a:xfrm>
            <a:off x="3060418" y="5003036"/>
            <a:ext cx="3019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400" b="0" spc="-150">
              <a:solidFill>
                <a:schemeClr val="accent2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60418" y="5548235"/>
            <a:ext cx="8993726" cy="383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ko-KR" altLang="en-US" sz="1600" b="0" spc="-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149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dk1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dk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1628" y="320188"/>
            <a:ext cx="375421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dk1"/>
                </a:solidFill>
              </a:rPr>
              <a:t>Security Control </a:t>
            </a:r>
            <a:endParaRPr lang="ko-KR" altLang="en-US" sz="3600">
              <a:solidFill>
                <a:schemeClr val="dk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149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483359" y="6460660"/>
            <a:ext cx="10708640" cy="0"/>
          </a:xfrm>
          <a:prstGeom prst="line">
            <a:avLst/>
          </a:prstGeom>
          <a:ln w="9525">
            <a:solidFill>
              <a:srgbClr val="149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1112" y="1367004"/>
            <a:ext cx="2562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18" name="TextBox 17"/>
          <p:cNvSpPr txBox="1"/>
          <p:nvPr/>
        </p:nvSpPr>
        <p:spPr>
          <a:xfrm>
            <a:off x="2371717" y="1367004"/>
            <a:ext cx="2533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19" name="TextBox 18"/>
          <p:cNvSpPr txBox="1"/>
          <p:nvPr/>
        </p:nvSpPr>
        <p:spPr>
          <a:xfrm>
            <a:off x="3076354" y="1556605"/>
            <a:ext cx="3019646" cy="451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400" b="1" spc="-150">
              <a:solidFill>
                <a:schemeClr val="accent2"/>
              </a:solidFill>
              <a:latin typeface="Bahnschrift SemiBold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0987" y="2248942"/>
            <a:ext cx="8993727" cy="444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en-US" altLang="ko-KR" sz="2000" b="0" spc="-150">
              <a:latin typeface="Bahnschrift Semi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1112" y="3187783"/>
            <a:ext cx="2562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3" name="TextBox 22"/>
          <p:cNvSpPr txBox="1"/>
          <p:nvPr/>
        </p:nvSpPr>
        <p:spPr>
          <a:xfrm>
            <a:off x="2371717" y="3187783"/>
            <a:ext cx="2533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2227592" y="1576121"/>
            <a:ext cx="4236206" cy="57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3200" b="0" spc="-150">
              <a:solidFill>
                <a:schemeClr val="dk1"/>
              </a:solidFill>
              <a:latin typeface="Bahnschrift SemiBold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97080" y="2665390"/>
            <a:ext cx="9833058" cy="523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en-US" altLang="ko-KR" sz="2400" b="0" spc="-150">
              <a:latin typeface="Bahnschrift Semi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1112" y="5049202"/>
            <a:ext cx="256253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8" name="TextBox 27"/>
          <p:cNvSpPr txBox="1"/>
          <p:nvPr/>
        </p:nvSpPr>
        <p:spPr>
          <a:xfrm>
            <a:off x="2371717" y="5049202"/>
            <a:ext cx="253372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9" name="TextBox 28"/>
          <p:cNvSpPr txBox="1"/>
          <p:nvPr/>
        </p:nvSpPr>
        <p:spPr>
          <a:xfrm>
            <a:off x="3060418" y="5003036"/>
            <a:ext cx="3019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400" b="0" spc="-150">
              <a:solidFill>
                <a:schemeClr val="accent2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60418" y="5548235"/>
            <a:ext cx="8993726" cy="383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ko-KR" altLang="en-US" sz="1600" b="0" spc="-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149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dk1"/>
                </a:solidFill>
                <a:latin typeface="+mj-lt"/>
              </a:rPr>
              <a:t>Part </a:t>
            </a:r>
            <a:r>
              <a:rPr lang="ko-KR" altLang="ko-KR" sz="1600">
                <a:solidFill>
                  <a:schemeClr val="dk1"/>
                </a:solidFill>
                <a:latin typeface="+mj-lt"/>
              </a:rPr>
              <a:t>2</a:t>
            </a:r>
            <a:r>
              <a:rPr lang="en-US" altLang="ko-KR" sz="1600">
                <a:solidFill>
                  <a:schemeClr val="dk1"/>
                </a:solidFill>
                <a:latin typeface="+mj-lt"/>
              </a:rPr>
              <a:t>,</a:t>
            </a:r>
            <a:endParaRPr lang="en-US" altLang="ko-KR" sz="1600">
              <a:solidFill>
                <a:schemeClr val="dk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1625" y="320188"/>
            <a:ext cx="459241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dk1"/>
                </a:solidFill>
              </a:rPr>
              <a:t>Temperature Control</a:t>
            </a:r>
            <a:endParaRPr lang="ko-KR" altLang="en-US" sz="3600">
              <a:solidFill>
                <a:schemeClr val="dk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149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483359" y="6460660"/>
            <a:ext cx="10708640" cy="0"/>
          </a:xfrm>
          <a:prstGeom prst="line">
            <a:avLst/>
          </a:prstGeom>
          <a:ln w="9525">
            <a:solidFill>
              <a:srgbClr val="149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1112" y="1367004"/>
            <a:ext cx="2562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18" name="TextBox 17"/>
          <p:cNvSpPr txBox="1"/>
          <p:nvPr/>
        </p:nvSpPr>
        <p:spPr>
          <a:xfrm>
            <a:off x="2371717" y="1367004"/>
            <a:ext cx="2533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ko-KR"/>
          </a:p>
        </p:txBody>
      </p:sp>
      <p:sp>
        <p:nvSpPr>
          <p:cNvPr id="19" name="TextBox 18"/>
          <p:cNvSpPr txBox="1"/>
          <p:nvPr/>
        </p:nvSpPr>
        <p:spPr>
          <a:xfrm>
            <a:off x="3076354" y="1556605"/>
            <a:ext cx="3019646" cy="451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400" b="1" spc="-150">
              <a:solidFill>
                <a:schemeClr val="accent2"/>
              </a:solidFill>
              <a:latin typeface="Bahnschrift SemiBold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0987" y="2248942"/>
            <a:ext cx="8993727" cy="444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en-US" altLang="ko-KR" sz="2000" b="0" spc="-150">
              <a:latin typeface="Bahnschrift Semi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1112" y="3187783"/>
            <a:ext cx="2562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3" name="TextBox 22"/>
          <p:cNvSpPr txBox="1"/>
          <p:nvPr/>
        </p:nvSpPr>
        <p:spPr>
          <a:xfrm>
            <a:off x="2371717" y="3187783"/>
            <a:ext cx="2533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2227592" y="1576121"/>
            <a:ext cx="4236206" cy="57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0" spc="-150">
                <a:solidFill>
                  <a:schemeClr val="dk1"/>
                </a:solidFill>
                <a:latin typeface="Bahnschrift SemiBold"/>
                <a:ea typeface="+mj-ea"/>
              </a:rPr>
              <a:t>How it works</a:t>
            </a:r>
            <a:endParaRPr lang="ko-KR" altLang="en-US" sz="3200" b="0" spc="-150">
              <a:solidFill>
                <a:schemeClr val="dk1"/>
              </a:solidFill>
              <a:latin typeface="Bahnschrift SemiBold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97080" y="2665390"/>
            <a:ext cx="9833058" cy="3600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ko-KR" sz="2400" b="0" spc="-150">
                <a:latin typeface="Bahnschrift SemiBold"/>
              </a:rPr>
              <a:t>- Works on separate board ATmega16</a:t>
            </a:r>
            <a:endParaRPr lang="ko-KR" altLang="ko-KR" sz="2400" b="0" spc="-150">
              <a:latin typeface="Bahnschrift SemiBold"/>
            </a:endParaRPr>
          </a:p>
          <a:p>
            <a:pPr algn="just">
              <a:lnSpc>
                <a:spcPct val="120000"/>
              </a:lnSpc>
              <a:defRPr/>
            </a:pPr>
            <a:endParaRPr lang="ko-KR" altLang="ko-KR" sz="2400" b="0" spc="-150">
              <a:latin typeface="Bahnschrift SemiBold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ko-KR" sz="2400" b="0" spc="-150">
                <a:latin typeface="Bahnschrift SemiBold"/>
              </a:rPr>
              <a:t>- Measures temperature and calls function.</a:t>
            </a:r>
            <a:endParaRPr lang="ko-KR" altLang="ko-KR" sz="2400" b="0" spc="-150">
              <a:latin typeface="Bahnschrift SemiBold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ko-KR" sz="2400" b="0" spc="-150">
                <a:latin typeface="Bahnschrift SemiBold"/>
              </a:rPr>
              <a:t>- LCD functions are defined in separate header file.</a:t>
            </a:r>
            <a:endParaRPr lang="ko-KR" altLang="ko-KR" sz="2400" b="0" spc="-150">
              <a:latin typeface="Bahnschrift SemiBold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ko-KR" sz="2400" b="0" spc="-150">
                <a:latin typeface="Bahnschrift SemiBold"/>
              </a:rPr>
              <a:t>- Constant standards decide if it‘s too cold or too hot</a:t>
            </a:r>
            <a:endParaRPr lang="ko-KR" altLang="ko-KR" sz="2400" b="0" spc="-150">
              <a:latin typeface="Bahnschrift SemiBold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ko-KR" sz="2400" b="0" spc="-150">
                <a:latin typeface="Bahnschrift SemiBold"/>
              </a:rPr>
              <a:t>- if too hot, fan runs =&gt; cooling()</a:t>
            </a:r>
            <a:endParaRPr lang="ko-KR" altLang="ko-KR" sz="2400" b="0" spc="-150">
              <a:latin typeface="Bahnschrift SemiBold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ko-KR" sz="2400" b="0" spc="-150">
                <a:latin typeface="Bahnschrift SemiBold"/>
              </a:rPr>
              <a:t>- if too cold, led turns on =&gt; heating()</a:t>
            </a:r>
            <a:endParaRPr lang="ko-KR" altLang="ko-KR" sz="2400" b="0" spc="-150">
              <a:latin typeface="Bahnschrift SemiBold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ko-KR" sz="2400" b="0" spc="-150">
                <a:latin typeface="Bahnschrift SemiBold"/>
              </a:rPr>
              <a:t>*couldn‘t find right device for heating, LED is to show the heating function is called</a:t>
            </a:r>
            <a:endParaRPr lang="ko-KR" altLang="ko-KR" sz="2400" b="0" spc="-150">
              <a:latin typeface="Bahnschrift Semi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1112" y="5049202"/>
            <a:ext cx="256253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8" name="TextBox 27"/>
          <p:cNvSpPr txBox="1"/>
          <p:nvPr/>
        </p:nvSpPr>
        <p:spPr>
          <a:xfrm>
            <a:off x="2371717" y="5049202"/>
            <a:ext cx="253372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9" name="TextBox 28"/>
          <p:cNvSpPr txBox="1"/>
          <p:nvPr/>
        </p:nvSpPr>
        <p:spPr>
          <a:xfrm>
            <a:off x="3060418" y="5003036"/>
            <a:ext cx="3019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400" b="0" spc="-150">
              <a:solidFill>
                <a:schemeClr val="accent2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60418" y="5548235"/>
            <a:ext cx="8993726" cy="383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ko-KR" altLang="en-US" sz="1600" b="0" spc="-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149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dk1"/>
                </a:solidFill>
                <a:latin typeface="+mj-lt"/>
              </a:rPr>
              <a:t>Part </a:t>
            </a:r>
            <a:r>
              <a:rPr lang="ko-KR" altLang="ko-KR" sz="1600">
                <a:solidFill>
                  <a:schemeClr val="dk1"/>
                </a:solidFill>
                <a:latin typeface="+mj-lt"/>
              </a:rPr>
              <a:t>2</a:t>
            </a:r>
            <a:r>
              <a:rPr lang="en-US" altLang="ko-KR" sz="1600">
                <a:solidFill>
                  <a:schemeClr val="dk1"/>
                </a:solidFill>
                <a:latin typeface="+mj-lt"/>
              </a:rPr>
              <a:t>,</a:t>
            </a:r>
            <a:endParaRPr lang="en-US" altLang="ko-KR" sz="1600">
              <a:solidFill>
                <a:schemeClr val="dk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1627" y="320188"/>
            <a:ext cx="459241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dk1"/>
                </a:solidFill>
              </a:rPr>
              <a:t>Temperature Control</a:t>
            </a:r>
            <a:endParaRPr lang="ko-KR" altLang="en-US" sz="3600">
              <a:solidFill>
                <a:schemeClr val="dk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149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483359" y="6460660"/>
            <a:ext cx="10708640" cy="0"/>
          </a:xfrm>
          <a:prstGeom prst="line">
            <a:avLst/>
          </a:prstGeom>
          <a:ln w="9525">
            <a:solidFill>
              <a:srgbClr val="149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1112" y="1367004"/>
            <a:ext cx="2562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18" name="TextBox 17"/>
          <p:cNvSpPr txBox="1"/>
          <p:nvPr/>
        </p:nvSpPr>
        <p:spPr>
          <a:xfrm>
            <a:off x="2371717" y="1367004"/>
            <a:ext cx="2533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19" name="TextBox 18"/>
          <p:cNvSpPr txBox="1"/>
          <p:nvPr/>
        </p:nvSpPr>
        <p:spPr>
          <a:xfrm>
            <a:off x="3076354" y="1556605"/>
            <a:ext cx="3019646" cy="451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400" b="1" spc="-150">
              <a:solidFill>
                <a:schemeClr val="accent2"/>
              </a:solidFill>
              <a:latin typeface="Bahnschrift SemiBold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0987" y="2248942"/>
            <a:ext cx="8993727" cy="444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en-US" altLang="ko-KR" sz="2000" b="0" spc="-150">
              <a:latin typeface="Bahnschrift Semi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1112" y="3187783"/>
            <a:ext cx="2562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3" name="TextBox 22"/>
          <p:cNvSpPr txBox="1"/>
          <p:nvPr/>
        </p:nvSpPr>
        <p:spPr>
          <a:xfrm>
            <a:off x="2371717" y="3187783"/>
            <a:ext cx="2533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2227592" y="1576121"/>
            <a:ext cx="4236206" cy="57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0" spc="-150">
                <a:solidFill>
                  <a:schemeClr val="dk1"/>
                </a:solidFill>
                <a:latin typeface="Bahnschrift SemiBold"/>
                <a:ea typeface="+mj-ea"/>
              </a:rPr>
              <a:t>Issues broke through</a:t>
            </a:r>
            <a:endParaRPr lang="ko-KR" altLang="en-US" sz="3200" b="0" spc="-150">
              <a:solidFill>
                <a:schemeClr val="dk1"/>
              </a:solidFill>
              <a:latin typeface="Bahnschrift SemiBold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97080" y="2665390"/>
            <a:ext cx="9833058" cy="2285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ko-KR" sz="2400" b="0" spc="-150">
                <a:latin typeface="Bahnschrift SemiBold"/>
              </a:rPr>
              <a:t>- Struggled finding appropriate example for temperature sensor </a:t>
            </a:r>
            <a:endParaRPr lang="ko-KR" altLang="ko-KR" sz="2400" b="0" spc="-150">
              <a:latin typeface="Bahnschrift SemiBold"/>
            </a:endParaRPr>
          </a:p>
          <a:p>
            <a:pPr algn="just">
              <a:lnSpc>
                <a:spcPct val="120000"/>
              </a:lnSpc>
              <a:defRPr/>
            </a:pPr>
            <a:endParaRPr lang="ko-KR" altLang="ko-KR" sz="2400" b="0" spc="-150">
              <a:latin typeface="Bahnschrift SemiBold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ko-KR" sz="2400" b="0" spc="-150">
                <a:latin typeface="Bahnschrift SemiBold"/>
              </a:rPr>
              <a:t>- Droped existing sensor DHT11 and tried different sensor LM35.</a:t>
            </a:r>
            <a:endParaRPr lang="ko-KR" altLang="ko-KR" sz="2400" b="0" spc="-150">
              <a:latin typeface="Bahnschrift SemiBold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ko-KR" sz="2400" b="0" spc="-150">
                <a:latin typeface="Bahnschrift SemiBold"/>
              </a:rPr>
              <a:t>- It workd perfect </a:t>
            </a:r>
            <a:endParaRPr lang="ko-KR" altLang="ko-KR" sz="2400" b="0" spc="-150">
              <a:latin typeface="Bahnschrift SemiBold"/>
            </a:endParaRPr>
          </a:p>
          <a:p>
            <a:pPr algn="just">
              <a:lnSpc>
                <a:spcPct val="120000"/>
              </a:lnSpc>
              <a:defRPr/>
            </a:pPr>
            <a:endParaRPr lang="ko-KR" altLang="ko-KR" sz="2400" b="0" spc="-150">
              <a:latin typeface="Bahnschrift Semi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1112" y="5049202"/>
            <a:ext cx="256253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8" name="TextBox 27"/>
          <p:cNvSpPr txBox="1"/>
          <p:nvPr/>
        </p:nvSpPr>
        <p:spPr>
          <a:xfrm>
            <a:off x="2371717" y="5049202"/>
            <a:ext cx="253372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9" name="TextBox 28"/>
          <p:cNvSpPr txBox="1"/>
          <p:nvPr/>
        </p:nvSpPr>
        <p:spPr>
          <a:xfrm>
            <a:off x="3060418" y="5003036"/>
            <a:ext cx="3019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400" b="0" spc="-150">
              <a:solidFill>
                <a:schemeClr val="accent2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60418" y="5548235"/>
            <a:ext cx="8993726" cy="383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ko-KR" altLang="en-US" sz="1600" b="0" spc="-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149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dk1"/>
                </a:solidFill>
                <a:latin typeface="+mj-lt"/>
              </a:rPr>
              <a:t>Part </a:t>
            </a:r>
            <a:r>
              <a:rPr lang="ko-KR" altLang="ko-KR" sz="1600">
                <a:solidFill>
                  <a:schemeClr val="dk1"/>
                </a:solidFill>
                <a:latin typeface="+mj-lt"/>
              </a:rPr>
              <a:t>2</a:t>
            </a:r>
            <a:r>
              <a:rPr lang="en-US" altLang="ko-KR" sz="1600">
                <a:solidFill>
                  <a:schemeClr val="dk1"/>
                </a:solidFill>
                <a:latin typeface="+mj-lt"/>
              </a:rPr>
              <a:t>,</a:t>
            </a:r>
            <a:endParaRPr lang="en-US" altLang="ko-KR" sz="1600">
              <a:solidFill>
                <a:schemeClr val="dk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1626" y="320188"/>
            <a:ext cx="459241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dk1"/>
                </a:solidFill>
              </a:rPr>
              <a:t>Temperature Control</a:t>
            </a:r>
            <a:endParaRPr lang="ko-KR" altLang="en-US" sz="3600">
              <a:solidFill>
                <a:schemeClr val="dk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149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483359" y="6460660"/>
            <a:ext cx="10708640" cy="0"/>
          </a:xfrm>
          <a:prstGeom prst="line">
            <a:avLst/>
          </a:prstGeom>
          <a:ln w="9525">
            <a:solidFill>
              <a:srgbClr val="149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1112" y="1367004"/>
            <a:ext cx="2562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18" name="TextBox 17"/>
          <p:cNvSpPr txBox="1"/>
          <p:nvPr/>
        </p:nvSpPr>
        <p:spPr>
          <a:xfrm>
            <a:off x="2371717" y="1367004"/>
            <a:ext cx="2533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19" name="TextBox 18"/>
          <p:cNvSpPr txBox="1"/>
          <p:nvPr/>
        </p:nvSpPr>
        <p:spPr>
          <a:xfrm>
            <a:off x="3076354" y="1556605"/>
            <a:ext cx="3019646" cy="451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400" b="1" spc="-150">
              <a:solidFill>
                <a:schemeClr val="accent2"/>
              </a:solidFill>
              <a:latin typeface="Bahnschrift SemiBold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0987" y="2248942"/>
            <a:ext cx="8993727" cy="444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en-US" altLang="ko-KR" sz="2000" b="0" spc="-150">
              <a:latin typeface="Bahnschrift Semi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1112" y="3187783"/>
            <a:ext cx="2562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3" name="TextBox 22"/>
          <p:cNvSpPr txBox="1"/>
          <p:nvPr/>
        </p:nvSpPr>
        <p:spPr>
          <a:xfrm>
            <a:off x="2371717" y="3187783"/>
            <a:ext cx="2533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2227592" y="1576121"/>
            <a:ext cx="4236206" cy="57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3200" b="0" spc="-150">
              <a:solidFill>
                <a:schemeClr val="dk1"/>
              </a:solidFill>
              <a:latin typeface="Bahnschrift SemiBold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97080" y="2665390"/>
            <a:ext cx="9833058" cy="523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en-US" altLang="ko-KR" sz="2400" b="0" spc="-150">
              <a:latin typeface="Bahnschrift Semi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1112" y="5049202"/>
            <a:ext cx="256253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8" name="TextBox 27"/>
          <p:cNvSpPr txBox="1"/>
          <p:nvPr/>
        </p:nvSpPr>
        <p:spPr>
          <a:xfrm>
            <a:off x="2371717" y="5049202"/>
            <a:ext cx="253372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9" name="TextBox 28"/>
          <p:cNvSpPr txBox="1"/>
          <p:nvPr/>
        </p:nvSpPr>
        <p:spPr>
          <a:xfrm>
            <a:off x="3060418" y="5003036"/>
            <a:ext cx="3019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400" b="0" spc="-150">
              <a:solidFill>
                <a:schemeClr val="accent2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60418" y="5548235"/>
            <a:ext cx="8993726" cy="383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ko-KR" altLang="en-US" sz="1600" b="0" spc="-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solidFill>
            <a:srgbClr val="149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0421" y="304800"/>
            <a:ext cx="8168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dk1"/>
                </a:solidFill>
                <a:latin typeface="+mj-lt"/>
              </a:rPr>
              <a:t>Part </a:t>
            </a:r>
            <a:r>
              <a:rPr lang="ko-KR" altLang="ko-KR" sz="1600">
                <a:solidFill>
                  <a:schemeClr val="dk1"/>
                </a:solidFill>
                <a:latin typeface="+mj-lt"/>
              </a:rPr>
              <a:t>3</a:t>
            </a:r>
            <a:r>
              <a:rPr lang="en-US" altLang="ko-KR" sz="1600">
                <a:solidFill>
                  <a:schemeClr val="dk1"/>
                </a:solidFill>
                <a:latin typeface="+mj-lt"/>
              </a:rPr>
              <a:t>,</a:t>
            </a:r>
            <a:endParaRPr lang="en-US" altLang="ko-KR" sz="1600">
              <a:solidFill>
                <a:schemeClr val="dk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1627" y="320188"/>
            <a:ext cx="295411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dk1"/>
                </a:solidFill>
              </a:rPr>
              <a:t>Light Control</a:t>
            </a:r>
            <a:endParaRPr lang="ko-KR" altLang="en-US" sz="3600">
              <a:solidFill>
                <a:schemeClr val="dk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149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483359" y="6460660"/>
            <a:ext cx="10708640" cy="0"/>
          </a:xfrm>
          <a:prstGeom prst="line">
            <a:avLst/>
          </a:prstGeom>
          <a:ln w="9525">
            <a:solidFill>
              <a:srgbClr val="149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1112" y="1367004"/>
            <a:ext cx="2562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18" name="TextBox 17"/>
          <p:cNvSpPr txBox="1"/>
          <p:nvPr/>
        </p:nvSpPr>
        <p:spPr>
          <a:xfrm>
            <a:off x="2371717" y="1367004"/>
            <a:ext cx="2533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19" name="TextBox 18"/>
          <p:cNvSpPr txBox="1"/>
          <p:nvPr/>
        </p:nvSpPr>
        <p:spPr>
          <a:xfrm>
            <a:off x="3076354" y="1556605"/>
            <a:ext cx="3019646" cy="451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400" b="1" spc="-150">
              <a:solidFill>
                <a:schemeClr val="accent2"/>
              </a:solidFill>
              <a:latin typeface="Bahnschrift SemiBold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0987" y="2248942"/>
            <a:ext cx="8993727" cy="444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en-US" altLang="ko-KR" sz="2000" b="0" spc="-150">
              <a:latin typeface="Bahnschrift Semi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21112" y="3187783"/>
            <a:ext cx="2562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3" name="TextBox 22"/>
          <p:cNvSpPr txBox="1"/>
          <p:nvPr/>
        </p:nvSpPr>
        <p:spPr>
          <a:xfrm>
            <a:off x="2371717" y="3187783"/>
            <a:ext cx="2533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2227592" y="1576121"/>
            <a:ext cx="4236206" cy="57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0" spc="-150">
                <a:solidFill>
                  <a:schemeClr val="dk1"/>
                </a:solidFill>
                <a:latin typeface="Bahnschrift SemiBold"/>
                <a:ea typeface="+mj-ea"/>
              </a:rPr>
              <a:t>How it works</a:t>
            </a:r>
            <a:endParaRPr lang="ko-KR" altLang="en-US" sz="3200" b="0" spc="-150">
              <a:solidFill>
                <a:schemeClr val="dk1"/>
              </a:solidFill>
              <a:latin typeface="Bahnschrift SemiBold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97080" y="2665390"/>
            <a:ext cx="9833058" cy="1847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ko-KR" sz="2400" b="0" spc="-150">
                <a:latin typeface="Bahnschrift SemiBold"/>
              </a:rPr>
              <a:t>- ADC measures the brightnnes</a:t>
            </a:r>
            <a:endParaRPr lang="ko-KR" altLang="ko-KR" sz="2400" b="0" spc="-150">
              <a:latin typeface="Bahnschrift SemiBold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ko-KR" sz="2400" b="0" spc="-150">
                <a:latin typeface="Bahnschrift SemiBold"/>
              </a:rPr>
              <a:t>- light() compares the hardcoded standard and current brightness</a:t>
            </a:r>
            <a:endParaRPr lang="ko-KR" altLang="ko-KR" sz="2400" b="0" spc="-150">
              <a:latin typeface="Bahnschrift SemiBold"/>
            </a:endParaRPr>
          </a:p>
          <a:p>
            <a:pPr algn="just">
              <a:lnSpc>
                <a:spcPct val="120000"/>
              </a:lnSpc>
              <a:defRPr/>
            </a:pPr>
            <a:endParaRPr lang="ko-KR" altLang="ko-KR" sz="2400" b="0" spc="-150">
              <a:latin typeface="Bahnschrift SemiBold"/>
            </a:endParaRPr>
          </a:p>
          <a:p>
            <a:pPr algn="just">
              <a:lnSpc>
                <a:spcPct val="120000"/>
              </a:lnSpc>
              <a:defRPr/>
            </a:pPr>
            <a:r>
              <a:rPr lang="ko-KR" altLang="ko-KR" sz="2400" b="0" spc="-150">
                <a:latin typeface="Bahnschrift SemiBold"/>
              </a:rPr>
              <a:t>- LED turns on and off based on measured brightness</a:t>
            </a:r>
            <a:endParaRPr lang="ko-KR" altLang="ko-KR" sz="2400" b="0" spc="-150">
              <a:latin typeface="Bahnschrift Semi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1112" y="5049202"/>
            <a:ext cx="256253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8" name="TextBox 27"/>
          <p:cNvSpPr txBox="1"/>
          <p:nvPr/>
        </p:nvSpPr>
        <p:spPr>
          <a:xfrm>
            <a:off x="2371717" y="5049202"/>
            <a:ext cx="253372" cy="359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9" name="TextBox 28"/>
          <p:cNvSpPr txBox="1"/>
          <p:nvPr/>
        </p:nvSpPr>
        <p:spPr>
          <a:xfrm>
            <a:off x="3060418" y="5003036"/>
            <a:ext cx="3019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400" b="0" spc="-150">
              <a:solidFill>
                <a:schemeClr val="accent2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60418" y="5548235"/>
            <a:ext cx="8993726" cy="383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endParaRPr lang="ko-KR" altLang="en-US" sz="1600" b="0" spc="-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347</ep:Words>
  <ep:PresentationFormat>화면 슬라이드 쇼(4:3)</ep:PresentationFormat>
  <ep:Paragraphs>66</ep:Paragraphs>
  <ep:Slides>14</ep:Slides>
  <ep:Notes>0</ep:Notes>
  <ep:TotalTime>0</ep:TotalTime>
  <ep:HiddenSlides>0</ep:HiddenSlides>
  <ep:MMClips>0</ep:MMClips>
  <ep:HeadingPairs>
    <vt:vector size="4" baseType="variant">
      <vt:variant>
        <vt:lpstr>Themes</vt:lpstr>
      </vt:variant>
      <vt:variant>
        <vt:i4>1</vt:i4>
      </vt:variant>
      <vt:variant>
        <vt:lpstr>Slide Title</vt:lpstr>
      </vt:variant>
      <vt:variant>
        <vt:i4>14</vt:i4>
      </vt:variant>
    </vt:vector>
  </ep:HeadingPairs>
  <ep:TitlesOfParts>
    <vt:vector size="15" baseType="lpstr">
      <vt:lpstr>한컴오피스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2015-12-02T08:34:04.001</dcterms:created>
  <cp:lastModifiedBy>이준영</cp:lastModifiedBy>
  <dcterms:modified xsi:type="dcterms:W3CDTF">2022-06-01T07:34:40.716</dcterms:modified>
  <cp:revision>33</cp:revision>
  <cp:version>1000.0000.01</cp:version>
</cp:coreProperties>
</file>