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60" r:id="rId3"/>
    <p:sldId id="259" r:id="rId4"/>
    <p:sldId id="262" r:id="rId5"/>
    <p:sldId id="263" r:id="rId6"/>
    <p:sldId id="261" r:id="rId7"/>
    <p:sldId id="257" r:id="rId8"/>
    <p:sldId id="264" r:id="rId9"/>
    <p:sldId id="258"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00" autoAdjust="0"/>
    <p:restoredTop sz="94660"/>
  </p:normalViewPr>
  <p:slideViewPr>
    <p:cSldViewPr snapToGrid="0">
      <p:cViewPr varScale="1">
        <p:scale>
          <a:sx n="53" d="100"/>
          <a:sy n="53" d="100"/>
        </p:scale>
        <p:origin x="34" y="10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86445F-AE32-4114-9145-B836DB624D0A}" type="datetimeFigureOut">
              <a:rPr lang="en-GB" smtClean="0"/>
              <a:t>06/04/2022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276F37-1B4F-432B-8522-3C69A641104A}" type="slidenum">
              <a:rPr lang="en-GB" smtClean="0"/>
              <a:t>‹#›</a:t>
            </a:fld>
            <a:endParaRPr lang="en-GB"/>
          </a:p>
        </p:txBody>
      </p:sp>
    </p:spTree>
    <p:extLst>
      <p:ext uri="{BB962C8B-B14F-4D97-AF65-F5344CB8AC3E}">
        <p14:creationId xmlns:p14="http://schemas.microsoft.com/office/powerpoint/2010/main" val="12285049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case of the employee management system</a:t>
            </a:r>
            <a:br>
              <a:rPr lang="en-US" dirty="0"/>
            </a:br>
            <a:r>
              <a:rPr lang="en-US" dirty="0"/>
              <a:t>for the implementation of the architecture it’s in the services</a:t>
            </a:r>
            <a:endParaRPr lang="en-GB" dirty="0"/>
          </a:p>
        </p:txBody>
      </p:sp>
      <p:sp>
        <p:nvSpPr>
          <p:cNvPr id="4" name="Slide Number Placeholder 3"/>
          <p:cNvSpPr>
            <a:spLocks noGrp="1"/>
          </p:cNvSpPr>
          <p:nvPr>
            <p:ph type="sldNum" sz="quarter" idx="5"/>
          </p:nvPr>
        </p:nvSpPr>
        <p:spPr/>
        <p:txBody>
          <a:bodyPr/>
          <a:lstStyle/>
          <a:p>
            <a:fld id="{07276F37-1B4F-432B-8522-3C69A641104A}" type="slidenum">
              <a:rPr lang="en-GB" smtClean="0"/>
              <a:t>7</a:t>
            </a:fld>
            <a:endParaRPr lang="en-GB"/>
          </a:p>
        </p:txBody>
      </p:sp>
    </p:spTree>
    <p:extLst>
      <p:ext uri="{BB962C8B-B14F-4D97-AF65-F5344CB8AC3E}">
        <p14:creationId xmlns:p14="http://schemas.microsoft.com/office/powerpoint/2010/main" val="23676104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1178B2-066C-4453-B853-DB772D04200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FDEA566F-4407-4530-A32F-B43D7E03934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FD992773-575D-4BD2-9B3E-1F32435C333F}"/>
              </a:ext>
            </a:extLst>
          </p:cNvPr>
          <p:cNvSpPr>
            <a:spLocks noGrp="1"/>
          </p:cNvSpPr>
          <p:nvPr>
            <p:ph type="dt" sz="half" idx="10"/>
          </p:nvPr>
        </p:nvSpPr>
        <p:spPr/>
        <p:txBody>
          <a:bodyPr/>
          <a:lstStyle/>
          <a:p>
            <a:fld id="{9DDF0687-25E5-4012-B485-CB1BFEFDBB39}" type="datetimeFigureOut">
              <a:rPr lang="en-GB" smtClean="0"/>
              <a:t>06/04/2022</a:t>
            </a:fld>
            <a:endParaRPr lang="en-GB"/>
          </a:p>
        </p:txBody>
      </p:sp>
      <p:sp>
        <p:nvSpPr>
          <p:cNvPr id="5" name="Footer Placeholder 4">
            <a:extLst>
              <a:ext uri="{FF2B5EF4-FFF2-40B4-BE49-F238E27FC236}">
                <a16:creationId xmlns:a16="http://schemas.microsoft.com/office/drawing/2014/main" id="{D91F8297-C1D2-461C-8969-08A1BC9BC80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ED0C8B6-7497-484A-938D-5D88379A2CA9}"/>
              </a:ext>
            </a:extLst>
          </p:cNvPr>
          <p:cNvSpPr>
            <a:spLocks noGrp="1"/>
          </p:cNvSpPr>
          <p:nvPr>
            <p:ph type="sldNum" sz="quarter" idx="12"/>
          </p:nvPr>
        </p:nvSpPr>
        <p:spPr/>
        <p:txBody>
          <a:bodyPr/>
          <a:lstStyle/>
          <a:p>
            <a:fld id="{476856E1-A266-467A-97F7-CA5375FFCC37}" type="slidenum">
              <a:rPr lang="en-GB" smtClean="0"/>
              <a:t>‹#›</a:t>
            </a:fld>
            <a:endParaRPr lang="en-GB"/>
          </a:p>
        </p:txBody>
      </p:sp>
    </p:spTree>
    <p:extLst>
      <p:ext uri="{BB962C8B-B14F-4D97-AF65-F5344CB8AC3E}">
        <p14:creationId xmlns:p14="http://schemas.microsoft.com/office/powerpoint/2010/main" val="28686417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18DA3-780A-4B46-895A-BC153534B8B7}"/>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525BDA87-36AA-4070-86B6-1846A0478EC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CC146CA-5CC7-4B68-A9B1-F27972928109}"/>
              </a:ext>
            </a:extLst>
          </p:cNvPr>
          <p:cNvSpPr>
            <a:spLocks noGrp="1"/>
          </p:cNvSpPr>
          <p:nvPr>
            <p:ph type="dt" sz="half" idx="10"/>
          </p:nvPr>
        </p:nvSpPr>
        <p:spPr/>
        <p:txBody>
          <a:bodyPr/>
          <a:lstStyle/>
          <a:p>
            <a:fld id="{9DDF0687-25E5-4012-B485-CB1BFEFDBB39}" type="datetimeFigureOut">
              <a:rPr lang="en-GB" smtClean="0"/>
              <a:t>06/04/2022</a:t>
            </a:fld>
            <a:endParaRPr lang="en-GB"/>
          </a:p>
        </p:txBody>
      </p:sp>
      <p:sp>
        <p:nvSpPr>
          <p:cNvPr id="5" name="Footer Placeholder 4">
            <a:extLst>
              <a:ext uri="{FF2B5EF4-FFF2-40B4-BE49-F238E27FC236}">
                <a16:creationId xmlns:a16="http://schemas.microsoft.com/office/drawing/2014/main" id="{C0B3C797-6EA1-4943-BA04-2DBB75B2A06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59BBDE9-00FF-4DE9-A85F-9CB02FE7E148}"/>
              </a:ext>
            </a:extLst>
          </p:cNvPr>
          <p:cNvSpPr>
            <a:spLocks noGrp="1"/>
          </p:cNvSpPr>
          <p:nvPr>
            <p:ph type="sldNum" sz="quarter" idx="12"/>
          </p:nvPr>
        </p:nvSpPr>
        <p:spPr/>
        <p:txBody>
          <a:bodyPr/>
          <a:lstStyle/>
          <a:p>
            <a:fld id="{476856E1-A266-467A-97F7-CA5375FFCC37}" type="slidenum">
              <a:rPr lang="en-GB" smtClean="0"/>
              <a:t>‹#›</a:t>
            </a:fld>
            <a:endParaRPr lang="en-GB"/>
          </a:p>
        </p:txBody>
      </p:sp>
    </p:spTree>
    <p:extLst>
      <p:ext uri="{BB962C8B-B14F-4D97-AF65-F5344CB8AC3E}">
        <p14:creationId xmlns:p14="http://schemas.microsoft.com/office/powerpoint/2010/main" val="4284307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74A069C-3B44-4EA0-8041-16021D2C5AD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BB50A69-D29E-42D3-9D04-00C5B161D7E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628011B-8BEA-4EE1-AFBC-13CBF9C72E41}"/>
              </a:ext>
            </a:extLst>
          </p:cNvPr>
          <p:cNvSpPr>
            <a:spLocks noGrp="1"/>
          </p:cNvSpPr>
          <p:nvPr>
            <p:ph type="dt" sz="half" idx="10"/>
          </p:nvPr>
        </p:nvSpPr>
        <p:spPr/>
        <p:txBody>
          <a:bodyPr/>
          <a:lstStyle/>
          <a:p>
            <a:fld id="{9DDF0687-25E5-4012-B485-CB1BFEFDBB39}" type="datetimeFigureOut">
              <a:rPr lang="en-GB" smtClean="0"/>
              <a:t>06/04/2022</a:t>
            </a:fld>
            <a:endParaRPr lang="en-GB"/>
          </a:p>
        </p:txBody>
      </p:sp>
      <p:sp>
        <p:nvSpPr>
          <p:cNvPr id="5" name="Footer Placeholder 4">
            <a:extLst>
              <a:ext uri="{FF2B5EF4-FFF2-40B4-BE49-F238E27FC236}">
                <a16:creationId xmlns:a16="http://schemas.microsoft.com/office/drawing/2014/main" id="{93096FA5-D337-4846-9CF5-DBB453D94E2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5AA7B69-E9AC-483D-898F-06BDB95015AD}"/>
              </a:ext>
            </a:extLst>
          </p:cNvPr>
          <p:cNvSpPr>
            <a:spLocks noGrp="1"/>
          </p:cNvSpPr>
          <p:nvPr>
            <p:ph type="sldNum" sz="quarter" idx="12"/>
          </p:nvPr>
        </p:nvSpPr>
        <p:spPr/>
        <p:txBody>
          <a:bodyPr/>
          <a:lstStyle/>
          <a:p>
            <a:fld id="{476856E1-A266-467A-97F7-CA5375FFCC37}" type="slidenum">
              <a:rPr lang="en-GB" smtClean="0"/>
              <a:t>‹#›</a:t>
            </a:fld>
            <a:endParaRPr lang="en-GB"/>
          </a:p>
        </p:txBody>
      </p:sp>
    </p:spTree>
    <p:extLst>
      <p:ext uri="{BB962C8B-B14F-4D97-AF65-F5344CB8AC3E}">
        <p14:creationId xmlns:p14="http://schemas.microsoft.com/office/powerpoint/2010/main" val="37115909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0A038-921A-4B29-8273-65EB1DCBBEDA}"/>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2A62CF6-038B-4392-9F7C-98CFAEE6316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A4878BF-4DF8-4798-B517-97D7E23F9706}"/>
              </a:ext>
            </a:extLst>
          </p:cNvPr>
          <p:cNvSpPr>
            <a:spLocks noGrp="1"/>
          </p:cNvSpPr>
          <p:nvPr>
            <p:ph type="dt" sz="half" idx="10"/>
          </p:nvPr>
        </p:nvSpPr>
        <p:spPr/>
        <p:txBody>
          <a:bodyPr/>
          <a:lstStyle/>
          <a:p>
            <a:fld id="{9DDF0687-25E5-4012-B485-CB1BFEFDBB39}" type="datetimeFigureOut">
              <a:rPr lang="en-GB" smtClean="0"/>
              <a:t>06/04/2022</a:t>
            </a:fld>
            <a:endParaRPr lang="en-GB"/>
          </a:p>
        </p:txBody>
      </p:sp>
      <p:sp>
        <p:nvSpPr>
          <p:cNvPr id="5" name="Footer Placeholder 4">
            <a:extLst>
              <a:ext uri="{FF2B5EF4-FFF2-40B4-BE49-F238E27FC236}">
                <a16:creationId xmlns:a16="http://schemas.microsoft.com/office/drawing/2014/main" id="{B4735F23-B622-4000-9B58-5E1097B7DF2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71734B5-05F4-467D-963D-58524AB4D551}"/>
              </a:ext>
            </a:extLst>
          </p:cNvPr>
          <p:cNvSpPr>
            <a:spLocks noGrp="1"/>
          </p:cNvSpPr>
          <p:nvPr>
            <p:ph type="sldNum" sz="quarter" idx="12"/>
          </p:nvPr>
        </p:nvSpPr>
        <p:spPr/>
        <p:txBody>
          <a:bodyPr/>
          <a:lstStyle/>
          <a:p>
            <a:fld id="{476856E1-A266-467A-97F7-CA5375FFCC37}" type="slidenum">
              <a:rPr lang="en-GB" smtClean="0"/>
              <a:t>‹#›</a:t>
            </a:fld>
            <a:endParaRPr lang="en-GB"/>
          </a:p>
        </p:txBody>
      </p:sp>
    </p:spTree>
    <p:extLst>
      <p:ext uri="{BB962C8B-B14F-4D97-AF65-F5344CB8AC3E}">
        <p14:creationId xmlns:p14="http://schemas.microsoft.com/office/powerpoint/2010/main" val="29230830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AD329-94E2-4CA2-B566-7622B78DD25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7B7DFC32-FF22-4EBB-A9F7-8085CEDCAFD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EF102C0-C639-478D-991A-8094885A666A}"/>
              </a:ext>
            </a:extLst>
          </p:cNvPr>
          <p:cNvSpPr>
            <a:spLocks noGrp="1"/>
          </p:cNvSpPr>
          <p:nvPr>
            <p:ph type="dt" sz="half" idx="10"/>
          </p:nvPr>
        </p:nvSpPr>
        <p:spPr/>
        <p:txBody>
          <a:bodyPr/>
          <a:lstStyle/>
          <a:p>
            <a:fld id="{9DDF0687-25E5-4012-B485-CB1BFEFDBB39}" type="datetimeFigureOut">
              <a:rPr lang="en-GB" smtClean="0"/>
              <a:t>06/04/2022</a:t>
            </a:fld>
            <a:endParaRPr lang="en-GB"/>
          </a:p>
        </p:txBody>
      </p:sp>
      <p:sp>
        <p:nvSpPr>
          <p:cNvPr id="5" name="Footer Placeholder 4">
            <a:extLst>
              <a:ext uri="{FF2B5EF4-FFF2-40B4-BE49-F238E27FC236}">
                <a16:creationId xmlns:a16="http://schemas.microsoft.com/office/drawing/2014/main" id="{390C98FE-8FBD-48AE-93A7-6BF745CDC63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29104DD-5E97-4E64-8C0C-8CE5DF56F7CE}"/>
              </a:ext>
            </a:extLst>
          </p:cNvPr>
          <p:cNvSpPr>
            <a:spLocks noGrp="1"/>
          </p:cNvSpPr>
          <p:nvPr>
            <p:ph type="sldNum" sz="quarter" idx="12"/>
          </p:nvPr>
        </p:nvSpPr>
        <p:spPr/>
        <p:txBody>
          <a:bodyPr/>
          <a:lstStyle/>
          <a:p>
            <a:fld id="{476856E1-A266-467A-97F7-CA5375FFCC37}" type="slidenum">
              <a:rPr lang="en-GB" smtClean="0"/>
              <a:t>‹#›</a:t>
            </a:fld>
            <a:endParaRPr lang="en-GB"/>
          </a:p>
        </p:txBody>
      </p:sp>
    </p:spTree>
    <p:extLst>
      <p:ext uri="{BB962C8B-B14F-4D97-AF65-F5344CB8AC3E}">
        <p14:creationId xmlns:p14="http://schemas.microsoft.com/office/powerpoint/2010/main" val="30405325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56B56-BECB-4CF0-9551-8B37A882AB99}"/>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24FD25C-4334-4CD9-974C-D6B26EB271D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9D6F61BE-3FE1-4953-BAAE-E0F0EC11F17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2D5B42A6-94BB-460A-B695-A20E2F37B39F}"/>
              </a:ext>
            </a:extLst>
          </p:cNvPr>
          <p:cNvSpPr>
            <a:spLocks noGrp="1"/>
          </p:cNvSpPr>
          <p:nvPr>
            <p:ph type="dt" sz="half" idx="10"/>
          </p:nvPr>
        </p:nvSpPr>
        <p:spPr/>
        <p:txBody>
          <a:bodyPr/>
          <a:lstStyle/>
          <a:p>
            <a:fld id="{9DDF0687-25E5-4012-B485-CB1BFEFDBB39}" type="datetimeFigureOut">
              <a:rPr lang="en-GB" smtClean="0"/>
              <a:t>06/04/2022</a:t>
            </a:fld>
            <a:endParaRPr lang="en-GB"/>
          </a:p>
        </p:txBody>
      </p:sp>
      <p:sp>
        <p:nvSpPr>
          <p:cNvPr id="6" name="Footer Placeholder 5">
            <a:extLst>
              <a:ext uri="{FF2B5EF4-FFF2-40B4-BE49-F238E27FC236}">
                <a16:creationId xmlns:a16="http://schemas.microsoft.com/office/drawing/2014/main" id="{75B080A7-1FF1-4BF2-9BF2-A5FED72876C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4FD96F9-02B7-4688-B937-BD16F587BAC4}"/>
              </a:ext>
            </a:extLst>
          </p:cNvPr>
          <p:cNvSpPr>
            <a:spLocks noGrp="1"/>
          </p:cNvSpPr>
          <p:nvPr>
            <p:ph type="sldNum" sz="quarter" idx="12"/>
          </p:nvPr>
        </p:nvSpPr>
        <p:spPr/>
        <p:txBody>
          <a:bodyPr/>
          <a:lstStyle/>
          <a:p>
            <a:fld id="{476856E1-A266-467A-97F7-CA5375FFCC37}" type="slidenum">
              <a:rPr lang="en-GB" smtClean="0"/>
              <a:t>‹#›</a:t>
            </a:fld>
            <a:endParaRPr lang="en-GB"/>
          </a:p>
        </p:txBody>
      </p:sp>
    </p:spTree>
    <p:extLst>
      <p:ext uri="{BB962C8B-B14F-4D97-AF65-F5344CB8AC3E}">
        <p14:creationId xmlns:p14="http://schemas.microsoft.com/office/powerpoint/2010/main" val="20050866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60CD2-16C0-48EB-B6D8-48F643C428C0}"/>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4A9BBB5-4B56-492A-B799-5DF04354376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6862D49-3D67-4492-BE0A-6CA85ACD5A8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A0458CB1-D637-46E4-85B3-26F58E4C215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27BA319-2174-451C-9060-10828355BBD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5CDA7423-CD67-4957-A87F-3041BFE7BBD5}"/>
              </a:ext>
            </a:extLst>
          </p:cNvPr>
          <p:cNvSpPr>
            <a:spLocks noGrp="1"/>
          </p:cNvSpPr>
          <p:nvPr>
            <p:ph type="dt" sz="half" idx="10"/>
          </p:nvPr>
        </p:nvSpPr>
        <p:spPr/>
        <p:txBody>
          <a:bodyPr/>
          <a:lstStyle/>
          <a:p>
            <a:fld id="{9DDF0687-25E5-4012-B485-CB1BFEFDBB39}" type="datetimeFigureOut">
              <a:rPr lang="en-GB" smtClean="0"/>
              <a:t>06/04/2022</a:t>
            </a:fld>
            <a:endParaRPr lang="en-GB"/>
          </a:p>
        </p:txBody>
      </p:sp>
      <p:sp>
        <p:nvSpPr>
          <p:cNvPr id="8" name="Footer Placeholder 7">
            <a:extLst>
              <a:ext uri="{FF2B5EF4-FFF2-40B4-BE49-F238E27FC236}">
                <a16:creationId xmlns:a16="http://schemas.microsoft.com/office/drawing/2014/main" id="{329C52C3-7F2F-4899-B363-0017861A8F23}"/>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DAEB68A4-DD39-4689-BFFF-779EBCE568F3}"/>
              </a:ext>
            </a:extLst>
          </p:cNvPr>
          <p:cNvSpPr>
            <a:spLocks noGrp="1"/>
          </p:cNvSpPr>
          <p:nvPr>
            <p:ph type="sldNum" sz="quarter" idx="12"/>
          </p:nvPr>
        </p:nvSpPr>
        <p:spPr/>
        <p:txBody>
          <a:bodyPr/>
          <a:lstStyle/>
          <a:p>
            <a:fld id="{476856E1-A266-467A-97F7-CA5375FFCC37}" type="slidenum">
              <a:rPr lang="en-GB" smtClean="0"/>
              <a:t>‹#›</a:t>
            </a:fld>
            <a:endParaRPr lang="en-GB"/>
          </a:p>
        </p:txBody>
      </p:sp>
    </p:spTree>
    <p:extLst>
      <p:ext uri="{BB962C8B-B14F-4D97-AF65-F5344CB8AC3E}">
        <p14:creationId xmlns:p14="http://schemas.microsoft.com/office/powerpoint/2010/main" val="31543497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A536D-478D-45AA-932D-E934CA9C13E7}"/>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259BEFA0-ECF4-42CD-A470-7C8DCF0320E0}"/>
              </a:ext>
            </a:extLst>
          </p:cNvPr>
          <p:cNvSpPr>
            <a:spLocks noGrp="1"/>
          </p:cNvSpPr>
          <p:nvPr>
            <p:ph type="dt" sz="half" idx="10"/>
          </p:nvPr>
        </p:nvSpPr>
        <p:spPr/>
        <p:txBody>
          <a:bodyPr/>
          <a:lstStyle/>
          <a:p>
            <a:fld id="{9DDF0687-25E5-4012-B485-CB1BFEFDBB39}" type="datetimeFigureOut">
              <a:rPr lang="en-GB" smtClean="0"/>
              <a:t>06/04/2022</a:t>
            </a:fld>
            <a:endParaRPr lang="en-GB"/>
          </a:p>
        </p:txBody>
      </p:sp>
      <p:sp>
        <p:nvSpPr>
          <p:cNvPr id="4" name="Footer Placeholder 3">
            <a:extLst>
              <a:ext uri="{FF2B5EF4-FFF2-40B4-BE49-F238E27FC236}">
                <a16:creationId xmlns:a16="http://schemas.microsoft.com/office/drawing/2014/main" id="{560C0EA3-3458-477E-9887-CC2053A51230}"/>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E0357FFE-68C0-4E82-94D0-9E3FCAD33FAB}"/>
              </a:ext>
            </a:extLst>
          </p:cNvPr>
          <p:cNvSpPr>
            <a:spLocks noGrp="1"/>
          </p:cNvSpPr>
          <p:nvPr>
            <p:ph type="sldNum" sz="quarter" idx="12"/>
          </p:nvPr>
        </p:nvSpPr>
        <p:spPr/>
        <p:txBody>
          <a:bodyPr/>
          <a:lstStyle/>
          <a:p>
            <a:fld id="{476856E1-A266-467A-97F7-CA5375FFCC37}" type="slidenum">
              <a:rPr lang="en-GB" smtClean="0"/>
              <a:t>‹#›</a:t>
            </a:fld>
            <a:endParaRPr lang="en-GB"/>
          </a:p>
        </p:txBody>
      </p:sp>
    </p:spTree>
    <p:extLst>
      <p:ext uri="{BB962C8B-B14F-4D97-AF65-F5344CB8AC3E}">
        <p14:creationId xmlns:p14="http://schemas.microsoft.com/office/powerpoint/2010/main" val="4130956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0821FDE-71D8-4579-926F-D0177D4762DF}"/>
              </a:ext>
            </a:extLst>
          </p:cNvPr>
          <p:cNvSpPr>
            <a:spLocks noGrp="1"/>
          </p:cNvSpPr>
          <p:nvPr>
            <p:ph type="dt" sz="half" idx="10"/>
          </p:nvPr>
        </p:nvSpPr>
        <p:spPr/>
        <p:txBody>
          <a:bodyPr/>
          <a:lstStyle/>
          <a:p>
            <a:fld id="{9DDF0687-25E5-4012-B485-CB1BFEFDBB39}" type="datetimeFigureOut">
              <a:rPr lang="en-GB" smtClean="0"/>
              <a:t>06/04/2022</a:t>
            </a:fld>
            <a:endParaRPr lang="en-GB"/>
          </a:p>
        </p:txBody>
      </p:sp>
      <p:sp>
        <p:nvSpPr>
          <p:cNvPr id="3" name="Footer Placeholder 2">
            <a:extLst>
              <a:ext uri="{FF2B5EF4-FFF2-40B4-BE49-F238E27FC236}">
                <a16:creationId xmlns:a16="http://schemas.microsoft.com/office/drawing/2014/main" id="{8C752B49-B98B-4BC7-8D43-8174CDEE8AA5}"/>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63D5AE60-DFC3-4B45-BAC6-B9E9776AACA3}"/>
              </a:ext>
            </a:extLst>
          </p:cNvPr>
          <p:cNvSpPr>
            <a:spLocks noGrp="1"/>
          </p:cNvSpPr>
          <p:nvPr>
            <p:ph type="sldNum" sz="quarter" idx="12"/>
          </p:nvPr>
        </p:nvSpPr>
        <p:spPr/>
        <p:txBody>
          <a:bodyPr/>
          <a:lstStyle/>
          <a:p>
            <a:fld id="{476856E1-A266-467A-97F7-CA5375FFCC37}" type="slidenum">
              <a:rPr lang="en-GB" smtClean="0"/>
              <a:t>‹#›</a:t>
            </a:fld>
            <a:endParaRPr lang="en-GB"/>
          </a:p>
        </p:txBody>
      </p:sp>
    </p:spTree>
    <p:extLst>
      <p:ext uri="{BB962C8B-B14F-4D97-AF65-F5344CB8AC3E}">
        <p14:creationId xmlns:p14="http://schemas.microsoft.com/office/powerpoint/2010/main" val="3297642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C93FC-1E48-4D8B-BB71-5CDA4750C6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1EAD65C8-BB45-42CF-B455-CF4B968D77E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7B216FEB-79FC-4EC4-8B1A-2718A2F75E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89CC6BD-BBDB-441B-9751-3DC95F9F86CD}"/>
              </a:ext>
            </a:extLst>
          </p:cNvPr>
          <p:cNvSpPr>
            <a:spLocks noGrp="1"/>
          </p:cNvSpPr>
          <p:nvPr>
            <p:ph type="dt" sz="half" idx="10"/>
          </p:nvPr>
        </p:nvSpPr>
        <p:spPr/>
        <p:txBody>
          <a:bodyPr/>
          <a:lstStyle/>
          <a:p>
            <a:fld id="{9DDF0687-25E5-4012-B485-CB1BFEFDBB39}" type="datetimeFigureOut">
              <a:rPr lang="en-GB" smtClean="0"/>
              <a:t>06/04/2022</a:t>
            </a:fld>
            <a:endParaRPr lang="en-GB"/>
          </a:p>
        </p:txBody>
      </p:sp>
      <p:sp>
        <p:nvSpPr>
          <p:cNvPr id="6" name="Footer Placeholder 5">
            <a:extLst>
              <a:ext uri="{FF2B5EF4-FFF2-40B4-BE49-F238E27FC236}">
                <a16:creationId xmlns:a16="http://schemas.microsoft.com/office/drawing/2014/main" id="{8F7C60B0-FBD4-4BA1-AFAE-C5603AB5164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450A6E8-7B9C-44E8-A05D-DEB687DE790C}"/>
              </a:ext>
            </a:extLst>
          </p:cNvPr>
          <p:cNvSpPr>
            <a:spLocks noGrp="1"/>
          </p:cNvSpPr>
          <p:nvPr>
            <p:ph type="sldNum" sz="quarter" idx="12"/>
          </p:nvPr>
        </p:nvSpPr>
        <p:spPr/>
        <p:txBody>
          <a:bodyPr/>
          <a:lstStyle/>
          <a:p>
            <a:fld id="{476856E1-A266-467A-97F7-CA5375FFCC37}" type="slidenum">
              <a:rPr lang="en-GB" smtClean="0"/>
              <a:t>‹#›</a:t>
            </a:fld>
            <a:endParaRPr lang="en-GB"/>
          </a:p>
        </p:txBody>
      </p:sp>
    </p:spTree>
    <p:extLst>
      <p:ext uri="{BB962C8B-B14F-4D97-AF65-F5344CB8AC3E}">
        <p14:creationId xmlns:p14="http://schemas.microsoft.com/office/powerpoint/2010/main" val="4945641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2CAD2-A76B-4072-BC49-6E89788F89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749BE3CD-34AF-48F7-8038-8C303E589FD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8C4AB228-61F9-43AF-9C2A-7115F41B76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755666-6522-454A-A4CF-AACA2C7CF70C}"/>
              </a:ext>
            </a:extLst>
          </p:cNvPr>
          <p:cNvSpPr>
            <a:spLocks noGrp="1"/>
          </p:cNvSpPr>
          <p:nvPr>
            <p:ph type="dt" sz="half" idx="10"/>
          </p:nvPr>
        </p:nvSpPr>
        <p:spPr/>
        <p:txBody>
          <a:bodyPr/>
          <a:lstStyle/>
          <a:p>
            <a:fld id="{9DDF0687-25E5-4012-B485-CB1BFEFDBB39}" type="datetimeFigureOut">
              <a:rPr lang="en-GB" smtClean="0"/>
              <a:t>06/04/2022</a:t>
            </a:fld>
            <a:endParaRPr lang="en-GB"/>
          </a:p>
        </p:txBody>
      </p:sp>
      <p:sp>
        <p:nvSpPr>
          <p:cNvPr id="6" name="Footer Placeholder 5">
            <a:extLst>
              <a:ext uri="{FF2B5EF4-FFF2-40B4-BE49-F238E27FC236}">
                <a16:creationId xmlns:a16="http://schemas.microsoft.com/office/drawing/2014/main" id="{091E26E9-2361-4E8E-960F-9313BA8A046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D2D7C83-87EE-4B24-8129-28FAF1519151}"/>
              </a:ext>
            </a:extLst>
          </p:cNvPr>
          <p:cNvSpPr>
            <a:spLocks noGrp="1"/>
          </p:cNvSpPr>
          <p:nvPr>
            <p:ph type="sldNum" sz="quarter" idx="12"/>
          </p:nvPr>
        </p:nvSpPr>
        <p:spPr/>
        <p:txBody>
          <a:bodyPr/>
          <a:lstStyle/>
          <a:p>
            <a:fld id="{476856E1-A266-467A-97F7-CA5375FFCC37}" type="slidenum">
              <a:rPr lang="en-GB" smtClean="0"/>
              <a:t>‹#›</a:t>
            </a:fld>
            <a:endParaRPr lang="en-GB"/>
          </a:p>
        </p:txBody>
      </p:sp>
    </p:spTree>
    <p:extLst>
      <p:ext uri="{BB962C8B-B14F-4D97-AF65-F5344CB8AC3E}">
        <p14:creationId xmlns:p14="http://schemas.microsoft.com/office/powerpoint/2010/main" val="35678636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1321A1B-55C8-4CA5-AAD9-CA92B07338C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E030850-82C4-41FC-9D01-590CF2D8CD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889DB28-8A79-473D-A15D-2C3B86DA178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DF0687-25E5-4012-B485-CB1BFEFDBB39}" type="datetimeFigureOut">
              <a:rPr lang="en-GB" smtClean="0"/>
              <a:t>06/04/2022</a:t>
            </a:fld>
            <a:endParaRPr lang="en-GB"/>
          </a:p>
        </p:txBody>
      </p:sp>
      <p:sp>
        <p:nvSpPr>
          <p:cNvPr id="5" name="Footer Placeholder 4">
            <a:extLst>
              <a:ext uri="{FF2B5EF4-FFF2-40B4-BE49-F238E27FC236}">
                <a16:creationId xmlns:a16="http://schemas.microsoft.com/office/drawing/2014/main" id="{12F5F369-33CC-485D-A847-7A0DD43D967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967578E9-4EB4-4AB7-B156-F02B3674BB3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6856E1-A266-467A-97F7-CA5375FFCC37}" type="slidenum">
              <a:rPr lang="en-GB" smtClean="0"/>
              <a:t>‹#›</a:t>
            </a:fld>
            <a:endParaRPr lang="en-GB"/>
          </a:p>
        </p:txBody>
      </p:sp>
    </p:spTree>
    <p:extLst>
      <p:ext uri="{BB962C8B-B14F-4D97-AF65-F5344CB8AC3E}">
        <p14:creationId xmlns:p14="http://schemas.microsoft.com/office/powerpoint/2010/main" val="16488978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924B0-F965-4BE2-B2F8-EAB3D1EF82B9}"/>
              </a:ext>
            </a:extLst>
          </p:cNvPr>
          <p:cNvSpPr>
            <a:spLocks noGrp="1"/>
          </p:cNvSpPr>
          <p:nvPr>
            <p:ph type="ctrTitle"/>
          </p:nvPr>
        </p:nvSpPr>
        <p:spPr/>
        <p:txBody>
          <a:bodyPr/>
          <a:lstStyle/>
          <a:p>
            <a:r>
              <a:rPr lang="en-US" dirty="0"/>
              <a:t>Employee management system</a:t>
            </a:r>
            <a:endParaRPr lang="en-GB" dirty="0"/>
          </a:p>
        </p:txBody>
      </p:sp>
      <p:sp>
        <p:nvSpPr>
          <p:cNvPr id="3" name="Subtitle 2">
            <a:extLst>
              <a:ext uri="{FF2B5EF4-FFF2-40B4-BE49-F238E27FC236}">
                <a16:creationId xmlns:a16="http://schemas.microsoft.com/office/drawing/2014/main" id="{0116FF3D-0A86-468D-9D81-65104990CFF8}"/>
              </a:ext>
            </a:extLst>
          </p:cNvPr>
          <p:cNvSpPr>
            <a:spLocks noGrp="1"/>
          </p:cNvSpPr>
          <p:nvPr>
            <p:ph type="subTitle" idx="1"/>
          </p:nvPr>
        </p:nvSpPr>
        <p:spPr/>
        <p:txBody>
          <a:bodyPr/>
          <a:lstStyle/>
          <a:p>
            <a:r>
              <a:rPr lang="en-US" dirty="0"/>
              <a:t>S19B23/194</a:t>
            </a:r>
            <a:endParaRPr lang="en-GB" dirty="0"/>
          </a:p>
        </p:txBody>
      </p:sp>
    </p:spTree>
    <p:extLst>
      <p:ext uri="{BB962C8B-B14F-4D97-AF65-F5344CB8AC3E}">
        <p14:creationId xmlns:p14="http://schemas.microsoft.com/office/powerpoint/2010/main" val="22551531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717E6-ACC6-470C-9FE4-0EA7354B3783}"/>
              </a:ext>
            </a:extLst>
          </p:cNvPr>
          <p:cNvSpPr>
            <a:spLocks noGrp="1"/>
          </p:cNvSpPr>
          <p:nvPr>
            <p:ph type="title"/>
          </p:nvPr>
        </p:nvSpPr>
        <p:spPr/>
        <p:txBody>
          <a:bodyPr/>
          <a:lstStyle/>
          <a:p>
            <a:pPr algn="ctr"/>
            <a:r>
              <a:rPr lang="en-US" dirty="0"/>
              <a:t>System requirement</a:t>
            </a:r>
            <a:endParaRPr lang="en-GB" dirty="0"/>
          </a:p>
        </p:txBody>
      </p:sp>
      <p:sp>
        <p:nvSpPr>
          <p:cNvPr id="3" name="Content Placeholder 2">
            <a:extLst>
              <a:ext uri="{FF2B5EF4-FFF2-40B4-BE49-F238E27FC236}">
                <a16:creationId xmlns:a16="http://schemas.microsoft.com/office/drawing/2014/main" id="{B193E75F-9A21-4FA5-A264-2565F6532EC8}"/>
              </a:ext>
            </a:extLst>
          </p:cNvPr>
          <p:cNvSpPr>
            <a:spLocks noGrp="1"/>
          </p:cNvSpPr>
          <p:nvPr>
            <p:ph idx="1"/>
          </p:nvPr>
        </p:nvSpPr>
        <p:spPr/>
        <p:txBody>
          <a:bodyPr>
            <a:normAutofit fontScale="92500" lnSpcReduction="20000"/>
          </a:bodyPr>
          <a:lstStyle/>
          <a:p>
            <a:r>
              <a:rPr lang="en-US" dirty="0"/>
              <a:t>Non-Functional requirements </a:t>
            </a:r>
          </a:p>
          <a:p>
            <a:pPr lvl="1"/>
            <a:r>
              <a:rPr lang="en-GB" dirty="0"/>
              <a:t>check In, </a:t>
            </a:r>
          </a:p>
          <a:p>
            <a:pPr lvl="1"/>
            <a:r>
              <a:rPr lang="en-GB" dirty="0"/>
              <a:t>checkout, </a:t>
            </a:r>
          </a:p>
          <a:p>
            <a:pPr lvl="1"/>
            <a:r>
              <a:rPr lang="en-GB" dirty="0"/>
              <a:t>schedule, </a:t>
            </a:r>
          </a:p>
          <a:p>
            <a:pPr lvl="1"/>
            <a:r>
              <a:rPr lang="en-GB" dirty="0"/>
              <a:t>assign work and others.</a:t>
            </a:r>
            <a:endParaRPr lang="en-US" dirty="0"/>
          </a:p>
          <a:p>
            <a:r>
              <a:rPr lang="en-US" dirty="0"/>
              <a:t>Functional requirements </a:t>
            </a:r>
          </a:p>
          <a:p>
            <a:pPr lvl="1"/>
            <a:r>
              <a:rPr lang="en-GB" dirty="0"/>
              <a:t>logs in</a:t>
            </a:r>
          </a:p>
          <a:p>
            <a:pPr lvl="1"/>
            <a:r>
              <a:rPr lang="en-GB" dirty="0"/>
              <a:t>views all the activities for all the users</a:t>
            </a:r>
          </a:p>
          <a:p>
            <a:pPr lvl="1"/>
            <a:r>
              <a:rPr lang="en-GB" dirty="0"/>
              <a:t>schedules work for all the users</a:t>
            </a:r>
          </a:p>
          <a:p>
            <a:pPr lvl="1"/>
            <a:r>
              <a:rPr lang="en-GB" dirty="0"/>
              <a:t>confirms the employee with finished work</a:t>
            </a:r>
          </a:p>
          <a:p>
            <a:pPr lvl="1"/>
            <a:r>
              <a:rPr lang="en-GB" dirty="0"/>
              <a:t>registers new employees</a:t>
            </a:r>
          </a:p>
          <a:p>
            <a:pPr lvl="1"/>
            <a:r>
              <a:rPr lang="en-GB" dirty="0"/>
              <a:t>resets passwords for the users</a:t>
            </a:r>
          </a:p>
          <a:p>
            <a:pPr lvl="1"/>
            <a:r>
              <a:rPr lang="en-GB" dirty="0"/>
              <a:t>can draw reports from the</a:t>
            </a:r>
          </a:p>
        </p:txBody>
      </p:sp>
    </p:spTree>
    <p:extLst>
      <p:ext uri="{BB962C8B-B14F-4D97-AF65-F5344CB8AC3E}">
        <p14:creationId xmlns:p14="http://schemas.microsoft.com/office/powerpoint/2010/main" val="35358361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6244B-D1D9-44FD-B860-06E727EB1742}"/>
              </a:ext>
            </a:extLst>
          </p:cNvPr>
          <p:cNvSpPr>
            <a:spLocks noGrp="1"/>
          </p:cNvSpPr>
          <p:nvPr>
            <p:ph type="title"/>
          </p:nvPr>
        </p:nvSpPr>
        <p:spPr>
          <a:xfrm>
            <a:off x="838200" y="375399"/>
            <a:ext cx="10515600" cy="1325563"/>
          </a:xfrm>
        </p:spPr>
        <p:txBody>
          <a:bodyPr/>
          <a:lstStyle/>
          <a:p>
            <a:r>
              <a:rPr lang="en-US" dirty="0"/>
              <a:t>User case diagram</a:t>
            </a:r>
            <a:endParaRPr lang="en-GB" dirty="0"/>
          </a:p>
        </p:txBody>
      </p:sp>
      <p:sp>
        <p:nvSpPr>
          <p:cNvPr id="4" name="Content Placeholder 2">
            <a:extLst>
              <a:ext uri="{FF2B5EF4-FFF2-40B4-BE49-F238E27FC236}">
                <a16:creationId xmlns:a16="http://schemas.microsoft.com/office/drawing/2014/main" id="{16EAA7B0-5B7D-43D4-BB90-41F4D65FB33E}"/>
              </a:ext>
            </a:extLst>
          </p:cNvPr>
          <p:cNvSpPr txBox="1">
            <a:spLocks/>
          </p:cNvSpPr>
          <p:nvPr/>
        </p:nvSpPr>
        <p:spPr>
          <a:xfrm>
            <a:off x="2595081" y="2935430"/>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GB" dirty="0"/>
          </a:p>
        </p:txBody>
      </p:sp>
      <p:pic>
        <p:nvPicPr>
          <p:cNvPr id="5" name="Content Placeholder 4">
            <a:extLst>
              <a:ext uri="{FF2B5EF4-FFF2-40B4-BE49-F238E27FC236}">
                <a16:creationId xmlns:a16="http://schemas.microsoft.com/office/drawing/2014/main" id="{BBB468D8-6FE2-431B-9FFA-14973A901609}"/>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t="2090"/>
          <a:stretch>
            <a:fillRect/>
          </a:stretch>
        </p:blipFill>
        <p:spPr bwMode="auto">
          <a:xfrm>
            <a:off x="-1" y="1502310"/>
            <a:ext cx="4510355" cy="4408132"/>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2">
            <a:extLst>
              <a:ext uri="{FF2B5EF4-FFF2-40B4-BE49-F238E27FC236}">
                <a16:creationId xmlns:a16="http://schemas.microsoft.com/office/drawing/2014/main" id="{6A2388D6-A4BE-4E4D-B979-18D16E09585A}"/>
              </a:ext>
            </a:extLst>
          </p:cNvPr>
          <p:cNvSpPr txBox="1">
            <a:spLocks/>
          </p:cNvSpPr>
          <p:nvPr/>
        </p:nvSpPr>
        <p:spPr>
          <a:xfrm>
            <a:off x="4649912" y="479906"/>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GB" dirty="0"/>
          </a:p>
        </p:txBody>
      </p:sp>
      <p:pic>
        <p:nvPicPr>
          <p:cNvPr id="8" name="Picture 7">
            <a:extLst>
              <a:ext uri="{FF2B5EF4-FFF2-40B4-BE49-F238E27FC236}">
                <a16:creationId xmlns:a16="http://schemas.microsoft.com/office/drawing/2014/main" id="{9849C8BF-EDAB-4D86-985E-8B2E07CAF8ED}"/>
              </a:ext>
            </a:extLst>
          </p:cNvPr>
          <p:cNvPicPr>
            <a:picLocks noChangeAspect="1"/>
          </p:cNvPicPr>
          <p:nvPr/>
        </p:nvPicPr>
        <p:blipFill>
          <a:blip r:embed="rId3"/>
          <a:srcRect t="3975" r="1352"/>
          <a:stretch>
            <a:fillRect/>
          </a:stretch>
        </p:blipFill>
        <p:spPr bwMode="auto">
          <a:xfrm>
            <a:off x="4956888" y="1592865"/>
            <a:ext cx="3778250" cy="4638040"/>
          </a:xfrm>
          <a:prstGeom prst="rect">
            <a:avLst/>
          </a:prstGeom>
          <a:noFill/>
          <a:ln w="9525">
            <a:noFill/>
            <a:miter lim="800000"/>
            <a:headEnd/>
            <a:tailEnd/>
          </a:ln>
        </p:spPr>
      </p:pic>
      <p:pic>
        <p:nvPicPr>
          <p:cNvPr id="9" name="Picture 8">
            <a:extLst>
              <a:ext uri="{FF2B5EF4-FFF2-40B4-BE49-F238E27FC236}">
                <a16:creationId xmlns:a16="http://schemas.microsoft.com/office/drawing/2014/main" id="{D0A7181A-B44C-4DC7-BCFE-C0601A93DF1C}"/>
              </a:ext>
            </a:extLst>
          </p:cNvPr>
          <p:cNvPicPr>
            <a:picLocks noChangeAspect="1"/>
          </p:cNvPicPr>
          <p:nvPr/>
        </p:nvPicPr>
        <p:blipFill>
          <a:blip r:embed="rId4"/>
          <a:srcRect/>
          <a:stretch>
            <a:fillRect/>
          </a:stretch>
        </p:blipFill>
        <p:spPr bwMode="auto">
          <a:xfrm>
            <a:off x="8735138" y="2391377"/>
            <a:ext cx="3916045" cy="3041015"/>
          </a:xfrm>
          <a:prstGeom prst="rect">
            <a:avLst/>
          </a:prstGeom>
          <a:noFill/>
          <a:ln w="9525">
            <a:noFill/>
            <a:miter lim="800000"/>
            <a:headEnd/>
            <a:tailEnd/>
          </a:ln>
        </p:spPr>
      </p:pic>
    </p:spTree>
    <p:extLst>
      <p:ext uri="{BB962C8B-B14F-4D97-AF65-F5344CB8AC3E}">
        <p14:creationId xmlns:p14="http://schemas.microsoft.com/office/powerpoint/2010/main" val="34424449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C88AF-EBD1-4382-88E4-678CD47C84B7}"/>
              </a:ext>
            </a:extLst>
          </p:cNvPr>
          <p:cNvSpPr>
            <a:spLocks noGrp="1"/>
          </p:cNvSpPr>
          <p:nvPr>
            <p:ph type="title"/>
          </p:nvPr>
        </p:nvSpPr>
        <p:spPr/>
        <p:txBody>
          <a:bodyPr/>
          <a:lstStyle/>
          <a:p>
            <a:r>
              <a:rPr lang="en-US" dirty="0" err="1"/>
              <a:t>Inheritence</a:t>
            </a:r>
            <a:r>
              <a:rPr lang="en-US" dirty="0"/>
              <a:t> </a:t>
            </a:r>
            <a:endParaRPr lang="en-GB" dirty="0"/>
          </a:p>
        </p:txBody>
      </p:sp>
      <p:sp>
        <p:nvSpPr>
          <p:cNvPr id="3" name="Content Placeholder 2">
            <a:extLst>
              <a:ext uri="{FF2B5EF4-FFF2-40B4-BE49-F238E27FC236}">
                <a16:creationId xmlns:a16="http://schemas.microsoft.com/office/drawing/2014/main" id="{9CC0016F-3181-46FC-BB9A-2ACDC697871E}"/>
              </a:ext>
            </a:extLst>
          </p:cNvPr>
          <p:cNvSpPr>
            <a:spLocks noGrp="1"/>
          </p:cNvSpPr>
          <p:nvPr>
            <p:ph idx="1"/>
          </p:nvPr>
        </p:nvSpPr>
        <p:spPr>
          <a:xfrm>
            <a:off x="838200" y="1825625"/>
            <a:ext cx="10515600" cy="1718959"/>
          </a:xfrm>
        </p:spPr>
        <p:txBody>
          <a:bodyPr>
            <a:normAutofit lnSpcReduction="10000"/>
          </a:bodyPr>
          <a:lstStyle/>
          <a:p>
            <a:pPr algn="l"/>
            <a:r>
              <a:rPr lang="en-GB" sz="1800" dirty="0">
                <a:solidFill>
                  <a:srgbClr val="646464"/>
                </a:solidFill>
                <a:latin typeface="Consolas" panose="020B0609020204030204" pitchFamily="49" charset="0"/>
              </a:rPr>
              <a:t>@Repository</a:t>
            </a:r>
          </a:p>
          <a:p>
            <a:pPr algn="l"/>
            <a:r>
              <a:rPr lang="en-GB" sz="1800" b="1" dirty="0">
                <a:solidFill>
                  <a:srgbClr val="7F0055"/>
                </a:solidFill>
                <a:latin typeface="Consolas" panose="020B0609020204030204" pitchFamily="49" charset="0"/>
              </a:rPr>
              <a:t>public</a:t>
            </a:r>
            <a:r>
              <a:rPr lang="en-GB" sz="1800" b="1" dirty="0">
                <a:solidFill>
                  <a:srgbClr val="000000"/>
                </a:solidFill>
                <a:latin typeface="Consolas" panose="020B0609020204030204" pitchFamily="49" charset="0"/>
              </a:rPr>
              <a:t> </a:t>
            </a:r>
            <a:r>
              <a:rPr lang="en-GB" sz="1800" b="1" dirty="0">
                <a:solidFill>
                  <a:srgbClr val="7F0055"/>
                </a:solidFill>
                <a:latin typeface="Consolas" panose="020B0609020204030204" pitchFamily="49" charset="0"/>
              </a:rPr>
              <a:t>interface</a:t>
            </a:r>
            <a:r>
              <a:rPr lang="en-GB" sz="1800" b="1" dirty="0">
                <a:solidFill>
                  <a:srgbClr val="000000"/>
                </a:solidFill>
                <a:latin typeface="Consolas" panose="020B0609020204030204" pitchFamily="49" charset="0"/>
              </a:rPr>
              <a:t> </a:t>
            </a:r>
            <a:r>
              <a:rPr lang="en-GB" sz="1800" b="1" dirty="0" err="1">
                <a:solidFill>
                  <a:srgbClr val="000000"/>
                </a:solidFill>
                <a:latin typeface="Consolas" panose="020B0609020204030204" pitchFamily="49" charset="0"/>
              </a:rPr>
              <a:t>EmployeeRepository</a:t>
            </a:r>
            <a:r>
              <a:rPr lang="en-GB" sz="1800" b="1" dirty="0">
                <a:solidFill>
                  <a:srgbClr val="000000"/>
                </a:solidFill>
                <a:latin typeface="Consolas" panose="020B0609020204030204" pitchFamily="49" charset="0"/>
              </a:rPr>
              <a:t> </a:t>
            </a:r>
            <a:r>
              <a:rPr lang="en-GB" sz="1800" b="1" dirty="0">
                <a:solidFill>
                  <a:srgbClr val="7F0055"/>
                </a:solidFill>
                <a:latin typeface="Consolas" panose="020B0609020204030204" pitchFamily="49" charset="0"/>
              </a:rPr>
              <a:t>extends</a:t>
            </a:r>
            <a:r>
              <a:rPr lang="en-GB" sz="1800" b="1" dirty="0">
                <a:solidFill>
                  <a:srgbClr val="000000"/>
                </a:solidFill>
                <a:latin typeface="Consolas" panose="020B0609020204030204" pitchFamily="49" charset="0"/>
              </a:rPr>
              <a:t> </a:t>
            </a:r>
            <a:r>
              <a:rPr lang="en-GB" sz="1800" b="1" dirty="0" err="1">
                <a:solidFill>
                  <a:srgbClr val="000000"/>
                </a:solidFill>
                <a:latin typeface="Consolas" panose="020B0609020204030204" pitchFamily="49" charset="0"/>
              </a:rPr>
              <a:t>JpaRepository</a:t>
            </a:r>
            <a:r>
              <a:rPr lang="en-GB" sz="1800" b="1" dirty="0">
                <a:solidFill>
                  <a:srgbClr val="000000"/>
                </a:solidFill>
                <a:latin typeface="Consolas" panose="020B0609020204030204" pitchFamily="49" charset="0"/>
              </a:rPr>
              <a:t>&lt;Employee, Long&gt;{</a:t>
            </a:r>
          </a:p>
          <a:p>
            <a:pPr algn="l"/>
            <a:endParaRPr lang="en-GB" sz="1800" dirty="0">
              <a:latin typeface="Consolas" panose="020B0609020204030204" pitchFamily="49" charset="0"/>
            </a:endParaRPr>
          </a:p>
          <a:p>
            <a:pPr algn="l"/>
            <a:r>
              <a:rPr lang="en-GB" sz="1800" dirty="0">
                <a:solidFill>
                  <a:srgbClr val="000000"/>
                </a:solidFill>
                <a:latin typeface="Consolas" panose="020B0609020204030204" pitchFamily="49" charset="0"/>
              </a:rPr>
              <a:t>}</a:t>
            </a:r>
          </a:p>
          <a:p>
            <a:pPr algn="l"/>
            <a:r>
              <a:rPr lang="en-GB" sz="1800" dirty="0" err="1">
                <a:solidFill>
                  <a:srgbClr val="000000"/>
                </a:solidFill>
                <a:latin typeface="Consolas" panose="020B0609020204030204" pitchFamily="49" charset="0"/>
              </a:rPr>
              <a:t>EmployeeRepository</a:t>
            </a:r>
            <a:r>
              <a:rPr lang="en-GB" sz="1800" dirty="0">
                <a:solidFill>
                  <a:srgbClr val="000000"/>
                </a:solidFill>
                <a:latin typeface="Consolas" panose="020B0609020204030204" pitchFamily="49" charset="0"/>
              </a:rPr>
              <a:t> is the child class and </a:t>
            </a:r>
            <a:r>
              <a:rPr lang="en-GB" sz="1800" dirty="0" err="1">
                <a:solidFill>
                  <a:srgbClr val="000000"/>
                </a:solidFill>
                <a:latin typeface="Consolas" panose="020B0609020204030204" pitchFamily="49" charset="0"/>
              </a:rPr>
              <a:t>JpaRepository</a:t>
            </a:r>
            <a:r>
              <a:rPr lang="en-GB" sz="1800" dirty="0">
                <a:solidFill>
                  <a:srgbClr val="000000"/>
                </a:solidFill>
                <a:latin typeface="Consolas" panose="020B0609020204030204" pitchFamily="49" charset="0"/>
              </a:rPr>
              <a:t> is the parent class</a:t>
            </a:r>
            <a:endParaRPr lang="en-GB" dirty="0"/>
          </a:p>
        </p:txBody>
      </p:sp>
      <p:sp>
        <p:nvSpPr>
          <p:cNvPr id="4" name="Title 1">
            <a:extLst>
              <a:ext uri="{FF2B5EF4-FFF2-40B4-BE49-F238E27FC236}">
                <a16:creationId xmlns:a16="http://schemas.microsoft.com/office/drawing/2014/main" id="{CF86F03F-4006-45FE-9544-F953239CF6E5}"/>
              </a:ext>
            </a:extLst>
          </p:cNvPr>
          <p:cNvSpPr txBox="1">
            <a:spLocks/>
          </p:cNvSpPr>
          <p:nvPr/>
        </p:nvSpPr>
        <p:spPr>
          <a:xfrm>
            <a:off x="838200" y="3854183"/>
            <a:ext cx="10515600" cy="10054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err="1"/>
              <a:t>encapssulation</a:t>
            </a:r>
            <a:r>
              <a:rPr lang="en-US" dirty="0"/>
              <a:t> </a:t>
            </a:r>
            <a:endParaRPr lang="en-GB" dirty="0"/>
          </a:p>
        </p:txBody>
      </p:sp>
      <p:sp>
        <p:nvSpPr>
          <p:cNvPr id="5" name="Content Placeholder 2">
            <a:extLst>
              <a:ext uri="{FF2B5EF4-FFF2-40B4-BE49-F238E27FC236}">
                <a16:creationId xmlns:a16="http://schemas.microsoft.com/office/drawing/2014/main" id="{D75FDDB7-6E64-4C58-A9B0-031C82A32047}"/>
              </a:ext>
            </a:extLst>
          </p:cNvPr>
          <p:cNvSpPr txBox="1">
            <a:spLocks/>
          </p:cNvSpPr>
          <p:nvPr/>
        </p:nvSpPr>
        <p:spPr>
          <a:xfrm>
            <a:off x="838200" y="5314682"/>
            <a:ext cx="10515600" cy="18936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GB" sz="1800" b="1" dirty="0">
                <a:solidFill>
                  <a:srgbClr val="7F0055"/>
                </a:solidFill>
                <a:latin typeface="Consolas" panose="020B0609020204030204" pitchFamily="49" charset="0"/>
              </a:rPr>
              <a:t>private</a:t>
            </a:r>
            <a:r>
              <a:rPr lang="en-GB" sz="1800" b="1" dirty="0">
                <a:solidFill>
                  <a:srgbClr val="000000"/>
                </a:solidFill>
                <a:latin typeface="Consolas" panose="020B0609020204030204" pitchFamily="49" charset="0"/>
              </a:rPr>
              <a:t> Long </a:t>
            </a:r>
            <a:r>
              <a:rPr lang="en-GB" sz="1800" b="1" dirty="0">
                <a:solidFill>
                  <a:srgbClr val="0000C0"/>
                </a:solidFill>
                <a:latin typeface="Consolas" panose="020B0609020204030204" pitchFamily="49" charset="0"/>
              </a:rPr>
              <a:t>id</a:t>
            </a:r>
            <a:r>
              <a:rPr lang="en-GB" sz="1800" b="1" dirty="0">
                <a:solidFill>
                  <a:srgbClr val="000000"/>
                </a:solidFill>
                <a:latin typeface="Consolas" panose="020B0609020204030204" pitchFamily="49" charset="0"/>
              </a:rPr>
              <a:t>;</a:t>
            </a:r>
          </a:p>
          <a:p>
            <a:pPr algn="l"/>
            <a:r>
              <a:rPr lang="en-GB" sz="1800" b="1" dirty="0">
                <a:solidFill>
                  <a:srgbClr val="7F0055"/>
                </a:solidFill>
                <a:latin typeface="Consolas" panose="020B0609020204030204" pitchFamily="49" charset="0"/>
              </a:rPr>
              <a:t>private</a:t>
            </a:r>
            <a:r>
              <a:rPr lang="en-GB" sz="1800" b="1" dirty="0">
                <a:solidFill>
                  <a:srgbClr val="000000"/>
                </a:solidFill>
                <a:latin typeface="Consolas" panose="020B0609020204030204" pitchFamily="49" charset="0"/>
              </a:rPr>
              <a:t> String </a:t>
            </a:r>
            <a:r>
              <a:rPr lang="en-GB" sz="1800" b="1" dirty="0">
                <a:solidFill>
                  <a:srgbClr val="0000C0"/>
                </a:solidFill>
                <a:latin typeface="Consolas" panose="020B0609020204030204" pitchFamily="49" charset="0"/>
              </a:rPr>
              <a:t>name</a:t>
            </a:r>
            <a:r>
              <a:rPr lang="en-GB" sz="1800" b="1" dirty="0">
                <a:solidFill>
                  <a:srgbClr val="000000"/>
                </a:solidFill>
                <a:latin typeface="Consolas" panose="020B0609020204030204" pitchFamily="49" charset="0"/>
              </a:rPr>
              <a:t>;</a:t>
            </a:r>
          </a:p>
          <a:p>
            <a:pPr marL="0" indent="0" algn="l">
              <a:buNone/>
            </a:pPr>
            <a:r>
              <a:rPr lang="en-GB" sz="1800" b="1" dirty="0">
                <a:solidFill>
                  <a:srgbClr val="000000"/>
                </a:solidFill>
                <a:latin typeface="Consolas" panose="020B0609020204030204" pitchFamily="49" charset="0"/>
              </a:rPr>
              <a:t>In the Role, employee and user class</a:t>
            </a:r>
            <a:endParaRPr lang="en-GB" dirty="0"/>
          </a:p>
        </p:txBody>
      </p:sp>
    </p:spTree>
    <p:extLst>
      <p:ext uri="{BB962C8B-B14F-4D97-AF65-F5344CB8AC3E}">
        <p14:creationId xmlns:p14="http://schemas.microsoft.com/office/powerpoint/2010/main" val="42760786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58FD2-C37A-4D2D-9BD8-3698B54F26B9}"/>
              </a:ext>
            </a:extLst>
          </p:cNvPr>
          <p:cNvSpPr>
            <a:spLocks noGrp="1"/>
          </p:cNvSpPr>
          <p:nvPr>
            <p:ph type="title"/>
          </p:nvPr>
        </p:nvSpPr>
        <p:spPr/>
        <p:txBody>
          <a:bodyPr/>
          <a:lstStyle/>
          <a:p>
            <a:r>
              <a:rPr lang="en-US" dirty="0"/>
              <a:t>Abstraction </a:t>
            </a:r>
            <a:endParaRPr lang="en-GB" dirty="0"/>
          </a:p>
        </p:txBody>
      </p:sp>
      <p:sp>
        <p:nvSpPr>
          <p:cNvPr id="3" name="Content Placeholder 2">
            <a:extLst>
              <a:ext uri="{FF2B5EF4-FFF2-40B4-BE49-F238E27FC236}">
                <a16:creationId xmlns:a16="http://schemas.microsoft.com/office/drawing/2014/main" id="{8D65CE06-087B-4801-A2D3-338F80DF9467}"/>
              </a:ext>
            </a:extLst>
          </p:cNvPr>
          <p:cNvSpPr>
            <a:spLocks noGrp="1"/>
          </p:cNvSpPr>
          <p:nvPr>
            <p:ph idx="1"/>
          </p:nvPr>
        </p:nvSpPr>
        <p:spPr>
          <a:xfrm>
            <a:off x="838200" y="1825625"/>
            <a:ext cx="10771598" cy="1811427"/>
          </a:xfrm>
        </p:spPr>
        <p:txBody>
          <a:bodyPr>
            <a:normAutofit lnSpcReduction="10000"/>
          </a:bodyPr>
          <a:lstStyle/>
          <a:p>
            <a:pPr algn="l"/>
            <a:r>
              <a:rPr lang="en-GB" sz="2000" dirty="0">
                <a:solidFill>
                  <a:srgbClr val="646464"/>
                </a:solidFill>
                <a:latin typeface="Consolas" panose="020B0609020204030204" pitchFamily="49" charset="0"/>
              </a:rPr>
              <a:t>@Repository</a:t>
            </a:r>
          </a:p>
          <a:p>
            <a:pPr algn="l"/>
            <a:r>
              <a:rPr lang="en-GB" sz="2000" b="1" dirty="0">
                <a:solidFill>
                  <a:srgbClr val="7F0055"/>
                </a:solidFill>
                <a:latin typeface="Consolas" panose="020B0609020204030204" pitchFamily="49" charset="0"/>
              </a:rPr>
              <a:t>public</a:t>
            </a:r>
            <a:r>
              <a:rPr lang="en-GB" sz="2000" b="1" dirty="0">
                <a:solidFill>
                  <a:srgbClr val="000000"/>
                </a:solidFill>
                <a:latin typeface="Consolas" panose="020B0609020204030204" pitchFamily="49" charset="0"/>
              </a:rPr>
              <a:t> </a:t>
            </a:r>
            <a:r>
              <a:rPr lang="en-GB" sz="2000" b="1" dirty="0">
                <a:solidFill>
                  <a:srgbClr val="7F0055"/>
                </a:solidFill>
                <a:latin typeface="Consolas" panose="020B0609020204030204" pitchFamily="49" charset="0"/>
              </a:rPr>
              <a:t>interface</a:t>
            </a:r>
            <a:r>
              <a:rPr lang="en-GB" sz="2000" b="1" dirty="0">
                <a:solidFill>
                  <a:srgbClr val="000000"/>
                </a:solidFill>
                <a:latin typeface="Consolas" panose="020B0609020204030204" pitchFamily="49" charset="0"/>
              </a:rPr>
              <a:t> </a:t>
            </a:r>
            <a:r>
              <a:rPr lang="en-GB" sz="2000" b="1" dirty="0" err="1">
                <a:solidFill>
                  <a:srgbClr val="000000"/>
                </a:solidFill>
                <a:latin typeface="Consolas" panose="020B0609020204030204" pitchFamily="49" charset="0"/>
              </a:rPr>
              <a:t>EmployeeRepository</a:t>
            </a:r>
            <a:r>
              <a:rPr lang="en-GB" sz="2000" b="1" dirty="0">
                <a:solidFill>
                  <a:srgbClr val="000000"/>
                </a:solidFill>
                <a:latin typeface="Consolas" panose="020B0609020204030204" pitchFamily="49" charset="0"/>
              </a:rPr>
              <a:t> </a:t>
            </a:r>
            <a:r>
              <a:rPr lang="en-GB" sz="2000" b="1" dirty="0">
                <a:solidFill>
                  <a:srgbClr val="7F0055"/>
                </a:solidFill>
                <a:latin typeface="Consolas" panose="020B0609020204030204" pitchFamily="49" charset="0"/>
              </a:rPr>
              <a:t>extends</a:t>
            </a:r>
            <a:r>
              <a:rPr lang="en-GB" sz="2000" b="1" dirty="0">
                <a:solidFill>
                  <a:srgbClr val="000000"/>
                </a:solidFill>
                <a:latin typeface="Consolas" panose="020B0609020204030204" pitchFamily="49" charset="0"/>
              </a:rPr>
              <a:t> </a:t>
            </a:r>
            <a:r>
              <a:rPr lang="en-GB" sz="2000" b="1" dirty="0" err="1">
                <a:solidFill>
                  <a:srgbClr val="000000"/>
                </a:solidFill>
                <a:latin typeface="Consolas" panose="020B0609020204030204" pitchFamily="49" charset="0"/>
              </a:rPr>
              <a:t>JpaRepository</a:t>
            </a:r>
            <a:r>
              <a:rPr lang="en-GB" sz="2000" b="1" dirty="0">
                <a:solidFill>
                  <a:srgbClr val="000000"/>
                </a:solidFill>
                <a:latin typeface="Consolas" panose="020B0609020204030204" pitchFamily="49" charset="0"/>
              </a:rPr>
              <a:t>&lt;Employee, Long&gt;{</a:t>
            </a:r>
            <a:endParaRPr lang="en-GB" sz="2000" dirty="0">
              <a:latin typeface="Consolas" panose="020B0609020204030204" pitchFamily="49" charset="0"/>
            </a:endParaRPr>
          </a:p>
          <a:p>
            <a:pPr algn="l"/>
            <a:r>
              <a:rPr lang="en-GB" sz="2000" dirty="0">
                <a:solidFill>
                  <a:srgbClr val="000000"/>
                </a:solidFill>
                <a:latin typeface="Consolas" panose="020B0609020204030204" pitchFamily="49" charset="0"/>
              </a:rPr>
              <a:t>}</a:t>
            </a:r>
          </a:p>
          <a:p>
            <a:pPr algn="l"/>
            <a:r>
              <a:rPr lang="en-GB" sz="2000" b="1" dirty="0" err="1">
                <a:solidFill>
                  <a:srgbClr val="000000"/>
                </a:solidFill>
                <a:latin typeface="Consolas" panose="020B0609020204030204" pitchFamily="49" charset="0"/>
              </a:rPr>
              <a:t>EmployeeRepository</a:t>
            </a:r>
            <a:r>
              <a:rPr lang="en-GB" sz="2000" b="1" dirty="0">
                <a:solidFill>
                  <a:srgbClr val="000000"/>
                </a:solidFill>
                <a:latin typeface="Consolas" panose="020B0609020204030204" pitchFamily="49" charset="0"/>
              </a:rPr>
              <a:t> is implemented using interfaces  so examples </a:t>
            </a:r>
            <a:r>
              <a:rPr lang="en-GB" sz="2000" b="1" dirty="0" err="1">
                <a:solidFill>
                  <a:srgbClr val="000000"/>
                </a:solidFill>
                <a:latin typeface="Consolas" panose="020B0609020204030204" pitchFamily="49" charset="0"/>
              </a:rPr>
              <a:t>EmployeeRepository</a:t>
            </a:r>
            <a:endParaRPr lang="en-GB" sz="2000" dirty="0">
              <a:solidFill>
                <a:srgbClr val="000000"/>
              </a:solidFill>
              <a:latin typeface="Consolas" panose="020B0609020204030204" pitchFamily="49" charset="0"/>
            </a:endParaRPr>
          </a:p>
        </p:txBody>
      </p:sp>
      <p:sp>
        <p:nvSpPr>
          <p:cNvPr id="4" name="Title 1">
            <a:extLst>
              <a:ext uri="{FF2B5EF4-FFF2-40B4-BE49-F238E27FC236}">
                <a16:creationId xmlns:a16="http://schemas.microsoft.com/office/drawing/2014/main" id="{D6A55EE8-4ECD-453C-A50D-A1B6ADD5A21A}"/>
              </a:ext>
            </a:extLst>
          </p:cNvPr>
          <p:cNvSpPr txBox="1">
            <a:spLocks/>
          </p:cNvSpPr>
          <p:nvPr/>
        </p:nvSpPr>
        <p:spPr>
          <a:xfrm>
            <a:off x="663539" y="342900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polymorphism </a:t>
            </a:r>
            <a:endParaRPr lang="en-GB" dirty="0"/>
          </a:p>
        </p:txBody>
      </p:sp>
      <p:sp>
        <p:nvSpPr>
          <p:cNvPr id="5" name="Content Placeholder 2">
            <a:extLst>
              <a:ext uri="{FF2B5EF4-FFF2-40B4-BE49-F238E27FC236}">
                <a16:creationId xmlns:a16="http://schemas.microsoft.com/office/drawing/2014/main" id="{CF2938E1-1E04-4148-A3D5-46CFB974BFBC}"/>
              </a:ext>
            </a:extLst>
          </p:cNvPr>
          <p:cNvSpPr txBox="1">
            <a:spLocks/>
          </p:cNvSpPr>
          <p:nvPr/>
        </p:nvSpPr>
        <p:spPr>
          <a:xfrm>
            <a:off x="663539" y="4889500"/>
            <a:ext cx="10771598" cy="181142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err="1">
                <a:solidFill>
                  <a:srgbClr val="000000"/>
                </a:solidFill>
                <a:latin typeface="Consolas" panose="020B0609020204030204" pitchFamily="49" charset="0"/>
              </a:rPr>
              <a:t>findById</a:t>
            </a:r>
            <a:r>
              <a:rPr lang="en-GB" dirty="0">
                <a:solidFill>
                  <a:srgbClr val="000000"/>
                </a:solidFill>
                <a:latin typeface="Consolas" panose="020B0609020204030204" pitchFamily="49" charset="0"/>
              </a:rPr>
              <a:t>(</a:t>
            </a:r>
            <a:r>
              <a:rPr lang="en-GB" dirty="0">
                <a:solidFill>
                  <a:srgbClr val="6A3E3E"/>
                </a:solidFill>
                <a:latin typeface="Consolas" panose="020B0609020204030204" pitchFamily="49" charset="0"/>
              </a:rPr>
              <a:t>id</a:t>
            </a:r>
            <a:r>
              <a:rPr lang="en-GB" dirty="0">
                <a:solidFill>
                  <a:srgbClr val="000000"/>
                </a:solidFill>
                <a:latin typeface="Consolas" panose="020B0609020204030204" pitchFamily="49" charset="0"/>
              </a:rPr>
              <a:t>)</a:t>
            </a:r>
            <a:endParaRPr lang="en-GB" sz="1200" dirty="0">
              <a:solidFill>
                <a:srgbClr val="000000"/>
              </a:solidFill>
              <a:latin typeface="Consolas" panose="020B0609020204030204" pitchFamily="49" charset="0"/>
            </a:endParaRPr>
          </a:p>
          <a:p>
            <a:r>
              <a:rPr lang="en-GB" dirty="0" err="1">
                <a:solidFill>
                  <a:srgbClr val="000000"/>
                </a:solidFill>
                <a:latin typeface="Consolas" panose="020B0609020204030204" pitchFamily="49" charset="0"/>
              </a:rPr>
              <a:t>findAll</a:t>
            </a:r>
            <a:r>
              <a:rPr lang="en-GB" dirty="0">
                <a:solidFill>
                  <a:srgbClr val="000000"/>
                </a:solidFill>
                <a:latin typeface="Consolas" panose="020B0609020204030204" pitchFamily="49" charset="0"/>
              </a:rPr>
              <a:t>() </a:t>
            </a:r>
          </a:p>
          <a:p>
            <a:pPr lvl="1"/>
            <a:r>
              <a:rPr lang="en-GB" dirty="0">
                <a:solidFill>
                  <a:srgbClr val="000000"/>
                </a:solidFill>
                <a:latin typeface="Consolas" panose="020B0609020204030204" pitchFamily="49" charset="0"/>
              </a:rPr>
              <a:t>For finding an employee</a:t>
            </a:r>
          </a:p>
        </p:txBody>
      </p:sp>
    </p:spTree>
    <p:extLst>
      <p:ext uri="{BB962C8B-B14F-4D97-AF65-F5344CB8AC3E}">
        <p14:creationId xmlns:p14="http://schemas.microsoft.com/office/powerpoint/2010/main" val="17366383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03D54-589B-4D4A-9DFF-F0324C437DF7}"/>
              </a:ext>
            </a:extLst>
          </p:cNvPr>
          <p:cNvSpPr>
            <a:spLocks noGrp="1"/>
          </p:cNvSpPr>
          <p:nvPr>
            <p:ph type="title"/>
          </p:nvPr>
        </p:nvSpPr>
        <p:spPr>
          <a:xfrm>
            <a:off x="838200" y="365125"/>
            <a:ext cx="5793937" cy="1325563"/>
          </a:xfrm>
        </p:spPr>
        <p:txBody>
          <a:bodyPr/>
          <a:lstStyle/>
          <a:p>
            <a:r>
              <a:rPr lang="en-US" dirty="0"/>
              <a:t>Class diagram</a:t>
            </a:r>
            <a:endParaRPr lang="en-GB" dirty="0"/>
          </a:p>
        </p:txBody>
      </p:sp>
      <p:sp>
        <p:nvSpPr>
          <p:cNvPr id="3" name="Content Placeholder 2">
            <a:extLst>
              <a:ext uri="{FF2B5EF4-FFF2-40B4-BE49-F238E27FC236}">
                <a16:creationId xmlns:a16="http://schemas.microsoft.com/office/drawing/2014/main" id="{C33CEA3E-7833-4001-A7F8-4668D7AC7089}"/>
              </a:ext>
            </a:extLst>
          </p:cNvPr>
          <p:cNvSpPr>
            <a:spLocks noGrp="1"/>
          </p:cNvSpPr>
          <p:nvPr>
            <p:ph idx="1"/>
          </p:nvPr>
        </p:nvSpPr>
        <p:spPr>
          <a:xfrm>
            <a:off x="664782" y="1505512"/>
            <a:ext cx="4329871" cy="4893679"/>
          </a:xfrm>
        </p:spPr>
        <p:txBody>
          <a:bodyPr>
            <a:normAutofit/>
          </a:bodyPr>
          <a:lstStyle/>
          <a:p>
            <a:r>
              <a:rPr lang="en-US" sz="1800" dirty="0">
                <a:effectLst/>
                <a:latin typeface="Calibri Light" panose="020F0302020204030204" pitchFamily="34" charset="0"/>
                <a:ea typeface="Times New Roman" panose="02020603050405020304" pitchFamily="18" charset="0"/>
                <a:cs typeface="Times New Roman" panose="02020603050405020304" pitchFamily="18" charset="0"/>
              </a:rPr>
              <a:t>Class diagram is a picture of the classes, their fields, methods, and connections between the classes that interact or inherit from each other</a:t>
            </a:r>
          </a:p>
          <a:p>
            <a:r>
              <a:rPr lang="en-US" sz="1800" dirty="0">
                <a:effectLst/>
                <a:latin typeface="Calibri Light" panose="020F0302020204030204" pitchFamily="34" charset="0"/>
                <a:ea typeface="Times New Roman" panose="02020603050405020304" pitchFamily="18" charset="0"/>
                <a:cs typeface="Times New Roman" panose="02020603050405020304" pitchFamily="18" charset="0"/>
              </a:rPr>
              <a:t>In the below class diagram, the Employee and Admin classes inherit from the User class. </a:t>
            </a:r>
            <a:endParaRPr lang="en-US" sz="1800" dirty="0">
              <a:latin typeface="Calibri Light" panose="020F0302020204030204" pitchFamily="34" charset="0"/>
              <a:ea typeface="Times New Roman" panose="02020603050405020304" pitchFamily="18" charset="0"/>
              <a:cs typeface="Times New Roman" panose="02020603050405020304" pitchFamily="18" charset="0"/>
            </a:endParaRPr>
          </a:p>
          <a:p>
            <a:r>
              <a:rPr lang="en-US" sz="1800" dirty="0">
                <a:effectLst/>
                <a:latin typeface="Calibri Light" panose="020F0302020204030204" pitchFamily="34" charset="0"/>
                <a:ea typeface="Times New Roman" panose="02020603050405020304" pitchFamily="18" charset="0"/>
                <a:cs typeface="Times New Roman" panose="02020603050405020304" pitchFamily="18" charset="0"/>
              </a:rPr>
              <a:t>The employee class is also parent class to Human Resource class, Head of Department class and Ordinary employee class.</a:t>
            </a:r>
          </a:p>
          <a:p>
            <a:r>
              <a:rPr lang="en-US" sz="1800" dirty="0">
                <a:effectLst/>
                <a:latin typeface="Calibri Light" panose="020F0302020204030204" pitchFamily="34" charset="0"/>
                <a:ea typeface="Times New Roman" panose="02020603050405020304" pitchFamily="18" charset="0"/>
                <a:cs typeface="Times New Roman" panose="02020603050405020304" pitchFamily="18" charset="0"/>
              </a:rPr>
              <a:t>An ordinary employee may include supply chain and procurement officers, accountants and all other employees that do not interact with the system with many privileges. These employees carry out the same operations.</a:t>
            </a:r>
            <a:endParaRPr lang="en-GB" dirty="0"/>
          </a:p>
        </p:txBody>
      </p:sp>
      <p:grpSp>
        <p:nvGrpSpPr>
          <p:cNvPr id="4" name="Group 3">
            <a:extLst>
              <a:ext uri="{FF2B5EF4-FFF2-40B4-BE49-F238E27FC236}">
                <a16:creationId xmlns:a16="http://schemas.microsoft.com/office/drawing/2014/main" id="{3E614A05-B6D3-43DA-B0B5-CF27ECF766AB}"/>
              </a:ext>
            </a:extLst>
          </p:cNvPr>
          <p:cNvGrpSpPr>
            <a:grpSpLocks/>
          </p:cNvGrpSpPr>
          <p:nvPr/>
        </p:nvGrpSpPr>
        <p:grpSpPr bwMode="auto">
          <a:xfrm>
            <a:off x="5092679" y="307637"/>
            <a:ext cx="6917693" cy="6091555"/>
            <a:chOff x="585" y="2058"/>
            <a:chExt cx="10515" cy="13354"/>
          </a:xfrm>
        </p:grpSpPr>
        <p:sp>
          <p:nvSpPr>
            <p:cNvPr id="5" name="Rectangle 4">
              <a:extLst>
                <a:ext uri="{FF2B5EF4-FFF2-40B4-BE49-F238E27FC236}">
                  <a16:creationId xmlns:a16="http://schemas.microsoft.com/office/drawing/2014/main" id="{1B32A3E4-2519-400B-8C9F-1263DB50275F}"/>
                </a:ext>
              </a:extLst>
            </p:cNvPr>
            <p:cNvSpPr>
              <a:spLocks noChangeArrowheads="1"/>
            </p:cNvSpPr>
            <p:nvPr/>
          </p:nvSpPr>
          <p:spPr bwMode="auto">
            <a:xfrm>
              <a:off x="3923" y="2058"/>
              <a:ext cx="2740" cy="4526"/>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gn="ctr"/>
              <a:r>
                <a:rPr lang="en-GB" sz="1200" b="1">
                  <a:effectLst/>
                  <a:latin typeface="Calibri Light" panose="020F0302020204030204" pitchFamily="34" charset="0"/>
                  <a:ea typeface="Times New Roman" panose="02020603050405020304" pitchFamily="18" charset="0"/>
                  <a:cs typeface="Times New Roman" panose="02020603050405020304" pitchFamily="18" charset="0"/>
                </a:rPr>
                <a:t>User</a:t>
              </a:r>
              <a:endParaRPr lang="en-GB" sz="1200">
                <a:effectLst/>
                <a:latin typeface="Times New Roman" panose="02020603050405020304" pitchFamily="18" charset="0"/>
                <a:ea typeface="Times New Roman" panose="02020603050405020304" pitchFamily="18" charset="0"/>
              </a:endParaRPr>
            </a:p>
            <a:p>
              <a:r>
                <a:rPr lang="en-GB" sz="1200">
                  <a:effectLst/>
                  <a:latin typeface="Calibri Light" panose="020F0302020204030204" pitchFamily="34" charset="0"/>
                  <a:ea typeface="Times New Roman" panose="02020603050405020304" pitchFamily="18" charset="0"/>
                  <a:cs typeface="Times New Roman" panose="02020603050405020304" pitchFamily="18" charset="0"/>
                </a:rPr>
                <a:t>User ID</a:t>
              </a:r>
              <a:endParaRPr lang="en-GB" sz="1200">
                <a:effectLst/>
                <a:latin typeface="Times New Roman" panose="02020603050405020304" pitchFamily="18" charset="0"/>
                <a:ea typeface="Times New Roman" panose="02020603050405020304" pitchFamily="18" charset="0"/>
              </a:endParaRPr>
            </a:p>
            <a:p>
              <a:r>
                <a:rPr lang="en-GB" sz="1200">
                  <a:effectLst/>
                  <a:latin typeface="Calibri Light" panose="020F0302020204030204" pitchFamily="34" charset="0"/>
                  <a:ea typeface="Times New Roman" panose="02020603050405020304" pitchFamily="18" charset="0"/>
                  <a:cs typeface="Times New Roman" panose="02020603050405020304" pitchFamily="18" charset="0"/>
                </a:rPr>
                <a:t>Username </a:t>
              </a:r>
              <a:endParaRPr lang="en-GB" sz="1200">
                <a:effectLst/>
                <a:latin typeface="Times New Roman" panose="02020603050405020304" pitchFamily="18" charset="0"/>
                <a:ea typeface="Times New Roman" panose="02020603050405020304" pitchFamily="18" charset="0"/>
              </a:endParaRPr>
            </a:p>
            <a:p>
              <a:r>
                <a:rPr lang="en-GB" sz="1200">
                  <a:effectLst/>
                  <a:latin typeface="Calibri Light" panose="020F0302020204030204" pitchFamily="34" charset="0"/>
                  <a:ea typeface="Times New Roman" panose="02020603050405020304" pitchFamily="18" charset="0"/>
                  <a:cs typeface="Times New Roman" panose="02020603050405020304" pitchFamily="18" charset="0"/>
                </a:rPr>
                <a:t>Password</a:t>
              </a:r>
              <a:endParaRPr lang="en-GB" sz="1200">
                <a:effectLst/>
                <a:latin typeface="Times New Roman" panose="02020603050405020304" pitchFamily="18" charset="0"/>
                <a:ea typeface="Times New Roman" panose="02020603050405020304" pitchFamily="18" charset="0"/>
              </a:endParaRPr>
            </a:p>
            <a:p>
              <a:r>
                <a:rPr lang="en-GB" sz="1200">
                  <a:effectLst/>
                  <a:latin typeface="Calibri Light" panose="020F0302020204030204" pitchFamily="34" charset="0"/>
                  <a:ea typeface="Times New Roman" panose="02020603050405020304" pitchFamily="18" charset="0"/>
                  <a:cs typeface="Times New Roman" panose="02020603050405020304" pitchFamily="18" charset="0"/>
                </a:rPr>
                <a:t>first Name</a:t>
              </a:r>
              <a:endParaRPr lang="en-GB" sz="1200">
                <a:effectLst/>
                <a:latin typeface="Times New Roman" panose="02020603050405020304" pitchFamily="18" charset="0"/>
                <a:ea typeface="Times New Roman" panose="02020603050405020304" pitchFamily="18" charset="0"/>
              </a:endParaRPr>
            </a:p>
            <a:p>
              <a:r>
                <a:rPr lang="en-GB" sz="1200">
                  <a:effectLst/>
                  <a:latin typeface="Calibri Light" panose="020F0302020204030204" pitchFamily="34" charset="0"/>
                  <a:ea typeface="Times New Roman" panose="02020603050405020304" pitchFamily="18" charset="0"/>
                  <a:cs typeface="Times New Roman" panose="02020603050405020304" pitchFamily="18" charset="0"/>
                </a:rPr>
                <a:t>last Name</a:t>
              </a:r>
              <a:endParaRPr lang="en-GB" sz="1200">
                <a:effectLst/>
                <a:latin typeface="Times New Roman" panose="02020603050405020304" pitchFamily="18" charset="0"/>
                <a:ea typeface="Times New Roman" panose="02020603050405020304" pitchFamily="18" charset="0"/>
              </a:endParaRPr>
            </a:p>
            <a:p>
              <a:r>
                <a:rPr lang="en-GB" sz="1200">
                  <a:effectLst/>
                  <a:latin typeface="Calibri Light" panose="020F0302020204030204" pitchFamily="34" charset="0"/>
                  <a:ea typeface="Times New Roman" panose="02020603050405020304" pitchFamily="18" charset="0"/>
                  <a:cs typeface="Times New Roman" panose="02020603050405020304" pitchFamily="18" charset="0"/>
                </a:rPr>
                <a:t>Users’ role</a:t>
              </a:r>
              <a:endParaRPr lang="en-GB" sz="1200">
                <a:effectLst/>
                <a:latin typeface="Times New Roman" panose="02020603050405020304" pitchFamily="18" charset="0"/>
                <a:ea typeface="Times New Roman" panose="02020603050405020304" pitchFamily="18" charset="0"/>
              </a:endParaRPr>
            </a:p>
            <a:p>
              <a:r>
                <a:rPr lang="en-GB" sz="1200">
                  <a:effectLst/>
                  <a:latin typeface="Calibri Light" panose="020F0302020204030204" pitchFamily="34" charset="0"/>
                  <a:ea typeface="Times New Roman" panose="02020603050405020304" pitchFamily="18" charset="0"/>
                  <a:cs typeface="Times New Roman" panose="02020603050405020304" pitchFamily="18" charset="0"/>
                </a:rPr>
                <a:t> </a:t>
              </a:r>
              <a:endParaRPr lang="en-GB" sz="1200">
                <a:effectLst/>
                <a:latin typeface="Times New Roman" panose="02020603050405020304" pitchFamily="18" charset="0"/>
                <a:ea typeface="Times New Roman" panose="02020603050405020304" pitchFamily="18" charset="0"/>
              </a:endParaRPr>
            </a:p>
            <a:p>
              <a:r>
                <a:rPr lang="en-GB" sz="1200">
                  <a:effectLst/>
                  <a:latin typeface="Calibri Light" panose="020F0302020204030204" pitchFamily="34" charset="0"/>
                  <a:ea typeface="Times New Roman" panose="02020603050405020304" pitchFamily="18" charset="0"/>
                  <a:cs typeface="Times New Roman" panose="02020603050405020304" pitchFamily="18" charset="0"/>
                </a:rPr>
                <a:t>login </a:t>
              </a:r>
              <a:endParaRPr lang="en-GB" sz="1200">
                <a:effectLst/>
                <a:latin typeface="Times New Roman" panose="02020603050405020304" pitchFamily="18" charset="0"/>
                <a:ea typeface="Times New Roman" panose="02020603050405020304" pitchFamily="18" charset="0"/>
              </a:endParaRPr>
            </a:p>
            <a:p>
              <a:r>
                <a:rPr lang="en-GB" sz="1200">
                  <a:effectLst/>
                  <a:latin typeface="Calibri Light" panose="020F0302020204030204" pitchFamily="34" charset="0"/>
                  <a:ea typeface="Times New Roman" panose="02020603050405020304" pitchFamily="18" charset="0"/>
                  <a:cs typeface="Times New Roman" panose="02020603050405020304" pitchFamily="18" charset="0"/>
                </a:rPr>
                <a:t>Update details </a:t>
              </a:r>
              <a:endParaRPr lang="en-GB" sz="1200">
                <a:effectLst/>
                <a:latin typeface="Times New Roman" panose="02020603050405020304" pitchFamily="18" charset="0"/>
                <a:ea typeface="Times New Roman" panose="02020603050405020304" pitchFamily="18" charset="0"/>
              </a:endParaRPr>
            </a:p>
          </p:txBody>
        </p:sp>
        <p:cxnSp>
          <p:nvCxnSpPr>
            <p:cNvPr id="6" name="AutoShape 11">
              <a:extLst>
                <a:ext uri="{FF2B5EF4-FFF2-40B4-BE49-F238E27FC236}">
                  <a16:creationId xmlns:a16="http://schemas.microsoft.com/office/drawing/2014/main" id="{9E2CBA93-9C16-497D-AF9F-E1A3E1B90928}"/>
                </a:ext>
              </a:extLst>
            </p:cNvPr>
            <p:cNvCxnSpPr>
              <a:cxnSpLocks noChangeShapeType="1"/>
            </p:cNvCxnSpPr>
            <p:nvPr/>
          </p:nvCxnSpPr>
          <p:spPr bwMode="auto">
            <a:xfrm>
              <a:off x="4260" y="3735"/>
              <a:ext cx="1965" cy="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7" name="Rectangle 6">
              <a:extLst>
                <a:ext uri="{FF2B5EF4-FFF2-40B4-BE49-F238E27FC236}">
                  <a16:creationId xmlns:a16="http://schemas.microsoft.com/office/drawing/2014/main" id="{A92DB814-BC77-449C-BFD6-CC5B2F34CEB8}"/>
                </a:ext>
              </a:extLst>
            </p:cNvPr>
            <p:cNvSpPr>
              <a:spLocks noChangeArrowheads="1"/>
            </p:cNvSpPr>
            <p:nvPr/>
          </p:nvSpPr>
          <p:spPr bwMode="auto">
            <a:xfrm>
              <a:off x="8166" y="4684"/>
              <a:ext cx="2477" cy="388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gn="ctr"/>
              <a:r>
                <a:rPr lang="en-GB" sz="1200" b="1">
                  <a:effectLst/>
                  <a:latin typeface="Times New Roman" panose="02020603050405020304" pitchFamily="18" charset="0"/>
                  <a:ea typeface="Times New Roman" panose="02020603050405020304" pitchFamily="18" charset="0"/>
                </a:rPr>
                <a:t>Admin</a:t>
              </a:r>
              <a:endParaRPr lang="en-GB" sz="1200">
                <a:effectLst/>
                <a:latin typeface="Times New Roman" panose="02020603050405020304" pitchFamily="18" charset="0"/>
                <a:ea typeface="Times New Roman" panose="02020603050405020304" pitchFamily="18" charset="0"/>
              </a:endParaRPr>
            </a:p>
            <a:p>
              <a:r>
                <a:rPr lang="en-GB" sz="1200">
                  <a:effectLst/>
                  <a:latin typeface="Times New Roman" panose="02020603050405020304" pitchFamily="18" charset="0"/>
                  <a:ea typeface="Times New Roman" panose="02020603050405020304" pitchFamily="18" charset="0"/>
                </a:rPr>
                <a:t>registration ()</a:t>
              </a:r>
            </a:p>
            <a:p>
              <a:r>
                <a:rPr lang="en-GB" sz="1200">
                  <a:effectLst/>
                  <a:latin typeface="Times New Roman" panose="02020603050405020304" pitchFamily="18" charset="0"/>
                  <a:ea typeface="Times New Roman" panose="02020603050405020304" pitchFamily="18" charset="0"/>
                </a:rPr>
                <a:t>search ()</a:t>
              </a:r>
            </a:p>
            <a:p>
              <a:r>
                <a:rPr lang="en-GB" sz="1200">
                  <a:effectLst/>
                  <a:latin typeface="Times New Roman" panose="02020603050405020304" pitchFamily="18" charset="0"/>
                  <a:ea typeface="Times New Roman" panose="02020603050405020304" pitchFamily="18" charset="0"/>
                </a:rPr>
                <a:t>activity log ()</a:t>
              </a:r>
            </a:p>
            <a:p>
              <a:r>
                <a:rPr lang="en-GB" sz="1200">
                  <a:effectLst/>
                  <a:latin typeface="Times New Roman" panose="02020603050405020304" pitchFamily="18" charset="0"/>
                  <a:ea typeface="Times New Roman" panose="02020603050405020304" pitchFamily="18" charset="0"/>
                </a:rPr>
                <a:t>add user ()</a:t>
              </a:r>
            </a:p>
            <a:p>
              <a:r>
                <a:rPr lang="en-GB" sz="1200">
                  <a:effectLst/>
                  <a:latin typeface="Times New Roman" panose="02020603050405020304" pitchFamily="18" charset="0"/>
                  <a:ea typeface="Times New Roman" panose="02020603050405020304" pitchFamily="18" charset="0"/>
                </a:rPr>
                <a:t>send email ()</a:t>
              </a:r>
            </a:p>
          </p:txBody>
        </p:sp>
        <p:cxnSp>
          <p:nvCxnSpPr>
            <p:cNvPr id="8" name="AutoShape 13">
              <a:extLst>
                <a:ext uri="{FF2B5EF4-FFF2-40B4-BE49-F238E27FC236}">
                  <a16:creationId xmlns:a16="http://schemas.microsoft.com/office/drawing/2014/main" id="{67CB46A7-27AB-4112-BA1D-3D4D67C571F8}"/>
                </a:ext>
              </a:extLst>
            </p:cNvPr>
            <p:cNvCxnSpPr>
              <a:cxnSpLocks noChangeShapeType="1"/>
            </p:cNvCxnSpPr>
            <p:nvPr/>
          </p:nvCxnSpPr>
          <p:spPr bwMode="auto">
            <a:xfrm>
              <a:off x="8145" y="5235"/>
              <a:ext cx="1920" cy="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9" name="Rectangle 8">
              <a:extLst>
                <a:ext uri="{FF2B5EF4-FFF2-40B4-BE49-F238E27FC236}">
                  <a16:creationId xmlns:a16="http://schemas.microsoft.com/office/drawing/2014/main" id="{8565FD0B-0170-4FA1-A64A-9C3069A8F513}"/>
                </a:ext>
              </a:extLst>
            </p:cNvPr>
            <p:cNvSpPr>
              <a:spLocks noChangeArrowheads="1"/>
            </p:cNvSpPr>
            <p:nvPr/>
          </p:nvSpPr>
          <p:spPr bwMode="auto">
            <a:xfrm>
              <a:off x="3875" y="7541"/>
              <a:ext cx="3229" cy="7871"/>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gn="ctr"/>
              <a:r>
                <a:rPr lang="en-GB" sz="1200" b="1" dirty="0">
                  <a:effectLst/>
                  <a:latin typeface="Times New Roman" panose="02020603050405020304" pitchFamily="18" charset="0"/>
                  <a:ea typeface="Times New Roman" panose="02020603050405020304" pitchFamily="18" charset="0"/>
                </a:rPr>
                <a:t>Employee</a:t>
              </a:r>
              <a:endParaRPr lang="en-GB" sz="1200" dirty="0">
                <a:effectLst/>
                <a:latin typeface="Times New Roman" panose="02020603050405020304" pitchFamily="18" charset="0"/>
                <a:ea typeface="Times New Roman" panose="02020603050405020304" pitchFamily="18" charset="0"/>
              </a:endParaRPr>
            </a:p>
            <a:p>
              <a:pPr>
                <a:lnSpc>
                  <a:spcPts val="1200"/>
                </a:lnSpc>
              </a:pPr>
              <a:r>
                <a:rPr lang="en-GB" sz="1200" dirty="0">
                  <a:effectLst/>
                  <a:latin typeface="Times New Roman" panose="02020603050405020304" pitchFamily="18" charset="0"/>
                  <a:ea typeface="Times New Roman" panose="02020603050405020304" pitchFamily="18" charset="0"/>
                </a:rPr>
                <a:t> </a:t>
              </a:r>
            </a:p>
            <a:p>
              <a:pPr>
                <a:lnSpc>
                  <a:spcPts val="1200"/>
                </a:lnSpc>
              </a:pPr>
              <a:r>
                <a:rPr lang="en-GB" sz="1200" dirty="0">
                  <a:effectLst/>
                  <a:latin typeface="Times New Roman" panose="02020603050405020304" pitchFamily="18" charset="0"/>
                  <a:ea typeface="Times New Roman" panose="02020603050405020304" pitchFamily="18" charset="0"/>
                </a:rPr>
                <a:t>Department</a:t>
              </a:r>
            </a:p>
            <a:p>
              <a:pPr>
                <a:lnSpc>
                  <a:spcPts val="1200"/>
                </a:lnSpc>
              </a:pPr>
              <a:r>
                <a:rPr lang="en-GB" sz="1200" dirty="0">
                  <a:effectLst/>
                  <a:latin typeface="Times New Roman" panose="02020603050405020304" pitchFamily="18" charset="0"/>
                  <a:ea typeface="Times New Roman" panose="02020603050405020304" pitchFamily="18" charset="0"/>
                </a:rPr>
                <a:t>Name</a:t>
              </a:r>
            </a:p>
            <a:p>
              <a:pPr>
                <a:lnSpc>
                  <a:spcPts val="1200"/>
                </a:lnSpc>
              </a:pPr>
              <a:r>
                <a:rPr lang="en-GB" sz="1200" dirty="0" err="1">
                  <a:effectLst/>
                  <a:latin typeface="Times New Roman" panose="02020603050405020304" pitchFamily="18" charset="0"/>
                  <a:ea typeface="Times New Roman" panose="02020603050405020304" pitchFamily="18" charset="0"/>
                </a:rPr>
                <a:t>Pfno</a:t>
              </a:r>
              <a:endParaRPr lang="en-GB" sz="1200" dirty="0">
                <a:effectLst/>
                <a:latin typeface="Times New Roman" panose="02020603050405020304" pitchFamily="18" charset="0"/>
                <a:ea typeface="Times New Roman" panose="02020603050405020304" pitchFamily="18" charset="0"/>
              </a:endParaRPr>
            </a:p>
            <a:p>
              <a:pPr>
                <a:lnSpc>
                  <a:spcPts val="1200"/>
                </a:lnSpc>
              </a:pPr>
              <a:r>
                <a:rPr lang="en-GB" sz="1200" dirty="0">
                  <a:effectLst/>
                  <a:latin typeface="Times New Roman" panose="02020603050405020304" pitchFamily="18" charset="0"/>
                  <a:ea typeface="Times New Roman" panose="02020603050405020304" pitchFamily="18" charset="0"/>
                </a:rPr>
                <a:t>Email</a:t>
              </a:r>
            </a:p>
            <a:p>
              <a:pPr>
                <a:lnSpc>
                  <a:spcPts val="1200"/>
                </a:lnSpc>
              </a:pPr>
              <a:r>
                <a:rPr lang="en-GB" sz="1200" dirty="0">
                  <a:effectLst/>
                  <a:latin typeface="Times New Roman" panose="02020603050405020304" pitchFamily="18" charset="0"/>
                  <a:ea typeface="Times New Roman" panose="02020603050405020304" pitchFamily="18" charset="0"/>
                </a:rPr>
                <a:t>Location</a:t>
              </a:r>
            </a:p>
            <a:p>
              <a:pPr>
                <a:lnSpc>
                  <a:spcPts val="1200"/>
                </a:lnSpc>
              </a:pPr>
              <a:r>
                <a:rPr lang="en-GB" sz="1200" dirty="0">
                  <a:effectLst/>
                  <a:latin typeface="Times New Roman" panose="02020603050405020304" pitchFamily="18" charset="0"/>
                  <a:ea typeface="Times New Roman" panose="02020603050405020304" pitchFamily="18" charset="0"/>
                </a:rPr>
                <a:t>Nationality</a:t>
              </a:r>
            </a:p>
            <a:p>
              <a:pPr>
                <a:lnSpc>
                  <a:spcPts val="1200"/>
                </a:lnSpc>
              </a:pPr>
              <a:r>
                <a:rPr lang="en-GB" sz="1200" dirty="0">
                  <a:effectLst/>
                  <a:latin typeface="Times New Roman" panose="02020603050405020304" pitchFamily="18" charset="0"/>
                  <a:ea typeface="Times New Roman" panose="02020603050405020304" pitchFamily="18" charset="0"/>
                </a:rPr>
                <a:t>Home Area</a:t>
              </a:r>
            </a:p>
            <a:p>
              <a:pPr>
                <a:lnSpc>
                  <a:spcPts val="1200"/>
                </a:lnSpc>
              </a:pPr>
              <a:r>
                <a:rPr lang="en-GB" sz="1200" dirty="0">
                  <a:effectLst/>
                  <a:latin typeface="Times New Roman" panose="02020603050405020304" pitchFamily="18" charset="0"/>
                  <a:ea typeface="Times New Roman" panose="02020603050405020304" pitchFamily="18" charset="0"/>
                </a:rPr>
                <a:t>Duties</a:t>
              </a:r>
            </a:p>
            <a:p>
              <a:pPr>
                <a:lnSpc>
                  <a:spcPts val="1200"/>
                </a:lnSpc>
              </a:pPr>
              <a:r>
                <a:rPr lang="en-GB" sz="1200" dirty="0" err="1">
                  <a:effectLst/>
                  <a:latin typeface="Times New Roman" panose="02020603050405020304" pitchFamily="18" charset="0"/>
                  <a:ea typeface="Times New Roman" panose="02020603050405020304" pitchFamily="18" charset="0"/>
                </a:rPr>
                <a:t>AcademicDetails</a:t>
              </a:r>
              <a:endParaRPr lang="en-GB" sz="1200" dirty="0">
                <a:effectLst/>
                <a:latin typeface="Times New Roman" panose="02020603050405020304" pitchFamily="18" charset="0"/>
                <a:ea typeface="Times New Roman" panose="02020603050405020304" pitchFamily="18" charset="0"/>
              </a:endParaRPr>
            </a:p>
            <a:p>
              <a:pPr>
                <a:lnSpc>
                  <a:spcPts val="1200"/>
                </a:lnSpc>
              </a:pPr>
              <a:r>
                <a:rPr lang="en-GB" sz="1200" dirty="0" err="1">
                  <a:effectLst/>
                  <a:latin typeface="Times New Roman" panose="02020603050405020304" pitchFamily="18" charset="0"/>
                  <a:ea typeface="Times New Roman" panose="02020603050405020304" pitchFamily="18" charset="0"/>
                </a:rPr>
                <a:t>EmploymentHistory</a:t>
              </a:r>
              <a:endParaRPr lang="en-GB" sz="1200" dirty="0">
                <a:effectLst/>
                <a:latin typeface="Times New Roman" panose="02020603050405020304" pitchFamily="18" charset="0"/>
                <a:ea typeface="Times New Roman" panose="02020603050405020304" pitchFamily="18" charset="0"/>
              </a:endParaRPr>
            </a:p>
            <a:p>
              <a:pPr>
                <a:lnSpc>
                  <a:spcPts val="1200"/>
                </a:lnSpc>
              </a:pPr>
              <a:r>
                <a:rPr lang="en-GB" sz="1200" dirty="0" err="1">
                  <a:effectLst/>
                  <a:latin typeface="Times New Roman" panose="02020603050405020304" pitchFamily="18" charset="0"/>
                  <a:ea typeface="Times New Roman" panose="02020603050405020304" pitchFamily="18" charset="0"/>
                </a:rPr>
                <a:t>nextofKin&amp;Dependants</a:t>
              </a:r>
              <a:endParaRPr lang="en-GB" sz="1200" dirty="0">
                <a:effectLst/>
                <a:latin typeface="Times New Roman" panose="02020603050405020304" pitchFamily="18" charset="0"/>
                <a:ea typeface="Times New Roman" panose="02020603050405020304" pitchFamily="18" charset="0"/>
              </a:endParaRPr>
            </a:p>
            <a:p>
              <a:pPr>
                <a:lnSpc>
                  <a:spcPts val="1200"/>
                </a:lnSpc>
              </a:pPr>
              <a:r>
                <a:rPr lang="en-GB" sz="1200" dirty="0">
                  <a:effectLst/>
                  <a:latin typeface="Times New Roman" panose="02020603050405020304" pitchFamily="18" charset="0"/>
                  <a:ea typeface="Times New Roman" panose="02020603050405020304" pitchFamily="18" charset="0"/>
                </a:rPr>
                <a:t> </a:t>
              </a:r>
            </a:p>
            <a:p>
              <a:pPr>
                <a:lnSpc>
                  <a:spcPts val="1200"/>
                </a:lnSpc>
              </a:pPr>
              <a:r>
                <a:rPr lang="en-GB" sz="1200" dirty="0">
                  <a:effectLst/>
                  <a:latin typeface="Times New Roman" panose="02020603050405020304" pitchFamily="18" charset="0"/>
                  <a:ea typeface="Times New Roman" panose="02020603050405020304" pitchFamily="18" charset="0"/>
                </a:rPr>
                <a:t>login</a:t>
              </a:r>
            </a:p>
            <a:p>
              <a:pPr>
                <a:lnSpc>
                  <a:spcPts val="1200"/>
                </a:lnSpc>
              </a:pPr>
              <a:r>
                <a:rPr lang="en-GB" sz="1200" dirty="0" err="1">
                  <a:effectLst/>
                  <a:latin typeface="Times New Roman" panose="02020603050405020304" pitchFamily="18" charset="0"/>
                  <a:ea typeface="Times New Roman" panose="02020603050405020304" pitchFamily="18" charset="0"/>
                </a:rPr>
                <a:t>leaveapply</a:t>
              </a:r>
              <a:r>
                <a:rPr lang="en-GB" sz="1200" dirty="0">
                  <a:effectLst/>
                  <a:latin typeface="Times New Roman" panose="02020603050405020304" pitchFamily="18" charset="0"/>
                  <a:ea typeface="Times New Roman" panose="02020603050405020304" pitchFamily="18" charset="0"/>
                </a:rPr>
                <a:t>()</a:t>
              </a:r>
            </a:p>
            <a:p>
              <a:pPr>
                <a:lnSpc>
                  <a:spcPts val="1200"/>
                </a:lnSpc>
              </a:pPr>
              <a:r>
                <a:rPr lang="en-GB" sz="1200" dirty="0" err="1">
                  <a:effectLst/>
                  <a:latin typeface="Times New Roman" panose="02020603050405020304" pitchFamily="18" charset="0"/>
                  <a:ea typeface="Times New Roman" panose="02020603050405020304" pitchFamily="18" charset="0"/>
                </a:rPr>
                <a:t>leavestatus</a:t>
              </a:r>
              <a:r>
                <a:rPr lang="en-GB" sz="1200" dirty="0">
                  <a:effectLst/>
                  <a:latin typeface="Times New Roman" panose="02020603050405020304" pitchFamily="18" charset="0"/>
                  <a:ea typeface="Times New Roman" panose="02020603050405020304" pitchFamily="18" charset="0"/>
                </a:rPr>
                <a:t>()</a:t>
              </a:r>
            </a:p>
            <a:p>
              <a:pPr>
                <a:lnSpc>
                  <a:spcPts val="1200"/>
                </a:lnSpc>
              </a:pPr>
              <a:r>
                <a:rPr lang="en-GB" sz="1200" dirty="0" err="1">
                  <a:effectLst/>
                  <a:latin typeface="Times New Roman" panose="02020603050405020304" pitchFamily="18" charset="0"/>
                  <a:ea typeface="Times New Roman" panose="02020603050405020304" pitchFamily="18" charset="0"/>
                </a:rPr>
                <a:t>updatedetails</a:t>
              </a:r>
              <a:r>
                <a:rPr lang="en-GB" sz="1200" dirty="0">
                  <a:effectLst/>
                  <a:latin typeface="Times New Roman" panose="02020603050405020304" pitchFamily="18" charset="0"/>
                  <a:ea typeface="Times New Roman" panose="02020603050405020304" pitchFamily="18" charset="0"/>
                </a:rPr>
                <a:t>()</a:t>
              </a:r>
            </a:p>
            <a:p>
              <a:pPr>
                <a:lnSpc>
                  <a:spcPts val="1200"/>
                </a:lnSpc>
              </a:pPr>
              <a:r>
                <a:rPr lang="en-GB" sz="1200" dirty="0">
                  <a:effectLst/>
                  <a:latin typeface="Times New Roman" panose="02020603050405020304" pitchFamily="18" charset="0"/>
                  <a:ea typeface="Times New Roman" panose="02020603050405020304" pitchFamily="18" charset="0"/>
                </a:rPr>
                <a:t>projects()</a:t>
              </a:r>
            </a:p>
            <a:p>
              <a:pPr>
                <a:lnSpc>
                  <a:spcPts val="1200"/>
                </a:lnSpc>
              </a:pPr>
              <a:r>
                <a:rPr lang="en-GB" sz="1200" dirty="0">
                  <a:effectLst/>
                  <a:latin typeface="Times New Roman" panose="02020603050405020304" pitchFamily="18" charset="0"/>
                  <a:ea typeface="Times New Roman" panose="02020603050405020304" pitchFamily="18" charset="0"/>
                </a:rPr>
                <a:t>trainings()</a:t>
              </a:r>
            </a:p>
            <a:p>
              <a:pPr>
                <a:lnSpc>
                  <a:spcPts val="1200"/>
                </a:lnSpc>
              </a:pPr>
              <a:r>
                <a:rPr lang="en-GB" sz="1200" dirty="0" err="1">
                  <a:effectLst/>
                  <a:latin typeface="Times New Roman" panose="02020603050405020304" pitchFamily="18" charset="0"/>
                  <a:ea typeface="Times New Roman" panose="02020603050405020304" pitchFamily="18" charset="0"/>
                </a:rPr>
                <a:t>techskills</a:t>
              </a:r>
              <a:r>
                <a:rPr lang="en-GB" sz="1200" dirty="0">
                  <a:effectLst/>
                  <a:latin typeface="Times New Roman" panose="02020603050405020304" pitchFamily="18" charset="0"/>
                  <a:ea typeface="Times New Roman" panose="02020603050405020304" pitchFamily="18" charset="0"/>
                </a:rPr>
                <a:t>()</a:t>
              </a:r>
            </a:p>
            <a:p>
              <a:pPr>
                <a:lnSpc>
                  <a:spcPts val="1200"/>
                </a:lnSpc>
              </a:pPr>
              <a:r>
                <a:rPr lang="en-GB" sz="1200" dirty="0" err="1">
                  <a:effectLst/>
                  <a:latin typeface="Times New Roman" panose="02020603050405020304" pitchFamily="18" charset="0"/>
                  <a:ea typeface="Times New Roman" panose="02020603050405020304" pitchFamily="18" charset="0"/>
                </a:rPr>
                <a:t>viewemails</a:t>
              </a:r>
              <a:r>
                <a:rPr lang="en-GB" sz="1200" dirty="0">
                  <a:effectLst/>
                  <a:latin typeface="Times New Roman" panose="02020603050405020304" pitchFamily="18" charset="0"/>
                  <a:ea typeface="Times New Roman" panose="02020603050405020304" pitchFamily="18" charset="0"/>
                </a:rPr>
                <a:t>()</a:t>
              </a:r>
            </a:p>
            <a:p>
              <a:pPr>
                <a:lnSpc>
                  <a:spcPts val="1200"/>
                </a:lnSpc>
              </a:pPr>
              <a:r>
                <a:rPr lang="en-GB" sz="1200" dirty="0">
                  <a:effectLst/>
                  <a:latin typeface="Times New Roman" panose="02020603050405020304" pitchFamily="18" charset="0"/>
                  <a:ea typeface="Times New Roman" panose="02020603050405020304" pitchFamily="18" charset="0"/>
                </a:rPr>
                <a:t>=</a:t>
              </a:r>
            </a:p>
          </p:txBody>
        </p:sp>
        <p:cxnSp>
          <p:nvCxnSpPr>
            <p:cNvPr id="10" name="AutoShape 16">
              <a:extLst>
                <a:ext uri="{FF2B5EF4-FFF2-40B4-BE49-F238E27FC236}">
                  <a16:creationId xmlns:a16="http://schemas.microsoft.com/office/drawing/2014/main" id="{ABADE4C3-1D03-4455-965C-37457D65DB2F}"/>
                </a:ext>
              </a:extLst>
            </p:cNvPr>
            <p:cNvCxnSpPr>
              <a:cxnSpLocks noChangeShapeType="1"/>
            </p:cNvCxnSpPr>
            <p:nvPr/>
          </p:nvCxnSpPr>
          <p:spPr bwMode="auto">
            <a:xfrm>
              <a:off x="3945" y="8475"/>
              <a:ext cx="3090" cy="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1" name="AutoShape 17">
              <a:extLst>
                <a:ext uri="{FF2B5EF4-FFF2-40B4-BE49-F238E27FC236}">
                  <a16:creationId xmlns:a16="http://schemas.microsoft.com/office/drawing/2014/main" id="{FF3B61DF-688C-4799-8544-57DF911FCCAC}"/>
                </a:ext>
              </a:extLst>
            </p:cNvPr>
            <p:cNvCxnSpPr>
              <a:cxnSpLocks noChangeShapeType="1"/>
            </p:cNvCxnSpPr>
            <p:nvPr/>
          </p:nvCxnSpPr>
          <p:spPr bwMode="auto">
            <a:xfrm flipH="1" flipV="1">
              <a:off x="6225" y="4470"/>
              <a:ext cx="1941" cy="378"/>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2" name="AutoShape 18">
              <a:extLst>
                <a:ext uri="{FF2B5EF4-FFF2-40B4-BE49-F238E27FC236}">
                  <a16:creationId xmlns:a16="http://schemas.microsoft.com/office/drawing/2014/main" id="{9F704F49-7197-456B-A4EB-E97F26CD198F}"/>
                </a:ext>
              </a:extLst>
            </p:cNvPr>
            <p:cNvCxnSpPr>
              <a:cxnSpLocks noChangeShapeType="1"/>
            </p:cNvCxnSpPr>
            <p:nvPr/>
          </p:nvCxnSpPr>
          <p:spPr bwMode="auto">
            <a:xfrm flipV="1">
              <a:off x="5201" y="6293"/>
              <a:ext cx="11" cy="1754"/>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13" name="Rectangle 12">
              <a:extLst>
                <a:ext uri="{FF2B5EF4-FFF2-40B4-BE49-F238E27FC236}">
                  <a16:creationId xmlns:a16="http://schemas.microsoft.com/office/drawing/2014/main" id="{2185CE74-5A02-478B-AC1F-0A0C23694ED7}"/>
                </a:ext>
              </a:extLst>
            </p:cNvPr>
            <p:cNvSpPr>
              <a:spLocks noChangeArrowheads="1"/>
            </p:cNvSpPr>
            <p:nvPr/>
          </p:nvSpPr>
          <p:spPr bwMode="auto">
            <a:xfrm>
              <a:off x="585" y="11324"/>
              <a:ext cx="2627" cy="4035"/>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gn="ctr"/>
              <a:r>
                <a:rPr lang="en-GB" sz="1200" b="1">
                  <a:effectLst/>
                  <a:latin typeface="Times New Roman" panose="02020603050405020304" pitchFamily="18" charset="0"/>
                  <a:ea typeface="Times New Roman" panose="02020603050405020304" pitchFamily="18" charset="0"/>
                </a:rPr>
                <a:t>Human Resource</a:t>
              </a:r>
              <a:endParaRPr lang="en-GB" sz="1200">
                <a:effectLst/>
                <a:latin typeface="Times New Roman" panose="02020603050405020304" pitchFamily="18" charset="0"/>
                <a:ea typeface="Times New Roman" panose="02020603050405020304" pitchFamily="18" charset="0"/>
              </a:endParaRPr>
            </a:p>
            <a:p>
              <a:r>
                <a:rPr lang="en-GB" sz="1200">
                  <a:effectLst/>
                  <a:latin typeface="Times New Roman" panose="02020603050405020304" pitchFamily="18" charset="0"/>
                  <a:ea typeface="Times New Roman" panose="02020603050405020304" pitchFamily="18" charset="0"/>
                </a:rPr>
                <a:t>search()</a:t>
              </a:r>
            </a:p>
            <a:p>
              <a:r>
                <a:rPr lang="en-GB" sz="1200">
                  <a:effectLst/>
                  <a:latin typeface="Times New Roman" panose="02020603050405020304" pitchFamily="18" charset="0"/>
                  <a:ea typeface="Times New Roman" panose="02020603050405020304" pitchFamily="18" charset="0"/>
                </a:rPr>
                <a:t>generatereports()</a:t>
              </a:r>
            </a:p>
            <a:p>
              <a:r>
                <a:rPr lang="en-GB" sz="1200">
                  <a:effectLst/>
                  <a:latin typeface="Times New Roman" panose="02020603050405020304" pitchFamily="18" charset="0"/>
                  <a:ea typeface="Times New Roman" panose="02020603050405020304" pitchFamily="18" charset="0"/>
                </a:rPr>
                <a:t>leave()</a:t>
              </a:r>
            </a:p>
            <a:p>
              <a:r>
                <a:rPr lang="en-GB" sz="1200">
                  <a:effectLst/>
                  <a:latin typeface="Times New Roman" panose="02020603050405020304" pitchFamily="18" charset="0"/>
                  <a:ea typeface="Times New Roman" panose="02020603050405020304" pitchFamily="18" charset="0"/>
                </a:rPr>
                <a:t>sendemail()</a:t>
              </a:r>
            </a:p>
          </p:txBody>
        </p:sp>
        <p:sp>
          <p:nvSpPr>
            <p:cNvPr id="14" name="Rectangle 13">
              <a:extLst>
                <a:ext uri="{FF2B5EF4-FFF2-40B4-BE49-F238E27FC236}">
                  <a16:creationId xmlns:a16="http://schemas.microsoft.com/office/drawing/2014/main" id="{6BCEB97B-592F-4DE2-B29B-DD030BC53D03}"/>
                </a:ext>
              </a:extLst>
            </p:cNvPr>
            <p:cNvSpPr>
              <a:spLocks noChangeArrowheads="1"/>
            </p:cNvSpPr>
            <p:nvPr/>
          </p:nvSpPr>
          <p:spPr bwMode="auto">
            <a:xfrm>
              <a:off x="8544" y="11319"/>
              <a:ext cx="2475" cy="404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gn="ctr"/>
              <a:r>
                <a:rPr lang="en-GB" sz="1200" b="1">
                  <a:effectLst/>
                  <a:latin typeface="Times New Roman" panose="02020603050405020304" pitchFamily="18" charset="0"/>
                  <a:ea typeface="Times New Roman" panose="02020603050405020304" pitchFamily="18" charset="0"/>
                </a:rPr>
                <a:t>Head of Department</a:t>
              </a:r>
              <a:endParaRPr lang="en-GB" sz="1200">
                <a:effectLst/>
                <a:latin typeface="Times New Roman" panose="02020603050405020304" pitchFamily="18" charset="0"/>
                <a:ea typeface="Times New Roman" panose="02020603050405020304" pitchFamily="18" charset="0"/>
              </a:endParaRPr>
            </a:p>
            <a:p>
              <a:r>
                <a:rPr lang="en-GB" sz="1200">
                  <a:effectLst/>
                  <a:latin typeface="Times New Roman" panose="02020603050405020304" pitchFamily="18" charset="0"/>
                  <a:ea typeface="Times New Roman" panose="02020603050405020304" pitchFamily="18" charset="0"/>
                </a:rPr>
                <a:t>search ()</a:t>
              </a:r>
            </a:p>
            <a:p>
              <a:r>
                <a:rPr lang="en-GB" sz="1200">
                  <a:effectLst/>
                  <a:latin typeface="Times New Roman" panose="02020603050405020304" pitchFamily="18" charset="0"/>
                  <a:ea typeface="Times New Roman" panose="02020603050405020304" pitchFamily="18" charset="0"/>
                </a:rPr>
                <a:t>assigntasks ()</a:t>
              </a:r>
            </a:p>
            <a:p>
              <a:r>
                <a:rPr lang="en-GB" sz="1200">
                  <a:effectLst/>
                  <a:latin typeface="Times New Roman" panose="02020603050405020304" pitchFamily="18" charset="0"/>
                  <a:ea typeface="Times New Roman" panose="02020603050405020304" pitchFamily="18" charset="0"/>
                </a:rPr>
                <a:t>viewtrainings ()</a:t>
              </a:r>
            </a:p>
          </p:txBody>
        </p:sp>
        <p:cxnSp>
          <p:nvCxnSpPr>
            <p:cNvPr id="15" name="AutoShape 21">
              <a:extLst>
                <a:ext uri="{FF2B5EF4-FFF2-40B4-BE49-F238E27FC236}">
                  <a16:creationId xmlns:a16="http://schemas.microsoft.com/office/drawing/2014/main" id="{864F7496-426F-4956-8C65-14DC95B9EED3}"/>
                </a:ext>
              </a:extLst>
            </p:cNvPr>
            <p:cNvCxnSpPr>
              <a:cxnSpLocks noChangeShapeType="1"/>
            </p:cNvCxnSpPr>
            <p:nvPr/>
          </p:nvCxnSpPr>
          <p:spPr bwMode="auto">
            <a:xfrm>
              <a:off x="840" y="12330"/>
              <a:ext cx="2085" cy="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6" name="AutoShape 22">
              <a:extLst>
                <a:ext uri="{FF2B5EF4-FFF2-40B4-BE49-F238E27FC236}">
                  <a16:creationId xmlns:a16="http://schemas.microsoft.com/office/drawing/2014/main" id="{612B7EF1-352D-4BD4-9AD8-C00F6E1B1FAE}"/>
                </a:ext>
              </a:extLst>
            </p:cNvPr>
            <p:cNvCxnSpPr>
              <a:cxnSpLocks noChangeShapeType="1"/>
            </p:cNvCxnSpPr>
            <p:nvPr/>
          </p:nvCxnSpPr>
          <p:spPr bwMode="auto">
            <a:xfrm>
              <a:off x="8625" y="12315"/>
              <a:ext cx="2475" cy="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7" name="AutoShape 23">
              <a:extLst>
                <a:ext uri="{FF2B5EF4-FFF2-40B4-BE49-F238E27FC236}">
                  <a16:creationId xmlns:a16="http://schemas.microsoft.com/office/drawing/2014/main" id="{FAE74850-A2EF-429A-96CD-B1D15BA0904A}"/>
                </a:ext>
              </a:extLst>
            </p:cNvPr>
            <p:cNvCxnSpPr>
              <a:cxnSpLocks noChangeShapeType="1"/>
            </p:cNvCxnSpPr>
            <p:nvPr/>
          </p:nvCxnSpPr>
          <p:spPr bwMode="auto">
            <a:xfrm flipV="1">
              <a:off x="2925" y="10890"/>
              <a:ext cx="1020" cy="108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8" name="AutoShape 24">
              <a:extLst>
                <a:ext uri="{FF2B5EF4-FFF2-40B4-BE49-F238E27FC236}">
                  <a16:creationId xmlns:a16="http://schemas.microsoft.com/office/drawing/2014/main" id="{1C8E94B7-807D-4D8C-AD78-2E846EFD8122}"/>
                </a:ext>
              </a:extLst>
            </p:cNvPr>
            <p:cNvCxnSpPr>
              <a:cxnSpLocks noChangeShapeType="1"/>
            </p:cNvCxnSpPr>
            <p:nvPr/>
          </p:nvCxnSpPr>
          <p:spPr bwMode="auto">
            <a:xfrm flipH="1" flipV="1">
              <a:off x="7035" y="10890"/>
              <a:ext cx="1590" cy="108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15836530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AE78B-D32C-48E1-865D-B485D2B57B8F}"/>
              </a:ext>
            </a:extLst>
          </p:cNvPr>
          <p:cNvSpPr>
            <a:spLocks noGrp="1"/>
          </p:cNvSpPr>
          <p:nvPr>
            <p:ph type="title"/>
          </p:nvPr>
        </p:nvSpPr>
        <p:spPr>
          <a:xfrm>
            <a:off x="6858856" y="186505"/>
            <a:ext cx="5148209" cy="1144588"/>
          </a:xfrm>
        </p:spPr>
        <p:txBody>
          <a:bodyPr/>
          <a:lstStyle/>
          <a:p>
            <a:pPr algn="ctr"/>
            <a:r>
              <a:rPr lang="en-US" b="1" dirty="0"/>
              <a:t>ARCHITECTURE</a:t>
            </a:r>
            <a:endParaRPr lang="en-GB" b="1" dirty="0"/>
          </a:p>
        </p:txBody>
      </p:sp>
      <p:sp>
        <p:nvSpPr>
          <p:cNvPr id="3" name="Content Placeholder 2">
            <a:extLst>
              <a:ext uri="{FF2B5EF4-FFF2-40B4-BE49-F238E27FC236}">
                <a16:creationId xmlns:a16="http://schemas.microsoft.com/office/drawing/2014/main" id="{E895BCA7-08F9-46D5-B1C4-7680B271BEAC}"/>
              </a:ext>
            </a:extLst>
          </p:cNvPr>
          <p:cNvSpPr>
            <a:spLocks noGrp="1"/>
          </p:cNvSpPr>
          <p:nvPr>
            <p:ph idx="1"/>
          </p:nvPr>
        </p:nvSpPr>
        <p:spPr>
          <a:xfrm>
            <a:off x="184935" y="186505"/>
            <a:ext cx="7839182" cy="3962044"/>
          </a:xfrm>
        </p:spPr>
        <p:txBody>
          <a:bodyPr>
            <a:normAutofit lnSpcReduction="10000"/>
          </a:bodyPr>
          <a:lstStyle/>
          <a:p>
            <a:pPr marL="0" indent="0" algn="ctr">
              <a:buNone/>
            </a:pPr>
            <a:r>
              <a:rPr lang="en-US" b="1" dirty="0"/>
              <a:t>Model view controller</a:t>
            </a:r>
          </a:p>
          <a:p>
            <a:r>
              <a:rPr lang="en-US" dirty="0"/>
              <a:t>Model 	employee</a:t>
            </a:r>
          </a:p>
          <a:p>
            <a:r>
              <a:rPr lang="en-US" dirty="0"/>
              <a:t>View 	using the API(Application Programing Interface) to display on the front end (</a:t>
            </a:r>
            <a:r>
              <a:rPr lang="en-US" dirty="0" err="1"/>
              <a:t>html,css,js</a:t>
            </a:r>
            <a:r>
              <a:rPr lang="en-US" dirty="0"/>
              <a:t>)</a:t>
            </a:r>
          </a:p>
          <a:p>
            <a:r>
              <a:rPr lang="en-GB" dirty="0"/>
              <a:t>Controller	</a:t>
            </a:r>
          </a:p>
          <a:p>
            <a:pPr lvl="2"/>
            <a:r>
              <a:rPr lang="en-GB" sz="2400" dirty="0">
                <a:solidFill>
                  <a:srgbClr val="646464"/>
                </a:solidFill>
                <a:latin typeface="Consolas" panose="020B0609020204030204" pitchFamily="49" charset="0"/>
              </a:rPr>
              <a:t>@Controller</a:t>
            </a:r>
          </a:p>
          <a:p>
            <a:pPr lvl="2"/>
            <a:r>
              <a:rPr lang="en-GB" sz="2400" b="1" dirty="0">
                <a:solidFill>
                  <a:srgbClr val="7F0055"/>
                </a:solidFill>
                <a:latin typeface="Consolas" panose="020B0609020204030204" pitchFamily="49" charset="0"/>
              </a:rPr>
              <a:t>public</a:t>
            </a:r>
            <a:r>
              <a:rPr lang="en-GB" sz="2400" b="1" dirty="0">
                <a:solidFill>
                  <a:srgbClr val="000000"/>
                </a:solidFill>
                <a:latin typeface="Consolas" panose="020B0609020204030204" pitchFamily="49" charset="0"/>
              </a:rPr>
              <a:t> </a:t>
            </a:r>
            <a:r>
              <a:rPr lang="en-GB" sz="2400" b="1" dirty="0">
                <a:solidFill>
                  <a:srgbClr val="7F0055"/>
                </a:solidFill>
                <a:latin typeface="Consolas" panose="020B0609020204030204" pitchFamily="49" charset="0"/>
              </a:rPr>
              <a:t>class</a:t>
            </a:r>
            <a:r>
              <a:rPr lang="en-GB" sz="2400" b="1" dirty="0">
                <a:solidFill>
                  <a:srgbClr val="000000"/>
                </a:solidFill>
                <a:latin typeface="Consolas" panose="020B0609020204030204" pitchFamily="49" charset="0"/>
              </a:rPr>
              <a:t> </a:t>
            </a:r>
            <a:r>
              <a:rPr lang="en-GB" sz="2400" b="1" dirty="0" err="1">
                <a:solidFill>
                  <a:srgbClr val="000000"/>
                </a:solidFill>
                <a:latin typeface="Consolas" panose="020B0609020204030204" pitchFamily="49" charset="0"/>
              </a:rPr>
              <a:t>EmployeeController</a:t>
            </a:r>
            <a:r>
              <a:rPr lang="en-GB" sz="2400" b="1" dirty="0">
                <a:solidFill>
                  <a:srgbClr val="000000"/>
                </a:solidFill>
                <a:latin typeface="Consolas" panose="020B0609020204030204" pitchFamily="49" charset="0"/>
              </a:rPr>
              <a:t> {</a:t>
            </a:r>
          </a:p>
          <a:p>
            <a:pPr lvl="1"/>
            <a:r>
              <a:rPr lang="en-GB" sz="2000" dirty="0">
                <a:solidFill>
                  <a:srgbClr val="646464"/>
                </a:solidFill>
                <a:latin typeface="Consolas" panose="020B0609020204030204" pitchFamily="49" charset="0"/>
              </a:rPr>
              <a:t>@Controller</a:t>
            </a:r>
          </a:p>
          <a:p>
            <a:pPr lvl="1"/>
            <a:r>
              <a:rPr lang="en-GB" sz="2000" dirty="0">
                <a:solidFill>
                  <a:srgbClr val="646464"/>
                </a:solidFill>
                <a:latin typeface="Consolas" panose="020B0609020204030204" pitchFamily="49" charset="0"/>
              </a:rPr>
              <a:t>@RequestMapping</a:t>
            </a:r>
            <a:r>
              <a:rPr lang="en-GB" sz="2000" dirty="0">
                <a:solidFill>
                  <a:srgbClr val="000000"/>
                </a:solidFill>
                <a:latin typeface="Consolas" panose="020B0609020204030204" pitchFamily="49" charset="0"/>
              </a:rPr>
              <a:t>(</a:t>
            </a:r>
            <a:r>
              <a:rPr lang="en-GB" sz="2000" dirty="0">
                <a:solidFill>
                  <a:srgbClr val="2A00FF"/>
                </a:solidFill>
                <a:latin typeface="Consolas" panose="020B0609020204030204" pitchFamily="49" charset="0"/>
              </a:rPr>
              <a:t>"/registration"</a:t>
            </a:r>
            <a:r>
              <a:rPr lang="en-GB" sz="2000" dirty="0">
                <a:solidFill>
                  <a:srgbClr val="000000"/>
                </a:solidFill>
                <a:latin typeface="Consolas" panose="020B0609020204030204" pitchFamily="49" charset="0"/>
              </a:rPr>
              <a:t>)</a:t>
            </a:r>
          </a:p>
          <a:p>
            <a:pPr lvl="1"/>
            <a:r>
              <a:rPr lang="en-GB" sz="2000" b="1" dirty="0">
                <a:solidFill>
                  <a:srgbClr val="7F0055"/>
                </a:solidFill>
                <a:latin typeface="Consolas" panose="020B0609020204030204" pitchFamily="49" charset="0"/>
              </a:rPr>
              <a:t>public</a:t>
            </a:r>
            <a:r>
              <a:rPr lang="en-GB" sz="2000" b="1" dirty="0">
                <a:solidFill>
                  <a:srgbClr val="000000"/>
                </a:solidFill>
                <a:latin typeface="Consolas" panose="020B0609020204030204" pitchFamily="49" charset="0"/>
              </a:rPr>
              <a:t> </a:t>
            </a:r>
            <a:r>
              <a:rPr lang="en-GB" sz="2000" b="1" dirty="0">
                <a:solidFill>
                  <a:srgbClr val="7F0055"/>
                </a:solidFill>
                <a:latin typeface="Consolas" panose="020B0609020204030204" pitchFamily="49" charset="0"/>
              </a:rPr>
              <a:t>class</a:t>
            </a:r>
            <a:r>
              <a:rPr lang="en-GB" sz="2000" b="1" dirty="0">
                <a:solidFill>
                  <a:srgbClr val="000000"/>
                </a:solidFill>
                <a:latin typeface="Consolas" panose="020B0609020204030204" pitchFamily="49" charset="0"/>
              </a:rPr>
              <a:t> </a:t>
            </a:r>
            <a:r>
              <a:rPr lang="en-GB" sz="2000" b="1" dirty="0" err="1">
                <a:solidFill>
                  <a:srgbClr val="000000"/>
                </a:solidFill>
                <a:latin typeface="Consolas" panose="020B0609020204030204" pitchFamily="49" charset="0"/>
              </a:rPr>
              <a:t>UserRegistrationController</a:t>
            </a:r>
            <a:r>
              <a:rPr lang="en-GB" sz="2000" b="1" dirty="0">
                <a:solidFill>
                  <a:srgbClr val="000000"/>
                </a:solidFill>
                <a:latin typeface="Consolas" panose="020B0609020204030204" pitchFamily="49" charset="0"/>
              </a:rPr>
              <a:t> {</a:t>
            </a:r>
            <a:endParaRPr lang="en-GB" sz="2000" dirty="0"/>
          </a:p>
        </p:txBody>
      </p:sp>
      <p:pic>
        <p:nvPicPr>
          <p:cNvPr id="5" name="Picture 4">
            <a:extLst>
              <a:ext uri="{FF2B5EF4-FFF2-40B4-BE49-F238E27FC236}">
                <a16:creationId xmlns:a16="http://schemas.microsoft.com/office/drawing/2014/main" id="{E422CBB4-7976-432A-8B5B-BD3F6B85B18F}"/>
              </a:ext>
            </a:extLst>
          </p:cNvPr>
          <p:cNvPicPr>
            <a:picLocks noChangeAspect="1"/>
          </p:cNvPicPr>
          <p:nvPr/>
        </p:nvPicPr>
        <p:blipFill>
          <a:blip r:embed="rId3"/>
          <a:stretch>
            <a:fillRect/>
          </a:stretch>
        </p:blipFill>
        <p:spPr>
          <a:xfrm>
            <a:off x="2736350" y="4253501"/>
            <a:ext cx="7339089" cy="2604499"/>
          </a:xfrm>
          <a:prstGeom prst="rect">
            <a:avLst/>
          </a:prstGeom>
        </p:spPr>
      </p:pic>
    </p:spTree>
    <p:extLst>
      <p:ext uri="{BB962C8B-B14F-4D97-AF65-F5344CB8AC3E}">
        <p14:creationId xmlns:p14="http://schemas.microsoft.com/office/powerpoint/2010/main" val="19055631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41F7F-02F2-45AE-99F2-55C60CCA66BB}"/>
              </a:ext>
            </a:extLst>
          </p:cNvPr>
          <p:cNvSpPr>
            <a:spLocks noGrp="1"/>
          </p:cNvSpPr>
          <p:nvPr>
            <p:ph type="title"/>
          </p:nvPr>
        </p:nvSpPr>
        <p:spPr/>
        <p:txBody>
          <a:bodyPr/>
          <a:lstStyle/>
          <a:p>
            <a:r>
              <a:rPr lang="en-US" dirty="0"/>
              <a:t>Code refractory </a:t>
            </a:r>
            <a:endParaRPr lang="en-GB" dirty="0"/>
          </a:p>
        </p:txBody>
      </p:sp>
      <p:sp>
        <p:nvSpPr>
          <p:cNvPr id="3" name="Content Placeholder 2">
            <a:extLst>
              <a:ext uri="{FF2B5EF4-FFF2-40B4-BE49-F238E27FC236}">
                <a16:creationId xmlns:a16="http://schemas.microsoft.com/office/drawing/2014/main" id="{4B4DC8C5-C7CE-422F-A677-600A1B299582}"/>
              </a:ext>
            </a:extLst>
          </p:cNvPr>
          <p:cNvSpPr>
            <a:spLocks noGrp="1"/>
          </p:cNvSpPr>
          <p:nvPr>
            <p:ph idx="1"/>
          </p:nvPr>
        </p:nvSpPr>
        <p:spPr/>
        <p:txBody>
          <a:bodyPr>
            <a:normAutofit lnSpcReduction="10000"/>
          </a:bodyPr>
          <a:lstStyle/>
          <a:p>
            <a:pPr algn="l"/>
            <a:r>
              <a:rPr lang="en-GB" sz="1800" b="1" dirty="0">
                <a:solidFill>
                  <a:srgbClr val="7F0055"/>
                </a:solidFill>
                <a:latin typeface="Consolas" panose="020B0609020204030204" pitchFamily="49" charset="0"/>
              </a:rPr>
              <a:t>public</a:t>
            </a:r>
            <a:r>
              <a:rPr lang="en-GB" sz="1800" b="1" dirty="0">
                <a:solidFill>
                  <a:srgbClr val="000000"/>
                </a:solidFill>
                <a:latin typeface="Consolas" panose="020B0609020204030204" pitchFamily="49" charset="0"/>
              </a:rPr>
              <a:t> String </a:t>
            </a:r>
            <a:r>
              <a:rPr lang="en-GB" sz="1800" b="1" dirty="0" err="1">
                <a:solidFill>
                  <a:srgbClr val="000000"/>
                </a:solidFill>
                <a:latin typeface="Consolas" panose="020B0609020204030204" pitchFamily="49" charset="0"/>
              </a:rPr>
              <a:t>deleteEmployeeById</a:t>
            </a:r>
            <a:r>
              <a:rPr lang="en-GB" sz="1800" b="1" dirty="0">
                <a:solidFill>
                  <a:srgbClr val="000000"/>
                </a:solidFill>
                <a:latin typeface="Consolas" panose="020B0609020204030204" pitchFamily="49" charset="0"/>
              </a:rPr>
              <a:t>(Long </a:t>
            </a:r>
            <a:r>
              <a:rPr lang="en-GB" sz="1800" b="1" dirty="0">
                <a:solidFill>
                  <a:srgbClr val="6A3E3E"/>
                </a:solidFill>
                <a:latin typeface="Consolas" panose="020B0609020204030204" pitchFamily="49" charset="0"/>
              </a:rPr>
              <a:t>id</a:t>
            </a:r>
            <a:r>
              <a:rPr lang="en-GB" sz="1800" b="1" dirty="0">
                <a:solidFill>
                  <a:srgbClr val="000000"/>
                </a:solidFill>
                <a:latin typeface="Consolas" panose="020B0609020204030204" pitchFamily="49" charset="0"/>
              </a:rPr>
              <a:t>) {</a:t>
            </a:r>
          </a:p>
          <a:p>
            <a:pPr algn="l"/>
            <a:r>
              <a:rPr lang="en-GB" sz="1800" dirty="0">
                <a:solidFill>
                  <a:srgbClr val="000000"/>
                </a:solidFill>
                <a:latin typeface="Consolas" panose="020B0609020204030204" pitchFamily="49" charset="0"/>
              </a:rPr>
              <a:t>Optional&lt;Employee&gt; </a:t>
            </a:r>
            <a:r>
              <a:rPr lang="en-GB" sz="1800" dirty="0" err="1">
                <a:solidFill>
                  <a:srgbClr val="6A3E3E"/>
                </a:solidFill>
                <a:latin typeface="Consolas" panose="020B0609020204030204" pitchFamily="49" charset="0"/>
              </a:rPr>
              <a:t>toDelete</a:t>
            </a:r>
            <a:r>
              <a:rPr lang="en-GB" sz="1800" dirty="0">
                <a:solidFill>
                  <a:srgbClr val="000000"/>
                </a:solidFill>
                <a:latin typeface="Consolas" panose="020B0609020204030204" pitchFamily="49" charset="0"/>
              </a:rPr>
              <a:t> = </a:t>
            </a:r>
            <a:r>
              <a:rPr lang="en-GB" sz="1800" dirty="0">
                <a:solidFill>
                  <a:srgbClr val="6A3E3E"/>
                </a:solidFill>
                <a:latin typeface="Consolas" panose="020B0609020204030204" pitchFamily="49" charset="0"/>
              </a:rPr>
              <a:t>id</a:t>
            </a:r>
            <a:r>
              <a:rPr lang="en-GB" sz="1800" dirty="0">
                <a:solidFill>
                  <a:srgbClr val="000000"/>
                </a:solidFill>
                <a:latin typeface="Consolas" panose="020B0609020204030204" pitchFamily="49" charset="0"/>
              </a:rPr>
              <a:t> != </a:t>
            </a:r>
            <a:r>
              <a:rPr lang="en-GB" sz="1800" b="1" dirty="0">
                <a:solidFill>
                  <a:srgbClr val="7F0055"/>
                </a:solidFill>
                <a:latin typeface="Consolas" panose="020B0609020204030204" pitchFamily="49" charset="0"/>
              </a:rPr>
              <a:t>null</a:t>
            </a:r>
            <a:r>
              <a:rPr lang="en-GB" sz="1800" b="1" dirty="0">
                <a:solidFill>
                  <a:srgbClr val="000000"/>
                </a:solidFill>
                <a:latin typeface="Consolas" panose="020B0609020204030204" pitchFamily="49" charset="0"/>
              </a:rPr>
              <a:t> ? </a:t>
            </a:r>
            <a:r>
              <a:rPr lang="en-GB" sz="1800" b="1" dirty="0" err="1">
                <a:solidFill>
                  <a:srgbClr val="0000C0"/>
                </a:solidFill>
                <a:latin typeface="Consolas" panose="020B0609020204030204" pitchFamily="49" charset="0"/>
              </a:rPr>
              <a:t>employeeRepository</a:t>
            </a:r>
            <a:r>
              <a:rPr lang="en-GB" sz="1800" b="1" dirty="0" err="1">
                <a:solidFill>
                  <a:srgbClr val="000000"/>
                </a:solidFill>
                <a:latin typeface="Consolas" panose="020B0609020204030204" pitchFamily="49" charset="0"/>
              </a:rPr>
              <a:t>.findById</a:t>
            </a:r>
            <a:r>
              <a:rPr lang="en-GB" sz="1800" b="1" dirty="0">
                <a:solidFill>
                  <a:srgbClr val="000000"/>
                </a:solidFill>
                <a:latin typeface="Consolas" panose="020B0609020204030204" pitchFamily="49" charset="0"/>
              </a:rPr>
              <a:t>(</a:t>
            </a:r>
            <a:r>
              <a:rPr lang="en-GB" sz="1800" b="1" dirty="0">
                <a:solidFill>
                  <a:srgbClr val="6A3E3E"/>
                </a:solidFill>
                <a:latin typeface="Consolas" panose="020B0609020204030204" pitchFamily="49" charset="0"/>
              </a:rPr>
              <a:t>id</a:t>
            </a:r>
            <a:r>
              <a:rPr lang="en-GB" sz="1800" b="1" dirty="0">
                <a:solidFill>
                  <a:srgbClr val="000000"/>
                </a:solidFill>
                <a:latin typeface="Consolas" panose="020B0609020204030204" pitchFamily="49" charset="0"/>
              </a:rPr>
              <a:t>) : </a:t>
            </a:r>
            <a:r>
              <a:rPr lang="en-GB" sz="1800" b="1" dirty="0" err="1">
                <a:solidFill>
                  <a:srgbClr val="000000"/>
                </a:solidFill>
                <a:latin typeface="Consolas" panose="020B0609020204030204" pitchFamily="49" charset="0"/>
              </a:rPr>
              <a:t>Optional.</a:t>
            </a:r>
            <a:r>
              <a:rPr lang="en-GB" sz="1800" b="1" i="1" dirty="0" err="1">
                <a:solidFill>
                  <a:srgbClr val="000000"/>
                </a:solidFill>
                <a:latin typeface="Consolas" panose="020B0609020204030204" pitchFamily="49" charset="0"/>
              </a:rPr>
              <a:t>empty</a:t>
            </a:r>
            <a:r>
              <a:rPr lang="en-GB" sz="1800" b="1" i="1" dirty="0">
                <a:solidFill>
                  <a:srgbClr val="000000"/>
                </a:solidFill>
                <a:latin typeface="Consolas" panose="020B0609020204030204" pitchFamily="49" charset="0"/>
              </a:rPr>
              <a:t>();</a:t>
            </a:r>
          </a:p>
          <a:p>
            <a:pPr algn="l"/>
            <a:r>
              <a:rPr lang="en-GB" sz="1800" b="1" dirty="0">
                <a:solidFill>
                  <a:srgbClr val="7F0055"/>
                </a:solidFill>
                <a:latin typeface="Consolas" panose="020B0609020204030204" pitchFamily="49" charset="0"/>
              </a:rPr>
              <a:t>if</a:t>
            </a:r>
            <a:r>
              <a:rPr lang="en-GB" sz="1800" b="1" dirty="0">
                <a:solidFill>
                  <a:srgbClr val="000000"/>
                </a:solidFill>
                <a:latin typeface="Consolas" panose="020B0609020204030204" pitchFamily="49" charset="0"/>
              </a:rPr>
              <a:t>(</a:t>
            </a:r>
            <a:r>
              <a:rPr lang="en-GB" sz="1800" b="1" dirty="0" err="1">
                <a:solidFill>
                  <a:srgbClr val="6A3E3E"/>
                </a:solidFill>
                <a:latin typeface="Consolas" panose="020B0609020204030204" pitchFamily="49" charset="0"/>
              </a:rPr>
              <a:t>toDelete</a:t>
            </a:r>
            <a:r>
              <a:rPr lang="en-GB" sz="1800" b="1" dirty="0" err="1">
                <a:solidFill>
                  <a:srgbClr val="000000"/>
                </a:solidFill>
                <a:latin typeface="Consolas" panose="020B0609020204030204" pitchFamily="49" charset="0"/>
              </a:rPr>
              <a:t>.isPresent</a:t>
            </a:r>
            <a:r>
              <a:rPr lang="en-GB" sz="1800" b="1" dirty="0">
                <a:solidFill>
                  <a:srgbClr val="000000"/>
                </a:solidFill>
                <a:latin typeface="Consolas" panose="020B0609020204030204" pitchFamily="49" charset="0"/>
              </a:rPr>
              <a:t>()) {</a:t>
            </a:r>
          </a:p>
          <a:p>
            <a:pPr algn="l"/>
            <a:r>
              <a:rPr lang="en-GB" sz="1800" dirty="0" err="1">
                <a:solidFill>
                  <a:srgbClr val="0000C0"/>
                </a:solidFill>
                <a:latin typeface="Consolas" panose="020B0609020204030204" pitchFamily="49" charset="0"/>
              </a:rPr>
              <a:t>employeeRepository</a:t>
            </a:r>
            <a:r>
              <a:rPr lang="en-GB" sz="1800" dirty="0" err="1">
                <a:solidFill>
                  <a:srgbClr val="000000"/>
                </a:solidFill>
                <a:latin typeface="Consolas" panose="020B0609020204030204" pitchFamily="49" charset="0"/>
              </a:rPr>
              <a:t>.delete</a:t>
            </a:r>
            <a:r>
              <a:rPr lang="en-GB" sz="1800" dirty="0">
                <a:solidFill>
                  <a:srgbClr val="000000"/>
                </a:solidFill>
                <a:latin typeface="Consolas" panose="020B0609020204030204" pitchFamily="49" charset="0"/>
              </a:rPr>
              <a:t>(</a:t>
            </a:r>
            <a:r>
              <a:rPr lang="en-GB" sz="1800" dirty="0" err="1">
                <a:solidFill>
                  <a:srgbClr val="6A3E3E"/>
                </a:solidFill>
                <a:latin typeface="Consolas" panose="020B0609020204030204" pitchFamily="49" charset="0"/>
              </a:rPr>
              <a:t>toDelete</a:t>
            </a:r>
            <a:r>
              <a:rPr lang="en-GB" sz="1800" dirty="0" err="1">
                <a:solidFill>
                  <a:srgbClr val="000000"/>
                </a:solidFill>
                <a:latin typeface="Consolas" panose="020B0609020204030204" pitchFamily="49" charset="0"/>
              </a:rPr>
              <a:t>.get</a:t>
            </a:r>
            <a:r>
              <a:rPr lang="en-GB" sz="1800" dirty="0">
                <a:solidFill>
                  <a:srgbClr val="000000"/>
                </a:solidFill>
                <a:latin typeface="Consolas" panose="020B0609020204030204" pitchFamily="49" charset="0"/>
              </a:rPr>
              <a:t>());</a:t>
            </a:r>
          </a:p>
          <a:p>
            <a:pPr algn="l"/>
            <a:r>
              <a:rPr lang="en-GB" sz="1800" dirty="0">
                <a:solidFill>
                  <a:srgbClr val="000000"/>
                </a:solidFill>
                <a:latin typeface="Consolas" panose="020B0609020204030204" pitchFamily="49" charset="0"/>
              </a:rPr>
              <a:t>}</a:t>
            </a:r>
          </a:p>
          <a:p>
            <a:pPr algn="l"/>
            <a:r>
              <a:rPr lang="en-GB" sz="1800" dirty="0">
                <a:solidFill>
                  <a:srgbClr val="3F7F5F"/>
                </a:solidFill>
                <a:latin typeface="Consolas" panose="020B0609020204030204" pitchFamily="49" charset="0"/>
              </a:rPr>
              <a:t>//</a:t>
            </a:r>
            <a:r>
              <a:rPr lang="en-GB" sz="1800" dirty="0" err="1">
                <a:solidFill>
                  <a:srgbClr val="3F7F5F"/>
                </a:solidFill>
                <a:latin typeface="Consolas" panose="020B0609020204030204" pitchFamily="49" charset="0"/>
              </a:rPr>
              <a:t>this.employeeRepository.deleteById</a:t>
            </a:r>
            <a:r>
              <a:rPr lang="en-GB" sz="1800" dirty="0">
                <a:solidFill>
                  <a:srgbClr val="3F7F5F"/>
                </a:solidFill>
                <a:latin typeface="Consolas" panose="020B0609020204030204" pitchFamily="49" charset="0"/>
              </a:rPr>
              <a:t>(id);</a:t>
            </a:r>
          </a:p>
          <a:p>
            <a:pPr algn="l"/>
            <a:r>
              <a:rPr lang="en-GB" sz="1800" b="1" dirty="0">
                <a:solidFill>
                  <a:srgbClr val="7F0055"/>
                </a:solidFill>
                <a:latin typeface="Consolas" panose="020B0609020204030204" pitchFamily="49" charset="0"/>
              </a:rPr>
              <a:t>return</a:t>
            </a:r>
            <a:r>
              <a:rPr lang="en-GB" sz="1800" b="1" dirty="0">
                <a:solidFill>
                  <a:srgbClr val="000000"/>
                </a:solidFill>
                <a:latin typeface="Consolas" panose="020B0609020204030204" pitchFamily="49" charset="0"/>
              </a:rPr>
              <a:t> </a:t>
            </a:r>
            <a:r>
              <a:rPr lang="en-GB" sz="1800" b="1" dirty="0">
                <a:solidFill>
                  <a:srgbClr val="2A00FF"/>
                </a:solidFill>
                <a:latin typeface="Consolas" panose="020B0609020204030204" pitchFamily="49" charset="0"/>
              </a:rPr>
              <a:t>"deleted"</a:t>
            </a:r>
            <a:r>
              <a:rPr lang="en-GB" sz="1800" b="1" dirty="0">
                <a:solidFill>
                  <a:srgbClr val="000000"/>
                </a:solidFill>
                <a:latin typeface="Consolas" panose="020B0609020204030204" pitchFamily="49" charset="0"/>
              </a:rPr>
              <a:t>;</a:t>
            </a:r>
          </a:p>
          <a:p>
            <a:pPr algn="l"/>
            <a:r>
              <a:rPr lang="en-GB" sz="1800" dirty="0">
                <a:solidFill>
                  <a:srgbClr val="000000"/>
                </a:solidFill>
                <a:latin typeface="Consolas" panose="020B0609020204030204" pitchFamily="49" charset="0"/>
              </a:rPr>
              <a:t>}</a:t>
            </a:r>
          </a:p>
          <a:p>
            <a:endParaRPr lang="en-GB" dirty="0"/>
          </a:p>
          <a:p>
            <a:r>
              <a:rPr lang="en-GB" dirty="0"/>
              <a:t>The comment above was removed and replaced with uncommented code.</a:t>
            </a:r>
          </a:p>
        </p:txBody>
      </p:sp>
    </p:spTree>
    <p:extLst>
      <p:ext uri="{BB962C8B-B14F-4D97-AF65-F5344CB8AC3E}">
        <p14:creationId xmlns:p14="http://schemas.microsoft.com/office/powerpoint/2010/main" val="766508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20CDD-A2C3-4D03-9390-71F12C26C84F}"/>
              </a:ext>
            </a:extLst>
          </p:cNvPr>
          <p:cNvSpPr>
            <a:spLocks noGrp="1"/>
          </p:cNvSpPr>
          <p:nvPr>
            <p:ph type="title"/>
          </p:nvPr>
        </p:nvSpPr>
        <p:spPr/>
        <p:txBody>
          <a:bodyPr>
            <a:normAutofit/>
          </a:bodyPr>
          <a:lstStyle/>
          <a:p>
            <a:pPr algn="ctr"/>
            <a:r>
              <a:rPr lang="en-GB" sz="5000" b="1" i="0" u="sng" dirty="0">
                <a:solidFill>
                  <a:srgbClr val="000000"/>
                </a:solidFill>
                <a:effectLst/>
                <a:latin typeface="Calibri" panose="020F0502020204030204" pitchFamily="34" charset="0"/>
              </a:rPr>
              <a:t>TESTING</a:t>
            </a:r>
            <a:endParaRPr lang="en-GB" sz="5000" dirty="0"/>
          </a:p>
        </p:txBody>
      </p:sp>
      <p:sp>
        <p:nvSpPr>
          <p:cNvPr id="3" name="Content Placeholder 2">
            <a:extLst>
              <a:ext uri="{FF2B5EF4-FFF2-40B4-BE49-F238E27FC236}">
                <a16:creationId xmlns:a16="http://schemas.microsoft.com/office/drawing/2014/main" id="{F3C4AFB2-C23C-42BF-92CD-D1D1AC6E42C2}"/>
              </a:ext>
            </a:extLst>
          </p:cNvPr>
          <p:cNvSpPr>
            <a:spLocks noGrp="1"/>
          </p:cNvSpPr>
          <p:nvPr>
            <p:ph idx="1"/>
          </p:nvPr>
        </p:nvSpPr>
        <p:spPr/>
        <p:txBody>
          <a:bodyPr>
            <a:noAutofit/>
          </a:bodyPr>
          <a:lstStyle/>
          <a:p>
            <a:r>
              <a:rPr lang="en-GB" sz="2500" b="1" i="0" u="none" strike="noStrike" dirty="0">
                <a:solidFill>
                  <a:srgbClr val="000000"/>
                </a:solidFill>
                <a:effectLst/>
                <a:latin typeface="Times New Roman" panose="02020603050405020304" pitchFamily="18" charset="0"/>
              </a:rPr>
              <a:t>This phase determine the error in the project. If there is any error then it must be removed before delivery of the project.</a:t>
            </a:r>
          </a:p>
          <a:p>
            <a:pPr marL="457200" marR="228600" indent="0" algn="just" rtl="0">
              <a:spcBef>
                <a:spcPts val="0"/>
              </a:spcBef>
              <a:spcAft>
                <a:spcPts val="0"/>
              </a:spcAft>
              <a:buNone/>
            </a:pPr>
            <a:r>
              <a:rPr lang="en-GB" sz="2500" b="1" i="0" u="none" strike="noStrike" dirty="0">
                <a:solidFill>
                  <a:srgbClr val="000000"/>
                </a:solidFill>
                <a:effectLst/>
                <a:latin typeface="Times New Roman" panose="02020603050405020304" pitchFamily="18" charset="0"/>
              </a:rPr>
              <a:t>For determining errors various types of test action are performed.</a:t>
            </a:r>
            <a:br>
              <a:rPr lang="en-GB" sz="2500" dirty="0"/>
            </a:br>
            <a:endParaRPr lang="en-GB" sz="2500" b="1" dirty="0">
              <a:solidFill>
                <a:srgbClr val="000000"/>
              </a:solidFill>
              <a:latin typeface="Times New Roman" panose="02020603050405020304" pitchFamily="18" charset="0"/>
            </a:endParaRPr>
          </a:p>
          <a:p>
            <a:pPr algn="just" rtl="0" fontAlgn="base">
              <a:spcBef>
                <a:spcPts val="0"/>
              </a:spcBef>
              <a:spcAft>
                <a:spcPts val="0"/>
              </a:spcAft>
              <a:buFont typeface="+mj-lt"/>
              <a:buAutoNum type="arabicPeriod"/>
            </a:pPr>
            <a:r>
              <a:rPr lang="en-GB" sz="2500" b="1" i="0" u="none" strike="noStrike" dirty="0">
                <a:solidFill>
                  <a:srgbClr val="000000"/>
                </a:solidFill>
                <a:effectLst/>
                <a:latin typeface="Times New Roman" panose="02020603050405020304" pitchFamily="18" charset="0"/>
              </a:rPr>
              <a:t>Unit Testing: -</a:t>
            </a:r>
            <a:endParaRPr lang="en-GB" sz="2500" b="0" i="0" u="none" strike="noStrike" dirty="0">
              <a:solidFill>
                <a:srgbClr val="000000"/>
              </a:solidFill>
              <a:effectLst/>
              <a:latin typeface="Times New Roman" panose="02020603050405020304" pitchFamily="18" charset="0"/>
            </a:endParaRPr>
          </a:p>
          <a:p>
            <a:pPr marL="457200" marR="228600" indent="0" algn="just" rtl="0">
              <a:spcBef>
                <a:spcPts val="0"/>
              </a:spcBef>
              <a:spcAft>
                <a:spcPts val="0"/>
              </a:spcAft>
              <a:buNone/>
            </a:pPr>
            <a:r>
              <a:rPr lang="en-GB" sz="2500" b="1" i="0" u="none" strike="noStrike" dirty="0">
                <a:solidFill>
                  <a:srgbClr val="000000"/>
                </a:solidFill>
                <a:effectLst/>
                <a:latin typeface="Times New Roman" panose="02020603050405020304" pitchFamily="18" charset="0"/>
              </a:rPr>
              <a:t>Unit testing focuses verification effort on the smallest unit of software design – the module.</a:t>
            </a:r>
            <a:endParaRPr lang="en-GB" sz="2500" b="0" dirty="0">
              <a:effectLst/>
            </a:endParaRPr>
          </a:p>
          <a:p>
            <a:pPr algn="just" rtl="0" fontAlgn="base">
              <a:spcBef>
                <a:spcPts val="0"/>
              </a:spcBef>
              <a:spcAft>
                <a:spcPts val="0"/>
              </a:spcAft>
              <a:buFont typeface="+mj-lt"/>
              <a:buAutoNum type="arabicPeriod"/>
            </a:pPr>
            <a:r>
              <a:rPr lang="en-GB" sz="2500" b="1" i="0" u="none" strike="noStrike" dirty="0">
                <a:solidFill>
                  <a:srgbClr val="000000"/>
                </a:solidFill>
                <a:effectLst/>
                <a:latin typeface="Times New Roman" panose="02020603050405020304" pitchFamily="18" charset="0"/>
              </a:rPr>
              <a:t>System Testing: -</a:t>
            </a:r>
            <a:endParaRPr lang="en-GB" sz="2500" b="0" i="0" u="none" strike="noStrike" dirty="0">
              <a:solidFill>
                <a:srgbClr val="000000"/>
              </a:solidFill>
              <a:effectLst/>
              <a:latin typeface="Times New Roman" panose="02020603050405020304" pitchFamily="18" charset="0"/>
            </a:endParaRPr>
          </a:p>
          <a:p>
            <a:pPr marL="457200" marR="228600" indent="914400" algn="just" rtl="0">
              <a:spcBef>
                <a:spcPts val="0"/>
              </a:spcBef>
              <a:spcAft>
                <a:spcPts val="0"/>
              </a:spcAft>
            </a:pPr>
            <a:r>
              <a:rPr lang="en-GB" sz="2500" b="1" i="0" u="none" strike="noStrike" dirty="0">
                <a:solidFill>
                  <a:srgbClr val="000000"/>
                </a:solidFill>
                <a:effectLst/>
                <a:latin typeface="Times New Roman" panose="02020603050405020304" pitchFamily="18" charset="0"/>
              </a:rPr>
              <a:t>Software is only one element of a larger computer based system. Ultimately, software is incorporated with other system elements (e.g. new hardware, information), and a series of system integration and validation tests are conducted.</a:t>
            </a:r>
            <a:endParaRPr lang="en-GB" sz="2500" b="0" dirty="0">
              <a:effectLst/>
            </a:endParaRPr>
          </a:p>
          <a:p>
            <a:endParaRPr lang="en-GB" sz="2500" dirty="0"/>
          </a:p>
        </p:txBody>
      </p:sp>
    </p:spTree>
    <p:extLst>
      <p:ext uri="{BB962C8B-B14F-4D97-AF65-F5344CB8AC3E}">
        <p14:creationId xmlns:p14="http://schemas.microsoft.com/office/powerpoint/2010/main" val="14531002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874</TotalTime>
  <Words>564</Words>
  <Application>Microsoft Office PowerPoint</Application>
  <PresentationFormat>Widescreen</PresentationFormat>
  <Paragraphs>119</Paragraphs>
  <Slides>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Calibri Light</vt:lpstr>
      <vt:lpstr>Consolas</vt:lpstr>
      <vt:lpstr>Times New Roman</vt:lpstr>
      <vt:lpstr>Office Theme</vt:lpstr>
      <vt:lpstr>Employee management system</vt:lpstr>
      <vt:lpstr>System requirement</vt:lpstr>
      <vt:lpstr>User case diagram</vt:lpstr>
      <vt:lpstr>Inheritence </vt:lpstr>
      <vt:lpstr>Abstraction </vt:lpstr>
      <vt:lpstr>Class diagram</vt:lpstr>
      <vt:lpstr>ARCHITECTURE</vt:lpstr>
      <vt:lpstr>Code refractory </vt:lpstr>
      <vt:lpstr>TESTING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tony kisomose</dc:creator>
  <cp:lastModifiedBy>tony kisomose</cp:lastModifiedBy>
  <cp:revision>4</cp:revision>
  <dcterms:created xsi:type="dcterms:W3CDTF">2022-03-29T19:55:57Z</dcterms:created>
  <dcterms:modified xsi:type="dcterms:W3CDTF">2022-04-06T09:21:54Z</dcterms:modified>
</cp:coreProperties>
</file>