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20000" y="4680000"/>
            <a:ext cx="6120000" cy="5040000"/>
          </a:xfrm>
          <a:prstGeom prst="rect">
            <a:avLst/>
          </a:prstGeom>
        </p:spPr>
        <p:txBody>
          <a:bodyPr lIns="0" rIns="0" tIns="0" bIns="0"/>
          <a:p>
            <a:r>
              <a:rPr lang="en-US" sz="2940">
                <a:latin typeface="Arial"/>
              </a:rPr>
              <a:t>Click to edit the notes format</a:t>
            </a:r>
            <a:endParaRPr/>
          </a:p>
        </p:txBody>
      </p:sp>
      <p:sp>
        <p:nvSpPr>
          <p:cNvPr id="80"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&lt;header&gt;</a:t>
            </a:r>
            <a:endParaRPr/>
          </a:p>
        </p:txBody>
      </p:sp>
      <p:sp>
        <p:nvSpPr>
          <p:cNvPr id="81"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&lt;date/time&gt;</a:t>
            </a:r>
            <a:endParaRPr/>
          </a:p>
        </p:txBody>
      </p:sp>
      <p:sp>
        <p:nvSpPr>
          <p:cNvPr id="82"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&lt;footer&gt;</a:t>
            </a:r>
            <a:endParaRPr/>
          </a:p>
        </p:txBody>
      </p:sp>
      <p:sp>
        <p:nvSpPr>
          <p:cNvPr id="83" name="PlaceHolder 5"/>
          <p:cNvSpPr>
            <a:spLocks noGrp="1"/>
          </p:cNvSpPr>
          <p:nvPr>
            <p:ph type="sldNum"/>
          </p:nvPr>
        </p:nvSpPr>
        <p:spPr>
          <a:xfrm>
            <a:off x="4279320" y="10157400"/>
            <a:ext cx="3280320" cy="534240"/>
          </a:xfrm>
          <a:prstGeom prst="rect">
            <a:avLst/>
          </a:prstGeom>
        </p:spPr>
        <p:txBody>
          <a:bodyPr lIns="0" rIns="0" tIns="0" bIns="0" anchor="b"/>
          <a:p>
            <a:pPr algn="r"/>
            <a:fld id="{E831AADA-4A05-4757-A2B7-4260C4CC903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582480" y="5221440"/>
            <a:ext cx="5826240" cy="3466800"/>
          </a:xfrm>
          <a:prstGeom prst="rect">
            <a:avLst/>
          </a:prstGeom>
        </p:spPr>
        <p:txBody>
          <a:bodyPr lIns="12960" rIns="12960" tIns="12960" bIns="12960"/>
          <a:p>
            <a:pPr/>
            <a:r>
              <a:rPr b="1" lang="en-US" sz="1200">
                <a:latin typeface="Arial"/>
              </a:rPr>
              <a:t>Problems with Subqueries</a:t>
            </a:r>
            <a:endParaRPr/>
          </a:p>
          <a:p>
            <a:pPr lvl="1"/>
            <a:r>
              <a:rPr b="1" lang="en-US" sz="1200">
                <a:solidFill>
                  <a:srgbClr val="000000"/>
                </a:solidFill>
                <a:latin typeface="Arial"/>
              </a:rPr>
              <a:t>A common problem with subqueries occurs when no rows are returned by the inner query. </a:t>
            </a:r>
            <a:endParaRPr/>
          </a:p>
          <a:p>
            <a:pPr lvl="1"/>
            <a:r>
              <a:rPr b="1" lang="en-US" sz="1200">
                <a:solidFill>
                  <a:srgbClr val="000000"/>
                </a:solidFill>
                <a:latin typeface="Arial"/>
              </a:rPr>
              <a:t>In the SQL statement in the slide, the subquery contains a </a:t>
            </a:r>
            <a:r>
              <a:rPr b="1" lang="en-US" sz="1200">
                <a:solidFill>
                  <a:srgbClr val="000000"/>
                </a:solidFill>
                <a:latin typeface="Courier New"/>
              </a:rPr>
              <a:t>WHERE</a:t>
            </a:r>
            <a:r>
              <a:rPr b="1" lang="en-US" sz="1200">
                <a:solidFill>
                  <a:srgbClr val="000000"/>
                </a:solidFill>
                <a:latin typeface="Arial"/>
              </a:rPr>
              <a:t> clause. Presumably, the intention is to find the employee whose name is Haas. The statement is correct but selects no rows when executed. </a:t>
            </a:r>
            <a:endParaRPr/>
          </a:p>
          <a:p>
            <a:pPr lvl="1"/>
            <a:r>
              <a:rPr b="1" lang="en-US" sz="1200">
                <a:solidFill>
                  <a:srgbClr val="000000"/>
                </a:solidFill>
                <a:latin typeface="Arial"/>
              </a:rPr>
              <a:t>There is no employee named Haas. So the subquery returns no rows. The outer query takes the results of the subquery (null) and uses these results in its </a:t>
            </a:r>
            <a:r>
              <a:rPr b="1" lang="en-US" sz="1200">
                <a:solidFill>
                  <a:srgbClr val="000000"/>
                </a:solidFill>
                <a:latin typeface="Courier New"/>
              </a:rPr>
              <a:t>WHERE</a:t>
            </a:r>
            <a:r>
              <a:rPr b="1" lang="en-US" sz="1200">
                <a:solidFill>
                  <a:srgbClr val="000000"/>
                </a:solidFill>
                <a:latin typeface="Arial"/>
              </a:rPr>
              <a:t> clause. The outer query finds no employee with a job ID equal to null, and so returns no rows. If a job existed with a value of null, the row is not returned because comparison of two null values yields a null; therefore, the </a:t>
            </a:r>
            <a:r>
              <a:rPr b="1" lang="en-US" sz="1200">
                <a:solidFill>
                  <a:srgbClr val="000000"/>
                </a:solidFill>
                <a:latin typeface="Courier New"/>
              </a:rPr>
              <a:t>WHERE</a:t>
            </a:r>
            <a:r>
              <a:rPr b="1" lang="en-US" sz="1200">
                <a:solidFill>
                  <a:srgbClr val="000000"/>
                </a:solidFill>
                <a:latin typeface="Arial"/>
              </a:rPr>
              <a:t> condition is not true.</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582480" y="5221440"/>
            <a:ext cx="5826240" cy="3466800"/>
          </a:xfrm>
          <a:prstGeom prst="rect">
            <a:avLst/>
          </a:prstGeom>
        </p:spPr>
        <p:txBody>
          <a:bodyPr lIns="12960" rIns="12960" tIns="12960" bIns="12960"/>
          <a:p>
            <a:pPr/>
            <a:r>
              <a:rPr b="1" lang="en-US" sz="1200">
                <a:latin typeface="Arial"/>
              </a:rPr>
              <a:t>Multiple-Row Subqueries</a:t>
            </a:r>
            <a:endParaRPr/>
          </a:p>
          <a:p>
            <a:pPr lvl="1"/>
            <a:r>
              <a:rPr b="1" lang="en-US" sz="1200">
                <a:solidFill>
                  <a:srgbClr val="000000"/>
                </a:solidFill>
                <a:latin typeface="Arial"/>
              </a:rPr>
              <a:t>Subqueries that return more than one row are called multiple-row subqueries. You use a multiple-row operator, instead of a single-row operator, with a multiple-row subquery. The multiple-row operator expects one or more values:</a:t>
            </a:r>
            <a:endParaRPr/>
          </a:p>
          <a:p>
            <a:pPr lvl="1"/>
            <a:r>
              <a:rPr b="1" lang="en-US" sz="500">
                <a:solidFill>
                  <a:srgbClr val="000000"/>
                </a:solidFill>
                <a:latin typeface="Arial"/>
              </a:rPr>
              <a:t> </a:t>
            </a:r>
            <a:endParaRPr/>
          </a:p>
          <a:p>
            <a:pPr lvl="1">
              <a:lnSpc>
                <a:spcPct val="100000"/>
              </a:lnSpc>
            </a:pPr>
            <a:r>
              <a:rPr b="1" lang="en-US" sz="1100">
                <a:solidFill>
                  <a:srgbClr val="000000"/>
                </a:solidFill>
                <a:latin typeface="Courier New"/>
              </a:rPr>
              <a:t>   </a:t>
            </a:r>
            <a:r>
              <a:rPr b="1" lang="en-US" sz="1100">
                <a:solidFill>
                  <a:srgbClr val="000000"/>
                </a:solidFill>
                <a:latin typeface="Courier New"/>
              </a:rPr>
              <a:t>SELECT last_name, salary, department_id</a:t>
            </a:r>
            <a:endParaRPr/>
          </a:p>
          <a:p>
            <a:pPr lvl="1">
              <a:lnSpc>
                <a:spcPct val="100000"/>
              </a:lnSpc>
            </a:pPr>
            <a:r>
              <a:rPr b="1" lang="en-US" sz="1100">
                <a:solidFill>
                  <a:srgbClr val="000000"/>
                </a:solidFill>
                <a:latin typeface="Courier New"/>
              </a:rPr>
              <a:t>   </a:t>
            </a:r>
            <a:r>
              <a:rPr b="1" lang="en-US" sz="1100">
                <a:solidFill>
                  <a:srgbClr val="000000"/>
                </a:solidFill>
                <a:latin typeface="Courier New"/>
              </a:rPr>
              <a:t>FROM   employees</a:t>
            </a:r>
            <a:endParaRPr/>
          </a:p>
          <a:p>
            <a:pPr lvl="1">
              <a:lnSpc>
                <a:spcPct val="100000"/>
              </a:lnSpc>
            </a:pPr>
            <a:r>
              <a:rPr b="1" lang="en-US" sz="1100">
                <a:solidFill>
                  <a:srgbClr val="000000"/>
                </a:solidFill>
                <a:latin typeface="Courier New"/>
              </a:rPr>
              <a:t>   </a:t>
            </a:r>
            <a:r>
              <a:rPr b="1" lang="en-US" sz="1100">
                <a:solidFill>
                  <a:srgbClr val="000000"/>
                </a:solidFill>
                <a:latin typeface="Courier New"/>
              </a:rPr>
              <a:t>WHERE  salary IN (SELECT   MIN(salary)</a:t>
            </a:r>
            <a:endParaRPr/>
          </a:p>
          <a:p>
            <a:pPr lvl="1">
              <a:lnSpc>
                <a:spcPct val="100000"/>
              </a:lnSpc>
            </a:pPr>
            <a:r>
              <a:rPr b="1" lang="en-US" sz="1100">
                <a:solidFill>
                  <a:srgbClr val="000000"/>
                </a:solidFill>
                <a:latin typeface="Courier New"/>
              </a:rPr>
              <a:t>                     </a:t>
            </a:r>
            <a:r>
              <a:rPr b="1" lang="en-US" sz="1100">
                <a:solidFill>
                  <a:srgbClr val="000000"/>
                </a:solidFill>
                <a:latin typeface="Courier New"/>
              </a:rPr>
              <a:t>FROM     employees</a:t>
            </a:r>
            <a:endParaRPr/>
          </a:p>
          <a:p>
            <a:pPr lvl="1">
              <a:lnSpc>
                <a:spcPct val="100000"/>
              </a:lnSpc>
            </a:pPr>
            <a:r>
              <a:rPr b="1" lang="en-US" sz="1100">
                <a:solidFill>
                  <a:srgbClr val="000000"/>
                </a:solidFill>
                <a:latin typeface="Courier New"/>
              </a:rPr>
              <a:t>                     </a:t>
            </a:r>
            <a:r>
              <a:rPr b="1" lang="en-US" sz="1100">
                <a:solidFill>
                  <a:srgbClr val="000000"/>
                </a:solidFill>
                <a:latin typeface="Courier New"/>
              </a:rPr>
              <a:t>GROUP BY department_id);</a:t>
            </a:r>
            <a:endParaRPr/>
          </a:p>
          <a:p>
            <a:pPr lvl="1"/>
            <a:r>
              <a:rPr b="1" lang="en-US" sz="1200">
                <a:solidFill>
                  <a:srgbClr val="000000"/>
                </a:solidFill>
                <a:latin typeface="Arial"/>
              </a:rPr>
              <a:t>Example</a:t>
            </a:r>
            <a:endParaRPr/>
          </a:p>
          <a:p>
            <a:pPr lvl="1"/>
            <a:r>
              <a:rPr b="1" lang="en-US" sz="1200">
                <a:solidFill>
                  <a:srgbClr val="000000"/>
                </a:solidFill>
                <a:latin typeface="Arial"/>
              </a:rPr>
              <a:t>Find the employees who earn the same salary as the minimum salary for each department.</a:t>
            </a:r>
            <a:endParaRPr/>
          </a:p>
          <a:p>
            <a:pPr lvl="1"/>
            <a:r>
              <a:rPr b="1" lang="en-US" sz="1200">
                <a:solidFill>
                  <a:srgbClr val="000000"/>
                </a:solidFill>
                <a:latin typeface="Arial"/>
              </a:rPr>
              <a:t>The inner query is executed first, producing a query result. The main query block is then processed and uses the values that were returned by the inner query to complete its search condition. In fact, the main query appears to the Oracle server as follows:</a:t>
            </a:r>
            <a:endParaRPr/>
          </a:p>
          <a:p>
            <a:pPr lvl="1"/>
            <a:endParaRPr/>
          </a:p>
          <a:p>
            <a:pPr lvl="1">
              <a:lnSpc>
                <a:spcPct val="100000"/>
              </a:lnSpc>
            </a:pPr>
            <a:r>
              <a:rPr b="1" lang="en-US" sz="1100">
                <a:solidFill>
                  <a:srgbClr val="000000"/>
                </a:solidFill>
                <a:latin typeface="Courier New"/>
              </a:rPr>
              <a:t>   </a:t>
            </a:r>
            <a:r>
              <a:rPr b="1" lang="en-US" sz="1100">
                <a:solidFill>
                  <a:srgbClr val="000000"/>
                </a:solidFill>
                <a:latin typeface="Courier New"/>
              </a:rPr>
              <a:t>SELECT last_name, salary, department_id</a:t>
            </a:r>
            <a:endParaRPr/>
          </a:p>
          <a:p>
            <a:pPr lvl="1">
              <a:lnSpc>
                <a:spcPct val="100000"/>
              </a:lnSpc>
            </a:pPr>
            <a:r>
              <a:rPr b="1" lang="en-US" sz="1100">
                <a:solidFill>
                  <a:srgbClr val="000000"/>
                </a:solidFill>
                <a:latin typeface="Courier New"/>
              </a:rPr>
              <a:t>   </a:t>
            </a:r>
            <a:r>
              <a:rPr b="1" lang="en-US" sz="1100">
                <a:solidFill>
                  <a:srgbClr val="000000"/>
                </a:solidFill>
                <a:latin typeface="Courier New"/>
              </a:rPr>
              <a:t>FROM   employees</a:t>
            </a:r>
            <a:endParaRPr/>
          </a:p>
          <a:p>
            <a:pPr lvl="1">
              <a:lnSpc>
                <a:spcPct val="100000"/>
              </a:lnSpc>
            </a:pPr>
            <a:r>
              <a:rPr b="1" lang="en-US" sz="1100">
                <a:solidFill>
                  <a:srgbClr val="000000"/>
                </a:solidFill>
                <a:latin typeface="Courier New"/>
              </a:rPr>
              <a:t>   </a:t>
            </a:r>
            <a:r>
              <a:rPr b="1" lang="en-US" sz="1100">
                <a:solidFill>
                  <a:srgbClr val="000000"/>
                </a:solidFill>
                <a:latin typeface="Courier New"/>
              </a:rPr>
              <a:t>WHERE  salary IN (2500, 4200, 4400, 6000, 7000, 8300, </a:t>
            </a:r>
            <a:r>
              <a:rPr b="1" lang="en-US" sz="1100">
                <a:solidFill>
                  <a:srgbClr val="000000"/>
                </a:solidFill>
                <a:latin typeface="Courier New"/>
              </a:rPr>
              <a:t>	</a:t>
            </a:r>
            <a:r>
              <a:rPr b="1" lang="en-US" sz="1100">
                <a:solidFill>
                  <a:srgbClr val="000000"/>
                </a:solidFill>
                <a:latin typeface="Courier New"/>
              </a:rPr>
              <a:t>	</a:t>
            </a:r>
            <a:r>
              <a:rPr b="1" lang="en-US" sz="1100">
                <a:solidFill>
                  <a:srgbClr val="000000"/>
                </a:solidFill>
                <a:latin typeface="Courier New"/>
              </a:rPr>
              <a:t>	</a:t>
            </a:r>
            <a:r>
              <a:rPr b="1" lang="en-US" sz="1100">
                <a:solidFill>
                  <a:srgbClr val="000000"/>
                </a:solidFill>
                <a:latin typeface="Courier New"/>
              </a:rPr>
              <a:t>	</a:t>
            </a:r>
            <a:r>
              <a:rPr b="1" lang="en-US" sz="1100">
                <a:solidFill>
                  <a:srgbClr val="000000"/>
                </a:solidFill>
                <a:latin typeface="Courier New"/>
              </a:rPr>
              <a:t>8600, 17000);</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582480" y="5221440"/>
            <a:ext cx="5826240" cy="3466800"/>
          </a:xfrm>
          <a:prstGeom prst="rect">
            <a:avLst/>
          </a:prstGeom>
        </p:spPr>
        <p:txBody>
          <a:bodyPr lIns="12960" rIns="12960" tIns="12960" bIns="12960"/>
          <a:p>
            <a:pPr/>
            <a:r>
              <a:rPr b="1" lang="en-US" sz="1200">
                <a:latin typeface="Arial"/>
              </a:rPr>
              <a:t>Multiple-Row Subqueries (continued)</a:t>
            </a:r>
            <a:endParaRPr/>
          </a:p>
          <a:p>
            <a:pPr lvl="1"/>
            <a:r>
              <a:rPr b="1" lang="en-US" sz="1200">
                <a:solidFill>
                  <a:srgbClr val="000000"/>
                </a:solidFill>
                <a:latin typeface="Arial"/>
              </a:rPr>
              <a:t>The </a:t>
            </a:r>
            <a:r>
              <a:rPr b="1" lang="en-US" sz="1200">
                <a:solidFill>
                  <a:srgbClr val="000000"/>
                </a:solidFill>
                <a:latin typeface="Courier New"/>
              </a:rPr>
              <a:t>ANY</a:t>
            </a:r>
            <a:r>
              <a:rPr b="1" lang="en-US" sz="1200">
                <a:solidFill>
                  <a:srgbClr val="000000"/>
                </a:solidFill>
                <a:latin typeface="Arial"/>
              </a:rPr>
              <a:t> operator (and its synonym, the </a:t>
            </a:r>
            <a:r>
              <a:rPr b="1" lang="en-US" sz="1200">
                <a:solidFill>
                  <a:srgbClr val="000000"/>
                </a:solidFill>
                <a:latin typeface="Courier New"/>
              </a:rPr>
              <a:t>SOME</a:t>
            </a:r>
            <a:r>
              <a:rPr b="1" lang="en-US" sz="1200">
                <a:solidFill>
                  <a:srgbClr val="000000"/>
                </a:solidFill>
                <a:latin typeface="Arial"/>
              </a:rPr>
              <a:t> operator) compares a value to </a:t>
            </a:r>
            <a:r>
              <a:rPr b="1" i="1" lang="en-US" sz="1200">
                <a:solidFill>
                  <a:srgbClr val="000000"/>
                </a:solidFill>
                <a:latin typeface="Arial"/>
              </a:rPr>
              <a:t>each</a:t>
            </a:r>
            <a:r>
              <a:rPr b="1" i="1" lang="en-US" sz="1200">
                <a:solidFill>
                  <a:srgbClr val="000000"/>
                </a:solidFill>
                <a:latin typeface="Arial"/>
              </a:rPr>
              <a:t> </a:t>
            </a:r>
            <a:r>
              <a:rPr b="1" lang="en-US" sz="1200">
                <a:solidFill>
                  <a:srgbClr val="000000"/>
                </a:solidFill>
                <a:latin typeface="Arial"/>
              </a:rPr>
              <a:t>value returned by a subquery. The slide example displays employees who are not IT programmers and whose salary is less than that of any IT programmer. The maximum salary that a programmer earns is $9,000. </a:t>
            </a:r>
            <a:endParaRPr/>
          </a:p>
          <a:p>
            <a:pPr lvl="1"/>
            <a:r>
              <a:rPr b="1" lang="en-US" sz="1200">
                <a:solidFill>
                  <a:srgbClr val="000000"/>
                </a:solidFill>
                <a:latin typeface="Arial"/>
              </a:rPr>
              <a:t>&lt;</a:t>
            </a:r>
            <a:r>
              <a:rPr b="1" lang="en-US" sz="1200">
                <a:solidFill>
                  <a:srgbClr val="000000"/>
                </a:solidFill>
                <a:latin typeface="Courier New"/>
              </a:rPr>
              <a:t>ANY</a:t>
            </a:r>
            <a:r>
              <a:rPr b="1" lang="en-US" sz="1200">
                <a:solidFill>
                  <a:srgbClr val="000000"/>
                </a:solidFill>
                <a:latin typeface="Arial"/>
              </a:rPr>
              <a:t> means less than the maximum. &gt;</a:t>
            </a:r>
            <a:r>
              <a:rPr b="1" lang="en-US" sz="1200">
                <a:solidFill>
                  <a:srgbClr val="000000"/>
                </a:solidFill>
                <a:latin typeface="Courier New"/>
              </a:rPr>
              <a:t>ANY</a:t>
            </a:r>
            <a:r>
              <a:rPr b="1" lang="en-US" sz="1200">
                <a:solidFill>
                  <a:srgbClr val="000000"/>
                </a:solidFill>
                <a:latin typeface="Arial"/>
              </a:rPr>
              <a:t> means more than the minimum. =</a:t>
            </a:r>
            <a:r>
              <a:rPr b="1" lang="en-US" sz="1200">
                <a:solidFill>
                  <a:srgbClr val="000000"/>
                </a:solidFill>
                <a:latin typeface="Courier New"/>
              </a:rPr>
              <a:t>ANY</a:t>
            </a:r>
            <a:r>
              <a:rPr b="1" lang="en-US" sz="1200">
                <a:solidFill>
                  <a:srgbClr val="000000"/>
                </a:solidFill>
                <a:latin typeface="Arial"/>
              </a:rPr>
              <a:t> is equivalent to </a:t>
            </a:r>
            <a:r>
              <a:rPr b="1" lang="en-US" sz="1200">
                <a:solidFill>
                  <a:srgbClr val="000000"/>
                </a:solidFill>
                <a:latin typeface="Courier New"/>
              </a:rPr>
              <a:t>IN</a:t>
            </a:r>
            <a:r>
              <a:rPr b="1" lang="en-US" sz="1200">
                <a:solidFill>
                  <a:srgbClr val="000000"/>
                </a:solidFill>
                <a:latin typeface="Arial"/>
              </a:rPr>
              <a:t>.</a:t>
            </a: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582480" y="5221440"/>
            <a:ext cx="5826240" cy="3466800"/>
          </a:xfrm>
          <a:prstGeom prst="rect">
            <a:avLst/>
          </a:prstGeom>
        </p:spPr>
        <p:txBody>
          <a:bodyPr lIns="12960" rIns="12960" tIns="12960" bIns="12960"/>
          <a:p>
            <a:pPr/>
            <a:r>
              <a:rPr b="1" lang="en-US" sz="1200">
                <a:latin typeface="Arial"/>
              </a:rPr>
              <a:t>Multiple-Row Subqueries (continued)</a:t>
            </a:r>
            <a:endParaRPr/>
          </a:p>
          <a:p>
            <a:pPr lvl="1"/>
            <a:r>
              <a:rPr b="1" lang="en-US" sz="1200">
                <a:solidFill>
                  <a:srgbClr val="000000"/>
                </a:solidFill>
                <a:latin typeface="Arial"/>
              </a:rPr>
              <a:t>The </a:t>
            </a:r>
            <a:r>
              <a:rPr b="1" lang="en-US" sz="1200">
                <a:solidFill>
                  <a:srgbClr val="000000"/>
                </a:solidFill>
                <a:latin typeface="Courier New"/>
              </a:rPr>
              <a:t>ALL</a:t>
            </a:r>
            <a:r>
              <a:rPr b="1" lang="en-US" sz="1200">
                <a:solidFill>
                  <a:srgbClr val="000000"/>
                </a:solidFill>
                <a:latin typeface="Arial"/>
              </a:rPr>
              <a:t> operator compares a value to </a:t>
            </a:r>
            <a:r>
              <a:rPr b="1" i="1" lang="en-US" sz="1200">
                <a:solidFill>
                  <a:srgbClr val="000000"/>
                </a:solidFill>
                <a:latin typeface="Arial"/>
              </a:rPr>
              <a:t>every</a:t>
            </a:r>
            <a:r>
              <a:rPr b="1" lang="en-US" sz="1200">
                <a:solidFill>
                  <a:srgbClr val="000000"/>
                </a:solidFill>
                <a:latin typeface="Arial"/>
              </a:rPr>
              <a:t> value returned by a subquery. The slide example displays employees whose salary is less than the salary of all employees with a job ID of </a:t>
            </a:r>
            <a:r>
              <a:rPr b="1" lang="en-US" sz="1200">
                <a:solidFill>
                  <a:srgbClr val="000000"/>
                </a:solidFill>
                <a:latin typeface="Courier New"/>
              </a:rPr>
              <a:t>IT_PROG</a:t>
            </a:r>
            <a:r>
              <a:rPr b="1" lang="en-US" sz="1200">
                <a:solidFill>
                  <a:srgbClr val="000000"/>
                </a:solidFill>
                <a:latin typeface="Arial"/>
              </a:rPr>
              <a:t> and whose job is not </a:t>
            </a:r>
            <a:r>
              <a:rPr b="1" lang="en-US" sz="1200">
                <a:solidFill>
                  <a:srgbClr val="000000"/>
                </a:solidFill>
                <a:latin typeface="Courier New"/>
              </a:rPr>
              <a:t>IT_PROG</a:t>
            </a:r>
            <a:r>
              <a:rPr b="1" lang="en-US" sz="1200">
                <a:solidFill>
                  <a:srgbClr val="000000"/>
                </a:solidFill>
                <a:latin typeface="Arial"/>
              </a:rPr>
              <a:t>. </a:t>
            </a:r>
            <a:endParaRPr/>
          </a:p>
          <a:p>
            <a:pPr lvl="1">
              <a:lnSpc>
                <a:spcPct val="100000"/>
              </a:lnSpc>
            </a:pPr>
            <a:r>
              <a:rPr b="1" lang="en-US" sz="1200">
                <a:solidFill>
                  <a:srgbClr val="000000"/>
                </a:solidFill>
                <a:latin typeface="Courier New"/>
              </a:rPr>
              <a:t>&gt;ALL</a:t>
            </a:r>
            <a:r>
              <a:rPr b="1" lang="en-US" sz="1200">
                <a:solidFill>
                  <a:srgbClr val="000000"/>
                </a:solidFill>
                <a:latin typeface="Arial"/>
              </a:rPr>
              <a:t> means more than the maximum, and </a:t>
            </a:r>
            <a:r>
              <a:rPr b="1" lang="en-US" sz="1200">
                <a:solidFill>
                  <a:srgbClr val="000000"/>
                </a:solidFill>
                <a:latin typeface="Courier New"/>
              </a:rPr>
              <a:t>&lt;ALL</a:t>
            </a:r>
            <a:r>
              <a:rPr b="1" lang="en-US" sz="1200">
                <a:solidFill>
                  <a:srgbClr val="000000"/>
                </a:solidFill>
                <a:latin typeface="Arial"/>
              </a:rPr>
              <a:t> means less than the minimum.</a:t>
            </a:r>
            <a:endParaRPr/>
          </a:p>
          <a:p>
            <a:pPr lvl="1"/>
            <a:r>
              <a:rPr b="1" lang="en-US" sz="1200">
                <a:solidFill>
                  <a:srgbClr val="000000"/>
                </a:solidFill>
                <a:latin typeface="Arial"/>
              </a:rPr>
              <a:t>The </a:t>
            </a:r>
            <a:r>
              <a:rPr b="1" lang="en-US" sz="1200">
                <a:solidFill>
                  <a:srgbClr val="000000"/>
                </a:solidFill>
                <a:latin typeface="Courier New"/>
              </a:rPr>
              <a:t>NOT</a:t>
            </a:r>
            <a:r>
              <a:rPr b="1" lang="en-US" sz="1200">
                <a:solidFill>
                  <a:srgbClr val="000000"/>
                </a:solidFill>
                <a:latin typeface="Arial"/>
              </a:rPr>
              <a:t> operator can be used with </a:t>
            </a:r>
            <a:r>
              <a:rPr b="1" lang="en-US" sz="1200">
                <a:solidFill>
                  <a:srgbClr val="000000"/>
                </a:solidFill>
                <a:latin typeface="Courier New"/>
              </a:rPr>
              <a:t>IN</a:t>
            </a:r>
            <a:r>
              <a:rPr b="1" lang="en-US" sz="1200">
                <a:solidFill>
                  <a:srgbClr val="000000"/>
                </a:solidFill>
                <a:latin typeface="Arial"/>
              </a:rPr>
              <a:t>, </a:t>
            </a:r>
            <a:r>
              <a:rPr b="1" lang="en-US" sz="1200">
                <a:solidFill>
                  <a:srgbClr val="000000"/>
                </a:solidFill>
                <a:latin typeface="Courier New"/>
              </a:rPr>
              <a:t>ANY</a:t>
            </a:r>
            <a:r>
              <a:rPr b="1" lang="en-US" sz="1200">
                <a:solidFill>
                  <a:srgbClr val="000000"/>
                </a:solidFill>
                <a:latin typeface="Arial"/>
              </a:rPr>
              <a:t>, and </a:t>
            </a:r>
            <a:r>
              <a:rPr b="1" lang="en-US" sz="1200">
                <a:solidFill>
                  <a:srgbClr val="000000"/>
                </a:solidFill>
                <a:latin typeface="Courier New"/>
              </a:rPr>
              <a:t>ALL</a:t>
            </a:r>
            <a:r>
              <a:rPr b="1" lang="en-US" sz="1200">
                <a:solidFill>
                  <a:srgbClr val="000000"/>
                </a:solidFill>
                <a:latin typeface="Arial"/>
              </a:rPr>
              <a:t> operators.</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582480" y="5221440"/>
            <a:ext cx="5826240" cy="3466800"/>
          </a:xfrm>
          <a:prstGeom prst="rect">
            <a:avLst/>
          </a:prstGeom>
        </p:spPr>
        <p:txBody>
          <a:bodyPr lIns="12960" rIns="12960" tIns="12960" bIns="12960"/>
          <a:p>
            <a:pPr/>
            <a:r>
              <a:rPr b="1" lang="en-US" sz="1200">
                <a:latin typeface="Arial"/>
              </a:rPr>
              <a:t>Returning Nulls in the Resulting Set of a Subquery</a:t>
            </a:r>
            <a:endParaRPr/>
          </a:p>
          <a:p>
            <a:pPr lvl="1">
              <a:buFont typeface="Times New Roman"/>
              <a:buChar char="•"/>
            </a:pPr>
            <a:r>
              <a:rPr b="1" lang="en-US" sz="1200">
                <a:solidFill>
                  <a:srgbClr val="000000"/>
                </a:solidFill>
                <a:latin typeface="Arial"/>
              </a:rPr>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hence the entire query returns no rows. </a:t>
            </a:r>
            <a:endParaRPr/>
          </a:p>
          <a:p>
            <a:pPr lvl="1">
              <a:buFont typeface="Times New Roman"/>
              <a:buChar char="•"/>
            </a:pPr>
            <a:r>
              <a:rPr b="1" lang="en-US" sz="1200">
                <a:solidFill>
                  <a:srgbClr val="000000"/>
                </a:solidFill>
                <a:latin typeface="Arial"/>
              </a:rPr>
              <a:t>The reason is that all conditions that compare a null value result in a null. So whenever null values are likely to be part of the results set of a subquery, do not use the </a:t>
            </a:r>
            <a:r>
              <a:rPr b="1" lang="en-US" sz="1200">
                <a:solidFill>
                  <a:srgbClr val="000000"/>
                </a:solidFill>
                <a:latin typeface="Courier New"/>
              </a:rPr>
              <a:t>NOT</a:t>
            </a:r>
            <a:r>
              <a:rPr b="1" lang="en-US" sz="1200">
                <a:solidFill>
                  <a:srgbClr val="000000"/>
                </a:solidFill>
                <a:latin typeface="Arial"/>
              </a:rPr>
              <a:t> </a:t>
            </a:r>
            <a:r>
              <a:rPr b="1" lang="en-US" sz="1200">
                <a:solidFill>
                  <a:srgbClr val="000000"/>
                </a:solidFill>
                <a:latin typeface="Courier New"/>
              </a:rPr>
              <a:t>IN</a:t>
            </a:r>
            <a:r>
              <a:rPr b="1" lang="en-US" sz="1200">
                <a:solidFill>
                  <a:srgbClr val="000000"/>
                </a:solidFill>
                <a:latin typeface="Arial"/>
              </a:rPr>
              <a:t> operator. The </a:t>
            </a:r>
            <a:r>
              <a:rPr b="1" lang="en-US" sz="1200">
                <a:solidFill>
                  <a:srgbClr val="000000"/>
                </a:solidFill>
                <a:latin typeface="Courier New"/>
              </a:rPr>
              <a:t>NOT</a:t>
            </a:r>
            <a:r>
              <a:rPr b="1" lang="en-US" sz="1200">
                <a:solidFill>
                  <a:srgbClr val="000000"/>
                </a:solidFill>
                <a:latin typeface="Arial"/>
              </a:rPr>
              <a:t> </a:t>
            </a:r>
            <a:r>
              <a:rPr b="1" lang="en-US" sz="1200">
                <a:solidFill>
                  <a:srgbClr val="000000"/>
                </a:solidFill>
                <a:latin typeface="Courier New"/>
              </a:rPr>
              <a:t>IN</a:t>
            </a:r>
            <a:r>
              <a:rPr b="1" lang="en-US" sz="1200">
                <a:solidFill>
                  <a:srgbClr val="000000"/>
                </a:solidFill>
                <a:latin typeface="Arial"/>
              </a:rPr>
              <a:t> operator is equivalent to </a:t>
            </a:r>
            <a:r>
              <a:rPr b="1" lang="en-US" sz="1200">
                <a:solidFill>
                  <a:srgbClr val="000000"/>
                </a:solidFill>
                <a:latin typeface="Courier New"/>
              </a:rPr>
              <a:t>&lt;&gt;</a:t>
            </a:r>
            <a:r>
              <a:rPr b="1" lang="en-US" sz="1200">
                <a:solidFill>
                  <a:srgbClr val="000000"/>
                </a:solidFill>
                <a:latin typeface="Arial"/>
              </a:rPr>
              <a:t> </a:t>
            </a:r>
            <a:r>
              <a:rPr b="1" lang="en-US" sz="1200">
                <a:solidFill>
                  <a:srgbClr val="000000"/>
                </a:solidFill>
                <a:latin typeface="Courier New"/>
              </a:rPr>
              <a:t>ALL</a:t>
            </a:r>
            <a:r>
              <a:rPr b="1" lang="en-US" sz="1200">
                <a:solidFill>
                  <a:srgbClr val="000000"/>
                </a:solidFill>
                <a:latin typeface="Arial"/>
              </a:rPr>
              <a:t>.</a:t>
            </a:r>
            <a:endParaRPr/>
          </a:p>
          <a:p>
            <a:pPr lvl="1">
              <a:buFont typeface="Times New Roman"/>
              <a:buChar char="•"/>
            </a:pPr>
            <a:r>
              <a:rPr b="1" lang="en-US" sz="1200">
                <a:solidFill>
                  <a:srgbClr val="000000"/>
                </a:solidFill>
                <a:latin typeface="Arial"/>
              </a:rPr>
              <a:t>Notice that the null value as part of the results set of a subquery is not a problem if you use the </a:t>
            </a:r>
            <a:r>
              <a:rPr b="1" lang="en-US" sz="1200">
                <a:solidFill>
                  <a:srgbClr val="000000"/>
                </a:solidFill>
                <a:latin typeface="Courier New"/>
              </a:rPr>
              <a:t>IN</a:t>
            </a:r>
            <a:r>
              <a:rPr b="1" lang="en-US" sz="1200">
                <a:solidFill>
                  <a:srgbClr val="000000"/>
                </a:solidFill>
                <a:latin typeface="Arial"/>
              </a:rPr>
              <a:t> operator. The </a:t>
            </a:r>
            <a:r>
              <a:rPr b="1" lang="en-US" sz="1200">
                <a:solidFill>
                  <a:srgbClr val="000000"/>
                </a:solidFill>
                <a:latin typeface="Courier New"/>
              </a:rPr>
              <a:t>IN</a:t>
            </a:r>
            <a:r>
              <a:rPr b="1" lang="en-US" sz="1200">
                <a:solidFill>
                  <a:srgbClr val="000000"/>
                </a:solidFill>
                <a:latin typeface="Arial"/>
              </a:rPr>
              <a:t> operator is equivalent to </a:t>
            </a:r>
            <a:r>
              <a:rPr b="1" lang="en-US" sz="1200">
                <a:solidFill>
                  <a:srgbClr val="000000"/>
                </a:solidFill>
                <a:latin typeface="Courier New"/>
              </a:rPr>
              <a:t>=ANY</a:t>
            </a:r>
            <a:r>
              <a:rPr b="1" lang="en-US" sz="1200">
                <a:solidFill>
                  <a:srgbClr val="000000"/>
                </a:solidFill>
                <a:latin typeface="Arial"/>
              </a:rPr>
              <a:t>. For example, to display the employees who have subordinates, use the following SQL statement:</a:t>
            </a:r>
            <a:endParaRPr/>
          </a:p>
          <a:p>
            <a:pPr lvl="2">
              <a:lnSpc>
                <a:spcPct val="100000"/>
              </a:lnSpc>
            </a:pPr>
            <a:r>
              <a:rPr b="1" lang="en-US" sz="1100">
                <a:solidFill>
                  <a:srgbClr val="000000"/>
                </a:solidFill>
                <a:latin typeface="Courier New"/>
              </a:rPr>
              <a:t>    </a:t>
            </a:r>
            <a:r>
              <a:rPr b="1" lang="en-US" sz="1100">
                <a:solidFill>
                  <a:srgbClr val="000000"/>
                </a:solidFill>
                <a:latin typeface="Courier New"/>
              </a:rPr>
              <a:t>SELECT emp.last_name</a:t>
            </a:r>
            <a:endParaRPr/>
          </a:p>
          <a:p>
            <a:pPr lvl="2">
              <a:lnSpc>
                <a:spcPct val="100000"/>
              </a:lnSpc>
            </a:pPr>
            <a:r>
              <a:rPr b="1" lang="en-US" sz="1100">
                <a:solidFill>
                  <a:srgbClr val="000000"/>
                </a:solidFill>
                <a:latin typeface="Courier New"/>
              </a:rPr>
              <a:t>    </a:t>
            </a:r>
            <a:r>
              <a:rPr b="1" lang="en-US" sz="1100">
                <a:solidFill>
                  <a:srgbClr val="000000"/>
                </a:solidFill>
                <a:latin typeface="Courier New"/>
              </a:rPr>
              <a:t>FROM   employees emp</a:t>
            </a:r>
            <a:endParaRPr/>
          </a:p>
          <a:p>
            <a:pPr lvl="2">
              <a:lnSpc>
                <a:spcPct val="100000"/>
              </a:lnSpc>
            </a:pPr>
            <a:r>
              <a:rPr b="1" lang="en-US" sz="1100">
                <a:solidFill>
                  <a:srgbClr val="000000"/>
                </a:solidFill>
                <a:latin typeface="Courier New"/>
              </a:rPr>
              <a:t>    </a:t>
            </a:r>
            <a:r>
              <a:rPr b="1" lang="en-US" sz="1100">
                <a:solidFill>
                  <a:srgbClr val="000000"/>
                </a:solidFill>
                <a:latin typeface="Courier New"/>
              </a:rPr>
              <a:t>WHERE  emp.employee_id  IN</a:t>
            </a:r>
            <a:endParaRPr/>
          </a:p>
          <a:p>
            <a:pPr lvl="2">
              <a:lnSpc>
                <a:spcPct val="100000"/>
              </a:lnSpc>
            </a:pPr>
            <a:r>
              <a:rPr b="1" lang="en-US" sz="1100">
                <a:solidFill>
                  <a:srgbClr val="000000"/>
                </a:solidFill>
                <a:latin typeface="Courier New"/>
              </a:rPr>
              <a:t>                              </a:t>
            </a:r>
            <a:r>
              <a:rPr b="1" lang="en-US" sz="1100">
                <a:solidFill>
                  <a:srgbClr val="000000"/>
                </a:solidFill>
                <a:latin typeface="Courier New"/>
              </a:rPr>
              <a:t>(SELECT mgr.manager_id</a:t>
            </a:r>
            <a:endParaRPr/>
          </a:p>
          <a:p>
            <a:pPr lvl="2">
              <a:lnSpc>
                <a:spcPct val="100000"/>
              </a:lnSpc>
            </a:pPr>
            <a:r>
              <a:rPr b="1" lang="en-US" sz="1100">
                <a:solidFill>
                  <a:srgbClr val="000000"/>
                </a:solidFill>
                <a:latin typeface="Courier New"/>
              </a:rPr>
              <a:t>                               </a:t>
            </a:r>
            <a:r>
              <a:rPr b="1" lang="en-US" sz="1100">
                <a:solidFill>
                  <a:srgbClr val="000000"/>
                </a:solidFill>
                <a:latin typeface="Courier New"/>
              </a:rPr>
              <a:t>FROM   employees mgr);</a:t>
            </a: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230040" y="7472520"/>
            <a:ext cx="284400" cy="288720"/>
          </a:xfrm>
          <a:prstGeom prst="rect">
            <a:avLst/>
          </a:prstGeom>
          <a:solidFill>
            <a:srgbClr val="000000"/>
          </a:solidFill>
          <a:ln>
            <a:noFill/>
          </a:ln>
        </p:spPr>
      </p:sp>
      <p:sp>
        <p:nvSpPr>
          <p:cNvPr id="233" name="CustomShape 2"/>
          <p:cNvSpPr/>
          <p:nvPr/>
        </p:nvSpPr>
        <p:spPr>
          <a:xfrm>
            <a:off x="360360" y="7746840"/>
            <a:ext cx="39600" cy="27000"/>
          </a:xfrm>
          <a:prstGeom prst="rect">
            <a:avLst/>
          </a:prstGeom>
          <a:solidFill>
            <a:srgbClr val="ffffff"/>
          </a:solidFill>
          <a:ln>
            <a:noFill/>
          </a:ln>
        </p:spPr>
      </p:sp>
      <p:sp>
        <p:nvSpPr>
          <p:cNvPr id="234" name="CustomShape 3"/>
          <p:cNvSpPr/>
          <p:nvPr/>
        </p:nvSpPr>
        <p:spPr>
          <a:xfrm>
            <a:off x="264960" y="7556400"/>
            <a:ext cx="49320" cy="30240"/>
          </a:xfrm>
          <a:prstGeom prst="rect">
            <a:avLst/>
          </a:prstGeom>
          <a:solidFill>
            <a:srgbClr val="ffffff"/>
          </a:solidFill>
          <a:ln>
            <a:noFill/>
          </a:ln>
        </p:spPr>
      </p:sp>
      <p:sp>
        <p:nvSpPr>
          <p:cNvPr id="235" name="CustomShape 4"/>
          <p:cNvSpPr/>
          <p:nvPr/>
        </p:nvSpPr>
        <p:spPr>
          <a:xfrm>
            <a:off x="439560" y="7556400"/>
            <a:ext cx="57240" cy="30240"/>
          </a:xfrm>
          <a:prstGeom prst="rect">
            <a:avLst/>
          </a:prstGeom>
          <a:solidFill>
            <a:srgbClr val="ffffff"/>
          </a:solidFill>
          <a:ln>
            <a:noFill/>
          </a:ln>
        </p:spPr>
      </p:sp>
      <p:sp>
        <p:nvSpPr>
          <p:cNvPr id="236" name="CustomShape 5"/>
          <p:cNvSpPr/>
          <p:nvPr/>
        </p:nvSpPr>
        <p:spPr>
          <a:xfrm>
            <a:off x="258840" y="7618320"/>
            <a:ext cx="54000" cy="30240"/>
          </a:xfrm>
          <a:prstGeom prst="rect">
            <a:avLst/>
          </a:prstGeom>
          <a:solidFill>
            <a:srgbClr val="ffffff"/>
          </a:solidFill>
          <a:ln>
            <a:noFill/>
          </a:ln>
        </p:spPr>
      </p:sp>
      <p:sp>
        <p:nvSpPr>
          <p:cNvPr id="237" name="CustomShape 6"/>
          <p:cNvSpPr/>
          <p:nvPr/>
        </p:nvSpPr>
        <p:spPr>
          <a:xfrm>
            <a:off x="444600" y="7620120"/>
            <a:ext cx="55440" cy="29880"/>
          </a:xfrm>
          <a:prstGeom prst="rect">
            <a:avLst/>
          </a:prstGeom>
          <a:solidFill>
            <a:srgbClr val="ffffff"/>
          </a:solidFill>
          <a:ln>
            <a:noFill/>
          </a:ln>
        </p:spPr>
      </p:sp>
      <p:sp>
        <p:nvSpPr>
          <p:cNvPr id="238" name="CustomShape 7"/>
          <p:cNvSpPr/>
          <p:nvPr/>
        </p:nvSpPr>
        <p:spPr>
          <a:xfrm>
            <a:off x="301680" y="7494480"/>
            <a:ext cx="42840" cy="49320"/>
          </a:xfrm>
          <a:prstGeom prst="rect">
            <a:avLst/>
          </a:prstGeom>
          <a:solidFill>
            <a:srgbClr val="ffffff"/>
          </a:solidFill>
          <a:ln>
            <a:noFill/>
          </a:ln>
        </p:spPr>
      </p:sp>
      <p:sp>
        <p:nvSpPr>
          <p:cNvPr id="239" name="CustomShape 8"/>
          <p:cNvSpPr/>
          <p:nvPr/>
        </p:nvSpPr>
        <p:spPr>
          <a:xfrm>
            <a:off x="404640" y="7499520"/>
            <a:ext cx="44640" cy="48960"/>
          </a:xfrm>
          <a:prstGeom prst="rect">
            <a:avLst/>
          </a:prstGeom>
          <a:solidFill>
            <a:srgbClr val="ffffff"/>
          </a:solidFill>
          <a:ln>
            <a:noFill/>
          </a:ln>
        </p:spPr>
      </p:sp>
      <p:sp>
        <p:nvSpPr>
          <p:cNvPr id="240" name="CustomShape 9"/>
          <p:cNvSpPr/>
          <p:nvPr/>
        </p:nvSpPr>
        <p:spPr>
          <a:xfrm>
            <a:off x="366840" y="7480440"/>
            <a:ext cx="27000" cy="50760"/>
          </a:xfrm>
          <a:prstGeom prst="rect">
            <a:avLst/>
          </a:prstGeom>
          <a:solidFill>
            <a:srgbClr val="ffffff"/>
          </a:solidFill>
          <a:ln>
            <a:noFill/>
          </a:ln>
        </p:spPr>
      </p:sp>
      <p:sp>
        <p:nvSpPr>
          <p:cNvPr id="241" name="CustomShape 10"/>
          <p:cNvSpPr/>
          <p:nvPr/>
        </p:nvSpPr>
        <p:spPr>
          <a:xfrm>
            <a:off x="324000" y="7554960"/>
            <a:ext cx="109440" cy="181080"/>
          </a:xfrm>
          <a:prstGeom prst="rect">
            <a:avLst/>
          </a:prstGeom>
          <a:solidFill>
            <a:srgbClr val="ffffff"/>
          </a:solidFill>
          <a:ln>
            <a:noFill/>
          </a:ln>
        </p:spPr>
      </p:sp>
      <p:sp>
        <p:nvSpPr>
          <p:cNvPr id="242" name="CustomShape 11"/>
          <p:cNvSpPr/>
          <p:nvPr/>
        </p:nvSpPr>
        <p:spPr>
          <a:xfrm>
            <a:off x="369720" y="7586640"/>
            <a:ext cx="27000" cy="139680"/>
          </a:xfrm>
          <a:prstGeom prst="rect">
            <a:avLst/>
          </a:prstGeom>
          <a:solidFill>
            <a:srgbClr val="000000"/>
          </a:solidFill>
          <a:ln>
            <a:noFill/>
          </a:ln>
        </p:spPr>
      </p:sp>
      <p:sp>
        <p:nvSpPr>
          <p:cNvPr id="243" name="TextShape 12"/>
          <p:cNvSpPr txBox="1"/>
          <p:nvPr/>
        </p:nvSpPr>
        <p:spPr>
          <a:xfrm>
            <a:off x="409320" y="4765320"/>
            <a:ext cx="5995800" cy="3562200"/>
          </a:xfrm>
          <a:prstGeom prst="rect">
            <a:avLst/>
          </a:prstGeom>
        </p:spPr>
        <p:txBody>
          <a:bodyPr lIns="92160" rIns="92160" tIns="46080" bIns="46080"/>
          <a:p>
            <a:pPr>
              <a:lnSpc>
                <a:spcPct val="100000"/>
              </a:lnSpc>
            </a:pPr>
            <a:r>
              <a:rPr lang="en-US" sz="1100">
                <a:latin typeface="Arial"/>
              </a:rPr>
              <a:t>Correlated Subqueries</a:t>
            </a:r>
            <a:endParaRPr/>
          </a:p>
          <a:p>
            <a:pPr lvl="1">
              <a:buSzPct val="45000"/>
              <a:buFont typeface="StarSymbol"/>
              <a:buChar char=""/>
            </a:pPr>
            <a:r>
              <a:rPr lang="en-US" sz="1100">
                <a:solidFill>
                  <a:srgbClr val="000000"/>
                </a:solidFill>
                <a:latin typeface="Arial"/>
              </a:rPr>
              <a:t>A correlated subquery is a nested subquery that is evaluated once for each row processed by the main query, and that on execution uses a value from a column in the outer query.</a:t>
            </a:r>
            <a:endParaRPr/>
          </a:p>
          <a:p>
            <a:pPr lvl="1">
              <a:buSzPct val="45000"/>
              <a:buFont typeface="StarSymbol"/>
              <a:buChar char=""/>
            </a:pPr>
            <a:r>
              <a:rPr b="1" lang="en-US" sz="1100">
                <a:solidFill>
                  <a:srgbClr val="000000"/>
                </a:solidFill>
                <a:latin typeface="Arial"/>
              </a:rPr>
              <a:t>Nested Subqueries Versus Correlated Subqueries</a:t>
            </a:r>
            <a:endParaRPr/>
          </a:p>
          <a:p>
            <a:pPr lvl="1">
              <a:buSzPct val="45000"/>
              <a:buFont typeface="StarSymbol"/>
              <a:buChar char=""/>
            </a:pPr>
            <a:r>
              <a:rPr lang="en-US" sz="1100">
                <a:solidFill>
                  <a:srgbClr val="000000"/>
                </a:solidFill>
                <a:latin typeface="Arial"/>
              </a:rPr>
              <a:t>With a normal nested subquery, the inner SELECT runs first and executes once, returning values to be used by the main query. A correlated subquery, on the other hand, executes once for each candidate row considered by the outer query. In other words, the inner query is driven by the outer query.</a:t>
            </a:r>
            <a:endParaRPr/>
          </a:p>
          <a:p>
            <a:pPr lvl="1">
              <a:buSzPct val="45000"/>
              <a:buFont typeface="StarSymbol"/>
              <a:buChar char=""/>
            </a:pPr>
            <a:r>
              <a:rPr b="1" lang="en-US" sz="1100">
                <a:solidFill>
                  <a:srgbClr val="000000"/>
                </a:solidFill>
                <a:latin typeface="Arial"/>
              </a:rPr>
              <a:t>Correlated Subquery Execution</a:t>
            </a:r>
            <a:endParaRPr/>
          </a:p>
          <a:p>
            <a:pPr lvl="1">
              <a:buSzPct val="45000"/>
              <a:buFont typeface="StarSymbol"/>
              <a:buChar char=""/>
            </a:pPr>
            <a:r>
              <a:rPr lang="en-US" sz="1100">
                <a:solidFill>
                  <a:srgbClr val="000000"/>
                </a:solidFill>
                <a:latin typeface="Arial"/>
              </a:rPr>
              <a:t>1. </a:t>
            </a:r>
            <a:r>
              <a:rPr lang="en-US" sz="1100">
                <a:solidFill>
                  <a:srgbClr val="000000"/>
                </a:solidFill>
                <a:latin typeface="Arial"/>
              </a:rPr>
              <a:t>	</a:t>
            </a:r>
            <a:r>
              <a:rPr lang="en-US" sz="1100">
                <a:solidFill>
                  <a:srgbClr val="000000"/>
                </a:solidFill>
                <a:latin typeface="Arial"/>
              </a:rPr>
              <a:t>Get a candidate row (fetched by the outer query).</a:t>
            </a:r>
            <a:endParaRPr/>
          </a:p>
          <a:p>
            <a:pPr lvl="1">
              <a:buSzPct val="45000"/>
              <a:buFont typeface="StarSymbol"/>
              <a:buChar char=""/>
            </a:pPr>
            <a:r>
              <a:rPr lang="en-US" sz="1100">
                <a:solidFill>
                  <a:srgbClr val="000000"/>
                </a:solidFill>
                <a:latin typeface="Arial"/>
              </a:rPr>
              <a:t>2. </a:t>
            </a:r>
            <a:r>
              <a:rPr lang="en-US" sz="1100">
                <a:solidFill>
                  <a:srgbClr val="000000"/>
                </a:solidFill>
                <a:latin typeface="Arial"/>
              </a:rPr>
              <a:t>	</a:t>
            </a:r>
            <a:r>
              <a:rPr lang="en-US" sz="1100">
                <a:solidFill>
                  <a:srgbClr val="000000"/>
                </a:solidFill>
                <a:latin typeface="Arial"/>
              </a:rPr>
              <a:t>Execute the inner query using the value of the candidate row.</a:t>
            </a:r>
            <a:endParaRPr/>
          </a:p>
          <a:p>
            <a:pPr lvl="1">
              <a:buSzPct val="45000"/>
              <a:buFont typeface="StarSymbol"/>
              <a:buChar char=""/>
            </a:pPr>
            <a:r>
              <a:rPr lang="en-US" sz="1100">
                <a:solidFill>
                  <a:srgbClr val="000000"/>
                </a:solidFill>
                <a:latin typeface="Arial"/>
              </a:rPr>
              <a:t>3. </a:t>
            </a:r>
            <a:r>
              <a:rPr lang="en-US" sz="1100">
                <a:solidFill>
                  <a:srgbClr val="000000"/>
                </a:solidFill>
                <a:latin typeface="Arial"/>
              </a:rPr>
              <a:t>	</a:t>
            </a:r>
            <a:r>
              <a:rPr lang="en-US" sz="1100">
                <a:solidFill>
                  <a:srgbClr val="000000"/>
                </a:solidFill>
                <a:latin typeface="Arial"/>
              </a:rPr>
              <a:t>Use the value(s) resulting from the inner query to qualify or disqualify the candidate.</a:t>
            </a:r>
            <a:endParaRPr/>
          </a:p>
          <a:p>
            <a:pPr lvl="1">
              <a:buSzPct val="45000"/>
              <a:buFont typeface="StarSymbol"/>
              <a:buChar char=""/>
            </a:pPr>
            <a:r>
              <a:rPr lang="en-US" sz="1100">
                <a:solidFill>
                  <a:srgbClr val="000000"/>
                </a:solidFill>
                <a:latin typeface="Arial"/>
              </a:rPr>
              <a:t>4. </a:t>
            </a:r>
            <a:r>
              <a:rPr lang="en-US" sz="1100">
                <a:solidFill>
                  <a:srgbClr val="000000"/>
                </a:solidFill>
                <a:latin typeface="Arial"/>
              </a:rPr>
              <a:t>	</a:t>
            </a:r>
            <a:r>
              <a:rPr lang="en-US" sz="1100">
                <a:solidFill>
                  <a:srgbClr val="000000"/>
                </a:solidFill>
                <a:latin typeface="Arial"/>
              </a:rPr>
              <a:t>Repeat until no candidate row remains.</a:t>
            </a:r>
            <a:endParaRPr/>
          </a:p>
          <a:p>
            <a:pPr lvl="1">
              <a:buSzPct val="45000"/>
              <a:buFont typeface="StarSymbol"/>
              <a:buChar char=""/>
            </a:pPr>
            <a:r>
              <a:rPr lang="en-US" sz="1100">
                <a:solidFill>
                  <a:srgbClr val="000000"/>
                </a:solidFill>
                <a:latin typeface="Arial"/>
              </a:rPr>
              <a:t>Although this discussion focuses on correlated subqueries in SELECT statements, it also applies to correlated UPDATE and DELETE statements.</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398520" y="4762440"/>
            <a:ext cx="5975280" cy="3795840"/>
          </a:xfrm>
          <a:prstGeom prst="rect">
            <a:avLst/>
          </a:prstGeom>
        </p:spPr>
        <p:txBody>
          <a:bodyPr lIns="90360" rIns="90360" tIns="44280" bIns="44280"/>
          <a:p>
            <a:pPr>
              <a:buSzPct val="45000"/>
              <a:buFont typeface="StarSymbol"/>
              <a:buChar char=""/>
            </a:pPr>
            <a:r>
              <a:rPr lang="en-US" sz="1100">
                <a:latin typeface="Arial"/>
              </a:rPr>
              <a:t>Correlated Subqueries (continued)</a:t>
            </a:r>
            <a:endParaRPr/>
          </a:p>
          <a:p>
            <a:pPr lvl="1">
              <a:buSzPct val="45000"/>
              <a:buFont typeface="StarSymbol"/>
              <a:buChar char=""/>
            </a:pPr>
            <a:r>
              <a:rPr lang="en-US" sz="1100">
                <a:solidFill>
                  <a:srgbClr val="000000"/>
                </a:solidFill>
                <a:latin typeface="Arial"/>
              </a:rPr>
              <a:t>A correlated subquery is one way of  “reading” every row in a table, and comparing values in each row against related data. It is used whenever a subquery must return a different result or set of results for each candidate row considered by the main query. In other words, you use a correlated subquery to answer a multipart question whose answer depends on the value in each row processed by the parent statement. </a:t>
            </a:r>
            <a:endParaRPr/>
          </a:p>
          <a:p>
            <a:pPr lvl="1">
              <a:buSzPct val="45000"/>
              <a:buFont typeface="StarSymbol"/>
              <a:buChar char=""/>
            </a:pPr>
            <a:r>
              <a:rPr lang="en-US" sz="1100">
                <a:solidFill>
                  <a:srgbClr val="000000"/>
                </a:solidFill>
                <a:latin typeface="Arial"/>
              </a:rPr>
              <a:t>Oracle performs a correlated subquery when the subquery references a column from a table in the parent query. </a:t>
            </a:r>
            <a:endParaRPr/>
          </a:p>
          <a:p>
            <a:pPr>
              <a:lnSpc>
                <a:spcPct val="100000"/>
              </a:lnSpc>
            </a:pPr>
            <a:endParaRPr/>
          </a:p>
          <a:p>
            <a:pPr>
              <a:lnSpc>
                <a:spcPct val="100000"/>
              </a:lnSpc>
            </a:pPr>
            <a:r>
              <a:rPr lang="en-US" sz="1100">
                <a:solidFill>
                  <a:srgbClr val="000000"/>
                </a:solidFill>
                <a:latin typeface="Courier New"/>
              </a:rPr>
              <a:t>   </a:t>
            </a:r>
            <a:endParaRPr/>
          </a:p>
          <a:p>
            <a:pPr>
              <a:buSzPct val="45000"/>
              <a:buFont typeface="StarSymbol"/>
              <a:buChar char=""/>
            </a:pPr>
            <a:endParaRPr/>
          </a:p>
          <a:p>
            <a:pPr>
              <a:buSzPct val="45000"/>
              <a:buFont typeface="StarSymbol"/>
              <a:buChar char=""/>
            </a:pP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398520" y="4762440"/>
            <a:ext cx="5975280" cy="3795840"/>
          </a:xfrm>
          <a:prstGeom prst="rect">
            <a:avLst/>
          </a:prstGeom>
        </p:spPr>
        <p:txBody>
          <a:bodyPr lIns="90360" rIns="90360" tIns="44280" bIns="44280"/>
          <a:p>
            <a:pPr>
              <a:buSzPct val="45000"/>
              <a:buFont typeface="StarSymbol"/>
              <a:buChar char=""/>
            </a:pPr>
            <a:r>
              <a:rPr lang="en-US" sz="1100">
                <a:latin typeface="Arial"/>
              </a:rPr>
              <a:t>Using Correlated Subqueries</a:t>
            </a:r>
            <a:endParaRPr/>
          </a:p>
          <a:p>
            <a:pPr lvl="1">
              <a:buSzPct val="45000"/>
              <a:buFont typeface="StarSymbol"/>
              <a:buChar char=""/>
            </a:pPr>
            <a:r>
              <a:rPr lang="en-US" sz="1100">
                <a:solidFill>
                  <a:srgbClr val="000000"/>
                </a:solidFill>
                <a:latin typeface="Arial"/>
              </a:rPr>
              <a:t>In the example, we determine which employees earn more than the average salaries for their departments. In this case, the correlated subquery specifically computes the average salary for each department.</a:t>
            </a:r>
            <a:endParaRPr/>
          </a:p>
          <a:p>
            <a:pPr lvl="1">
              <a:buSzPct val="45000"/>
              <a:buFont typeface="StarSymbol"/>
              <a:buChar char=""/>
            </a:pPr>
            <a:r>
              <a:rPr lang="en-US" sz="1100">
                <a:solidFill>
                  <a:srgbClr val="000000"/>
                </a:solidFill>
                <a:latin typeface="Arial"/>
              </a:rPr>
              <a:t>Because the outer query and inner query both use the EMP table in the FROM clause, an alias is given to EMP in each separate SELECT statement for clarity. Not only does the alias make the entire SELECT statement more readable, without the alias the query would not work properly because the inner statement would not be able to distinguish the inner table column from the outer table column.</a:t>
            </a:r>
            <a:endParaRPr/>
          </a:p>
          <a:p>
            <a:pPr>
              <a:buSzPct val="45000"/>
              <a:buFont typeface="StarSymbol"/>
              <a:buChar char=""/>
            </a:pPr>
            <a:r>
              <a:rPr lang="en-US" sz="1100">
                <a:latin typeface="Arial"/>
              </a:rPr>
              <a:t>    </a:t>
            </a:r>
            <a:endParaRPr/>
          </a:p>
          <a:p>
            <a:pPr>
              <a:lnSpc>
                <a:spcPct val="100000"/>
              </a:lnSpc>
            </a:pPr>
            <a:endParaRPr/>
          </a:p>
          <a:p>
            <a:pPr>
              <a:lnSpc>
                <a:spcPct val="100000"/>
              </a:lnSpc>
            </a:pPr>
            <a:r>
              <a:rPr lang="en-US" sz="1100">
                <a:solidFill>
                  <a:srgbClr val="000000"/>
                </a:solidFill>
                <a:latin typeface="Courier New"/>
              </a:rPr>
              <a:t>   </a:t>
            </a: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
        <p:nvSpPr>
          <p:cNvPr id="246" name="CustomShape 2"/>
          <p:cNvSpPr/>
          <p:nvPr/>
        </p:nvSpPr>
        <p:spPr>
          <a:xfrm>
            <a:off x="187200" y="5614920"/>
            <a:ext cx="285840" cy="290520"/>
          </a:xfrm>
          <a:prstGeom prst="rect">
            <a:avLst/>
          </a:prstGeom>
          <a:solidFill>
            <a:srgbClr val="000000"/>
          </a:solidFill>
          <a:ln>
            <a:noFill/>
          </a:ln>
        </p:spPr>
      </p:sp>
      <p:sp>
        <p:nvSpPr>
          <p:cNvPr id="247" name="CustomShape 3"/>
          <p:cNvSpPr/>
          <p:nvPr/>
        </p:nvSpPr>
        <p:spPr>
          <a:xfrm>
            <a:off x="316080" y="5889600"/>
            <a:ext cx="42840" cy="28440"/>
          </a:xfrm>
          <a:prstGeom prst="rect">
            <a:avLst/>
          </a:prstGeom>
          <a:solidFill>
            <a:srgbClr val="ffffff"/>
          </a:solidFill>
          <a:ln>
            <a:noFill/>
          </a:ln>
        </p:spPr>
      </p:sp>
      <p:sp>
        <p:nvSpPr>
          <p:cNvPr id="248" name="CustomShape 4"/>
          <p:cNvSpPr/>
          <p:nvPr/>
        </p:nvSpPr>
        <p:spPr>
          <a:xfrm>
            <a:off x="223920" y="5699160"/>
            <a:ext cx="50760" cy="31680"/>
          </a:xfrm>
          <a:prstGeom prst="rect">
            <a:avLst/>
          </a:prstGeom>
          <a:solidFill>
            <a:srgbClr val="ffffff"/>
          </a:solidFill>
          <a:ln>
            <a:noFill/>
          </a:ln>
        </p:spPr>
      </p:sp>
      <p:sp>
        <p:nvSpPr>
          <p:cNvPr id="249" name="CustomShape 5"/>
          <p:cNvSpPr/>
          <p:nvPr/>
        </p:nvSpPr>
        <p:spPr>
          <a:xfrm>
            <a:off x="398520" y="5699160"/>
            <a:ext cx="54000" cy="31680"/>
          </a:xfrm>
          <a:prstGeom prst="rect">
            <a:avLst/>
          </a:prstGeom>
          <a:solidFill>
            <a:srgbClr val="ffffff"/>
          </a:solidFill>
          <a:ln>
            <a:noFill/>
          </a:ln>
        </p:spPr>
      </p:sp>
      <p:sp>
        <p:nvSpPr>
          <p:cNvPr id="250" name="CustomShape 6"/>
          <p:cNvSpPr/>
          <p:nvPr/>
        </p:nvSpPr>
        <p:spPr>
          <a:xfrm>
            <a:off x="217440" y="5759280"/>
            <a:ext cx="52560" cy="30240"/>
          </a:xfrm>
          <a:prstGeom prst="rect">
            <a:avLst/>
          </a:prstGeom>
          <a:solidFill>
            <a:srgbClr val="ffffff"/>
          </a:solidFill>
          <a:ln>
            <a:noFill/>
          </a:ln>
        </p:spPr>
      </p:sp>
      <p:sp>
        <p:nvSpPr>
          <p:cNvPr id="251" name="CustomShape 7"/>
          <p:cNvSpPr/>
          <p:nvPr/>
        </p:nvSpPr>
        <p:spPr>
          <a:xfrm>
            <a:off x="403200" y="5761080"/>
            <a:ext cx="54000" cy="30240"/>
          </a:xfrm>
          <a:prstGeom prst="rect">
            <a:avLst/>
          </a:prstGeom>
          <a:solidFill>
            <a:srgbClr val="ffffff"/>
          </a:solidFill>
          <a:ln>
            <a:noFill/>
          </a:ln>
        </p:spPr>
      </p:sp>
      <p:sp>
        <p:nvSpPr>
          <p:cNvPr id="252" name="CustomShape 8"/>
          <p:cNvSpPr/>
          <p:nvPr/>
        </p:nvSpPr>
        <p:spPr>
          <a:xfrm>
            <a:off x="257040" y="5640480"/>
            <a:ext cx="46080" cy="44280"/>
          </a:xfrm>
          <a:prstGeom prst="rect">
            <a:avLst/>
          </a:prstGeom>
          <a:solidFill>
            <a:srgbClr val="ffffff"/>
          </a:solidFill>
          <a:ln>
            <a:noFill/>
          </a:ln>
        </p:spPr>
      </p:sp>
      <p:sp>
        <p:nvSpPr>
          <p:cNvPr id="253" name="CustomShape 9"/>
          <p:cNvSpPr/>
          <p:nvPr/>
        </p:nvSpPr>
        <p:spPr>
          <a:xfrm>
            <a:off x="363600" y="5643720"/>
            <a:ext cx="44280" cy="47520"/>
          </a:xfrm>
          <a:prstGeom prst="rect">
            <a:avLst/>
          </a:prstGeom>
          <a:solidFill>
            <a:srgbClr val="ffffff"/>
          </a:solidFill>
          <a:ln>
            <a:noFill/>
          </a:ln>
        </p:spPr>
      </p:sp>
      <p:sp>
        <p:nvSpPr>
          <p:cNvPr id="254" name="CustomShape 10"/>
          <p:cNvSpPr/>
          <p:nvPr/>
        </p:nvSpPr>
        <p:spPr>
          <a:xfrm>
            <a:off x="322200" y="5624640"/>
            <a:ext cx="28800" cy="48960"/>
          </a:xfrm>
          <a:prstGeom prst="rect">
            <a:avLst/>
          </a:prstGeom>
          <a:solidFill>
            <a:srgbClr val="ffffff"/>
          </a:solidFill>
          <a:ln>
            <a:noFill/>
          </a:ln>
        </p:spPr>
      </p:sp>
      <p:sp>
        <p:nvSpPr>
          <p:cNvPr id="255" name="CustomShape 11"/>
          <p:cNvSpPr/>
          <p:nvPr/>
        </p:nvSpPr>
        <p:spPr>
          <a:xfrm>
            <a:off x="282600" y="5697360"/>
            <a:ext cx="106200" cy="181080"/>
          </a:xfrm>
          <a:prstGeom prst="rect">
            <a:avLst/>
          </a:prstGeom>
          <a:solidFill>
            <a:srgbClr val="ffffff"/>
          </a:solidFill>
          <a:ln>
            <a:noFill/>
          </a:ln>
        </p:spPr>
      </p:sp>
      <p:sp>
        <p:nvSpPr>
          <p:cNvPr id="256" name="CustomShape 12"/>
          <p:cNvSpPr/>
          <p:nvPr/>
        </p:nvSpPr>
        <p:spPr>
          <a:xfrm>
            <a:off x="325440" y="5730840"/>
            <a:ext cx="27000" cy="136440"/>
          </a:xfrm>
          <a:prstGeom prst="rect">
            <a:avLst/>
          </a:prstGeom>
          <a:solidFill>
            <a:srgbClr val="000000"/>
          </a:solid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388440" y="4759200"/>
            <a:ext cx="5899320" cy="3795840"/>
          </a:xfrm>
          <a:prstGeom prst="rect">
            <a:avLst/>
          </a:prstGeom>
        </p:spPr>
        <p:txBody>
          <a:bodyPr lIns="90360" rIns="90360" tIns="44280" bIns="44280"/>
          <a:p>
            <a:pPr>
              <a:buSzPct val="45000"/>
              <a:buFont typeface="StarSymbol"/>
              <a:buChar char=""/>
            </a:pPr>
            <a:r>
              <a:rPr lang="en-US" sz="1100">
                <a:latin typeface="Arial"/>
              </a:rPr>
              <a:t>EXISTS Operator</a:t>
            </a:r>
            <a:endParaRPr/>
          </a:p>
          <a:p>
            <a:pPr lvl="1">
              <a:buSzPct val="45000"/>
              <a:buFont typeface="StarSymbol"/>
              <a:buChar char=""/>
            </a:pPr>
            <a:r>
              <a:rPr lang="en-US" sz="1100">
                <a:solidFill>
                  <a:srgbClr val="000000"/>
                </a:solidFill>
                <a:latin typeface="Arial"/>
              </a:rPr>
              <a:t>With nesting SELECT statements, all logical operators are valid. In addition, you can use the EXISTS operator. This operator is frequently used with correlated subqueries. It tests whether a value is there. If the value exists, it returns TRUE; if the value does not exist, it returns FALSE. Similarly, NOT EXISTS ensures that a value is not there. </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409320" y="4765680"/>
            <a:ext cx="5995800" cy="3749760"/>
          </a:xfrm>
          <a:prstGeom prst="rect">
            <a:avLst/>
          </a:prstGeom>
        </p:spPr>
        <p:txBody>
          <a:bodyPr lIns="92160" rIns="92160" tIns="46080" bIns="46080"/>
          <a:p>
            <a:pPr>
              <a:buSzPct val="45000"/>
              <a:buFont typeface="StarSymbol"/>
              <a:buChar char=""/>
            </a:pPr>
            <a:r>
              <a:rPr lang="en-US" sz="1100">
                <a:latin typeface="Arial"/>
              </a:rPr>
              <a:t>Using the EXISTS Operator</a:t>
            </a:r>
            <a:endParaRPr/>
          </a:p>
          <a:p>
            <a:pPr lvl="1">
              <a:buSzPct val="45000"/>
              <a:buFont typeface="StarSymbol"/>
              <a:buChar char=""/>
            </a:pPr>
            <a:r>
              <a:rPr lang="en-US" sz="1100">
                <a:solidFill>
                  <a:srgbClr val="000000"/>
                </a:solidFill>
                <a:latin typeface="Arial"/>
              </a:rPr>
              <a:t>The EXISTS operator ensures that the search in the inner query will not continue when at least one match is found for the manager and employee numbers.</a:t>
            </a: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a:buSzPct val="45000"/>
              <a:buFont typeface="StarSymbol"/>
              <a:buChar char=""/>
            </a:pP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3959280" y="-1440"/>
            <a:ext cx="3033720" cy="468000"/>
          </a:xfrm>
          <a:prstGeom prst="rect">
            <a:avLst/>
          </a:prstGeom>
          <a:noFill/>
          <a:ln>
            <a:noFill/>
          </a:ln>
        </p:spPr>
      </p:sp>
      <p:sp>
        <p:nvSpPr>
          <p:cNvPr id="213" name="CustomShape 2"/>
          <p:cNvSpPr/>
          <p:nvPr/>
        </p:nvSpPr>
        <p:spPr>
          <a:xfrm>
            <a:off x="-3240" y="-1440"/>
            <a:ext cx="3030480" cy="468000"/>
          </a:xfrm>
          <a:prstGeom prst="rect">
            <a:avLst/>
          </a:prstGeom>
          <a:noFill/>
          <a:ln>
            <a:noFill/>
          </a:ln>
        </p:spPr>
      </p:sp>
      <p:sp>
        <p:nvSpPr>
          <p:cNvPr id="214" name="TextShape 3"/>
          <p:cNvSpPr txBox="1"/>
          <p:nvPr/>
        </p:nvSpPr>
        <p:spPr>
          <a:xfrm>
            <a:off x="582480" y="5221440"/>
            <a:ext cx="5826240" cy="3466800"/>
          </a:xfrm>
          <a:prstGeom prst="rect">
            <a:avLst/>
          </a:prstGeom>
        </p:spPr>
        <p:txBody>
          <a:bodyPr lIns="12960" rIns="12960" tIns="12960" bIns="12960"/>
          <a:p>
            <a:pPr/>
            <a:r>
              <a:rPr b="1" lang="en-US" sz="1200">
                <a:latin typeface="Arial"/>
              </a:rPr>
              <a:t>Objectives</a:t>
            </a:r>
            <a:endParaRPr/>
          </a:p>
          <a:p>
            <a:pPr lvl="1"/>
            <a:r>
              <a:rPr b="1" lang="en-US" sz="1200">
                <a:solidFill>
                  <a:srgbClr val="000000"/>
                </a:solidFill>
                <a:latin typeface="Arial"/>
              </a:rPr>
              <a:t>In this lesson, you learn about more-advanced features of the </a:t>
            </a:r>
            <a:r>
              <a:rPr b="1" lang="en-US" sz="1200">
                <a:solidFill>
                  <a:srgbClr val="000000"/>
                </a:solidFill>
                <a:latin typeface="Courier New"/>
              </a:rPr>
              <a:t>SELECT</a:t>
            </a:r>
            <a:r>
              <a:rPr b="1" lang="en-US" sz="1200">
                <a:solidFill>
                  <a:srgbClr val="000000"/>
                </a:solidFill>
                <a:latin typeface="Arial"/>
              </a:rPr>
              <a:t> statement. You can write subqueries in the </a:t>
            </a:r>
            <a:r>
              <a:rPr b="1" lang="en-US" sz="1200">
                <a:solidFill>
                  <a:srgbClr val="000000"/>
                </a:solidFill>
                <a:latin typeface="Courier New"/>
              </a:rPr>
              <a:t>WHERE</a:t>
            </a:r>
            <a:r>
              <a:rPr b="1" lang="en-US" sz="1200">
                <a:solidFill>
                  <a:srgbClr val="000000"/>
                </a:solidFill>
                <a:latin typeface="Arial"/>
              </a:rPr>
              <a:t> clause of another SQL statement to obtain values based on an unknown conditional value. This lesson covers single-row subqueries and multiple-row subqueries.</a:t>
            </a:r>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409320" y="4765680"/>
            <a:ext cx="5995800" cy="3749760"/>
          </a:xfrm>
          <a:prstGeom prst="rect">
            <a:avLst/>
          </a:prstGeom>
        </p:spPr>
        <p:txBody>
          <a:bodyPr lIns="92160" rIns="92160" tIns="46080" bIns="46080"/>
          <a:p>
            <a:pPr>
              <a:buSzPct val="45000"/>
              <a:buFont typeface="StarSymbol"/>
              <a:buChar char=""/>
            </a:pPr>
            <a:r>
              <a:rPr lang="en-US" sz="1100">
                <a:latin typeface="Arial"/>
              </a:rPr>
              <a:t>Using the EXISTS Operator (continued)</a:t>
            </a:r>
            <a:endParaRPr/>
          </a:p>
          <a:p>
            <a:pPr lvl="1">
              <a:buSzPct val="45000"/>
              <a:buFont typeface="StarSymbol"/>
              <a:buChar char=""/>
            </a:pPr>
            <a:r>
              <a:rPr lang="en-US" sz="1100">
                <a:solidFill>
                  <a:srgbClr val="000000"/>
                </a:solidFill>
                <a:latin typeface="Arial"/>
              </a:rPr>
              <a:t>Note that the inner SELECT does not need to return a specific value, so a literal can be selected. From a performance standpoint, it is faster to select a constant than a column.</a:t>
            </a:r>
            <a:endParaRPr/>
          </a:p>
          <a:p>
            <a:pPr lvl="1">
              <a:buSzPct val="45000"/>
              <a:buFont typeface="StarSymbol"/>
              <a:buChar char=""/>
            </a:pPr>
            <a:r>
              <a:rPr b="1" lang="en-US" sz="1100">
                <a:solidFill>
                  <a:srgbClr val="000000"/>
                </a:solidFill>
                <a:latin typeface="Arial"/>
              </a:rPr>
              <a:t>Alternative</a:t>
            </a:r>
            <a:r>
              <a:rPr lang="en-US" sz="1100">
                <a:solidFill>
                  <a:srgbClr val="000000"/>
                </a:solidFill>
                <a:latin typeface="Arial"/>
              </a:rPr>
              <a:t> </a:t>
            </a:r>
            <a:r>
              <a:rPr b="1" lang="en-US" sz="1100">
                <a:solidFill>
                  <a:srgbClr val="000000"/>
                </a:solidFill>
                <a:latin typeface="Arial"/>
              </a:rPr>
              <a:t>Solution</a:t>
            </a: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r>
              <a:rPr lang="en-US" sz="1100">
                <a:solidFill>
                  <a:srgbClr val="000000"/>
                </a:solidFill>
                <a:latin typeface="Arial"/>
              </a:rPr>
              <a:t>As shown in the previous example, a NOT IN construct can be used as an alternative for a NOT EXISTS. However, caution should be used. NOT IN evaluates to FALSE if any member of the set is NULL. In that case your query will not return any rows.</a:t>
            </a: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a:buSzPct val="45000"/>
              <a:buFont typeface="StarSymbol"/>
              <a:buChar char=""/>
            </a:pPr>
            <a:endParaRPr/>
          </a:p>
        </p:txBody>
      </p:sp>
      <p:sp>
        <p:nvSpPr>
          <p:cNvPr id="260" name="CustomShape 2"/>
          <p:cNvSpPr/>
          <p:nvPr/>
        </p:nvSpPr>
        <p:spPr>
          <a:xfrm>
            <a:off x="169920" y="5057640"/>
            <a:ext cx="284040" cy="290520"/>
          </a:xfrm>
          <a:prstGeom prst="rect">
            <a:avLst/>
          </a:prstGeom>
          <a:solidFill>
            <a:srgbClr val="000000"/>
          </a:solidFill>
          <a:ln>
            <a:noFill/>
          </a:ln>
        </p:spPr>
      </p:sp>
      <p:sp>
        <p:nvSpPr>
          <p:cNvPr id="261" name="CustomShape 3"/>
          <p:cNvSpPr/>
          <p:nvPr/>
        </p:nvSpPr>
        <p:spPr>
          <a:xfrm>
            <a:off x="299880" y="5332320"/>
            <a:ext cx="39960" cy="30240"/>
          </a:xfrm>
          <a:prstGeom prst="rect">
            <a:avLst/>
          </a:prstGeom>
          <a:solidFill>
            <a:srgbClr val="ffffff"/>
          </a:solidFill>
          <a:ln>
            <a:noFill/>
          </a:ln>
        </p:spPr>
      </p:sp>
      <p:sp>
        <p:nvSpPr>
          <p:cNvPr id="262" name="CustomShape 4"/>
          <p:cNvSpPr/>
          <p:nvPr/>
        </p:nvSpPr>
        <p:spPr>
          <a:xfrm>
            <a:off x="204840" y="5141880"/>
            <a:ext cx="49320" cy="31680"/>
          </a:xfrm>
          <a:prstGeom prst="rect">
            <a:avLst/>
          </a:prstGeom>
          <a:solidFill>
            <a:srgbClr val="ffffff"/>
          </a:solidFill>
          <a:ln>
            <a:noFill/>
          </a:ln>
        </p:spPr>
      </p:sp>
      <p:sp>
        <p:nvSpPr>
          <p:cNvPr id="263" name="CustomShape 5"/>
          <p:cNvSpPr/>
          <p:nvPr/>
        </p:nvSpPr>
        <p:spPr>
          <a:xfrm>
            <a:off x="379440" y="5141880"/>
            <a:ext cx="54000" cy="31680"/>
          </a:xfrm>
          <a:prstGeom prst="rect">
            <a:avLst/>
          </a:prstGeom>
          <a:solidFill>
            <a:srgbClr val="ffffff"/>
          </a:solidFill>
          <a:ln>
            <a:noFill/>
          </a:ln>
        </p:spPr>
      </p:sp>
      <p:sp>
        <p:nvSpPr>
          <p:cNvPr id="264" name="CustomShape 6"/>
          <p:cNvSpPr/>
          <p:nvPr/>
        </p:nvSpPr>
        <p:spPr>
          <a:xfrm>
            <a:off x="196920" y="5202360"/>
            <a:ext cx="54000" cy="29880"/>
          </a:xfrm>
          <a:prstGeom prst="rect">
            <a:avLst/>
          </a:prstGeom>
          <a:solidFill>
            <a:srgbClr val="ffffff"/>
          </a:solidFill>
          <a:ln>
            <a:noFill/>
          </a:ln>
        </p:spPr>
      </p:sp>
      <p:sp>
        <p:nvSpPr>
          <p:cNvPr id="265" name="CustomShape 7"/>
          <p:cNvSpPr/>
          <p:nvPr/>
        </p:nvSpPr>
        <p:spPr>
          <a:xfrm>
            <a:off x="384120" y="5203800"/>
            <a:ext cx="54000" cy="30240"/>
          </a:xfrm>
          <a:prstGeom prst="rect">
            <a:avLst/>
          </a:prstGeom>
          <a:solidFill>
            <a:srgbClr val="ffffff"/>
          </a:solidFill>
          <a:ln>
            <a:noFill/>
          </a:ln>
        </p:spPr>
      </p:sp>
      <p:sp>
        <p:nvSpPr>
          <p:cNvPr id="266" name="CustomShape 8"/>
          <p:cNvSpPr/>
          <p:nvPr/>
        </p:nvSpPr>
        <p:spPr>
          <a:xfrm>
            <a:off x="239760" y="5081760"/>
            <a:ext cx="42840" cy="47520"/>
          </a:xfrm>
          <a:prstGeom prst="rect">
            <a:avLst/>
          </a:prstGeom>
          <a:solidFill>
            <a:srgbClr val="ffffff"/>
          </a:solidFill>
          <a:ln>
            <a:noFill/>
          </a:ln>
        </p:spPr>
      </p:sp>
      <p:sp>
        <p:nvSpPr>
          <p:cNvPr id="267" name="CustomShape 9"/>
          <p:cNvSpPr/>
          <p:nvPr/>
        </p:nvSpPr>
        <p:spPr>
          <a:xfrm>
            <a:off x="344520" y="5084640"/>
            <a:ext cx="44280" cy="49320"/>
          </a:xfrm>
          <a:prstGeom prst="rect">
            <a:avLst/>
          </a:prstGeom>
          <a:solidFill>
            <a:srgbClr val="ffffff"/>
          </a:solidFill>
          <a:ln>
            <a:noFill/>
          </a:ln>
        </p:spPr>
      </p:sp>
      <p:sp>
        <p:nvSpPr>
          <p:cNvPr id="268" name="CustomShape 10"/>
          <p:cNvSpPr/>
          <p:nvPr/>
        </p:nvSpPr>
        <p:spPr>
          <a:xfrm>
            <a:off x="304920" y="5068800"/>
            <a:ext cx="27000" cy="47880"/>
          </a:xfrm>
          <a:prstGeom prst="rect">
            <a:avLst/>
          </a:prstGeom>
          <a:solidFill>
            <a:srgbClr val="ffffff"/>
          </a:solidFill>
          <a:ln>
            <a:noFill/>
          </a:ln>
        </p:spPr>
      </p:sp>
      <p:sp>
        <p:nvSpPr>
          <p:cNvPr id="269" name="CustomShape 11"/>
          <p:cNvSpPr/>
          <p:nvPr/>
        </p:nvSpPr>
        <p:spPr>
          <a:xfrm>
            <a:off x="262080" y="5140440"/>
            <a:ext cx="109440" cy="182520"/>
          </a:xfrm>
          <a:prstGeom prst="rect">
            <a:avLst/>
          </a:prstGeom>
          <a:solidFill>
            <a:srgbClr val="ffffff"/>
          </a:solidFill>
          <a:ln>
            <a:noFill/>
          </a:ln>
        </p:spPr>
      </p:sp>
      <p:sp>
        <p:nvSpPr>
          <p:cNvPr id="270" name="CustomShape 12"/>
          <p:cNvSpPr/>
          <p:nvPr/>
        </p:nvSpPr>
        <p:spPr>
          <a:xfrm>
            <a:off x="307800" y="5173560"/>
            <a:ext cx="27000" cy="138240"/>
          </a:xfrm>
          <a:prstGeom prst="rect">
            <a:avLst/>
          </a:prstGeom>
          <a:solidFill>
            <a:srgbClr val="000000"/>
          </a:solidFill>
          <a:ln>
            <a:noFill/>
          </a:ln>
        </p:spPr>
      </p:sp>
      <p:sp>
        <p:nvSpPr>
          <p:cNvPr id="271" name="CustomShape 13"/>
          <p:cNvSpPr/>
          <p:nvPr/>
        </p:nvSpPr>
        <p:spPr>
          <a:xfrm>
            <a:off x="600120" y="5688000"/>
            <a:ext cx="5643360" cy="755640"/>
          </a:xfrm>
          <a:prstGeom prst="rect">
            <a:avLst/>
          </a:prstGeom>
          <a:noFill/>
          <a:ln w="12600">
            <a:solidFill>
              <a:srgbClr val="000000"/>
            </a:solidFill>
            <a:miter/>
          </a:ln>
        </p:spPr>
        <p:txBody>
          <a:bodyPr wrap="none" lIns="90360" rIns="90360" tIns="44280" bIns="44280" anchor="ctr"/>
          <a:p>
            <a:pPr>
              <a:lnSpc>
                <a:spcPct val="100000"/>
              </a:lnSpc>
            </a:pPr>
            <a:r>
              <a:rPr b="1" lang="en-US" sz="1100">
                <a:solidFill>
                  <a:srgbClr val="000000"/>
                </a:solidFill>
                <a:latin typeface="Courier New"/>
              </a:rPr>
              <a:t>SQL&gt; SELECT deptno, dname</a:t>
            </a:r>
            <a:endParaRPr/>
          </a:p>
          <a:p>
            <a:pPr>
              <a:lnSpc>
                <a:spcPct val="100000"/>
              </a:lnSpc>
            </a:pPr>
            <a:r>
              <a:rPr b="1" lang="en-US" sz="1100">
                <a:solidFill>
                  <a:srgbClr val="000000"/>
                </a:solidFill>
                <a:latin typeface="Courier New"/>
              </a:rPr>
              <a:t>  </a:t>
            </a:r>
            <a:r>
              <a:rPr b="1" lang="en-US" sz="1100">
                <a:solidFill>
                  <a:srgbClr val="000000"/>
                </a:solidFill>
                <a:latin typeface="Courier New"/>
              </a:rPr>
              <a:t>2  FROM   dept</a:t>
            </a:r>
            <a:endParaRPr/>
          </a:p>
          <a:p>
            <a:pPr>
              <a:lnSpc>
                <a:spcPct val="100000"/>
              </a:lnSpc>
            </a:pPr>
            <a:r>
              <a:rPr b="1" lang="en-US" sz="1100">
                <a:solidFill>
                  <a:srgbClr val="000000"/>
                </a:solidFill>
                <a:latin typeface="Courier New"/>
              </a:rPr>
              <a:t>  </a:t>
            </a:r>
            <a:r>
              <a:rPr b="1" lang="en-US" sz="1100">
                <a:solidFill>
                  <a:srgbClr val="000000"/>
                </a:solidFill>
                <a:latin typeface="Courier New"/>
              </a:rPr>
              <a:t>3  WHERE  deptno NOT IN (SELECT deptno</a:t>
            </a:r>
            <a:endParaRPr/>
          </a:p>
          <a:p>
            <a:pPr>
              <a:lnSpc>
                <a:spcPct val="100000"/>
              </a:lnSpc>
            </a:pPr>
            <a:r>
              <a:rPr b="1" lang="en-US" sz="1100">
                <a:solidFill>
                  <a:srgbClr val="000000"/>
                </a:solidFill>
                <a:latin typeface="Courier New"/>
              </a:rPr>
              <a:t>  </a:t>
            </a:r>
            <a:r>
              <a:rPr b="1" lang="en-US" sz="1100">
                <a:solidFill>
                  <a:srgbClr val="000000"/>
                </a:solidFill>
                <a:latin typeface="Courier New"/>
              </a:rPr>
              <a:t>4                        FROM   emp);</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398160" y="4762440"/>
            <a:ext cx="5964120" cy="3795840"/>
          </a:xfrm>
          <a:prstGeom prst="rect">
            <a:avLst/>
          </a:prstGeom>
        </p:spPr>
        <p:txBody>
          <a:bodyPr lIns="90360" rIns="90360" tIns="44280" bIns="44280"/>
          <a:p>
            <a:pPr>
              <a:buSzPct val="45000"/>
              <a:buFont typeface="StarSymbol"/>
              <a:buChar char=""/>
            </a:pPr>
            <a:r>
              <a:rPr lang="en-US" sz="1100">
                <a:latin typeface="Arial"/>
              </a:rPr>
              <a:t>Using Correlated Subqueries  </a:t>
            </a:r>
            <a:endParaRPr/>
          </a:p>
          <a:p>
            <a:pPr lvl="1">
              <a:buSzPct val="45000"/>
              <a:buFont typeface="StarSymbol"/>
              <a:buChar char=""/>
            </a:pPr>
            <a:r>
              <a:rPr lang="en-US" sz="1100">
                <a:solidFill>
                  <a:srgbClr val="000000"/>
                </a:solidFill>
                <a:latin typeface="Arial"/>
              </a:rPr>
              <a:t>In the case of the UPDATE statement, you can use a correlated subquery to update rows in one table based on rows from another table.</a:t>
            </a:r>
            <a:endParaRPr/>
          </a:p>
          <a:p>
            <a:pPr lvl="1">
              <a:buSzPct val="45000"/>
              <a:buFont typeface="StarSymbol"/>
              <a:buChar char=""/>
            </a:pPr>
            <a:r>
              <a:rPr b="1" lang="en-US" sz="1100">
                <a:solidFill>
                  <a:srgbClr val="000000"/>
                </a:solidFill>
                <a:latin typeface="Arial"/>
              </a:rPr>
              <a:t>Example</a:t>
            </a:r>
            <a:endParaRPr/>
          </a:p>
          <a:p>
            <a:pPr lvl="1">
              <a:buSzPct val="45000"/>
              <a:buFont typeface="StarSymbol"/>
              <a:buChar char=""/>
            </a:pPr>
            <a:r>
              <a:rPr lang="en-US" sz="1100">
                <a:solidFill>
                  <a:srgbClr val="000000"/>
                </a:solidFill>
                <a:latin typeface="Arial"/>
              </a:rPr>
              <a:t>Denormalize the EMP table by adding a column to store the department name. Then populate the table using a correlated update.</a:t>
            </a:r>
            <a:endParaRPr/>
          </a:p>
        </p:txBody>
      </p:sp>
      <p:sp>
        <p:nvSpPr>
          <p:cNvPr id="273" name="CustomShape 2"/>
          <p:cNvSpPr/>
          <p:nvPr/>
        </p:nvSpPr>
        <p:spPr>
          <a:xfrm>
            <a:off x="571680" y="6029280"/>
            <a:ext cx="5643360" cy="420840"/>
          </a:xfrm>
          <a:prstGeom prst="rect">
            <a:avLst/>
          </a:prstGeom>
          <a:noFill/>
          <a:ln w="12600">
            <a:solidFill>
              <a:srgbClr val="000000"/>
            </a:solidFill>
            <a:miter/>
          </a:ln>
        </p:spPr>
        <p:txBody>
          <a:bodyPr wrap="none" lIns="92160" rIns="92160" tIns="46080" bIns="46080" anchor="ctr"/>
          <a:p>
            <a:pPr>
              <a:lnSpc>
                <a:spcPct val="100000"/>
              </a:lnSpc>
            </a:pPr>
            <a:r>
              <a:rPr b="1" lang="en-US" sz="1100">
                <a:solidFill>
                  <a:srgbClr val="000000"/>
                </a:solidFill>
                <a:latin typeface="Courier New"/>
              </a:rPr>
              <a:t>SQL&gt; ALTER TABLE emp</a:t>
            </a:r>
            <a:endParaRPr/>
          </a:p>
          <a:p>
            <a:pPr>
              <a:lnSpc>
                <a:spcPct val="100000"/>
              </a:lnSpc>
            </a:pPr>
            <a:r>
              <a:rPr b="1" lang="en-US" sz="1100">
                <a:solidFill>
                  <a:srgbClr val="000000"/>
                </a:solidFill>
                <a:latin typeface="Courier New"/>
              </a:rPr>
              <a:t>  </a:t>
            </a:r>
            <a:r>
              <a:rPr b="1" lang="en-US" sz="1100">
                <a:solidFill>
                  <a:srgbClr val="000000"/>
                </a:solidFill>
                <a:latin typeface="Courier New"/>
              </a:rPr>
              <a:t>2  ADD(dname VARCHAR2(14))</a:t>
            </a:r>
            <a:r>
              <a:rPr lang="en-US" sz="1100">
                <a:solidFill>
                  <a:srgbClr val="000000"/>
                </a:solidFill>
                <a:latin typeface="Courier New"/>
              </a:rPr>
              <a:t>;</a:t>
            </a:r>
            <a:endParaRPr/>
          </a:p>
        </p:txBody>
      </p:sp>
      <p:sp>
        <p:nvSpPr>
          <p:cNvPr id="274" name="CustomShape 3"/>
          <p:cNvSpPr/>
          <p:nvPr/>
        </p:nvSpPr>
        <p:spPr>
          <a:xfrm>
            <a:off x="571680" y="6610320"/>
            <a:ext cx="5643360" cy="738360"/>
          </a:xfrm>
          <a:prstGeom prst="rect">
            <a:avLst/>
          </a:prstGeom>
          <a:noFill/>
          <a:ln w="12600">
            <a:solidFill>
              <a:srgbClr val="000000"/>
            </a:solidFill>
            <a:miter/>
          </a:ln>
        </p:spPr>
        <p:txBody>
          <a:bodyPr wrap="none" lIns="92160" rIns="92160" tIns="46080" bIns="46080" anchor="ctr"/>
          <a:p>
            <a:pPr>
              <a:lnSpc>
                <a:spcPct val="100000"/>
              </a:lnSpc>
            </a:pPr>
            <a:r>
              <a:rPr b="1" lang="en-US" sz="1100">
                <a:solidFill>
                  <a:srgbClr val="000000"/>
                </a:solidFill>
                <a:latin typeface="Courier New"/>
              </a:rPr>
              <a:t>SQL&gt; UPDATE emp e</a:t>
            </a:r>
            <a:endParaRPr/>
          </a:p>
          <a:p>
            <a:pPr>
              <a:lnSpc>
                <a:spcPct val="100000"/>
              </a:lnSpc>
            </a:pPr>
            <a:r>
              <a:rPr b="1" lang="en-US" sz="1100">
                <a:solidFill>
                  <a:srgbClr val="000000"/>
                </a:solidFill>
                <a:latin typeface="Courier New"/>
              </a:rPr>
              <a:t>  </a:t>
            </a:r>
            <a:r>
              <a:rPr b="1" lang="en-US" sz="1100">
                <a:solidFill>
                  <a:srgbClr val="000000"/>
                </a:solidFill>
                <a:latin typeface="Courier New"/>
              </a:rPr>
              <a:t>2  SET    dname = (SELECT dname</a:t>
            </a:r>
            <a:endParaRPr/>
          </a:p>
          <a:p>
            <a:pPr>
              <a:lnSpc>
                <a:spcPct val="100000"/>
              </a:lnSpc>
            </a:pPr>
            <a:r>
              <a:rPr b="1" lang="en-US" sz="1100">
                <a:solidFill>
                  <a:srgbClr val="000000"/>
                </a:solidFill>
                <a:latin typeface="Courier New"/>
              </a:rPr>
              <a:t>  </a:t>
            </a:r>
            <a:r>
              <a:rPr b="1" lang="en-US" sz="1100">
                <a:solidFill>
                  <a:srgbClr val="000000"/>
                </a:solidFill>
                <a:latin typeface="Courier New"/>
              </a:rPr>
              <a:t>3                  FROM   dept d</a:t>
            </a:r>
            <a:endParaRPr/>
          </a:p>
          <a:p>
            <a:pPr>
              <a:lnSpc>
                <a:spcPct val="100000"/>
              </a:lnSpc>
            </a:pPr>
            <a:r>
              <a:rPr b="1" lang="en-US" sz="1100">
                <a:solidFill>
                  <a:srgbClr val="000000"/>
                </a:solidFill>
                <a:latin typeface="Courier New"/>
              </a:rPr>
              <a:t>  </a:t>
            </a:r>
            <a:r>
              <a:rPr b="1" lang="en-US" sz="1100">
                <a:solidFill>
                  <a:srgbClr val="000000"/>
                </a:solidFill>
                <a:latin typeface="Courier New"/>
              </a:rPr>
              <a:t>4                  WHERE  e.deptno = d.deptno)</a:t>
            </a:r>
            <a:r>
              <a:rPr lang="en-US" sz="1100">
                <a:solidFill>
                  <a:srgbClr val="000000"/>
                </a:solidFill>
                <a:latin typeface="Courier New"/>
              </a:rPr>
              <a:t>;</a:t>
            </a:r>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TextShape 1"/>
          <p:cNvSpPr txBox="1"/>
          <p:nvPr/>
        </p:nvSpPr>
        <p:spPr>
          <a:xfrm>
            <a:off x="398520" y="4759200"/>
            <a:ext cx="5935680" cy="3749760"/>
          </a:xfrm>
          <a:prstGeom prst="rect">
            <a:avLst/>
          </a:prstGeom>
        </p:spPr>
        <p:txBody>
          <a:bodyPr lIns="92160" rIns="92160" tIns="46080" bIns="46080"/>
          <a:p>
            <a:pPr>
              <a:buSzPct val="45000"/>
              <a:buFont typeface="StarSymbol"/>
              <a:buChar char=""/>
            </a:pPr>
            <a:r>
              <a:rPr lang="en-US" sz="1100">
                <a:latin typeface="Arial"/>
              </a:rPr>
              <a:t>Using Correlated Subqueries (continued)</a:t>
            </a:r>
            <a:endParaRPr/>
          </a:p>
          <a:p>
            <a:pPr lvl="1">
              <a:buSzPct val="45000"/>
              <a:buFont typeface="StarSymbol"/>
              <a:buChar char=""/>
            </a:pPr>
            <a:r>
              <a:rPr lang="en-US" sz="1100">
                <a:solidFill>
                  <a:srgbClr val="000000"/>
                </a:solidFill>
                <a:latin typeface="Arial"/>
              </a:rPr>
              <a:t>In the case of a DELETE statement, you can use a correlated subquery to delete only those rows that also exist in another table.</a:t>
            </a:r>
            <a:endParaRPr/>
          </a:p>
          <a:p>
            <a:pPr lvl="1">
              <a:buSzPct val="45000"/>
              <a:buFont typeface="StarSymbol"/>
              <a:buChar char=""/>
            </a:pPr>
            <a:r>
              <a:rPr b="1" lang="en-US" sz="1100">
                <a:solidFill>
                  <a:srgbClr val="000000"/>
                </a:solidFill>
                <a:latin typeface="Arial"/>
              </a:rPr>
              <a:t>Example</a:t>
            </a:r>
            <a:endParaRPr/>
          </a:p>
          <a:p>
            <a:pPr lvl="1">
              <a:buSzPct val="45000"/>
              <a:buFont typeface="StarSymbol"/>
              <a:buChar char=""/>
            </a:pPr>
            <a:r>
              <a:rPr lang="en-US" sz="1100">
                <a:solidFill>
                  <a:srgbClr val="000000"/>
                </a:solidFill>
                <a:latin typeface="Arial"/>
              </a:rPr>
              <a:t>Write a query to find all records with duplicate employee numbers and delete the duplicate rows from the EMP table.</a:t>
            </a: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endParaRPr/>
          </a:p>
          <a:p>
            <a:pPr lvl="1">
              <a:buSzPct val="45000"/>
              <a:buFont typeface="StarSymbol"/>
              <a:buChar char=""/>
            </a:pPr>
            <a:r>
              <a:rPr b="1" lang="en-US" sz="1100">
                <a:solidFill>
                  <a:srgbClr val="000000"/>
                </a:solidFill>
                <a:latin typeface="Arial"/>
              </a:rPr>
              <a:t>Note: </a:t>
            </a:r>
            <a:r>
              <a:rPr lang="en-US" sz="1100">
                <a:solidFill>
                  <a:srgbClr val="000000"/>
                </a:solidFill>
                <a:latin typeface="Arial"/>
              </a:rPr>
              <a:t>The FOR UPDATE clause locks the rows selected by the query. Other users cannot lock or update the selected rows until you end your transaction.</a:t>
            </a:r>
            <a:endParaRPr/>
          </a:p>
        </p:txBody>
      </p:sp>
      <p:sp>
        <p:nvSpPr>
          <p:cNvPr id="276" name="CustomShape 2"/>
          <p:cNvSpPr/>
          <p:nvPr/>
        </p:nvSpPr>
        <p:spPr>
          <a:xfrm>
            <a:off x="600120" y="6022800"/>
            <a:ext cx="5643360" cy="1044720"/>
          </a:xfrm>
          <a:prstGeom prst="rect">
            <a:avLst/>
          </a:prstGeom>
          <a:noFill/>
          <a:ln w="12600">
            <a:solidFill>
              <a:srgbClr val="000000"/>
            </a:solidFill>
            <a:miter/>
          </a:ln>
        </p:spPr>
        <p:txBody>
          <a:bodyPr wrap="none" lIns="90360" rIns="90360" tIns="44280" bIns="44280" anchor="ctr"/>
          <a:p>
            <a:pPr>
              <a:lnSpc>
                <a:spcPct val="100000"/>
              </a:lnSpc>
            </a:pPr>
            <a:r>
              <a:rPr b="1" lang="en-US" sz="1100">
                <a:solidFill>
                  <a:srgbClr val="000000"/>
                </a:solidFill>
                <a:latin typeface="Courier New"/>
              </a:rPr>
              <a:t>SQL&gt; SELECT ename</a:t>
            </a:r>
            <a:endParaRPr/>
          </a:p>
          <a:p>
            <a:pPr>
              <a:lnSpc>
                <a:spcPct val="100000"/>
              </a:lnSpc>
            </a:pPr>
            <a:r>
              <a:rPr b="1" lang="en-US" sz="1100">
                <a:solidFill>
                  <a:srgbClr val="000000"/>
                </a:solidFill>
                <a:latin typeface="Courier New"/>
              </a:rPr>
              <a:t>  </a:t>
            </a:r>
            <a:r>
              <a:rPr b="1" lang="en-US" sz="1100">
                <a:solidFill>
                  <a:srgbClr val="000000"/>
                </a:solidFill>
                <a:latin typeface="Courier New"/>
              </a:rPr>
              <a:t>2  FROM   emp outer</a:t>
            </a:r>
            <a:endParaRPr/>
          </a:p>
          <a:p>
            <a:pPr>
              <a:lnSpc>
                <a:spcPct val="100000"/>
              </a:lnSpc>
            </a:pPr>
            <a:r>
              <a:rPr b="1" lang="en-US" sz="1100">
                <a:solidFill>
                  <a:srgbClr val="000000"/>
                </a:solidFill>
                <a:latin typeface="Courier New"/>
              </a:rPr>
              <a:t>  </a:t>
            </a:r>
            <a:r>
              <a:rPr b="1" lang="en-US" sz="1100">
                <a:solidFill>
                  <a:srgbClr val="000000"/>
                </a:solidFill>
                <a:latin typeface="Courier New"/>
              </a:rPr>
              <a:t>3  WHERE  ROWID &gt; (SELECT MIN(ROWID)</a:t>
            </a:r>
            <a:endParaRPr/>
          </a:p>
          <a:p>
            <a:pPr>
              <a:lnSpc>
                <a:spcPct val="100000"/>
              </a:lnSpc>
            </a:pPr>
            <a:r>
              <a:rPr b="1" lang="en-US" sz="1100">
                <a:solidFill>
                  <a:srgbClr val="000000"/>
                </a:solidFill>
                <a:latin typeface="Courier New"/>
              </a:rPr>
              <a:t>  </a:t>
            </a:r>
            <a:r>
              <a:rPr b="1" lang="en-US" sz="1100">
                <a:solidFill>
                  <a:srgbClr val="000000"/>
                </a:solidFill>
                <a:latin typeface="Courier New"/>
              </a:rPr>
              <a:t>4                  FROM   emp inner</a:t>
            </a:r>
            <a:endParaRPr/>
          </a:p>
          <a:p>
            <a:pPr>
              <a:lnSpc>
                <a:spcPct val="100000"/>
              </a:lnSpc>
            </a:pPr>
            <a:r>
              <a:rPr b="1" lang="en-US" sz="1100">
                <a:solidFill>
                  <a:srgbClr val="000000"/>
                </a:solidFill>
                <a:latin typeface="Courier New"/>
              </a:rPr>
              <a:t>  </a:t>
            </a:r>
            <a:r>
              <a:rPr b="1" lang="en-US" sz="1100">
                <a:solidFill>
                  <a:srgbClr val="000000"/>
                </a:solidFill>
                <a:latin typeface="Courier New"/>
              </a:rPr>
              <a:t>5                  WHERE  outer.empno = inner.empno)</a:t>
            </a:r>
            <a:endParaRPr/>
          </a:p>
          <a:p>
            <a:pPr>
              <a:lnSpc>
                <a:spcPct val="100000"/>
              </a:lnSpc>
            </a:pPr>
            <a:r>
              <a:rPr b="1" lang="en-US" sz="1100">
                <a:solidFill>
                  <a:srgbClr val="000000"/>
                </a:solidFill>
                <a:latin typeface="Courier New"/>
              </a:rPr>
              <a:t>  </a:t>
            </a:r>
            <a:r>
              <a:rPr b="1" lang="en-US" sz="1100">
                <a:solidFill>
                  <a:srgbClr val="000000"/>
                </a:solidFill>
                <a:latin typeface="Courier New"/>
              </a:rPr>
              <a:t>6  FOR UPDATE;</a:t>
            </a:r>
            <a:r>
              <a:rPr lang="en-US" sz="1100">
                <a:solidFill>
                  <a:srgbClr val="000000"/>
                </a:solidFill>
                <a:latin typeface="Courier New"/>
              </a:rPr>
              <a:t> </a:t>
            </a:r>
            <a:endParaRPr/>
          </a:p>
        </p:txBody>
      </p:sp>
      <p:sp>
        <p:nvSpPr>
          <p:cNvPr id="277" name="CustomShape 3"/>
          <p:cNvSpPr/>
          <p:nvPr/>
        </p:nvSpPr>
        <p:spPr>
          <a:xfrm>
            <a:off x="600120" y="7213680"/>
            <a:ext cx="5643360" cy="734760"/>
          </a:xfrm>
          <a:prstGeom prst="rect">
            <a:avLst/>
          </a:prstGeom>
          <a:noFill/>
          <a:ln w="12600">
            <a:solidFill>
              <a:srgbClr val="000000"/>
            </a:solidFill>
            <a:miter/>
          </a:ln>
        </p:spPr>
        <p:txBody>
          <a:bodyPr wrap="none" lIns="90360" rIns="90360" tIns="44280" bIns="44280" anchor="ctr"/>
          <a:p>
            <a:pPr>
              <a:lnSpc>
                <a:spcPct val="100000"/>
              </a:lnSpc>
            </a:pPr>
            <a:r>
              <a:rPr b="1" lang="en-US" sz="1100">
                <a:solidFill>
                  <a:srgbClr val="000000"/>
                </a:solidFill>
                <a:latin typeface="Courier New"/>
              </a:rPr>
              <a:t>SQL&gt; DELETE FROM emp outer</a:t>
            </a:r>
            <a:endParaRPr/>
          </a:p>
          <a:p>
            <a:pPr>
              <a:lnSpc>
                <a:spcPct val="100000"/>
              </a:lnSpc>
            </a:pPr>
            <a:r>
              <a:rPr b="1" lang="en-US" sz="1100">
                <a:solidFill>
                  <a:srgbClr val="000000"/>
                </a:solidFill>
                <a:latin typeface="Courier New"/>
              </a:rPr>
              <a:t>  </a:t>
            </a:r>
            <a:r>
              <a:rPr b="1" lang="en-US" sz="1100">
                <a:solidFill>
                  <a:srgbClr val="000000"/>
                </a:solidFill>
                <a:latin typeface="Courier New"/>
              </a:rPr>
              <a:t>2  WHERE  ROWID &gt; (SELECT MIN(ROWID)</a:t>
            </a:r>
            <a:endParaRPr/>
          </a:p>
          <a:p>
            <a:pPr>
              <a:lnSpc>
                <a:spcPct val="100000"/>
              </a:lnSpc>
            </a:pPr>
            <a:r>
              <a:rPr b="1" lang="en-US" sz="1100">
                <a:solidFill>
                  <a:srgbClr val="000000"/>
                </a:solidFill>
                <a:latin typeface="Courier New"/>
              </a:rPr>
              <a:t>  </a:t>
            </a:r>
            <a:r>
              <a:rPr b="1" lang="en-US" sz="1100">
                <a:solidFill>
                  <a:srgbClr val="000000"/>
                </a:solidFill>
                <a:latin typeface="Courier New"/>
              </a:rPr>
              <a:t>3                  FROM   emp inner</a:t>
            </a:r>
            <a:endParaRPr/>
          </a:p>
          <a:p>
            <a:pPr>
              <a:lnSpc>
                <a:spcPct val="100000"/>
              </a:lnSpc>
            </a:pPr>
            <a:r>
              <a:rPr b="1" lang="en-US" sz="1100">
                <a:solidFill>
                  <a:srgbClr val="000000"/>
                </a:solidFill>
                <a:latin typeface="Courier New"/>
              </a:rPr>
              <a:t>  </a:t>
            </a:r>
            <a:r>
              <a:rPr b="1" lang="en-US" sz="1100">
                <a:solidFill>
                  <a:srgbClr val="000000"/>
                </a:solidFill>
                <a:latin typeface="Courier New"/>
              </a:rPr>
              <a:t>4                  WHERE  outer.empno = inner.empno);</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401760" y="4759200"/>
            <a:ext cx="5960880" cy="3795840"/>
          </a:xfrm>
          <a:prstGeom prst="rect">
            <a:avLst/>
          </a:prstGeom>
        </p:spPr>
        <p:txBody>
          <a:bodyPr lIns="0" rIns="0" tIns="0" bIns="0"/>
          <a:p>
            <a:pPr/>
            <a:r>
              <a:rPr lang="en-US" sz="1100">
                <a:latin typeface="Arial"/>
              </a:rPr>
              <a:t>What Is a Subquery?</a:t>
            </a:r>
            <a:endParaRPr/>
          </a:p>
          <a:p>
            <a:pPr lvl="1"/>
            <a:r>
              <a:rPr lang="en-US" sz="1100">
                <a:solidFill>
                  <a:srgbClr val="000000"/>
                </a:solidFill>
                <a:latin typeface="Arial"/>
              </a:rPr>
              <a:t>A </a:t>
            </a:r>
            <a:r>
              <a:rPr i="1" lang="en-US" sz="1100">
                <a:solidFill>
                  <a:srgbClr val="000000"/>
                </a:solidFill>
                <a:latin typeface="Arial"/>
              </a:rPr>
              <a:t>subquer</a:t>
            </a:r>
            <a:r>
              <a:rPr lang="en-US" sz="1100">
                <a:solidFill>
                  <a:srgbClr val="000000"/>
                </a:solidFill>
                <a:latin typeface="Arial"/>
              </a:rPr>
              <a:t>y</a:t>
            </a:r>
            <a:r>
              <a:rPr b="1" i="1" lang="en-US" sz="1100">
                <a:solidFill>
                  <a:srgbClr val="000000"/>
                </a:solidFill>
                <a:latin typeface="Arial"/>
              </a:rPr>
              <a:t> </a:t>
            </a:r>
            <a:r>
              <a:rPr lang="en-US" sz="1100">
                <a:solidFill>
                  <a:srgbClr val="000000"/>
                </a:solidFill>
                <a:latin typeface="Arial"/>
              </a:rPr>
              <a:t>is a SELECT statement that is embedded in the clause of another SQL statement.</a:t>
            </a:r>
            <a:endParaRPr/>
          </a:p>
          <a:p>
            <a:pPr lvl="1"/>
            <a:r>
              <a:rPr lang="en-US" sz="1100">
                <a:solidFill>
                  <a:srgbClr val="000000"/>
                </a:solidFill>
                <a:latin typeface="Arial"/>
              </a:rPr>
              <a:t>The subquery (inner query) returns a value that is used by the main query (outer query). Using a subquery is equivalent to performing two sequential queries, and using the result of the first query as the search value in the second query.</a:t>
            </a:r>
            <a:endParaRPr/>
          </a:p>
          <a:p>
            <a:pPr lvl="1"/>
            <a:r>
              <a:rPr lang="en-US" sz="1100">
                <a:solidFill>
                  <a:srgbClr val="000000"/>
                </a:solidFill>
                <a:latin typeface="Arial"/>
              </a:rPr>
              <a:t>Subqueries can be used for the following purposes: </a:t>
            </a:r>
            <a:endParaRPr/>
          </a:p>
          <a:p>
            <a:pPr lvl="2">
              <a:buFont typeface="Times New Roman"/>
              <a:buChar char="•"/>
            </a:pPr>
            <a:r>
              <a:rPr lang="en-US" sz="1100">
                <a:solidFill>
                  <a:srgbClr val="000000"/>
                </a:solidFill>
                <a:latin typeface="Arial"/>
              </a:rPr>
              <a:t>To provide values for conditions in WHERE, HAVING, and START WITH clauses of SELECT, UPDATE, and DELETE statements</a:t>
            </a:r>
            <a:endParaRPr/>
          </a:p>
          <a:p>
            <a:pPr lvl="2">
              <a:buFont typeface="Times New Roman"/>
              <a:buChar char="•"/>
            </a:pPr>
            <a:r>
              <a:rPr lang="en-US" sz="1100">
                <a:solidFill>
                  <a:srgbClr val="000000"/>
                </a:solidFill>
                <a:latin typeface="Arial"/>
              </a:rPr>
              <a:t>To define the set of rows to be inserted into the target table of an INSERT or CREATE TABLE statement</a:t>
            </a:r>
            <a:endParaRPr/>
          </a:p>
          <a:p>
            <a:pPr lvl="2">
              <a:buFont typeface="Times New Roman"/>
              <a:buChar char="•"/>
            </a:pPr>
            <a:r>
              <a:rPr lang="en-US" sz="1100">
                <a:solidFill>
                  <a:srgbClr val="000000"/>
                </a:solidFill>
                <a:latin typeface="Arial"/>
              </a:rPr>
              <a:t>To define the set of rows to be included in a view or snapshot in a CREATE VIEW or CREATE SNAPSHOT statement</a:t>
            </a:r>
            <a:endParaRPr/>
          </a:p>
          <a:p>
            <a:pPr lvl="2">
              <a:buFont typeface="Times New Roman"/>
              <a:buChar char="•"/>
            </a:pPr>
            <a:r>
              <a:rPr lang="en-US" sz="1100">
                <a:solidFill>
                  <a:srgbClr val="000000"/>
                </a:solidFill>
                <a:latin typeface="Arial"/>
              </a:rPr>
              <a:t>To define one or more values to be assigned to existing rows in an UPDATE statement</a:t>
            </a:r>
            <a:endParaRPr/>
          </a:p>
          <a:p>
            <a:pPr lvl="2">
              <a:buFont typeface="Times New Roman"/>
              <a:buChar char="•"/>
            </a:pPr>
            <a:r>
              <a:rPr lang="en-US" sz="1100">
                <a:solidFill>
                  <a:srgbClr val="000000"/>
                </a:solidFill>
                <a:latin typeface="Arial"/>
              </a:rPr>
              <a:t>To define a table to be operated on by a containing query. You do this by placing the subquery in the FROM clause. This can be done in INSERT, UPDATE, and DELETE statements as well.</a:t>
            </a:r>
            <a:endParaRPr/>
          </a:p>
          <a:p>
            <a:pPr lvl="1"/>
            <a:r>
              <a:rPr b="1" lang="en-US" sz="1100">
                <a:solidFill>
                  <a:srgbClr val="000000"/>
                </a:solidFill>
                <a:latin typeface="Arial"/>
              </a:rPr>
              <a:t>Note:</a:t>
            </a:r>
            <a:r>
              <a:rPr lang="en-US" sz="1100">
                <a:solidFill>
                  <a:srgbClr val="000000"/>
                </a:solidFill>
                <a:latin typeface="Arial"/>
              </a:rPr>
              <a:t> A subquery is evaluated once for the entire parent statement.</a:t>
            </a:r>
            <a:endParaRPr/>
          </a:p>
          <a:p>
            <a:pP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3960720" y="-3240"/>
            <a:ext cx="3030480" cy="466920"/>
          </a:xfrm>
          <a:prstGeom prst="rect">
            <a:avLst/>
          </a:prstGeom>
          <a:noFill/>
          <a:ln>
            <a:noFill/>
          </a:ln>
        </p:spPr>
      </p:sp>
      <p:sp>
        <p:nvSpPr>
          <p:cNvPr id="217" name="CustomShape 2"/>
          <p:cNvSpPr/>
          <p:nvPr/>
        </p:nvSpPr>
        <p:spPr>
          <a:xfrm>
            <a:off x="-1440" y="-3240"/>
            <a:ext cx="3027240" cy="466920"/>
          </a:xfrm>
          <a:prstGeom prst="rect">
            <a:avLst/>
          </a:prstGeom>
          <a:noFill/>
          <a:ln>
            <a:noFill/>
          </a:ln>
        </p:spPr>
      </p:sp>
      <p:sp>
        <p:nvSpPr>
          <p:cNvPr id="218" name="TextShape 3"/>
          <p:cNvSpPr txBox="1"/>
          <p:nvPr/>
        </p:nvSpPr>
        <p:spPr>
          <a:xfrm>
            <a:off x="582480" y="5221440"/>
            <a:ext cx="5826240" cy="3466800"/>
          </a:xfrm>
          <a:prstGeom prst="rect">
            <a:avLst/>
          </a:prstGeom>
        </p:spPr>
        <p:txBody>
          <a:bodyPr lIns="12960" rIns="12960" tIns="12960" bIns="12960"/>
          <a:p>
            <a:pPr/>
            <a:r>
              <a:rPr b="1" lang="en-US" sz="1200">
                <a:latin typeface="Arial"/>
              </a:rPr>
              <a:t>Types of Subqueries</a:t>
            </a:r>
            <a:endParaRPr/>
          </a:p>
          <a:p>
            <a:pPr lvl="2">
              <a:buFont typeface="Times New Roman"/>
              <a:buChar char="•"/>
            </a:pPr>
            <a:r>
              <a:rPr b="1" lang="en-US" sz="1200">
                <a:solidFill>
                  <a:srgbClr val="000000"/>
                </a:solidFill>
                <a:latin typeface="Arial"/>
              </a:rPr>
              <a:t>Single-row subqueries: Queries that return only one row from the inner </a:t>
            </a:r>
            <a:r>
              <a:rPr b="1" lang="en-US" sz="1200">
                <a:solidFill>
                  <a:srgbClr val="000000"/>
                </a:solidFill>
                <a:latin typeface="Courier New"/>
              </a:rPr>
              <a:t>SELECT</a:t>
            </a:r>
            <a:r>
              <a:rPr b="1" lang="en-US" sz="1200">
                <a:solidFill>
                  <a:srgbClr val="000000"/>
                </a:solidFill>
                <a:latin typeface="Arial"/>
              </a:rPr>
              <a:t> statement</a:t>
            </a:r>
            <a:endParaRPr/>
          </a:p>
          <a:p>
            <a:pPr lvl="2">
              <a:buFont typeface="Times New Roman"/>
              <a:buChar char="•"/>
            </a:pPr>
            <a:r>
              <a:rPr b="1" lang="en-US" sz="1200">
                <a:solidFill>
                  <a:srgbClr val="000000"/>
                </a:solidFill>
                <a:latin typeface="Arial"/>
              </a:rPr>
              <a:t>Multiple-row subqueries: Queries that return more than one row from the inner </a:t>
            </a:r>
            <a:r>
              <a:rPr b="1" lang="en-US" sz="1200">
                <a:solidFill>
                  <a:srgbClr val="000000"/>
                </a:solidFill>
                <a:latin typeface="Courier New"/>
              </a:rPr>
              <a:t>SELECT</a:t>
            </a:r>
            <a:r>
              <a:rPr b="1" lang="en-US" sz="1200">
                <a:solidFill>
                  <a:srgbClr val="000000"/>
                </a:solidFill>
                <a:latin typeface="Arial"/>
              </a:rPr>
              <a:t> statement</a:t>
            </a:r>
            <a:endParaRPr/>
          </a:p>
          <a:p>
            <a:pPr lvl="1"/>
            <a:r>
              <a:rPr b="1" lang="en-US" sz="1200">
                <a:solidFill>
                  <a:srgbClr val="000000"/>
                </a:solidFill>
                <a:latin typeface="Arial"/>
              </a:rPr>
              <a:t>Note:</a:t>
            </a:r>
            <a:r>
              <a:rPr b="1" lang="en-US" sz="1200">
                <a:solidFill>
                  <a:srgbClr val="000000"/>
                </a:solidFill>
                <a:latin typeface="Arial"/>
              </a:rPr>
              <a:t> There are also multiple-column subqueries, which are queries that return more than one column from the inner </a:t>
            </a:r>
            <a:r>
              <a:rPr b="1" lang="en-US" sz="1200">
                <a:solidFill>
                  <a:srgbClr val="000000"/>
                </a:solidFill>
                <a:latin typeface="Courier New"/>
              </a:rPr>
              <a:t>SELECT</a:t>
            </a:r>
            <a:r>
              <a:rPr b="1" lang="en-US" sz="1200">
                <a:solidFill>
                  <a:srgbClr val="000000"/>
                </a:solidFill>
                <a:latin typeface="Arial"/>
              </a:rPr>
              <a:t> statement. These are covered in the </a:t>
            </a:r>
            <a:r>
              <a:rPr b="1" i="1" lang="en-US" sz="1200">
                <a:solidFill>
                  <a:srgbClr val="000000"/>
                </a:solidFill>
                <a:latin typeface="Arial"/>
              </a:rPr>
              <a:t>Oracle Database 10g: SQL Fundamentals II</a:t>
            </a:r>
            <a:r>
              <a:rPr b="1" lang="en-US" sz="1200">
                <a:solidFill>
                  <a:srgbClr val="000000"/>
                </a:solidFill>
                <a:latin typeface="Arial"/>
              </a:rPr>
              <a:t> course.</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582480" y="5221440"/>
            <a:ext cx="5826240" cy="3466800"/>
          </a:xfrm>
          <a:prstGeom prst="rect">
            <a:avLst/>
          </a:prstGeom>
        </p:spPr>
        <p:txBody>
          <a:bodyPr lIns="12960" rIns="12960" tIns="12960" bIns="12960"/>
          <a:p>
            <a:pPr>
              <a:buSzPct val="45000"/>
              <a:buFont typeface="StarSymbol"/>
              <a:buChar char=""/>
            </a:pPr>
            <a:r>
              <a:rPr lang="en-US" sz="1200">
                <a:latin typeface="Times New Roman"/>
              </a:rPr>
              <a:t>Single-Row Subqueries</a:t>
            </a:r>
            <a:endParaRPr/>
          </a:p>
          <a:p>
            <a:pPr lvl="1"/>
            <a:r>
              <a:rPr lang="en-US" sz="1200">
                <a:solidFill>
                  <a:srgbClr val="000000"/>
                </a:solidFill>
                <a:latin typeface="Times New Roman"/>
              </a:rPr>
              <a:t>A single-row subquery is one that returns one row from the inner </a:t>
            </a:r>
            <a:r>
              <a:rPr lang="en-US" sz="1200">
                <a:solidFill>
                  <a:srgbClr val="000000"/>
                </a:solidFill>
                <a:latin typeface="Courier New"/>
              </a:rPr>
              <a:t>SELECT</a:t>
            </a:r>
            <a:r>
              <a:rPr lang="en-US" sz="1200">
                <a:solidFill>
                  <a:srgbClr val="000000"/>
                </a:solidFill>
                <a:latin typeface="Times New Roman"/>
              </a:rPr>
              <a:t> statement. This type of subquery uses a single-row operator. The slide gives a list of single-row operators. </a:t>
            </a:r>
            <a:endParaRPr/>
          </a:p>
          <a:p>
            <a:pPr lvl="1"/>
            <a:r>
              <a:rPr b="1" lang="en-US" sz="1200">
                <a:solidFill>
                  <a:srgbClr val="000000"/>
                </a:solidFill>
                <a:latin typeface="Times New Roman"/>
              </a:rPr>
              <a:t>Example</a:t>
            </a:r>
            <a:endParaRPr/>
          </a:p>
          <a:p>
            <a:pPr lvl="1"/>
            <a:r>
              <a:rPr lang="en-US" sz="1200">
                <a:solidFill>
                  <a:srgbClr val="000000"/>
                </a:solidFill>
                <a:latin typeface="Times New Roman"/>
              </a:rPr>
              <a:t>Display the employees whose job ID is the same as that of employee 141: </a:t>
            </a:r>
            <a:endParaRPr/>
          </a:p>
          <a:p>
            <a:pPr>
              <a:lnSpc>
                <a:spcPct val="100000"/>
              </a:lnSpc>
              <a:buSzPct val="45000"/>
              <a:buFont typeface="StarSymbol"/>
              <a:buChar char=""/>
            </a:pPr>
            <a:r>
              <a:rPr lang="en-US" sz="1200">
                <a:latin typeface="Courier New"/>
              </a:rPr>
              <a:t> </a:t>
            </a:r>
            <a:r>
              <a:rPr lang="en-US" sz="1100">
                <a:latin typeface="Courier New"/>
              </a:rPr>
              <a:t>  </a:t>
            </a:r>
            <a:r>
              <a:rPr lang="en-US" sz="1100">
                <a:latin typeface="Courier New"/>
              </a:rPr>
              <a:t>SELECT last_name, job_id</a:t>
            </a:r>
            <a:endParaRPr/>
          </a:p>
          <a:p>
            <a:pPr>
              <a:lnSpc>
                <a:spcPct val="100000"/>
              </a:lnSpc>
              <a:buSzPct val="45000"/>
              <a:buFont typeface="StarSymbol"/>
              <a:buChar char=""/>
            </a:pPr>
            <a:r>
              <a:rPr lang="en-US" sz="1100">
                <a:latin typeface="Courier New"/>
              </a:rPr>
              <a:t>   </a:t>
            </a:r>
            <a:r>
              <a:rPr lang="en-US" sz="1100">
                <a:latin typeface="Courier New"/>
              </a:rPr>
              <a:t>FROM   employees</a:t>
            </a:r>
            <a:endParaRPr/>
          </a:p>
          <a:p>
            <a:pPr>
              <a:lnSpc>
                <a:spcPct val="100000"/>
              </a:lnSpc>
              <a:buSzPct val="45000"/>
              <a:buFont typeface="StarSymbol"/>
              <a:buChar char=""/>
            </a:pPr>
            <a:r>
              <a:rPr lang="en-US" sz="1100">
                <a:latin typeface="Courier New"/>
              </a:rPr>
              <a:t>   </a:t>
            </a:r>
            <a:r>
              <a:rPr lang="en-US" sz="1100">
                <a:latin typeface="Courier New"/>
              </a:rPr>
              <a:t>WHERE  job_id =</a:t>
            </a:r>
            <a:endParaRPr/>
          </a:p>
          <a:p>
            <a:pPr>
              <a:lnSpc>
                <a:spcPct val="100000"/>
              </a:lnSpc>
              <a:buSzPct val="45000"/>
              <a:buFont typeface="StarSymbol"/>
              <a:buChar char=""/>
            </a:pPr>
            <a:r>
              <a:rPr lang="en-US" sz="1100">
                <a:latin typeface="Courier New"/>
              </a:rPr>
              <a:t>                   </a:t>
            </a:r>
            <a:r>
              <a:rPr lang="en-US" sz="1100">
                <a:latin typeface="Courier New"/>
              </a:rPr>
              <a:t>(SELECT job_id</a:t>
            </a:r>
            <a:endParaRPr/>
          </a:p>
          <a:p>
            <a:pPr>
              <a:lnSpc>
                <a:spcPct val="100000"/>
              </a:lnSpc>
              <a:buSzPct val="45000"/>
              <a:buFont typeface="StarSymbol"/>
              <a:buChar char=""/>
            </a:pPr>
            <a:r>
              <a:rPr lang="en-US" sz="1100">
                <a:latin typeface="Courier New"/>
              </a:rPr>
              <a:t>                    </a:t>
            </a:r>
            <a:r>
              <a:rPr lang="en-US" sz="1100">
                <a:latin typeface="Courier New"/>
              </a:rPr>
              <a:t>FROM   employees</a:t>
            </a:r>
            <a:endParaRPr/>
          </a:p>
          <a:p>
            <a:pPr>
              <a:lnSpc>
                <a:spcPct val="100000"/>
              </a:lnSpc>
              <a:buSzPct val="45000"/>
              <a:buFont typeface="StarSymbol"/>
              <a:buChar char=""/>
            </a:pPr>
            <a:r>
              <a:rPr lang="en-US" sz="1100">
                <a:latin typeface="Courier New"/>
              </a:rPr>
              <a:t>                    </a:t>
            </a:r>
            <a:r>
              <a:rPr lang="en-US" sz="1100">
                <a:latin typeface="Courier New"/>
              </a:rPr>
              <a:t>WHERE  employee_id = 141);</a:t>
            </a:r>
            <a:endParaRPr/>
          </a:p>
        </p:txBody>
      </p:sp>
      <p:sp>
        <p:nvSpPr>
          <p:cNvPr id="220" name="CustomShape 2"/>
          <p:cNvSpPr/>
          <p:nvPr/>
        </p:nvSpPr>
        <p:spPr>
          <a:xfrm>
            <a:off x="3960720" y="-3240"/>
            <a:ext cx="3030480" cy="466920"/>
          </a:xfrm>
          <a:prstGeom prst="rect">
            <a:avLst/>
          </a:prstGeom>
          <a:noFill/>
          <a:ln>
            <a:noFill/>
          </a:ln>
        </p:spPr>
      </p:sp>
      <p:sp>
        <p:nvSpPr>
          <p:cNvPr id="221" name="CustomShape 3"/>
          <p:cNvSpPr/>
          <p:nvPr/>
        </p:nvSpPr>
        <p:spPr>
          <a:xfrm>
            <a:off x="-1440" y="-3240"/>
            <a:ext cx="3027240" cy="466920"/>
          </a:xfrm>
          <a:prstGeom prst="rect">
            <a:avLst/>
          </a:prstGeom>
          <a:noFill/>
          <a:ln>
            <a:noFill/>
          </a:ln>
        </p:spPr>
      </p:sp>
      <p:sp>
        <p:nvSpPr>
          <p:cNvPr id="222" name="CustomShape 4"/>
          <p:cNvSpPr/>
          <p:nvPr/>
        </p:nvSpPr>
        <p:spPr>
          <a:xfrm>
            <a:off x="665280" y="5934240"/>
            <a:ext cx="5773680" cy="1271520"/>
          </a:xfrm>
          <a:prstGeom prst="rect">
            <a:avLst/>
          </a:prstGeom>
          <a:noFill/>
          <a:ln>
            <a:noFill/>
          </a:ln>
        </p:spPr>
      </p:sp>
      <p:sp>
        <p:nvSpPr>
          <p:cNvPr id="223" name="CustomShape 5"/>
          <p:cNvSpPr/>
          <p:nvPr/>
        </p:nvSpPr>
        <p:spPr>
          <a:xfrm>
            <a:off x="662040" y="7327800"/>
            <a:ext cx="5786280" cy="1158840"/>
          </a:xfrm>
          <a:prstGeom prst="rect">
            <a:avLst/>
          </a:prstGeom>
          <a:noFill/>
          <a:ln>
            <a:noFill/>
          </a:ln>
        </p:spPr>
      </p:sp>
      <p:pic>
        <p:nvPicPr>
          <p:cNvPr id="224" name="Picture 8" descr=""/>
          <p:cNvPicPr/>
          <p:nvPr/>
        </p:nvPicPr>
        <p:blipFill>
          <a:blip r:embed="rId1"/>
          <a:stretch>
            <a:fillRect/>
          </a:stretch>
        </p:blipFill>
        <p:spPr>
          <a:xfrm>
            <a:off x="758880" y="7315200"/>
            <a:ext cx="5519520" cy="1127160"/>
          </a:xfrm>
          <a:prstGeom prst="rect">
            <a:avLst/>
          </a:prstGeom>
          <a:ln>
            <a:noFill/>
          </a:ln>
        </p:spPr>
      </p:pic>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582480" y="5221440"/>
            <a:ext cx="5826240" cy="3466800"/>
          </a:xfrm>
          <a:prstGeom prst="rect">
            <a:avLst/>
          </a:prstGeom>
        </p:spPr>
        <p:txBody>
          <a:bodyPr lIns="12960" rIns="12960" tIns="12960" bIns="12960"/>
          <a:p>
            <a:pPr/>
            <a:r>
              <a:rPr b="1" lang="en-US" sz="1200">
                <a:latin typeface="Arial"/>
              </a:rPr>
              <a:t>Executing Single-Row Subqueries</a:t>
            </a:r>
            <a:endParaRPr/>
          </a:p>
          <a:p>
            <a:pPr lvl="1">
              <a:buFont typeface="Times New Roman"/>
              <a:buChar char="•"/>
            </a:pPr>
            <a:r>
              <a:rPr b="1" lang="en-US" sz="1200">
                <a:solidFill>
                  <a:srgbClr val="000000"/>
                </a:solidFill>
                <a:latin typeface="Arial"/>
              </a:rPr>
              <a:t>A </a:t>
            </a:r>
            <a:r>
              <a:rPr b="1" lang="en-US" sz="1200">
                <a:solidFill>
                  <a:srgbClr val="000000"/>
                </a:solidFill>
                <a:latin typeface="Courier New"/>
              </a:rPr>
              <a:t>SELECT</a:t>
            </a:r>
            <a:r>
              <a:rPr b="1" lang="en-US" sz="1200">
                <a:solidFill>
                  <a:srgbClr val="000000"/>
                </a:solidFill>
                <a:latin typeface="Arial"/>
              </a:rPr>
              <a:t> statement can be considered as a query block. The example in the slide displays employees whose job ID is the same as that of employee 141 and whose salary is greater than that of employee 143.</a:t>
            </a:r>
            <a:endParaRPr/>
          </a:p>
          <a:p>
            <a:pPr lvl="1">
              <a:buFont typeface="Times New Roman"/>
              <a:buChar char="•"/>
            </a:pPr>
            <a:r>
              <a:rPr b="1" lang="en-US" sz="1200">
                <a:solidFill>
                  <a:srgbClr val="000000"/>
                </a:solidFill>
                <a:latin typeface="Arial"/>
              </a:rPr>
              <a:t>The example consists of three query blocks: the outer query and two inner queries. The inner query blocks are executed first, producing the query results </a:t>
            </a:r>
            <a:r>
              <a:rPr b="1" lang="en-US" sz="1200">
                <a:solidFill>
                  <a:srgbClr val="000000"/>
                </a:solidFill>
                <a:latin typeface="Courier New"/>
              </a:rPr>
              <a:t>ST_CLERK</a:t>
            </a:r>
            <a:r>
              <a:rPr b="1" lang="en-US" sz="1200">
                <a:solidFill>
                  <a:srgbClr val="000000"/>
                </a:solidFill>
                <a:latin typeface="Arial"/>
              </a:rPr>
              <a:t> and </a:t>
            </a:r>
            <a:r>
              <a:rPr b="1" lang="en-US" sz="1200">
                <a:solidFill>
                  <a:srgbClr val="000000"/>
                </a:solidFill>
                <a:latin typeface="Courier New"/>
              </a:rPr>
              <a:t>2600</a:t>
            </a:r>
            <a:r>
              <a:rPr b="1" lang="en-US" sz="1200">
                <a:solidFill>
                  <a:srgbClr val="000000"/>
                </a:solidFill>
                <a:latin typeface="Arial"/>
              </a:rPr>
              <a:t>, respectively. The outer query block is then processed and uses the values that were returned by the inner queries to complete its search conditions. </a:t>
            </a:r>
            <a:endParaRPr/>
          </a:p>
          <a:p>
            <a:pPr lvl="1">
              <a:buFont typeface="Times New Roman"/>
              <a:buChar char="•"/>
            </a:pPr>
            <a:r>
              <a:rPr b="1" lang="en-US" sz="1200">
                <a:solidFill>
                  <a:srgbClr val="000000"/>
                </a:solidFill>
                <a:latin typeface="Arial"/>
              </a:rPr>
              <a:t>Both inner queries return single values (</a:t>
            </a:r>
            <a:r>
              <a:rPr b="1" lang="en-US" sz="1200">
                <a:solidFill>
                  <a:srgbClr val="000000"/>
                </a:solidFill>
                <a:latin typeface="Courier New"/>
              </a:rPr>
              <a:t>ST_CLERK</a:t>
            </a:r>
            <a:r>
              <a:rPr b="1" lang="en-US" sz="1200">
                <a:solidFill>
                  <a:srgbClr val="000000"/>
                </a:solidFill>
                <a:latin typeface="Arial"/>
              </a:rPr>
              <a:t> and </a:t>
            </a:r>
            <a:r>
              <a:rPr b="1" lang="en-US" sz="1200">
                <a:solidFill>
                  <a:srgbClr val="000000"/>
                </a:solidFill>
                <a:latin typeface="Courier New"/>
              </a:rPr>
              <a:t>2600</a:t>
            </a:r>
            <a:r>
              <a:rPr b="1" lang="en-US" sz="1200">
                <a:solidFill>
                  <a:srgbClr val="000000"/>
                </a:solidFill>
                <a:latin typeface="Arial"/>
              </a:rPr>
              <a:t>, respectively), so this SQL statement is called a single-row subquery.</a:t>
            </a:r>
            <a:endParaRPr/>
          </a:p>
          <a:p>
            <a:pPr lvl="1">
              <a:buFont typeface="Times New Roman"/>
              <a:buChar char="•"/>
            </a:pPr>
            <a:r>
              <a:rPr b="1" lang="en-US" sz="1200">
                <a:solidFill>
                  <a:srgbClr val="000000"/>
                </a:solidFill>
                <a:latin typeface="Arial"/>
              </a:rPr>
              <a:t>Note:</a:t>
            </a:r>
            <a:r>
              <a:rPr b="1" lang="en-US" sz="1200">
                <a:solidFill>
                  <a:srgbClr val="000000"/>
                </a:solidFill>
                <a:latin typeface="Arial"/>
              </a:rPr>
              <a:t> The outer and inner queries can get data from different tables.</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TextShape 1"/>
          <p:cNvSpPr txBox="1"/>
          <p:nvPr/>
        </p:nvSpPr>
        <p:spPr>
          <a:xfrm>
            <a:off x="582480" y="5221440"/>
            <a:ext cx="5826240" cy="3466800"/>
          </a:xfrm>
          <a:prstGeom prst="rect">
            <a:avLst/>
          </a:prstGeom>
        </p:spPr>
        <p:txBody>
          <a:bodyPr lIns="12960" rIns="12960" tIns="12960" bIns="12960"/>
          <a:p>
            <a:pPr/>
            <a:r>
              <a:rPr b="1" lang="en-US" sz="1200">
                <a:latin typeface="Arial"/>
              </a:rPr>
              <a:t>Errors with Subqueries</a:t>
            </a:r>
            <a:endParaRPr/>
          </a:p>
          <a:p>
            <a:pPr lvl="1">
              <a:buFont typeface="Times New Roman"/>
              <a:buChar char="•"/>
            </a:pPr>
            <a:r>
              <a:rPr b="1" lang="en-US" sz="1200">
                <a:solidFill>
                  <a:srgbClr val="000000"/>
                </a:solidFill>
                <a:latin typeface="Arial"/>
              </a:rPr>
              <a:t>One common error with subqueries occurs when more than one row is returned for a single-row subquery.</a:t>
            </a:r>
            <a:endParaRPr/>
          </a:p>
          <a:p>
            <a:pPr lvl="1">
              <a:buFont typeface="Times New Roman"/>
              <a:buChar char="•"/>
            </a:pPr>
            <a:r>
              <a:rPr b="1" lang="en-US" sz="1200">
                <a:solidFill>
                  <a:srgbClr val="000000"/>
                </a:solidFill>
                <a:latin typeface="Arial"/>
              </a:rPr>
              <a:t>In the SQL statement in the slide, the subquery contains a </a:t>
            </a:r>
            <a:r>
              <a:rPr b="1" lang="en-US" sz="1200">
                <a:solidFill>
                  <a:srgbClr val="000000"/>
                </a:solidFill>
                <a:latin typeface="Courier New"/>
              </a:rPr>
              <a:t>GROUP BY</a:t>
            </a:r>
            <a:r>
              <a:rPr b="1" lang="en-US" sz="1200">
                <a:solidFill>
                  <a:srgbClr val="000000"/>
                </a:solidFill>
                <a:latin typeface="Arial"/>
              </a:rPr>
              <a:t> clause, which implies that the subquery will return multiple rows, one for each group that it finds. In this case, the result of the subquery are </a:t>
            </a:r>
            <a:r>
              <a:rPr b="1" lang="en-US" sz="1200">
                <a:solidFill>
                  <a:srgbClr val="000000"/>
                </a:solidFill>
                <a:latin typeface="Courier New"/>
              </a:rPr>
              <a:t>4400</a:t>
            </a:r>
            <a:r>
              <a:rPr b="1" lang="en-US" sz="1200">
                <a:solidFill>
                  <a:srgbClr val="000000"/>
                </a:solidFill>
                <a:latin typeface="Arial"/>
              </a:rPr>
              <a:t>, </a:t>
            </a:r>
            <a:r>
              <a:rPr b="1" lang="en-US" sz="1200">
                <a:solidFill>
                  <a:srgbClr val="000000"/>
                </a:solidFill>
                <a:latin typeface="Courier New"/>
              </a:rPr>
              <a:t>6000</a:t>
            </a:r>
            <a:r>
              <a:rPr b="1" lang="en-US" sz="1200">
                <a:solidFill>
                  <a:srgbClr val="000000"/>
                </a:solidFill>
                <a:latin typeface="Arial"/>
              </a:rPr>
              <a:t>, </a:t>
            </a:r>
            <a:r>
              <a:rPr b="1" lang="en-US" sz="1200">
                <a:solidFill>
                  <a:srgbClr val="000000"/>
                </a:solidFill>
                <a:latin typeface="Courier New"/>
              </a:rPr>
              <a:t>2500</a:t>
            </a:r>
            <a:r>
              <a:rPr b="1" lang="en-US" sz="1200">
                <a:solidFill>
                  <a:srgbClr val="000000"/>
                </a:solidFill>
                <a:latin typeface="Arial"/>
              </a:rPr>
              <a:t>, </a:t>
            </a:r>
            <a:r>
              <a:rPr b="1" lang="en-US" sz="1200">
                <a:solidFill>
                  <a:srgbClr val="000000"/>
                </a:solidFill>
                <a:latin typeface="Courier New"/>
              </a:rPr>
              <a:t>4200</a:t>
            </a:r>
            <a:r>
              <a:rPr b="1" lang="en-US" sz="1200">
                <a:solidFill>
                  <a:srgbClr val="000000"/>
                </a:solidFill>
                <a:latin typeface="Arial"/>
              </a:rPr>
              <a:t>, </a:t>
            </a:r>
            <a:r>
              <a:rPr b="1" lang="en-US" sz="1200">
                <a:solidFill>
                  <a:srgbClr val="000000"/>
                </a:solidFill>
                <a:latin typeface="Courier New"/>
              </a:rPr>
              <a:t>7000</a:t>
            </a:r>
            <a:r>
              <a:rPr b="1" lang="en-US" sz="1200">
                <a:solidFill>
                  <a:srgbClr val="000000"/>
                </a:solidFill>
                <a:latin typeface="Arial"/>
              </a:rPr>
              <a:t>, </a:t>
            </a:r>
            <a:r>
              <a:rPr b="1" lang="en-US" sz="1200">
                <a:solidFill>
                  <a:srgbClr val="000000"/>
                </a:solidFill>
                <a:latin typeface="Courier New"/>
              </a:rPr>
              <a:t>17000</a:t>
            </a:r>
            <a:r>
              <a:rPr b="1" lang="en-US" sz="1200">
                <a:solidFill>
                  <a:srgbClr val="000000"/>
                </a:solidFill>
                <a:latin typeface="Arial"/>
              </a:rPr>
              <a:t>, and </a:t>
            </a:r>
            <a:r>
              <a:rPr b="1" lang="en-US" sz="1200">
                <a:solidFill>
                  <a:srgbClr val="000000"/>
                </a:solidFill>
                <a:latin typeface="Courier New"/>
              </a:rPr>
              <a:t>8300</a:t>
            </a:r>
            <a:r>
              <a:rPr b="1" lang="en-US" sz="1200">
                <a:solidFill>
                  <a:srgbClr val="000000"/>
                </a:solidFill>
                <a:latin typeface="Arial"/>
              </a:rPr>
              <a:t>.</a:t>
            </a:r>
            <a:endParaRPr/>
          </a:p>
          <a:p>
            <a:pPr lvl="1">
              <a:buFont typeface="Times New Roman"/>
              <a:buChar char="•"/>
            </a:pPr>
            <a:r>
              <a:rPr b="1" lang="en-US" sz="1200">
                <a:solidFill>
                  <a:srgbClr val="000000"/>
                </a:solidFill>
                <a:latin typeface="Arial"/>
              </a:rPr>
              <a:t>The outer query takes those results and uses them in its </a:t>
            </a:r>
            <a:r>
              <a:rPr b="1" lang="en-US" sz="1200">
                <a:solidFill>
                  <a:srgbClr val="000000"/>
                </a:solidFill>
                <a:latin typeface="Courier New"/>
              </a:rPr>
              <a:t>WHERE</a:t>
            </a:r>
            <a:r>
              <a:rPr b="1" lang="en-US" sz="1200">
                <a:solidFill>
                  <a:srgbClr val="000000"/>
                </a:solidFill>
                <a:latin typeface="Arial"/>
              </a:rPr>
              <a:t> clause. The </a:t>
            </a:r>
            <a:r>
              <a:rPr b="1" lang="en-US" sz="1200">
                <a:solidFill>
                  <a:srgbClr val="000000"/>
                </a:solidFill>
                <a:latin typeface="Courier New"/>
              </a:rPr>
              <a:t>WHERE</a:t>
            </a:r>
            <a:r>
              <a:rPr b="1" lang="en-US" sz="1200">
                <a:solidFill>
                  <a:srgbClr val="000000"/>
                </a:solidFill>
                <a:latin typeface="Arial"/>
              </a:rPr>
              <a:t> clause contains an equal (</a:t>
            </a:r>
            <a:r>
              <a:rPr b="1" lang="en-US" sz="1200">
                <a:solidFill>
                  <a:srgbClr val="000000"/>
                </a:solidFill>
                <a:latin typeface="Courier New"/>
              </a:rPr>
              <a:t>=</a:t>
            </a:r>
            <a:r>
              <a:rPr b="1" lang="en-US" sz="1200">
                <a:solidFill>
                  <a:srgbClr val="000000"/>
                </a:solidFill>
                <a:latin typeface="Arial"/>
              </a:rPr>
              <a:t>) operator, a single-row comparison operator that expects only one value. The </a:t>
            </a:r>
            <a:r>
              <a:rPr b="1" lang="en-US" sz="1200">
                <a:solidFill>
                  <a:srgbClr val="000000"/>
                </a:solidFill>
                <a:latin typeface="Courier New"/>
              </a:rPr>
              <a:t>=</a:t>
            </a:r>
            <a:r>
              <a:rPr b="1" lang="en-US" sz="1200">
                <a:solidFill>
                  <a:srgbClr val="000000"/>
                </a:solidFill>
                <a:latin typeface="Arial"/>
              </a:rPr>
              <a:t> operator cannot accept more than one value from the subquery and therefore generates the error.</a:t>
            </a:r>
            <a:endParaRPr/>
          </a:p>
          <a:p>
            <a:pPr lvl="1">
              <a:buFont typeface="Times New Roman"/>
              <a:buChar char="•"/>
            </a:pPr>
            <a:r>
              <a:rPr b="1" lang="en-US" sz="1200">
                <a:solidFill>
                  <a:srgbClr val="000000"/>
                </a:solidFill>
                <a:latin typeface="Arial"/>
              </a:rPr>
              <a:t>To correct this error, change the </a:t>
            </a:r>
            <a:r>
              <a:rPr b="1" lang="en-US" sz="1200">
                <a:solidFill>
                  <a:srgbClr val="000000"/>
                </a:solidFill>
                <a:latin typeface="Courier New"/>
              </a:rPr>
              <a:t>=</a:t>
            </a:r>
            <a:r>
              <a:rPr b="1" lang="en-US" sz="1200">
                <a:solidFill>
                  <a:srgbClr val="000000"/>
                </a:solidFill>
                <a:latin typeface="Arial"/>
              </a:rPr>
              <a:t> operator to </a:t>
            </a:r>
            <a:r>
              <a:rPr b="1" lang="en-US" sz="1200">
                <a:solidFill>
                  <a:srgbClr val="000000"/>
                </a:solidFill>
                <a:latin typeface="Courier New"/>
              </a:rPr>
              <a:t>IN</a:t>
            </a:r>
            <a:r>
              <a:rPr b="1" lang="en-US" sz="1200">
                <a:solidFill>
                  <a:srgbClr val="000000"/>
                </a:solidFill>
                <a:latin typeface="Arial"/>
              </a:rPr>
              <a:t>.</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2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2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3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3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3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37" name="" descr=""/>
          <p:cNvPicPr/>
          <p:nvPr/>
        </p:nvPicPr>
        <p:blipFill>
          <a:blip r:embed="rId2"/>
          <a:stretch>
            <a:fillRect/>
          </a:stretch>
        </p:blipFill>
        <p:spPr>
          <a:xfrm>
            <a:off x="2292480" y="1799640"/>
            <a:ext cx="5495040" cy="4384440"/>
          </a:xfrm>
          <a:prstGeom prst="rect">
            <a:avLst/>
          </a:prstGeom>
          <a:ln>
            <a:noFill/>
          </a:ln>
        </p:spPr>
      </p:pic>
      <p:pic>
        <p:nvPicPr>
          <p:cNvPr id="38" name="" descr=""/>
          <p:cNvPicPr/>
          <p:nvPr/>
        </p:nvPicPr>
        <p:blipFill>
          <a:blip r:embed="rId3"/>
          <a:stretch>
            <a:fillRect/>
          </a:stretch>
        </p:blipFill>
        <p:spPr>
          <a:xfrm>
            <a:off x="2292480" y="179964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46" name="PlaceHolder 2"/>
          <p:cNvSpPr>
            <a:spLocks noGrp="1"/>
          </p:cNvSpPr>
          <p:nvPr>
            <p:ph type="subTitle"/>
          </p:nvPr>
        </p:nvSpPr>
        <p:spPr>
          <a:xfrm>
            <a:off x="504000" y="1800000"/>
            <a:ext cx="9072000" cy="4384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4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5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576000"/>
            <a:ext cx="7200000" cy="720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576000"/>
            <a:ext cx="7200000" cy="3339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5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 name="PlaceHolder 2"/>
          <p:cNvSpPr>
            <a:spLocks noGrp="1"/>
          </p:cNvSpPr>
          <p:nvPr>
            <p:ph type="subTitle"/>
          </p:nvPr>
        </p:nvSpPr>
        <p:spPr>
          <a:xfrm>
            <a:off x="504000" y="1800000"/>
            <a:ext cx="9072000" cy="4384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6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6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6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7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7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7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7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7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7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77" name="" descr=""/>
          <p:cNvPicPr/>
          <p:nvPr/>
        </p:nvPicPr>
        <p:blipFill>
          <a:blip r:embed="rId2"/>
          <a:stretch>
            <a:fillRect/>
          </a:stretch>
        </p:blipFill>
        <p:spPr>
          <a:xfrm>
            <a:off x="2292480" y="1799640"/>
            <a:ext cx="5495040" cy="4384440"/>
          </a:xfrm>
          <a:prstGeom prst="rect">
            <a:avLst/>
          </a:prstGeom>
          <a:ln>
            <a:noFill/>
          </a:ln>
        </p:spPr>
      </p:pic>
      <p:pic>
        <p:nvPicPr>
          <p:cNvPr id="78" name="" descr=""/>
          <p:cNvPicPr/>
          <p:nvPr/>
        </p:nvPicPr>
        <p:blipFill>
          <a:blip r:embed="rId3"/>
          <a:stretch>
            <a:fillRect/>
          </a:stretch>
        </p:blipFill>
        <p:spPr>
          <a:xfrm>
            <a:off x="2292480" y="179964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200000" cy="720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576000"/>
            <a:ext cx="7200000" cy="3339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2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E74AE1F-A01D-4D14-8A64-18AE3A5B0AB3}"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720" y="720"/>
            <a:ext cx="10079640" cy="7559640"/>
          </a:xfrm>
          <a:prstGeom prst="rect">
            <a:avLst/>
          </a:prstGeom>
          <a:ln>
            <a:noFill/>
          </a:ln>
        </p:spPr>
      </p:pic>
      <p:sp>
        <p:nvSpPr>
          <p:cNvPr id="40" name="PlaceHolder 1"/>
          <p:cNvSpPr>
            <a:spLocks noGrp="1"/>
          </p:cNvSpPr>
          <p:nvPr>
            <p:ph type="title"/>
          </p:nvPr>
        </p:nvSpPr>
        <p:spPr>
          <a:xfrm>
            <a:off x="504000" y="576000"/>
            <a:ext cx="7200000" cy="720000"/>
          </a:xfrm>
          <a:prstGeom prst="rect">
            <a:avLst/>
          </a:prstGeom>
        </p:spPr>
        <p:txBody>
          <a:bodyPr lIns="0" rIns="0" tIns="0" bIns="0" anchor="ctr"/>
          <a:p>
            <a:r>
              <a:rPr lang="en-US" sz="3600">
                <a:latin typeface="Arial"/>
              </a:rPr>
              <a:t>Click to edit the title text format</a:t>
            </a:r>
            <a:endParaRPr/>
          </a:p>
        </p:txBody>
      </p:sp>
      <p:sp>
        <p:nvSpPr>
          <p:cNvPr id="41" name="PlaceHolder 2"/>
          <p:cNvSpPr>
            <a:spLocks noGrp="1"/>
          </p:cNvSpPr>
          <p:nvPr>
            <p:ph type="body"/>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Click to edit the outline text format</a:t>
            </a:r>
            <a:endParaRPr/>
          </a:p>
          <a:p>
            <a:pPr lvl="1">
              <a:buSzPct val="75000"/>
              <a:buFont typeface="StarSymbol"/>
              <a:buChar char=""/>
            </a:pPr>
            <a:r>
              <a:rPr lang="en-US" sz="2600">
                <a:latin typeface="Arial"/>
              </a:rPr>
              <a:t>Second Outline Level</a:t>
            </a:r>
            <a:endParaRPr/>
          </a:p>
          <a:p>
            <a:pPr lvl="2">
              <a:buSzPct val="45000"/>
              <a:buFont typeface="StarSymbol"/>
              <a:buChar char=""/>
            </a:pPr>
            <a:r>
              <a:rPr lang="en-US" sz="2600">
                <a:latin typeface="Arial"/>
              </a:rPr>
              <a:t>Third Outline Level</a:t>
            </a:r>
            <a:endParaRPr/>
          </a:p>
          <a:p>
            <a:pPr lvl="3">
              <a:buSzPct val="75000"/>
              <a:buFont typeface="StarSymbol"/>
              <a:buChar char=""/>
            </a:pPr>
            <a:r>
              <a:rPr lang="en-US" sz="2600">
                <a:latin typeface="Arial"/>
              </a:rPr>
              <a:t>Fourth Outline Level</a:t>
            </a:r>
            <a:endParaRPr/>
          </a:p>
          <a:p>
            <a:pPr lvl="4">
              <a:buSzPct val="45000"/>
              <a:buFont typeface="StarSymbol"/>
              <a:buChar char=""/>
            </a:pPr>
            <a:r>
              <a:rPr lang="en-US" sz="2600">
                <a:latin typeface="Arial"/>
              </a:rPr>
              <a:t>Fifth Outline Level</a:t>
            </a:r>
            <a:endParaRPr/>
          </a:p>
          <a:p>
            <a:pPr lvl="5">
              <a:buSzPct val="45000"/>
              <a:buFont typeface="StarSymbol"/>
              <a:buChar char=""/>
            </a:pPr>
            <a:r>
              <a:rPr lang="en-US" sz="2600">
                <a:latin typeface="Arial"/>
              </a:rPr>
              <a:t>Sixth Outline Level</a:t>
            </a:r>
            <a:endParaRPr/>
          </a:p>
          <a:p>
            <a:pPr lvl="6">
              <a:buSzPct val="45000"/>
              <a:buFont typeface="StarSymbol"/>
              <a:buChar char=""/>
            </a:pPr>
            <a:r>
              <a:rPr lang="en-US" sz="2600">
                <a:latin typeface="Arial"/>
              </a:rPr>
              <a:t>Seventh Outline Level</a:t>
            </a:r>
            <a:endParaRPr/>
          </a:p>
        </p:txBody>
      </p:sp>
      <p:sp>
        <p:nvSpPr>
          <p:cNvPr id="4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4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4" name="PlaceHolder 5"/>
          <p:cNvSpPr>
            <a:spLocks noGrp="1"/>
          </p:cNvSpPr>
          <p:nvPr>
            <p:ph type="sldNum"/>
          </p:nvPr>
        </p:nvSpPr>
        <p:spPr>
          <a:xfrm>
            <a:off x="7227000" y="6887160"/>
            <a:ext cx="2348280" cy="521280"/>
          </a:xfrm>
          <a:prstGeom prst="rect">
            <a:avLst/>
          </a:prstGeom>
        </p:spPr>
        <p:txBody>
          <a:bodyPr lIns="0" rIns="0" tIns="0" bIns="0"/>
          <a:p>
            <a:pPr algn="r"/>
            <a:fld id="{EABC47C4-B100-4C08-84CD-749C49054721}"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p:spPr>
        <p:txBody>
          <a:bodyPr lIns="0" rIns="0" tIns="0" bIns="0" anchor="ctr"/>
          <a:p>
            <a:endParaRPr/>
          </a:p>
        </p:txBody>
      </p:sp>
      <p:sp>
        <p:nvSpPr>
          <p:cNvPr id="85" name="TextShape 2"/>
          <p:cNvSpPr txBox="1"/>
          <p:nvPr/>
        </p:nvSpPr>
        <p:spPr>
          <a:xfrm>
            <a:off x="504000" y="1800000"/>
            <a:ext cx="9072000" cy="4384440"/>
          </a:xfrm>
          <a:prstGeom prst="rect">
            <a:avLst/>
          </a:prstGeom>
        </p:spPr>
        <p:txBody>
          <a:bodyPr lIns="0" rIns="0" tIns="0" bIns="0" anchor="ctr"/>
          <a:p>
            <a:pPr algn="ctr"/>
            <a:r>
              <a:rPr lang="en-US" sz="3200">
                <a:latin typeface="Arial"/>
              </a:rPr>
              <a:t>SUB Queries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866880" y="1809720"/>
            <a:ext cx="7277040" cy="1819440"/>
          </a:xfrm>
          <a:prstGeom prst="rect">
            <a:avLst/>
          </a:prstGeom>
          <a:solidFill>
            <a:srgbClr val="fe8637"/>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SELECT last_name, job_id</a:t>
            </a:r>
            <a:endParaRPr/>
          </a:p>
          <a:p>
            <a:pPr>
              <a:lnSpc>
                <a:spcPct val="100000"/>
              </a:lnSpc>
            </a:pPr>
            <a:r>
              <a:rPr lang="en-US">
                <a:solidFill>
                  <a:srgbClr val="000000"/>
                </a:solidFill>
                <a:latin typeface="Courier New"/>
              </a:rPr>
              <a:t>FROM   employees</a:t>
            </a:r>
            <a:endParaRPr/>
          </a:p>
          <a:p>
            <a:pPr>
              <a:lnSpc>
                <a:spcPct val="100000"/>
              </a:lnSpc>
            </a:pPr>
            <a:r>
              <a:rPr lang="en-US">
                <a:solidFill>
                  <a:srgbClr val="000000"/>
                </a:solidFill>
                <a:latin typeface="Courier New"/>
              </a:rPr>
              <a:t>WHERE  job_id =</a:t>
            </a:r>
            <a:endParaRPr/>
          </a:p>
          <a:p>
            <a:pPr>
              <a:lnSpc>
                <a:spcPct val="100000"/>
              </a:lnSpc>
            </a:pPr>
            <a:r>
              <a:rPr lang="en-US">
                <a:solidFill>
                  <a:srgbClr val="000000"/>
                </a:solidFill>
                <a:latin typeface="Courier New"/>
              </a:rPr>
              <a:t>                </a:t>
            </a:r>
            <a:r>
              <a:rPr lang="en-US">
                <a:solidFill>
                  <a:srgbClr val="000000"/>
                </a:solidFill>
                <a:latin typeface="Courier New"/>
              </a:rPr>
              <a:t>(SELECT job_id</a:t>
            </a:r>
            <a:endParaRPr/>
          </a:p>
          <a:p>
            <a:pPr>
              <a:lnSpc>
                <a:spcPct val="100000"/>
              </a:lnSpc>
            </a:pPr>
            <a:r>
              <a:rPr lang="en-US">
                <a:solidFill>
                  <a:srgbClr val="000000"/>
                </a:solidFill>
                <a:latin typeface="Courier New"/>
              </a:rPr>
              <a:t>                 </a:t>
            </a:r>
            <a:r>
              <a:rPr lang="en-US">
                <a:solidFill>
                  <a:srgbClr val="000000"/>
                </a:solidFill>
                <a:latin typeface="Courier New"/>
              </a:rPr>
              <a:t>FROM   employees</a:t>
            </a:r>
            <a:endParaRPr/>
          </a:p>
          <a:p>
            <a:pPr>
              <a:lnSpc>
                <a:spcPct val="100000"/>
              </a:lnSpc>
            </a:pPr>
            <a:r>
              <a:rPr lang="en-US">
                <a:solidFill>
                  <a:srgbClr val="000000"/>
                </a:solidFill>
                <a:latin typeface="Courier New"/>
              </a:rPr>
              <a:t>                 </a:t>
            </a:r>
            <a:r>
              <a:rPr lang="en-US">
                <a:solidFill>
                  <a:srgbClr val="000000"/>
                </a:solidFill>
                <a:latin typeface="Courier New"/>
              </a:rPr>
              <a:t>WHERE  last_name = 'Haas');</a:t>
            </a:r>
            <a:endParaRPr/>
          </a:p>
        </p:txBody>
      </p:sp>
      <p:sp>
        <p:nvSpPr>
          <p:cNvPr id="138" name="TextShape 2"/>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WILL THIS STATEMENT RETURN ROWS?</a:t>
            </a:r>
            <a:endParaRPr/>
          </a:p>
        </p:txBody>
      </p:sp>
      <p:sp>
        <p:nvSpPr>
          <p:cNvPr id="139" name="CustomShape 3"/>
          <p:cNvSpPr/>
          <p:nvPr/>
        </p:nvSpPr>
        <p:spPr>
          <a:xfrm>
            <a:off x="866880" y="3838680"/>
            <a:ext cx="7286400" cy="406440"/>
          </a:xfrm>
          <a:prstGeom prst="rect">
            <a:avLst/>
          </a:prstGeom>
          <a:solidFill>
            <a:srgbClr val="dddddd"/>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no rows selected</a:t>
            </a:r>
            <a:endParaRPr/>
          </a:p>
        </p:txBody>
      </p:sp>
      <p:sp>
        <p:nvSpPr>
          <p:cNvPr id="140" name="CustomShape 4"/>
          <p:cNvSpPr/>
          <p:nvPr/>
        </p:nvSpPr>
        <p:spPr>
          <a:xfrm>
            <a:off x="3105000" y="2708280"/>
            <a:ext cx="3730680" cy="836640"/>
          </a:xfrm>
          <a:prstGeom prst="rect">
            <a:avLst/>
          </a:prstGeom>
          <a:noFill/>
          <a:ln w="28440">
            <a:solidFill>
              <a:srgbClr val="d2611c"/>
            </a:solidFill>
            <a:miter/>
          </a:ln>
        </p:spPr>
      </p:sp>
      <p:sp>
        <p:nvSpPr>
          <p:cNvPr id="141" name="CustomShape 5"/>
          <p:cNvSpPr/>
          <p:nvPr/>
        </p:nvSpPr>
        <p:spPr>
          <a:xfrm>
            <a:off x="2723040" y="4540320"/>
            <a:ext cx="3615840" cy="398880"/>
          </a:xfrm>
          <a:prstGeom prst="rect">
            <a:avLst/>
          </a:prstGeom>
          <a:noFill/>
          <a:ln>
            <a:noFill/>
          </a:ln>
        </p:spPr>
        <p:txBody>
          <a:bodyPr wrap="none" lIns="90000" rIns="90000" tIns="46800" bIns="46800"/>
          <a:p>
            <a:pPr>
              <a:buSzPct val="45000"/>
              <a:buFont typeface="StarSymbol"/>
              <a:buChar char=""/>
            </a:pPr>
            <a:r>
              <a:rPr lang="en-US" sz="2000">
                <a:solidFill>
                  <a:srgbClr val="ff3300"/>
                </a:solidFill>
                <a:latin typeface="Arial"/>
              </a:rPr>
              <a:t>Subquery returns no values.</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MULTIPLE-ROW SUBQUERIES</a:t>
            </a:r>
            <a:endParaRPr/>
          </a:p>
        </p:txBody>
      </p:sp>
      <p:sp>
        <p:nvSpPr>
          <p:cNvPr id="143" name="TextShape 2"/>
          <p:cNvSpPr txBox="1"/>
          <p:nvPr/>
        </p:nvSpPr>
        <p:spPr>
          <a:xfrm>
            <a:off x="863280" y="1816200"/>
            <a:ext cx="7365960" cy="761760"/>
          </a:xfrm>
          <a:prstGeom prst="rect">
            <a:avLst/>
          </a:prstGeom>
        </p:spPr>
        <p:txBody>
          <a:bodyPr lIns="90000" rIns="90000" tIns="46800" bIns="46800"/>
          <a:p>
            <a:pPr lvl="1">
              <a:lnSpc>
                <a:spcPct val="90000"/>
              </a:lnSpc>
              <a:buSzPct val="75000"/>
              <a:buFont typeface="StarSymbol"/>
              <a:buChar char=""/>
            </a:pPr>
            <a:r>
              <a:rPr lang="en-US" sz="2100">
                <a:solidFill>
                  <a:srgbClr val="000000"/>
                </a:solidFill>
                <a:latin typeface="Arial"/>
              </a:rPr>
              <a:t>Return more than one row</a:t>
            </a:r>
            <a:endParaRPr/>
          </a:p>
          <a:p>
            <a:pPr lvl="1">
              <a:lnSpc>
                <a:spcPct val="90000"/>
              </a:lnSpc>
              <a:buSzPct val="75000"/>
              <a:buFont typeface="StarSymbol"/>
              <a:buChar char=""/>
            </a:pPr>
            <a:r>
              <a:rPr lang="en-US" sz="2100">
                <a:solidFill>
                  <a:srgbClr val="000000"/>
                </a:solidFill>
                <a:latin typeface="Arial"/>
              </a:rPr>
              <a:t>Use multiple-row comparison operators</a:t>
            </a:r>
            <a:endParaRPr/>
          </a:p>
        </p:txBody>
      </p:sp>
      <p:graphicFrame>
        <p:nvGraphicFramePr>
          <p:cNvPr id="144" name="Table 3"/>
          <p:cNvGraphicFramePr/>
          <p:nvPr/>
        </p:nvGraphicFramePr>
        <p:xfrm>
          <a:off x="1238400" y="2870280"/>
          <a:ext cx="6616440" cy="2286000"/>
        </p:xfrm>
        <a:graphic>
          <a:graphicData uri="http://schemas.openxmlformats.org/drawingml/2006/table">
            <a:tbl>
              <a:tblPr/>
              <a:tblGrid>
                <a:gridCol w="1496880"/>
                <a:gridCol w="5119560"/>
              </a:tblGrid>
              <a:tr h="368280">
                <a:tc>
                  <a:txBody>
                    <a:bodyPr lIns="90000" rIns="90000" tIns="46800" bIns="46800"/>
                    <a:p>
                      <a:pPr/>
                      <a:r>
                        <a:rPr lang="en-US">
                          <a:latin typeface="Arial"/>
                        </a:rPr>
                        <a:t>Operator</a:t>
                      </a:r>
                      <a:endParaRPr/>
                    </a:p>
                  </a:txBody>
                  <a:tcPr/>
                </a:tc>
                <a:tc>
                  <a:txBody>
                    <a:bodyPr lIns="90000" rIns="90000" tIns="46800" bIns="46800"/>
                    <a:p>
                      <a:pPr/>
                      <a:r>
                        <a:rPr lang="en-US">
                          <a:latin typeface="Arial"/>
                        </a:rPr>
                        <a:t>Meaning</a:t>
                      </a:r>
                      <a:endParaRPr/>
                    </a:p>
                  </a:txBody>
                  <a:tcPr/>
                </a:tc>
              </a:tr>
              <a:tr h="420480">
                <a:tc>
                  <a:txBody>
                    <a:bodyPr lIns="90000" rIns="90000" tIns="46800" bIns="46800"/>
                    <a:p>
                      <a:pPr>
                        <a:lnSpc>
                          <a:spcPct val="120000"/>
                        </a:lnSpc>
                      </a:pPr>
                      <a:r>
                        <a:rPr lang="en-US">
                          <a:solidFill>
                            <a:srgbClr val="000000"/>
                          </a:solidFill>
                          <a:latin typeface="Courier New"/>
                        </a:rPr>
                        <a:t>IN</a:t>
                      </a:r>
                      <a:endParaRPr/>
                    </a:p>
                  </a:txBody>
                  <a:tcPr/>
                </a:tc>
                <a:tc>
                  <a:txBody>
                    <a:bodyPr lIns="90000" rIns="90000" tIns="46800" bIns="46800"/>
                    <a:p>
                      <a:pPr>
                        <a:lnSpc>
                          <a:spcPct val="120000"/>
                        </a:lnSpc>
                      </a:pPr>
                      <a:r>
                        <a:rPr lang="en-US">
                          <a:solidFill>
                            <a:srgbClr val="000000"/>
                          </a:solidFill>
                          <a:latin typeface="Arial"/>
                        </a:rPr>
                        <a:t>Equal to any member in the list</a:t>
                      </a:r>
                      <a:endParaRPr/>
                    </a:p>
                  </a:txBody>
                  <a:tcPr/>
                </a:tc>
              </a:tr>
              <a:tr h="749520">
                <a:tc>
                  <a:txBody>
                    <a:bodyPr lIns="90000" rIns="90000" tIns="46800" bIns="46800"/>
                    <a:p>
                      <a:pPr>
                        <a:lnSpc>
                          <a:spcPct val="120000"/>
                        </a:lnSpc>
                      </a:pPr>
                      <a:r>
                        <a:rPr lang="en-US">
                          <a:solidFill>
                            <a:srgbClr val="000000"/>
                          </a:solidFill>
                          <a:latin typeface="Courier New"/>
                        </a:rPr>
                        <a:t>ANY</a:t>
                      </a:r>
                      <a:endParaRPr/>
                    </a:p>
                  </a:txBody>
                  <a:tcPr/>
                </a:tc>
                <a:tc>
                  <a:txBody>
                    <a:bodyPr lIns="90000" rIns="90000" tIns="46800" bIns="46800"/>
                    <a:p>
                      <a:pPr>
                        <a:lnSpc>
                          <a:spcPct val="120000"/>
                        </a:lnSpc>
                      </a:pPr>
                      <a:r>
                        <a:rPr lang="en-US">
                          <a:solidFill>
                            <a:srgbClr val="000000"/>
                          </a:solidFill>
                          <a:latin typeface="Arial"/>
                        </a:rPr>
                        <a:t>Compare value to each value returned by the subquery </a:t>
                      </a:r>
                      <a:endParaRPr/>
                    </a:p>
                  </a:txBody>
                  <a:tcPr/>
                </a:tc>
              </a:tr>
              <a:tr h="747720">
                <a:tc>
                  <a:txBody>
                    <a:bodyPr lIns="90000" rIns="90000" tIns="46800" bIns="46800"/>
                    <a:p>
                      <a:pPr>
                        <a:lnSpc>
                          <a:spcPct val="120000"/>
                        </a:lnSpc>
                      </a:pPr>
                      <a:r>
                        <a:rPr lang="en-US">
                          <a:solidFill>
                            <a:srgbClr val="000000"/>
                          </a:solidFill>
                          <a:latin typeface="Courier New"/>
                        </a:rPr>
                        <a:t>ALL</a:t>
                      </a:r>
                      <a:endParaRPr/>
                    </a:p>
                  </a:txBody>
                  <a:tcPr/>
                </a:tc>
                <a:tc>
                  <a:txBody>
                    <a:bodyPr lIns="90000" rIns="90000" tIns="46800" bIns="46800"/>
                    <a:p>
                      <a:pPr>
                        <a:lnSpc>
                          <a:spcPct val="120000"/>
                        </a:lnSpc>
                      </a:pPr>
                      <a:r>
                        <a:rPr lang="en-US">
                          <a:solidFill>
                            <a:srgbClr val="000000"/>
                          </a:solidFill>
                          <a:latin typeface="Arial"/>
                        </a:rPr>
                        <a:t>Compare value to every value returned by the subquery </a:t>
                      </a:r>
                      <a:endParaRPr/>
                    </a:p>
                  </a:txBody>
                  <a:tcPr/>
                </a:tc>
              </a:tr>
            </a:tbl>
          </a:graphicData>
        </a:graphic>
      </p:graphicFrame>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866880" y="1863720"/>
            <a:ext cx="7277040" cy="1982880"/>
          </a:xfrm>
          <a:prstGeom prst="rect">
            <a:avLst/>
          </a:prstGeom>
          <a:solidFill>
            <a:srgbClr val="fe8637"/>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SELECT employee_id, last_name, job_id, salary</a:t>
            </a:r>
            <a:endParaRPr/>
          </a:p>
          <a:p>
            <a:pPr>
              <a:lnSpc>
                <a:spcPct val="100000"/>
              </a:lnSpc>
            </a:pPr>
            <a:r>
              <a:rPr lang="en-US">
                <a:solidFill>
                  <a:srgbClr val="000000"/>
                </a:solidFill>
                <a:latin typeface="Courier New"/>
              </a:rPr>
              <a:t>FROM   employees</a:t>
            </a:r>
            <a:endParaRPr/>
          </a:p>
          <a:p>
            <a:pPr>
              <a:lnSpc>
                <a:spcPct val="100000"/>
              </a:lnSpc>
            </a:pPr>
            <a:r>
              <a:rPr lang="en-US">
                <a:solidFill>
                  <a:srgbClr val="000000"/>
                </a:solidFill>
                <a:latin typeface="Courier New"/>
              </a:rPr>
              <a:t>WHERE  salary &lt; ANY</a:t>
            </a:r>
            <a:endParaRPr/>
          </a:p>
          <a:p>
            <a:pPr>
              <a:lnSpc>
                <a:spcPct val="100000"/>
              </a:lnSpc>
            </a:pPr>
            <a:r>
              <a:rPr lang="en-US">
                <a:solidFill>
                  <a:srgbClr val="000000"/>
                </a:solidFill>
                <a:latin typeface="Courier New"/>
              </a:rPr>
              <a:t>                    </a:t>
            </a:r>
            <a:r>
              <a:rPr lang="en-US">
                <a:solidFill>
                  <a:srgbClr val="000000"/>
                </a:solidFill>
                <a:latin typeface="Courier New"/>
              </a:rPr>
              <a:t>(SELECT salary</a:t>
            </a:r>
            <a:endParaRPr/>
          </a:p>
          <a:p>
            <a:pPr>
              <a:lnSpc>
                <a:spcPct val="100000"/>
              </a:lnSpc>
            </a:pPr>
            <a:r>
              <a:rPr lang="en-US">
                <a:solidFill>
                  <a:srgbClr val="000000"/>
                </a:solidFill>
                <a:latin typeface="Courier New"/>
              </a:rPr>
              <a:t>                     </a:t>
            </a:r>
            <a:r>
              <a:rPr lang="en-US">
                <a:solidFill>
                  <a:srgbClr val="000000"/>
                </a:solidFill>
                <a:latin typeface="Courier New"/>
              </a:rPr>
              <a:t>FROM   employees</a:t>
            </a:r>
            <a:endParaRPr/>
          </a:p>
          <a:p>
            <a:pPr>
              <a:lnSpc>
                <a:spcPct val="100000"/>
              </a:lnSpc>
            </a:pPr>
            <a:r>
              <a:rPr lang="en-US">
                <a:solidFill>
                  <a:srgbClr val="000000"/>
                </a:solidFill>
                <a:latin typeface="Courier New"/>
              </a:rPr>
              <a:t>                     </a:t>
            </a:r>
            <a:r>
              <a:rPr lang="en-US">
                <a:solidFill>
                  <a:srgbClr val="000000"/>
                </a:solidFill>
                <a:latin typeface="Courier New"/>
              </a:rPr>
              <a:t>WHERE  job_id = 'IT_PROG')</a:t>
            </a:r>
            <a:endParaRPr/>
          </a:p>
          <a:p>
            <a:pPr>
              <a:lnSpc>
                <a:spcPct val="100000"/>
              </a:lnSpc>
            </a:pPr>
            <a:r>
              <a:rPr lang="en-US">
                <a:solidFill>
                  <a:srgbClr val="000000"/>
                </a:solidFill>
                <a:latin typeface="Courier New"/>
              </a:rPr>
              <a:t>AND    job_id &lt;&gt; 'IT_PROG';</a:t>
            </a:r>
            <a:endParaRPr/>
          </a:p>
        </p:txBody>
      </p:sp>
      <p:sp>
        <p:nvSpPr>
          <p:cNvPr id="146" name="TextShape 2"/>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USING THE </a:t>
            </a:r>
            <a:r>
              <a:rPr lang="en-US" sz="3600">
                <a:latin typeface="Courier New"/>
              </a:rPr>
              <a:t>ANY</a:t>
            </a:r>
            <a:r>
              <a:rPr lang="en-US" sz="3600">
                <a:latin typeface="Arial"/>
              </a:rPr>
              <a:t> OPERATOR </a:t>
            </a:r>
            <a:r>
              <a:rPr lang="en-US" sz="3600">
                <a:latin typeface="Arial"/>
              </a:rPr>
              <a:t>
</a:t>
            </a:r>
            <a:r>
              <a:rPr lang="en-US" sz="3600">
                <a:latin typeface="Arial"/>
              </a:rPr>
              <a:t>IN MULTIPLE-ROW SUBQUERIES</a:t>
            </a:r>
            <a:endParaRPr/>
          </a:p>
        </p:txBody>
      </p:sp>
      <p:sp>
        <p:nvSpPr>
          <p:cNvPr id="147" name="CustomShape 3"/>
          <p:cNvSpPr/>
          <p:nvPr/>
        </p:nvSpPr>
        <p:spPr>
          <a:xfrm>
            <a:off x="3668040" y="2151000"/>
            <a:ext cx="1379880" cy="275040"/>
          </a:xfrm>
          <a:prstGeom prst="rect">
            <a:avLst/>
          </a:prstGeom>
          <a:noFill/>
          <a:ln>
            <a:noFill/>
          </a:ln>
        </p:spPr>
        <p:txBody>
          <a:bodyPr wrap="none" lIns="92160" rIns="92160" tIns="46080" bIns="46080"/>
          <a:p>
            <a:pPr>
              <a:lnSpc>
                <a:spcPct val="120000"/>
              </a:lnSpc>
            </a:pPr>
            <a:r>
              <a:rPr lang="en-US" sz="1200">
                <a:solidFill>
                  <a:srgbClr val="ff5050"/>
                </a:solidFill>
                <a:latin typeface="Arial"/>
              </a:rPr>
              <a:t>9000, 6000, 4200</a:t>
            </a:r>
            <a:endParaRPr/>
          </a:p>
        </p:txBody>
      </p:sp>
      <p:sp>
        <p:nvSpPr>
          <p:cNvPr id="148" name="CustomShape 4"/>
          <p:cNvSpPr/>
          <p:nvPr/>
        </p:nvSpPr>
        <p:spPr>
          <a:xfrm>
            <a:off x="3700440" y="2720880"/>
            <a:ext cx="3718080" cy="836640"/>
          </a:xfrm>
          <a:prstGeom prst="rect">
            <a:avLst/>
          </a:prstGeom>
          <a:noFill/>
          <a:ln w="28440">
            <a:solidFill>
              <a:srgbClr val="d2611c"/>
            </a:solidFill>
            <a:miter/>
          </a:ln>
        </p:spPr>
      </p:sp>
      <p:sp>
        <p:nvSpPr>
          <p:cNvPr id="149" name="CustomShape 5"/>
          <p:cNvSpPr/>
          <p:nvPr/>
        </p:nvSpPr>
        <p:spPr>
          <a:xfrm>
            <a:off x="3070080" y="2449440"/>
            <a:ext cx="524160" cy="266760"/>
          </a:xfrm>
          <a:prstGeom prst="rect">
            <a:avLst/>
          </a:prstGeom>
          <a:noFill/>
          <a:ln w="28440">
            <a:solidFill>
              <a:srgbClr val="d2611c"/>
            </a:solidFill>
            <a:miter/>
          </a:ln>
        </p:spPr>
      </p:sp>
      <p:pic>
        <p:nvPicPr>
          <p:cNvPr id="150" name="Picture 8" descr=""/>
          <p:cNvPicPr/>
          <p:nvPr/>
        </p:nvPicPr>
        <p:blipFill>
          <a:blip r:embed="rId1"/>
          <a:stretch>
            <a:fillRect/>
          </a:stretch>
        </p:blipFill>
        <p:spPr>
          <a:xfrm>
            <a:off x="866880" y="4065480"/>
            <a:ext cx="7296120" cy="1333440"/>
          </a:xfrm>
          <a:prstGeom prst="rect">
            <a:avLst/>
          </a:prstGeom>
          <a:ln>
            <a:noFill/>
          </a:ln>
        </p:spPr>
      </p:pic>
      <p:pic>
        <p:nvPicPr>
          <p:cNvPr id="151" name="Picture 10" descr=""/>
          <p:cNvPicPr/>
          <p:nvPr/>
        </p:nvPicPr>
        <p:blipFill>
          <a:blip r:embed="rId2"/>
          <a:stretch>
            <a:fillRect/>
          </a:stretch>
        </p:blipFill>
        <p:spPr>
          <a:xfrm>
            <a:off x="866880" y="5518080"/>
            <a:ext cx="7286400" cy="209520"/>
          </a:xfrm>
          <a:prstGeom prst="rect">
            <a:avLst/>
          </a:prstGeom>
          <a:ln>
            <a:noFill/>
          </a:ln>
        </p:spPr>
      </p:pic>
      <p:sp>
        <p:nvSpPr>
          <p:cNvPr id="152" name="CustomShape 6"/>
          <p:cNvSpPr/>
          <p:nvPr/>
        </p:nvSpPr>
        <p:spPr>
          <a:xfrm>
            <a:off x="860400" y="5180040"/>
            <a:ext cx="366840" cy="391320"/>
          </a:xfrm>
          <a:prstGeom prst="rect">
            <a:avLst/>
          </a:prstGeom>
          <a:noFill/>
          <a:ln>
            <a:noFill/>
          </a:ln>
        </p:spPr>
        <p:txBody>
          <a:bodyPr lIns="12600" rIns="12600" tIns="12600" bIns="12600"/>
          <a:p>
            <a:pPr/>
            <a:r>
              <a:rPr lang="en-US" sz="2400">
                <a:latin typeface="Arial"/>
              </a:rPr>
              <a:t>…</a:t>
            </a:r>
            <a:endParaRPr/>
          </a:p>
        </p:txBody>
      </p:sp>
      <p:sp>
        <p:nvSpPr>
          <p:cNvPr id="153" name="CustomShape 7"/>
          <p:cNvSpPr/>
          <p:nvPr/>
        </p:nvSpPr>
        <p:spPr>
          <a:xfrm flipV="1" rot="16200000">
            <a:off x="4409280" y="1775880"/>
            <a:ext cx="147600" cy="1730160"/>
          </a:xfrm>
          <a:prstGeom prst="rect">
            <a:avLst/>
          </a:prstGeom>
          <a:noFill/>
          <a:ln w="28440">
            <a:solidFill>
              <a:srgbClr val="7598d9"/>
            </a:solidFill>
            <a:round/>
            <a:tailEnd len="sm" type="triangle" w="sm"/>
          </a:ln>
        </p:spPr>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866880" y="1865160"/>
            <a:ext cx="7277040" cy="1982880"/>
          </a:xfrm>
          <a:prstGeom prst="rect">
            <a:avLst/>
          </a:prstGeom>
          <a:solidFill>
            <a:srgbClr val="fe8637"/>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SELECT employee_id, last_name, job_id, salary</a:t>
            </a:r>
            <a:endParaRPr/>
          </a:p>
          <a:p>
            <a:pPr>
              <a:lnSpc>
                <a:spcPct val="100000"/>
              </a:lnSpc>
            </a:pPr>
            <a:r>
              <a:rPr lang="en-US">
                <a:solidFill>
                  <a:srgbClr val="000000"/>
                </a:solidFill>
                <a:latin typeface="Courier New"/>
              </a:rPr>
              <a:t>FROM   employees</a:t>
            </a:r>
            <a:endParaRPr/>
          </a:p>
          <a:p>
            <a:pPr>
              <a:lnSpc>
                <a:spcPct val="100000"/>
              </a:lnSpc>
            </a:pPr>
            <a:r>
              <a:rPr lang="en-US">
                <a:solidFill>
                  <a:srgbClr val="000000"/>
                </a:solidFill>
                <a:latin typeface="Courier New"/>
              </a:rPr>
              <a:t>WHERE  salary &lt; ALL</a:t>
            </a:r>
            <a:endParaRPr/>
          </a:p>
          <a:p>
            <a:pPr>
              <a:lnSpc>
                <a:spcPct val="100000"/>
              </a:lnSpc>
            </a:pPr>
            <a:r>
              <a:rPr lang="en-US">
                <a:solidFill>
                  <a:srgbClr val="000000"/>
                </a:solidFill>
                <a:latin typeface="Courier New"/>
              </a:rPr>
              <a:t>                    </a:t>
            </a:r>
            <a:r>
              <a:rPr lang="en-US">
                <a:solidFill>
                  <a:srgbClr val="000000"/>
                </a:solidFill>
                <a:latin typeface="Courier New"/>
              </a:rPr>
              <a:t>(SELECT salary</a:t>
            </a:r>
            <a:endParaRPr/>
          </a:p>
          <a:p>
            <a:pPr>
              <a:lnSpc>
                <a:spcPct val="100000"/>
              </a:lnSpc>
            </a:pPr>
            <a:r>
              <a:rPr lang="en-US">
                <a:solidFill>
                  <a:srgbClr val="000000"/>
                </a:solidFill>
                <a:latin typeface="Courier New"/>
              </a:rPr>
              <a:t>                     </a:t>
            </a:r>
            <a:r>
              <a:rPr lang="en-US">
                <a:solidFill>
                  <a:srgbClr val="000000"/>
                </a:solidFill>
                <a:latin typeface="Courier New"/>
              </a:rPr>
              <a:t>FROM   employees</a:t>
            </a:r>
            <a:endParaRPr/>
          </a:p>
          <a:p>
            <a:pPr>
              <a:lnSpc>
                <a:spcPct val="100000"/>
              </a:lnSpc>
            </a:pPr>
            <a:r>
              <a:rPr lang="en-US">
                <a:solidFill>
                  <a:srgbClr val="000000"/>
                </a:solidFill>
                <a:latin typeface="Courier New"/>
              </a:rPr>
              <a:t>                     </a:t>
            </a:r>
            <a:r>
              <a:rPr lang="en-US">
                <a:solidFill>
                  <a:srgbClr val="000000"/>
                </a:solidFill>
                <a:latin typeface="Courier New"/>
              </a:rPr>
              <a:t>WHERE  job_id = 'IT_PROG')</a:t>
            </a:r>
            <a:endParaRPr/>
          </a:p>
          <a:p>
            <a:pPr>
              <a:lnSpc>
                <a:spcPct val="100000"/>
              </a:lnSpc>
            </a:pPr>
            <a:r>
              <a:rPr lang="en-US">
                <a:solidFill>
                  <a:srgbClr val="000000"/>
                </a:solidFill>
                <a:latin typeface="Courier New"/>
              </a:rPr>
              <a:t>AND    job_id &lt;&gt; 'IT_PROG';</a:t>
            </a:r>
            <a:endParaRPr/>
          </a:p>
        </p:txBody>
      </p:sp>
      <p:sp>
        <p:nvSpPr>
          <p:cNvPr id="155" name="TextShape 2"/>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USING THE </a:t>
            </a:r>
            <a:r>
              <a:rPr lang="en-US" sz="3600">
                <a:latin typeface="Courier New"/>
              </a:rPr>
              <a:t>ALL</a:t>
            </a:r>
            <a:r>
              <a:rPr lang="en-US" sz="3600">
                <a:latin typeface="Arial"/>
              </a:rPr>
              <a:t> OPERATOR</a:t>
            </a:r>
            <a:r>
              <a:rPr lang="en-US" sz="3600">
                <a:latin typeface="Arial"/>
              </a:rPr>
              <a:t>
</a:t>
            </a:r>
            <a:r>
              <a:rPr lang="en-US" sz="3600">
                <a:latin typeface="Arial"/>
              </a:rPr>
              <a:t>IN MULTIPLE-ROW SUBQUERIES</a:t>
            </a:r>
            <a:endParaRPr/>
          </a:p>
        </p:txBody>
      </p:sp>
      <p:pic>
        <p:nvPicPr>
          <p:cNvPr id="156" name="Picture 7" descr=""/>
          <p:cNvPicPr/>
          <p:nvPr/>
        </p:nvPicPr>
        <p:blipFill>
          <a:blip r:embed="rId1"/>
          <a:stretch>
            <a:fillRect/>
          </a:stretch>
        </p:blipFill>
        <p:spPr>
          <a:xfrm>
            <a:off x="863640" y="4087800"/>
            <a:ext cx="7305480" cy="1152360"/>
          </a:xfrm>
          <a:prstGeom prst="rect">
            <a:avLst/>
          </a:prstGeom>
          <a:ln>
            <a:noFill/>
          </a:ln>
        </p:spPr>
      </p:pic>
      <p:sp>
        <p:nvSpPr>
          <p:cNvPr id="157" name="CustomShape 3"/>
          <p:cNvSpPr/>
          <p:nvPr/>
        </p:nvSpPr>
        <p:spPr>
          <a:xfrm>
            <a:off x="3668040" y="2151000"/>
            <a:ext cx="1379880" cy="275040"/>
          </a:xfrm>
          <a:prstGeom prst="rect">
            <a:avLst/>
          </a:prstGeom>
          <a:noFill/>
          <a:ln>
            <a:noFill/>
          </a:ln>
        </p:spPr>
        <p:txBody>
          <a:bodyPr wrap="none" lIns="92160" rIns="92160" tIns="46080" bIns="46080"/>
          <a:p>
            <a:pPr>
              <a:lnSpc>
                <a:spcPct val="120000"/>
              </a:lnSpc>
            </a:pPr>
            <a:r>
              <a:rPr lang="en-US" sz="1200">
                <a:solidFill>
                  <a:srgbClr val="ff5050"/>
                </a:solidFill>
                <a:latin typeface="Arial"/>
              </a:rPr>
              <a:t>9000, 6000, 4200</a:t>
            </a:r>
            <a:endParaRPr/>
          </a:p>
        </p:txBody>
      </p:sp>
      <p:sp>
        <p:nvSpPr>
          <p:cNvPr id="158" name="CustomShape 4"/>
          <p:cNvSpPr/>
          <p:nvPr/>
        </p:nvSpPr>
        <p:spPr>
          <a:xfrm>
            <a:off x="3700440" y="2720880"/>
            <a:ext cx="3718080" cy="836640"/>
          </a:xfrm>
          <a:prstGeom prst="rect">
            <a:avLst/>
          </a:prstGeom>
          <a:noFill/>
          <a:ln w="28440">
            <a:solidFill>
              <a:srgbClr val="d2611c"/>
            </a:solidFill>
            <a:miter/>
          </a:ln>
        </p:spPr>
      </p:sp>
      <p:sp>
        <p:nvSpPr>
          <p:cNvPr id="159" name="CustomShape 5"/>
          <p:cNvSpPr/>
          <p:nvPr/>
        </p:nvSpPr>
        <p:spPr>
          <a:xfrm>
            <a:off x="3070080" y="2449440"/>
            <a:ext cx="524160" cy="266760"/>
          </a:xfrm>
          <a:prstGeom prst="rect">
            <a:avLst/>
          </a:prstGeom>
          <a:noFill/>
          <a:ln w="28440">
            <a:solidFill>
              <a:srgbClr val="d2611c"/>
            </a:solidFill>
            <a:miter/>
          </a:ln>
        </p:spPr>
      </p:sp>
      <p:sp>
        <p:nvSpPr>
          <p:cNvPr id="160" name="CustomShape 6"/>
          <p:cNvSpPr/>
          <p:nvPr/>
        </p:nvSpPr>
        <p:spPr>
          <a:xfrm flipV="1" rot="16200000">
            <a:off x="4409280" y="1775880"/>
            <a:ext cx="147600" cy="1730160"/>
          </a:xfrm>
          <a:prstGeom prst="rect">
            <a:avLst/>
          </a:prstGeom>
          <a:noFill/>
          <a:ln w="28440">
            <a:solidFill>
              <a:srgbClr val="7598d9"/>
            </a:solidFill>
            <a:round/>
            <a:tailEnd len="sm" type="triangle" w="sm"/>
          </a:ln>
        </p:spPr>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866880" y="1866960"/>
            <a:ext cx="7286400" cy="1982880"/>
          </a:xfrm>
          <a:prstGeom prst="rect">
            <a:avLst/>
          </a:prstGeom>
          <a:solidFill>
            <a:srgbClr val="fe8637"/>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SELECT emp.last_name</a:t>
            </a:r>
            <a:endParaRPr/>
          </a:p>
          <a:p>
            <a:pPr>
              <a:lnSpc>
                <a:spcPct val="100000"/>
              </a:lnSpc>
            </a:pPr>
            <a:r>
              <a:rPr lang="en-US">
                <a:solidFill>
                  <a:srgbClr val="000000"/>
                </a:solidFill>
                <a:latin typeface="Courier New"/>
              </a:rPr>
              <a:t>FROM   employees emp</a:t>
            </a:r>
            <a:endParaRPr/>
          </a:p>
          <a:p>
            <a:pPr>
              <a:lnSpc>
                <a:spcPct val="100000"/>
              </a:lnSpc>
            </a:pPr>
            <a:r>
              <a:rPr lang="en-US">
                <a:solidFill>
                  <a:srgbClr val="000000"/>
                </a:solidFill>
                <a:latin typeface="Courier New"/>
              </a:rPr>
              <a:t>WHERE  emp.employee_id NOT IN</a:t>
            </a:r>
            <a:endParaRPr/>
          </a:p>
          <a:p>
            <a:pPr>
              <a:lnSpc>
                <a:spcPct val="100000"/>
              </a:lnSpc>
            </a:pPr>
            <a:r>
              <a:rPr lang="en-US">
                <a:solidFill>
                  <a:srgbClr val="000000"/>
                </a:solidFill>
                <a:latin typeface="Courier New"/>
              </a:rPr>
              <a:t>                           </a:t>
            </a:r>
            <a:r>
              <a:rPr lang="en-US">
                <a:solidFill>
                  <a:srgbClr val="000000"/>
                </a:solidFill>
                <a:latin typeface="Courier New"/>
              </a:rPr>
              <a:t>(SELECT mgr.manager_id</a:t>
            </a:r>
            <a:endParaRPr/>
          </a:p>
          <a:p>
            <a:pPr>
              <a:lnSpc>
                <a:spcPct val="100000"/>
              </a:lnSpc>
            </a:pPr>
            <a:r>
              <a:rPr lang="en-US">
                <a:solidFill>
                  <a:srgbClr val="000000"/>
                </a:solidFill>
                <a:latin typeface="Courier New"/>
              </a:rPr>
              <a:t>                            </a:t>
            </a:r>
            <a:r>
              <a:rPr lang="en-US">
                <a:solidFill>
                  <a:srgbClr val="000000"/>
                </a:solidFill>
                <a:latin typeface="Courier New"/>
              </a:rPr>
              <a:t>FROM   employees mgr);</a:t>
            </a:r>
            <a:endParaRPr/>
          </a:p>
          <a:p>
            <a:pPr>
              <a:lnSpc>
                <a:spcPct val="100000"/>
              </a:lnSpc>
            </a:pPr>
            <a:endParaRPr/>
          </a:p>
          <a:p>
            <a:pPr>
              <a:lnSpc>
                <a:spcPct val="100000"/>
              </a:lnSpc>
            </a:pPr>
            <a:r>
              <a:rPr lang="en-US">
                <a:solidFill>
                  <a:srgbClr val="d2611c"/>
                </a:solidFill>
                <a:latin typeface="Courier New"/>
              </a:rPr>
              <a:t>no rows selected</a:t>
            </a:r>
            <a:endParaRPr/>
          </a:p>
        </p:txBody>
      </p:sp>
      <p:sp>
        <p:nvSpPr>
          <p:cNvPr id="162" name="TextShape 2"/>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NULL VALUES IN A SUBQUERY</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922320" y="510840"/>
            <a:ext cx="7299360" cy="880920"/>
          </a:xfrm>
          <a:prstGeom prst="rect">
            <a:avLst/>
          </a:prstGeom>
        </p:spPr>
        <p:txBody>
          <a:bodyPr lIns="92160" rIns="92160" tIns="46080" bIns="46080"/>
          <a:p>
            <a:pPr>
              <a:buSzPct val="45000"/>
              <a:buFont typeface="StarSymbol"/>
              <a:buChar char=""/>
            </a:pPr>
            <a:r>
              <a:rPr lang="en-US" sz="3600">
                <a:latin typeface="Arial"/>
              </a:rPr>
              <a:t>Correlated Subqueries</a:t>
            </a:r>
            <a:endParaRPr/>
          </a:p>
        </p:txBody>
      </p:sp>
      <p:sp>
        <p:nvSpPr>
          <p:cNvPr id="164" name="TextShape 2"/>
          <p:cNvSpPr txBox="1"/>
          <p:nvPr/>
        </p:nvSpPr>
        <p:spPr>
          <a:xfrm>
            <a:off x="863640" y="1495440"/>
            <a:ext cx="7385040" cy="1311480"/>
          </a:xfrm>
          <a:prstGeom prst="rect">
            <a:avLst/>
          </a:prstGeom>
        </p:spPr>
        <p:txBody>
          <a:bodyPr lIns="92160" rIns="92160" tIns="46080" bIns="46080"/>
          <a:p>
            <a:pPr>
              <a:buSzPct val="45000"/>
              <a:buFont typeface="StarSymbol"/>
              <a:buChar char=""/>
            </a:pPr>
            <a:r>
              <a:rPr lang="en-US" sz="2600">
                <a:latin typeface="Arial"/>
              </a:rPr>
              <a:t>Used to affect row-by-row processing, each subquery is executed once for every row of the outer query.</a:t>
            </a:r>
            <a:endParaRPr/>
          </a:p>
        </p:txBody>
      </p:sp>
      <p:sp>
        <p:nvSpPr>
          <p:cNvPr id="165" name="CustomShape 3"/>
          <p:cNvSpPr/>
          <p:nvPr/>
        </p:nvSpPr>
        <p:spPr>
          <a:xfrm>
            <a:off x="2514600" y="4089240"/>
            <a:ext cx="4267080" cy="559080"/>
          </a:xfrm>
          <a:prstGeom prst="rect">
            <a:avLst/>
          </a:prstGeom>
          <a:solidFill>
            <a:srgbClr val="dddddd"/>
          </a:solidFill>
          <a:ln>
            <a:noFill/>
          </a:ln>
        </p:spPr>
      </p:sp>
      <p:sp>
        <p:nvSpPr>
          <p:cNvPr id="166" name="CustomShape 4"/>
          <p:cNvSpPr/>
          <p:nvPr/>
        </p:nvSpPr>
        <p:spPr>
          <a:xfrm>
            <a:off x="2502000" y="5181480"/>
            <a:ext cx="4267080" cy="838440"/>
          </a:xfrm>
          <a:prstGeom prst="rect">
            <a:avLst/>
          </a:prstGeom>
          <a:solidFill>
            <a:srgbClr val="dddddd"/>
          </a:solidFill>
          <a:ln>
            <a:noFill/>
          </a:ln>
        </p:spPr>
      </p:sp>
      <p:sp>
        <p:nvSpPr>
          <p:cNvPr id="167" name="CustomShape 5"/>
          <p:cNvSpPr/>
          <p:nvPr/>
        </p:nvSpPr>
        <p:spPr>
          <a:xfrm>
            <a:off x="2514600" y="2975040"/>
            <a:ext cx="4267080" cy="582480"/>
          </a:xfrm>
          <a:prstGeom prst="rect">
            <a:avLst/>
          </a:prstGeom>
          <a:solidFill>
            <a:srgbClr val="dddddd"/>
          </a:solidFill>
          <a:ln>
            <a:noFill/>
          </a:ln>
        </p:spPr>
      </p:sp>
      <p:sp>
        <p:nvSpPr>
          <p:cNvPr id="168" name="CustomShape 6"/>
          <p:cNvSpPr/>
          <p:nvPr/>
        </p:nvSpPr>
        <p:spPr>
          <a:xfrm>
            <a:off x="2514600" y="2935440"/>
            <a:ext cx="4280040" cy="641160"/>
          </a:xfrm>
          <a:prstGeom prst="rect">
            <a:avLst/>
          </a:prstGeom>
          <a:noFill/>
          <a:ln>
            <a:noFill/>
          </a:ln>
        </p:spPr>
        <p:txBody>
          <a:bodyPr lIns="92160" rIns="92160" tIns="46080" bIns="46080"/>
          <a:p>
            <a:pPr algn="ctr"/>
            <a:r>
              <a:rPr b="1" lang="en-US">
                <a:solidFill>
                  <a:srgbClr val="003366"/>
                </a:solidFill>
                <a:latin typeface="Arial"/>
              </a:rPr>
              <a:t>GET</a:t>
            </a:r>
            <a:endParaRPr/>
          </a:p>
          <a:p>
            <a:pPr algn="ctr"/>
            <a:r>
              <a:rPr b="1" lang="en-US">
                <a:solidFill>
                  <a:srgbClr val="003366"/>
                </a:solidFill>
                <a:latin typeface="Arial"/>
              </a:rPr>
              <a:t>candidate row</a:t>
            </a:r>
            <a:endParaRPr/>
          </a:p>
        </p:txBody>
      </p:sp>
      <p:sp>
        <p:nvSpPr>
          <p:cNvPr id="169" name="CustomShape 7"/>
          <p:cNvSpPr/>
          <p:nvPr/>
        </p:nvSpPr>
        <p:spPr>
          <a:xfrm>
            <a:off x="2471760" y="4067280"/>
            <a:ext cx="4354560" cy="641160"/>
          </a:xfrm>
          <a:prstGeom prst="rect">
            <a:avLst/>
          </a:prstGeom>
          <a:noFill/>
          <a:ln>
            <a:noFill/>
          </a:ln>
        </p:spPr>
        <p:txBody>
          <a:bodyPr wrap="none" lIns="92160" rIns="92160" tIns="46080" bIns="46080"/>
          <a:p>
            <a:pPr algn="ctr"/>
            <a:r>
              <a:rPr b="1" lang="en-US">
                <a:solidFill>
                  <a:srgbClr val="003366"/>
                </a:solidFill>
                <a:latin typeface="Arial"/>
              </a:rPr>
              <a:t>EXECUTE</a:t>
            </a:r>
            <a:endParaRPr/>
          </a:p>
          <a:p>
            <a:pPr algn="ctr"/>
            <a:r>
              <a:rPr b="1" lang="en-US">
                <a:solidFill>
                  <a:srgbClr val="003366"/>
                </a:solidFill>
                <a:latin typeface="Arial"/>
              </a:rPr>
              <a:t>inner query using candidate row value</a:t>
            </a:r>
            <a:endParaRPr/>
          </a:p>
        </p:txBody>
      </p:sp>
      <p:sp>
        <p:nvSpPr>
          <p:cNvPr id="170" name="CustomShape 8"/>
          <p:cNvSpPr/>
          <p:nvPr/>
        </p:nvSpPr>
        <p:spPr>
          <a:xfrm>
            <a:off x="2489040" y="5170320"/>
            <a:ext cx="4292640" cy="915480"/>
          </a:xfrm>
          <a:prstGeom prst="rect">
            <a:avLst/>
          </a:prstGeom>
          <a:noFill/>
          <a:ln>
            <a:noFill/>
          </a:ln>
        </p:spPr>
        <p:txBody>
          <a:bodyPr lIns="92160" rIns="92160" tIns="46080" bIns="46080"/>
          <a:p>
            <a:pPr algn="ctr"/>
            <a:r>
              <a:rPr b="1" lang="en-US">
                <a:solidFill>
                  <a:srgbClr val="003366"/>
                </a:solidFill>
                <a:latin typeface="Arial"/>
              </a:rPr>
              <a:t>USE</a:t>
            </a:r>
            <a:endParaRPr/>
          </a:p>
          <a:p>
            <a:pPr algn="ctr"/>
            <a:r>
              <a:rPr b="1" lang="en-US">
                <a:solidFill>
                  <a:srgbClr val="003366"/>
                </a:solidFill>
                <a:latin typeface="Arial"/>
              </a:rPr>
              <a:t>value(s) from inner query to qualify candidate row</a:t>
            </a:r>
            <a:endParaRPr/>
          </a:p>
        </p:txBody>
      </p:sp>
      <p:sp>
        <p:nvSpPr>
          <p:cNvPr id="171" name="Line 9"/>
          <p:cNvSpPr/>
          <p:nvPr/>
        </p:nvSpPr>
        <p:spPr>
          <a:xfrm>
            <a:off x="4597560" y="3606840"/>
            <a:ext cx="0" cy="419040"/>
          </a:xfrm>
          <a:prstGeom prst="line">
            <a:avLst/>
          </a:prstGeom>
          <a:ln w="12600">
            <a:solidFill>
              <a:srgbClr val="7beaea"/>
            </a:solidFill>
            <a:miter/>
            <a:tailEnd len="med" type="triangle" w="med"/>
          </a:ln>
        </p:spPr>
      </p:sp>
      <p:sp>
        <p:nvSpPr>
          <p:cNvPr id="172" name="Line 10"/>
          <p:cNvSpPr/>
          <p:nvPr/>
        </p:nvSpPr>
        <p:spPr>
          <a:xfrm>
            <a:off x="4584600" y="4711680"/>
            <a:ext cx="0" cy="419040"/>
          </a:xfrm>
          <a:prstGeom prst="line">
            <a:avLst/>
          </a:prstGeom>
          <a:ln w="12600">
            <a:solidFill>
              <a:srgbClr val="7beaea"/>
            </a:solidFill>
            <a:miter/>
            <a:tailEnd len="med" type="triangle" w="med"/>
          </a:ln>
        </p:spPr>
      </p:sp>
      <p:sp>
        <p:nvSpPr>
          <p:cNvPr id="173" name="Line 11"/>
          <p:cNvSpPr/>
          <p:nvPr/>
        </p:nvSpPr>
        <p:spPr>
          <a:xfrm flipH="1">
            <a:off x="1752120" y="5562720"/>
            <a:ext cx="698760" cy="0"/>
          </a:xfrm>
          <a:prstGeom prst="line">
            <a:avLst/>
          </a:prstGeom>
          <a:ln w="12600">
            <a:solidFill>
              <a:srgbClr val="7beaea"/>
            </a:solidFill>
            <a:miter/>
          </a:ln>
        </p:spPr>
      </p:sp>
      <p:sp>
        <p:nvSpPr>
          <p:cNvPr id="174" name="Line 12"/>
          <p:cNvSpPr/>
          <p:nvPr/>
        </p:nvSpPr>
        <p:spPr>
          <a:xfrm flipV="1">
            <a:off x="1752480" y="3263760"/>
            <a:ext cx="0" cy="2298960"/>
          </a:xfrm>
          <a:prstGeom prst="line">
            <a:avLst/>
          </a:prstGeom>
          <a:ln w="12600">
            <a:solidFill>
              <a:srgbClr val="7beaea"/>
            </a:solidFill>
            <a:miter/>
          </a:ln>
        </p:spPr>
      </p:sp>
      <p:sp>
        <p:nvSpPr>
          <p:cNvPr id="175" name="Line 13"/>
          <p:cNvSpPr/>
          <p:nvPr/>
        </p:nvSpPr>
        <p:spPr>
          <a:xfrm>
            <a:off x="1752480" y="3251160"/>
            <a:ext cx="685800" cy="0"/>
          </a:xfrm>
          <a:prstGeom prst="line">
            <a:avLst/>
          </a:prstGeom>
          <a:ln w="12600">
            <a:solidFill>
              <a:srgbClr val="7beaea"/>
            </a:solidFill>
            <a:miter/>
            <a:tailEnd len="med" type="triangle" w="med"/>
          </a:ln>
        </p:spPr>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922320" y="510840"/>
            <a:ext cx="7299360" cy="880920"/>
          </a:xfrm>
          <a:prstGeom prst="rect">
            <a:avLst/>
          </a:prstGeom>
        </p:spPr>
        <p:txBody>
          <a:bodyPr lIns="92160" rIns="92160" tIns="46080" bIns="46080"/>
          <a:p>
            <a:pPr>
              <a:buSzPct val="45000"/>
              <a:buFont typeface="StarSymbol"/>
              <a:buChar char=""/>
            </a:pPr>
            <a:r>
              <a:rPr lang="en-US" sz="3600">
                <a:latin typeface="Arial"/>
              </a:rPr>
              <a:t>Correlated Subqueries</a:t>
            </a:r>
            <a:endParaRPr/>
          </a:p>
        </p:txBody>
      </p:sp>
      <p:sp>
        <p:nvSpPr>
          <p:cNvPr id="177" name="CustomShape 2"/>
          <p:cNvSpPr/>
          <p:nvPr/>
        </p:nvSpPr>
        <p:spPr>
          <a:xfrm>
            <a:off x="906480" y="2543040"/>
            <a:ext cx="7315200" cy="1737720"/>
          </a:xfrm>
          <a:prstGeom prst="rect">
            <a:avLst/>
          </a:prstGeom>
          <a:noFill/>
          <a:ln>
            <a:noFill/>
          </a:ln>
        </p:spPr>
        <p:txBody>
          <a:bodyPr lIns="92160" rIns="92160" tIns="46080" bIns="46080"/>
          <a:p>
            <a:pPr>
              <a:lnSpc>
                <a:spcPct val="125000"/>
              </a:lnSpc>
            </a:pPr>
            <a:endParaRPr/>
          </a:p>
          <a:p>
            <a:pPr>
              <a:lnSpc>
                <a:spcPct val="125000"/>
              </a:lnSpc>
            </a:pPr>
            <a:endParaRPr/>
          </a:p>
          <a:p>
            <a:pPr>
              <a:lnSpc>
                <a:spcPct val="125000"/>
              </a:lnSpc>
            </a:pPr>
            <a:endParaRPr/>
          </a:p>
          <a:p>
            <a:pPr>
              <a:lnSpc>
                <a:spcPct val="125000"/>
              </a:lnSpc>
            </a:pPr>
            <a:endParaRPr/>
          </a:p>
          <a:p>
            <a:pPr>
              <a:lnSpc>
                <a:spcPct val="125000"/>
              </a:lnSpc>
            </a:pPr>
            <a:endParaRPr/>
          </a:p>
        </p:txBody>
      </p:sp>
      <p:sp>
        <p:nvSpPr>
          <p:cNvPr id="178" name="CustomShape 3"/>
          <p:cNvSpPr/>
          <p:nvPr/>
        </p:nvSpPr>
        <p:spPr>
          <a:xfrm>
            <a:off x="654120" y="1762200"/>
            <a:ext cx="7905600" cy="2070000"/>
          </a:xfrm>
          <a:prstGeom prst="rect">
            <a:avLst/>
          </a:prstGeom>
          <a:solidFill>
            <a:srgbClr val="ffffcc"/>
          </a:solidFill>
          <a:ln w="25560">
            <a:solidFill>
              <a:srgbClr val="000000"/>
            </a:solidFill>
            <a:miter/>
          </a:ln>
        </p:spPr>
      </p:sp>
      <p:sp>
        <p:nvSpPr>
          <p:cNvPr id="179" name="CustomShape 4"/>
          <p:cNvSpPr/>
          <p:nvPr/>
        </p:nvSpPr>
        <p:spPr>
          <a:xfrm>
            <a:off x="623880" y="1766880"/>
            <a:ext cx="8035920" cy="2287080"/>
          </a:xfrm>
          <a:prstGeom prst="rect">
            <a:avLst/>
          </a:prstGeom>
          <a:noFill/>
          <a:ln>
            <a:noFill/>
          </a:ln>
        </p:spPr>
        <p:txBody>
          <a:bodyPr lIns="92160" rIns="92160" tIns="46080" bIns="46080"/>
          <a:p>
            <a:pPr>
              <a:lnSpc>
                <a:spcPct val="100000"/>
              </a:lnSpc>
            </a:pPr>
            <a:r>
              <a:rPr b="1" lang="en-US">
                <a:solidFill>
                  <a:srgbClr val="000000"/>
                </a:solidFill>
                <a:latin typeface="Courier New"/>
              </a:rPr>
              <a:t> </a:t>
            </a:r>
            <a:r>
              <a:rPr b="1" lang="en-US">
                <a:solidFill>
                  <a:srgbClr val="000000"/>
                </a:solidFill>
                <a:latin typeface="Courier New"/>
              </a:rPr>
              <a:t>SELECT </a:t>
            </a:r>
            <a:r>
              <a:rPr b="1" i="1" lang="en-US">
                <a:solidFill>
                  <a:srgbClr val="000000"/>
                </a:solidFill>
                <a:latin typeface="Courier New"/>
              </a:rPr>
              <a:t>outer1</a:t>
            </a:r>
            <a:r>
              <a:rPr b="1" lang="en-US">
                <a:solidFill>
                  <a:srgbClr val="000000"/>
                </a:solidFill>
                <a:latin typeface="Courier New"/>
              </a:rPr>
              <a:t>, </a:t>
            </a:r>
            <a:r>
              <a:rPr b="1" i="1" lang="en-US">
                <a:solidFill>
                  <a:srgbClr val="000000"/>
                </a:solidFill>
                <a:latin typeface="Courier New"/>
              </a:rPr>
              <a:t>outer2</a:t>
            </a:r>
            <a:r>
              <a:rPr b="1" lang="en-US">
                <a:solidFill>
                  <a:srgbClr val="000000"/>
                </a:solidFill>
                <a:latin typeface="Courier New"/>
              </a:rPr>
              <a:t>, ...</a:t>
            </a:r>
            <a:endParaRPr/>
          </a:p>
          <a:p>
            <a:pPr>
              <a:lnSpc>
                <a:spcPct val="100000"/>
              </a:lnSpc>
            </a:pPr>
            <a:r>
              <a:rPr b="1" lang="en-US">
                <a:solidFill>
                  <a:srgbClr val="000000"/>
                </a:solidFill>
                <a:latin typeface="Courier New"/>
              </a:rPr>
              <a:t> </a:t>
            </a:r>
            <a:r>
              <a:rPr b="1" lang="en-US">
                <a:solidFill>
                  <a:srgbClr val="000000"/>
                </a:solidFill>
                <a:latin typeface="Courier New"/>
              </a:rPr>
              <a:t>FROM   </a:t>
            </a:r>
            <a:r>
              <a:rPr b="1" i="1" lang="en-US">
                <a:solidFill>
                  <a:srgbClr val="000000"/>
                </a:solidFill>
                <a:latin typeface="Courier New"/>
              </a:rPr>
              <a:t>table1</a:t>
            </a:r>
            <a:r>
              <a:rPr b="1" lang="en-US">
                <a:solidFill>
                  <a:srgbClr val="000000"/>
                </a:solidFill>
                <a:latin typeface="Courier New"/>
              </a:rPr>
              <a:t> </a:t>
            </a:r>
            <a:r>
              <a:rPr b="1" i="1" lang="en-US">
                <a:solidFill>
                  <a:srgbClr val="000000"/>
                </a:solidFill>
                <a:latin typeface="Courier New"/>
              </a:rPr>
              <a:t>alias1</a:t>
            </a:r>
            <a:endParaRPr/>
          </a:p>
          <a:p>
            <a:pPr>
              <a:lnSpc>
                <a:spcPct val="100000"/>
              </a:lnSpc>
            </a:pPr>
            <a:r>
              <a:rPr b="1" lang="en-US">
                <a:solidFill>
                  <a:srgbClr val="000000"/>
                </a:solidFill>
                <a:latin typeface="Courier New"/>
              </a:rPr>
              <a:t> </a:t>
            </a:r>
            <a:r>
              <a:rPr b="1" lang="en-US">
                <a:solidFill>
                  <a:srgbClr val="000000"/>
                </a:solidFill>
                <a:latin typeface="Courier New"/>
              </a:rPr>
              <a:t>WHERE  </a:t>
            </a:r>
            <a:r>
              <a:rPr b="1" i="1" lang="en-US">
                <a:solidFill>
                  <a:srgbClr val="000000"/>
                </a:solidFill>
                <a:latin typeface="Courier New"/>
              </a:rPr>
              <a:t>outer1</a:t>
            </a:r>
            <a:r>
              <a:rPr b="1" lang="en-US">
                <a:solidFill>
                  <a:srgbClr val="000000"/>
                </a:solidFill>
                <a:latin typeface="Courier New"/>
              </a:rPr>
              <a:t> operator </a:t>
            </a:r>
            <a:endParaRPr/>
          </a:p>
          <a:p>
            <a:pPr>
              <a:lnSpc>
                <a:spcPct val="100000"/>
              </a:lnSpc>
            </a:pP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(SELECT </a:t>
            </a:r>
            <a:r>
              <a:rPr b="1" i="1" lang="en-US">
                <a:solidFill>
                  <a:srgbClr val="000000"/>
                </a:solidFill>
                <a:latin typeface="Courier New"/>
              </a:rPr>
              <a:t>inner1</a:t>
            </a:r>
            <a:endParaRPr/>
          </a:p>
          <a:p>
            <a:pPr>
              <a:lnSpc>
                <a:spcPct val="100000"/>
              </a:lnSpc>
            </a:pPr>
            <a:r>
              <a:rPr b="1" lang="en-US">
                <a:solidFill>
                  <a:srgbClr val="000000"/>
                </a:solidFill>
                <a:latin typeface="Courier New"/>
              </a:rPr>
              <a:t>                      </a:t>
            </a:r>
            <a:r>
              <a:rPr b="1" lang="en-US">
                <a:solidFill>
                  <a:srgbClr val="000000"/>
                </a:solidFill>
                <a:latin typeface="Courier New"/>
              </a:rPr>
              <a:t>FROM    </a:t>
            </a:r>
            <a:r>
              <a:rPr b="1" i="1" lang="en-US">
                <a:solidFill>
                  <a:srgbClr val="000000"/>
                </a:solidFill>
                <a:latin typeface="Courier New"/>
              </a:rPr>
              <a:t>table2 alias2</a:t>
            </a:r>
            <a:endParaRPr/>
          </a:p>
          <a:p>
            <a:pPr>
              <a:lnSpc>
                <a:spcPct val="100000"/>
              </a:lnSpc>
            </a:pPr>
            <a:r>
              <a:rPr b="1" lang="en-US">
                <a:solidFill>
                  <a:srgbClr val="000000"/>
                </a:solidFill>
                <a:latin typeface="Courier New"/>
              </a:rPr>
              <a:t>                      </a:t>
            </a:r>
            <a:r>
              <a:rPr b="1" lang="en-US">
                <a:solidFill>
                  <a:srgbClr val="000000"/>
                </a:solidFill>
                <a:latin typeface="Courier New"/>
              </a:rPr>
              <a:t>WHERE   </a:t>
            </a:r>
            <a:r>
              <a:rPr b="1" i="1" lang="en-US">
                <a:solidFill>
                  <a:srgbClr val="000000"/>
                </a:solidFill>
                <a:latin typeface="Courier New"/>
              </a:rPr>
              <a:t>alias1.outer2</a:t>
            </a:r>
            <a:r>
              <a:rPr b="1" lang="en-US">
                <a:solidFill>
                  <a:srgbClr val="000000"/>
                </a:solidFill>
                <a:latin typeface="Courier New"/>
              </a:rPr>
              <a:t> = </a:t>
            </a: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          </a:t>
            </a:r>
            <a:r>
              <a:rPr b="1" i="1" lang="en-US">
                <a:solidFill>
                  <a:srgbClr val="000000"/>
                </a:solidFill>
                <a:latin typeface="Courier New"/>
              </a:rPr>
              <a:t>alias2.inner1</a:t>
            </a:r>
            <a:r>
              <a:rPr b="1" lang="en-US">
                <a:solidFill>
                  <a:srgbClr val="000000"/>
                </a:solidFill>
                <a:latin typeface="Courier New"/>
              </a:rPr>
              <a:t>);</a:t>
            </a:r>
            <a:endParaRPr/>
          </a:p>
          <a:p>
            <a:pPr>
              <a:lnSpc>
                <a:spcPct val="100000"/>
              </a:lnSpc>
            </a:pPr>
            <a:endParaRPr/>
          </a:p>
        </p:txBody>
      </p:sp>
      <p:sp>
        <p:nvSpPr>
          <p:cNvPr id="180" name="CustomShape 5"/>
          <p:cNvSpPr/>
          <p:nvPr/>
        </p:nvSpPr>
        <p:spPr>
          <a:xfrm>
            <a:off x="863640" y="4121280"/>
            <a:ext cx="7385040" cy="924120"/>
          </a:xfrm>
          <a:prstGeom prst="rect">
            <a:avLst/>
          </a:prstGeom>
          <a:noFill/>
          <a:ln>
            <a:noFill/>
          </a:ln>
        </p:spPr>
        <p:txBody>
          <a:bodyPr lIns="92160" rIns="92160" tIns="46080" bIns="46080"/>
          <a:p>
            <a:pPr lvl="1">
              <a:lnSpc>
                <a:spcPct val="95000"/>
              </a:lnSpc>
            </a:pPr>
            <a:r>
              <a:rPr b="1" lang="en-US" sz="2800">
                <a:solidFill>
                  <a:srgbClr val="f8f8d3"/>
                </a:solidFill>
                <a:latin typeface="Arial"/>
              </a:rPr>
              <a:t>The</a:t>
            </a:r>
            <a:r>
              <a:rPr b="1" lang="en-US" sz="2800">
                <a:solidFill>
                  <a:srgbClr val="f8f8d3"/>
                </a:solidFill>
                <a:latin typeface="Arial"/>
              </a:rPr>
              <a:t> </a:t>
            </a:r>
            <a:r>
              <a:rPr b="1" lang="en-US" sz="2800">
                <a:solidFill>
                  <a:srgbClr val="000000"/>
                </a:solidFill>
                <a:latin typeface="Arial"/>
              </a:rPr>
              <a:t>sub query references a column from </a:t>
            </a:r>
            <a:r>
              <a:rPr b="1" lang="en-US" sz="2800">
                <a:solidFill>
                  <a:srgbClr val="000000"/>
                </a:solidFill>
                <a:latin typeface="Arial"/>
              </a:rPr>
              <a:t>
</a:t>
            </a:r>
            <a:r>
              <a:rPr b="1" lang="en-US" sz="2800">
                <a:solidFill>
                  <a:srgbClr val="000000"/>
                </a:solidFill>
                <a:latin typeface="Arial"/>
              </a:rPr>
              <a:t>a table in the parent query.</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922320" y="510840"/>
            <a:ext cx="7299360" cy="880920"/>
          </a:xfrm>
          <a:prstGeom prst="rect">
            <a:avLst/>
          </a:prstGeom>
        </p:spPr>
        <p:txBody>
          <a:bodyPr lIns="92160" rIns="92160" tIns="46080" bIns="46080"/>
          <a:p>
            <a:pPr>
              <a:buSzPct val="45000"/>
              <a:buFont typeface="StarSymbol"/>
              <a:buChar char=""/>
            </a:pPr>
            <a:r>
              <a:rPr lang="en-US" sz="3600">
                <a:latin typeface="Arial"/>
              </a:rPr>
              <a:t>Using Correlated Subqueries</a:t>
            </a:r>
            <a:endParaRPr/>
          </a:p>
        </p:txBody>
      </p:sp>
      <p:sp>
        <p:nvSpPr>
          <p:cNvPr id="182" name="CustomShape 2"/>
          <p:cNvSpPr/>
          <p:nvPr/>
        </p:nvSpPr>
        <p:spPr>
          <a:xfrm>
            <a:off x="876240" y="2495520"/>
            <a:ext cx="7658280" cy="1478160"/>
          </a:xfrm>
          <a:prstGeom prst="rect">
            <a:avLst/>
          </a:prstGeom>
          <a:solidFill>
            <a:srgbClr val="ffffcc"/>
          </a:solidFill>
          <a:ln w="25560">
            <a:solidFill>
              <a:srgbClr val="000000"/>
            </a:solidFill>
            <a:miter/>
          </a:ln>
        </p:spPr>
      </p:sp>
      <p:sp>
        <p:nvSpPr>
          <p:cNvPr id="183" name="CustomShape 3"/>
          <p:cNvSpPr/>
          <p:nvPr/>
        </p:nvSpPr>
        <p:spPr>
          <a:xfrm>
            <a:off x="3425760" y="3075120"/>
            <a:ext cx="5095800" cy="888840"/>
          </a:xfrm>
          <a:prstGeom prst="rect">
            <a:avLst/>
          </a:prstGeom>
          <a:solidFill>
            <a:srgbClr val="ff9966"/>
          </a:solidFill>
          <a:ln>
            <a:noFill/>
          </a:ln>
        </p:spPr>
      </p:sp>
      <p:sp>
        <p:nvSpPr>
          <p:cNvPr id="184" name="CustomShape 4"/>
          <p:cNvSpPr/>
          <p:nvPr/>
        </p:nvSpPr>
        <p:spPr>
          <a:xfrm>
            <a:off x="5529600" y="2530440"/>
            <a:ext cx="2923920" cy="1065960"/>
          </a:xfrm>
          <a:prstGeom prst="rect">
            <a:avLst/>
          </a:prstGeom>
          <a:noFill/>
          <a:ln>
            <a:noFill/>
          </a:ln>
        </p:spPr>
        <p:txBody>
          <a:bodyPr wrap="none" lIns="92160" rIns="92160" tIns="46080" bIns="46080"/>
          <a:p>
            <a:pPr algn="r"/>
            <a:r>
              <a:rPr b="1" lang="en-US" sz="1600">
                <a:solidFill>
                  <a:srgbClr val="ff3300"/>
                </a:solidFill>
                <a:latin typeface="Arial"/>
              </a:rPr>
              <a:t>Each time the outer query</a:t>
            </a:r>
            <a:endParaRPr/>
          </a:p>
          <a:p>
            <a:pPr algn="r"/>
            <a:r>
              <a:rPr b="1" lang="en-US" sz="1600">
                <a:solidFill>
                  <a:srgbClr val="ff3300"/>
                </a:solidFill>
                <a:latin typeface="Arial"/>
              </a:rPr>
              <a:t>is processed the</a:t>
            </a:r>
            <a:endParaRPr/>
          </a:p>
          <a:p>
            <a:pPr algn="r"/>
            <a:r>
              <a:rPr b="1" lang="en-US" sz="1600">
                <a:solidFill>
                  <a:srgbClr val="ff3300"/>
                </a:solidFill>
                <a:latin typeface="Arial"/>
              </a:rPr>
              <a:t>                       </a:t>
            </a:r>
            <a:r>
              <a:rPr b="1" lang="en-US" sz="1600">
                <a:solidFill>
                  <a:srgbClr val="ff3300"/>
                </a:solidFill>
                <a:latin typeface="Arial"/>
              </a:rPr>
              <a:t>inner query is</a:t>
            </a:r>
            <a:endParaRPr/>
          </a:p>
          <a:p>
            <a:pPr algn="r"/>
            <a:r>
              <a:rPr b="1" lang="en-US" sz="1600">
                <a:solidFill>
                  <a:srgbClr val="ff3300"/>
                </a:solidFill>
                <a:latin typeface="Arial"/>
              </a:rPr>
              <a:t>                               </a:t>
            </a:r>
            <a:r>
              <a:rPr b="1" lang="en-US" sz="1600">
                <a:solidFill>
                  <a:srgbClr val="ff3300"/>
                </a:solidFill>
                <a:latin typeface="Arial"/>
              </a:rPr>
              <a:t>evaluated.</a:t>
            </a:r>
            <a:endParaRPr/>
          </a:p>
        </p:txBody>
      </p:sp>
      <p:sp>
        <p:nvSpPr>
          <p:cNvPr id="185" name="CustomShape 5"/>
          <p:cNvSpPr/>
          <p:nvPr/>
        </p:nvSpPr>
        <p:spPr>
          <a:xfrm rot="10800000">
            <a:off x="4231440" y="2866680"/>
            <a:ext cx="2718720" cy="787680"/>
          </a:xfrm>
          <a:prstGeom prst="pie">
            <a:avLst>
              <a:gd name="adj1" fmla="val 75"/>
              <a:gd name="adj2" fmla="val 180"/>
              <a:gd name="adj3" fmla="val 21600"/>
              <a:gd name="adj4" fmla="val 0"/>
            </a:avLst>
          </a:prstGeom>
          <a:noFill/>
          <a:ln w="25560">
            <a:solidFill>
              <a:srgbClr val="ff5050"/>
            </a:solidFill>
            <a:miter/>
            <a:headEnd len="med" type="triangle" w="med"/>
          </a:ln>
        </p:spPr>
      </p:sp>
      <p:sp>
        <p:nvSpPr>
          <p:cNvPr id="186" name="CustomShape 6"/>
          <p:cNvSpPr/>
          <p:nvPr/>
        </p:nvSpPr>
        <p:spPr>
          <a:xfrm>
            <a:off x="930240" y="2503440"/>
            <a:ext cx="7731000" cy="1464120"/>
          </a:xfrm>
          <a:prstGeom prst="rect">
            <a:avLst/>
          </a:prstGeom>
          <a:noFill/>
          <a:ln>
            <a:noFill/>
          </a:ln>
        </p:spPr>
        <p:txBody>
          <a:bodyPr lIns="92160" rIns="92160" tIns="46080" bIns="46080"/>
          <a:p>
            <a:pPr>
              <a:lnSpc>
                <a:spcPct val="100000"/>
              </a:lnSpc>
            </a:pPr>
            <a:r>
              <a:rPr b="1" lang="en-US">
                <a:solidFill>
                  <a:srgbClr val="000000"/>
                </a:solidFill>
                <a:latin typeface="Courier New"/>
              </a:rPr>
              <a:t>SQL&gt; SELECT empno, sal, deptno</a:t>
            </a:r>
            <a:endParaRPr/>
          </a:p>
          <a:p>
            <a:pPr>
              <a:lnSpc>
                <a:spcPct val="100000"/>
              </a:lnSpc>
            </a:pPr>
            <a:r>
              <a:rPr b="1" lang="en-US">
                <a:solidFill>
                  <a:srgbClr val="000000"/>
                </a:solidFill>
                <a:latin typeface="Courier New"/>
              </a:rPr>
              <a:t>  </a:t>
            </a:r>
            <a:r>
              <a:rPr b="1" lang="en-US">
                <a:solidFill>
                  <a:srgbClr val="000000"/>
                </a:solidFill>
                <a:latin typeface="Courier New"/>
              </a:rPr>
              <a:t>2  FROM   emp outer</a:t>
            </a:r>
            <a:endParaRPr/>
          </a:p>
          <a:p>
            <a:pPr>
              <a:lnSpc>
                <a:spcPct val="100000"/>
              </a:lnSpc>
            </a:pPr>
            <a:r>
              <a:rPr b="1" lang="en-US">
                <a:solidFill>
                  <a:srgbClr val="000000"/>
                </a:solidFill>
                <a:latin typeface="Courier New"/>
              </a:rPr>
              <a:t>  </a:t>
            </a:r>
            <a:r>
              <a:rPr b="1" lang="en-US">
                <a:solidFill>
                  <a:srgbClr val="000000"/>
                </a:solidFill>
                <a:latin typeface="Courier New"/>
              </a:rPr>
              <a:t>3  WHERE  sal &gt; (SELECT AVG(sal)</a:t>
            </a:r>
            <a:endParaRPr/>
          </a:p>
          <a:p>
            <a:pPr>
              <a:lnSpc>
                <a:spcPct val="100000"/>
              </a:lnSpc>
            </a:pPr>
            <a:r>
              <a:rPr b="1" lang="en-US">
                <a:solidFill>
                  <a:srgbClr val="000000"/>
                </a:solidFill>
                <a:latin typeface="Courier New"/>
              </a:rPr>
              <a:t>  </a:t>
            </a:r>
            <a:r>
              <a:rPr b="1" lang="en-US">
                <a:solidFill>
                  <a:srgbClr val="000000"/>
                </a:solidFill>
                <a:latin typeface="Courier New"/>
              </a:rPr>
              <a:t>4                FROM   emp inner</a:t>
            </a:r>
            <a:endParaRPr/>
          </a:p>
          <a:p>
            <a:pPr>
              <a:lnSpc>
                <a:spcPct val="100000"/>
              </a:lnSpc>
            </a:pPr>
            <a:r>
              <a:rPr b="1" lang="en-US">
                <a:solidFill>
                  <a:srgbClr val="000000"/>
                </a:solidFill>
                <a:latin typeface="Courier New"/>
              </a:rPr>
              <a:t>  </a:t>
            </a:r>
            <a:r>
              <a:rPr b="1" lang="en-US">
                <a:solidFill>
                  <a:srgbClr val="000000"/>
                </a:solidFill>
                <a:latin typeface="Courier New"/>
              </a:rPr>
              <a:t>5                WHERE  outer.deptno = inner.deptno);</a:t>
            </a:r>
            <a:endParaRPr/>
          </a:p>
        </p:txBody>
      </p:sp>
      <p:sp>
        <p:nvSpPr>
          <p:cNvPr id="187" name="CustomShape 7"/>
          <p:cNvSpPr/>
          <p:nvPr/>
        </p:nvSpPr>
        <p:spPr>
          <a:xfrm>
            <a:off x="906480" y="2543040"/>
            <a:ext cx="7315200" cy="1737720"/>
          </a:xfrm>
          <a:prstGeom prst="rect">
            <a:avLst/>
          </a:prstGeom>
          <a:noFill/>
          <a:ln>
            <a:noFill/>
          </a:ln>
        </p:spPr>
        <p:txBody>
          <a:bodyPr lIns="92160" rIns="92160" tIns="46080" bIns="46080"/>
          <a:p>
            <a:pPr>
              <a:lnSpc>
                <a:spcPct val="125000"/>
              </a:lnSpc>
            </a:pPr>
            <a:endParaRPr/>
          </a:p>
          <a:p>
            <a:pPr>
              <a:lnSpc>
                <a:spcPct val="125000"/>
              </a:lnSpc>
            </a:pPr>
            <a:endParaRPr/>
          </a:p>
          <a:p>
            <a:pPr>
              <a:lnSpc>
                <a:spcPct val="125000"/>
              </a:lnSpc>
            </a:pPr>
            <a:endParaRPr/>
          </a:p>
          <a:p>
            <a:pPr>
              <a:lnSpc>
                <a:spcPct val="125000"/>
              </a:lnSpc>
            </a:pPr>
            <a:endParaRPr/>
          </a:p>
          <a:p>
            <a:pPr>
              <a:lnSpc>
                <a:spcPct val="125000"/>
              </a:lnSpc>
            </a:pPr>
            <a:endParaRPr/>
          </a:p>
        </p:txBody>
      </p:sp>
      <p:sp>
        <p:nvSpPr>
          <p:cNvPr id="188" name="CustomShape 8"/>
          <p:cNvSpPr/>
          <p:nvPr/>
        </p:nvSpPr>
        <p:spPr>
          <a:xfrm>
            <a:off x="876240" y="4159080"/>
            <a:ext cx="7645320" cy="2038680"/>
          </a:xfrm>
          <a:prstGeom prst="rect">
            <a:avLst/>
          </a:prstGeom>
          <a:solidFill>
            <a:srgbClr val="dddddd"/>
          </a:solidFill>
          <a:ln w="25560">
            <a:solidFill>
              <a:srgbClr val="000000"/>
            </a:solidFill>
            <a:miter/>
          </a:ln>
        </p:spPr>
        <p:txBody>
          <a:bodyPr wrap="none" lIns="92160" rIns="92160" tIns="46080" bIns="46080" anchor="ctr"/>
          <a:p>
            <a:pPr>
              <a:lnSpc>
                <a:spcPct val="100000"/>
              </a:lnSpc>
            </a:pPr>
            <a:r>
              <a:rPr b="1" lang="en-US">
                <a:solidFill>
                  <a:srgbClr val="000000"/>
                </a:solidFill>
                <a:latin typeface="Courier New"/>
              </a:rPr>
              <a:t>   </a:t>
            </a:r>
            <a:r>
              <a:rPr b="1" lang="en-US">
                <a:solidFill>
                  <a:srgbClr val="000000"/>
                </a:solidFill>
                <a:latin typeface="Courier New"/>
              </a:rPr>
              <a:t>EMPNO       SAL    DEPTNO</a:t>
            </a:r>
            <a:endParaRPr/>
          </a:p>
          <a:p>
            <a:pPr>
              <a:lnSpc>
                <a:spcPct val="100000"/>
              </a:lnSpc>
            </a:pPr>
            <a:r>
              <a:rPr b="1" lang="en-US">
                <a:solidFill>
                  <a:srgbClr val="000000"/>
                </a:solidFill>
                <a:latin typeface="Courier New"/>
              </a:rPr>
              <a:t>-------- --------- ---------</a:t>
            </a:r>
            <a:endParaRPr/>
          </a:p>
          <a:p>
            <a:pPr>
              <a:lnSpc>
                <a:spcPct val="100000"/>
              </a:lnSpc>
            </a:pPr>
            <a:r>
              <a:rPr b="1" lang="en-US">
                <a:solidFill>
                  <a:srgbClr val="000000"/>
                </a:solidFill>
                <a:latin typeface="Courier New"/>
              </a:rPr>
              <a:t>    </a:t>
            </a:r>
            <a:r>
              <a:rPr b="1" lang="en-US">
                <a:solidFill>
                  <a:srgbClr val="000000"/>
                </a:solidFill>
                <a:latin typeface="Courier New"/>
              </a:rPr>
              <a:t>7839      5000        10</a:t>
            </a:r>
            <a:endParaRPr/>
          </a:p>
          <a:p>
            <a:pPr>
              <a:lnSpc>
                <a:spcPct val="100000"/>
              </a:lnSpc>
            </a:pPr>
            <a:r>
              <a:rPr b="1" lang="en-US">
                <a:solidFill>
                  <a:srgbClr val="000000"/>
                </a:solidFill>
                <a:latin typeface="Courier New"/>
              </a:rPr>
              <a:t>    </a:t>
            </a:r>
            <a:r>
              <a:rPr b="1" lang="en-US">
                <a:solidFill>
                  <a:srgbClr val="000000"/>
                </a:solidFill>
                <a:latin typeface="Courier New"/>
              </a:rPr>
              <a:t>7698      2850        30</a:t>
            </a:r>
            <a:endParaRPr/>
          </a:p>
          <a:p>
            <a:pPr>
              <a:lnSpc>
                <a:spcPct val="100000"/>
              </a:lnSpc>
            </a:pPr>
            <a:r>
              <a:rPr b="1" lang="en-US">
                <a:solidFill>
                  <a:srgbClr val="000000"/>
                </a:solidFill>
                <a:latin typeface="Courier New"/>
              </a:rPr>
              <a:t>    </a:t>
            </a:r>
            <a:r>
              <a:rPr b="1" lang="en-US">
                <a:solidFill>
                  <a:srgbClr val="000000"/>
                </a:solidFill>
                <a:latin typeface="Courier New"/>
              </a:rPr>
              <a:t>7566      2975        20</a:t>
            </a:r>
            <a:endParaRPr/>
          </a:p>
          <a:p>
            <a:pPr>
              <a:lnSpc>
                <a:spcPct val="100000"/>
              </a:lnSpc>
            </a:pPr>
            <a:r>
              <a:rPr b="1" lang="en-US">
                <a:solidFill>
                  <a:srgbClr val="000000"/>
                </a:solidFill>
                <a:latin typeface="Courier New"/>
              </a:rPr>
              <a:t> </a:t>
            </a:r>
            <a:r>
              <a:rPr b="1" lang="en-US">
                <a:solidFill>
                  <a:srgbClr val="000000"/>
                </a:solidFill>
                <a:latin typeface="Courier New"/>
              </a:rPr>
              <a:t>...    </a:t>
            </a:r>
            <a:endParaRPr/>
          </a:p>
          <a:p>
            <a:pPr>
              <a:lnSpc>
                <a:spcPct val="100000"/>
              </a:lnSpc>
            </a:pPr>
            <a:r>
              <a:rPr b="1" lang="en-US">
                <a:solidFill>
                  <a:srgbClr val="000000"/>
                </a:solidFill>
                <a:latin typeface="Courier New"/>
              </a:rPr>
              <a:t> </a:t>
            </a:r>
            <a:r>
              <a:rPr b="1" lang="en-US">
                <a:solidFill>
                  <a:srgbClr val="000000"/>
                </a:solidFill>
                <a:latin typeface="Courier New"/>
              </a:rPr>
              <a:t>6 rows selected.</a:t>
            </a:r>
            <a:endParaRPr/>
          </a:p>
        </p:txBody>
      </p:sp>
      <p:sp>
        <p:nvSpPr>
          <p:cNvPr id="189" name="TextShape 9"/>
          <p:cNvSpPr txBox="1"/>
          <p:nvPr/>
        </p:nvSpPr>
        <p:spPr>
          <a:xfrm>
            <a:off x="863640" y="1495440"/>
            <a:ext cx="7385040" cy="924120"/>
          </a:xfrm>
          <a:prstGeom prst="rect">
            <a:avLst/>
          </a:prstGeom>
        </p:spPr>
        <p:txBody>
          <a:bodyPr lIns="92160" rIns="92160" tIns="46080" bIns="46080"/>
          <a:p>
            <a:pPr>
              <a:buSzPct val="45000"/>
              <a:buFont typeface="StarSymbol"/>
              <a:buChar char=""/>
            </a:pPr>
            <a:r>
              <a:rPr lang="en-US" sz="2600">
                <a:latin typeface="Arial"/>
              </a:rPr>
              <a:t>Find all employees who make more than the average salary in their department.</a:t>
            </a:r>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22" presetSubtype="1">
                                  <p:stCondLst>
                                    <p:cond delay="0"/>
                                  </p:stCondLst>
                                  <p:childTnLst>
                                    <p:set>
                                      <p:cBhvr>
                                        <p:cTn id="20" dur="1" fill="hold">
                                          <p:stCondLst>
                                            <p:cond delay="0"/>
                                          </p:stCondLst>
                                        </p:cTn>
                                        <p:tgtEl>
                                          <p:spTgt spid="183"/>
                                        </p:tgtEl>
                                        <p:attrNameLst>
                                          <p:attrName>style.visibility</p:attrName>
                                        </p:attrNameLst>
                                      </p:cBhvr>
                                      <p:to>
                                        <p:strVal val="visible"/>
                                      </p:to>
                                    </p:set>
                                    <p:animEffect filter="wipe(up)" transition="in">
                                      <p:cBhvr additive="repl">
                                        <p:cTn id="21" dur="500"/>
                                        <p:tgtEl>
                                          <p:spTgt spid="183"/>
                                        </p:tgtEl>
                                      </p:cBhvr>
                                    </p:animEffect>
                                  </p:childTnLst>
                                </p:cTn>
                              </p:par>
                            </p:childTnLst>
                          </p:cTn>
                        </p:par>
                        <p:par>
                          <p:cTn id="22" fill="hold">
                            <p:stCondLst>
                              <p:cond delay="500"/>
                            </p:stCondLst>
                            <p:childTnLst>
                              <p:par>
                                <p:cTn id="23" nodeType="afterEffect" fill="hold" presetClass="entr" presetID="22" presetSubtype="4">
                                  <p:stCondLst>
                                    <p:cond delay="0"/>
                                  </p:stCondLst>
                                  <p:childTnLst>
                                    <p:set>
                                      <p:cBhvr>
                                        <p:cTn id="24" dur="1" fill="hold">
                                          <p:stCondLst>
                                            <p:cond delay="0"/>
                                          </p:stCondLst>
                                        </p:cTn>
                                        <p:tgtEl>
                                          <p:spTgt spid="-1"/>
                                        </p:tgtEl>
                                        <p:attrNameLst>
                                          <p:attrName>style.visibility</p:attrName>
                                        </p:attrNameLst>
                                      </p:cBhvr>
                                      <p:to>
                                        <p:strVal val="visible"/>
                                      </p:to>
                                    </p:set>
                                    <p:animEffect filter="wipe(down)" transition="out">
                                      <p:cBhvr additive="repl">
                                        <p:cTn id="25" dur="500"/>
                                        <p:tgtEl>
                                          <p:spTgt spid="-1"/>
                                        </p:tgtEl>
                                      </p:cBhvr>
                                    </p:animEffec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22" presetSubtype="1">
                                  <p:stCondLst>
                                    <p:cond delay="0"/>
                                  </p:stCondLst>
                                  <p:childTnLst>
                                    <p:set>
                                      <p:cBhvr>
                                        <p:cTn id="29" dur="1" fill="hold">
                                          <p:stCondLst>
                                            <p:cond delay="0"/>
                                          </p:stCondLst>
                                        </p:cTn>
                                        <p:tgtEl>
                                          <p:spTgt spid="188"/>
                                        </p:tgtEl>
                                        <p:attrNameLst>
                                          <p:attrName>style.visibility</p:attrName>
                                        </p:attrNameLst>
                                      </p:cBhvr>
                                      <p:to>
                                        <p:strVal val="visible"/>
                                      </p:to>
                                    </p:set>
                                    <p:animEffect filter="wipe(up)" transition="in">
                                      <p:cBhvr additive="repl">
                                        <p:cTn id="30" dur="500"/>
                                        <p:tgtEl>
                                          <p:spTgt spid="18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922320" y="510840"/>
            <a:ext cx="7299360" cy="880920"/>
          </a:xfrm>
          <a:prstGeom prst="rect">
            <a:avLst/>
          </a:prstGeom>
        </p:spPr>
        <p:txBody>
          <a:bodyPr lIns="92160" rIns="92160" tIns="46080" bIns="46080"/>
          <a:p>
            <a:pPr>
              <a:buSzPct val="45000"/>
              <a:buFont typeface="StarSymbol"/>
              <a:buChar char=""/>
            </a:pPr>
            <a:r>
              <a:rPr lang="en-US" sz="3600">
                <a:latin typeface="Arial"/>
              </a:rPr>
              <a:t>Using the EXISTS Operator</a:t>
            </a:r>
            <a:endParaRPr/>
          </a:p>
        </p:txBody>
      </p:sp>
      <p:sp>
        <p:nvSpPr>
          <p:cNvPr id="191" name="TextShape 2"/>
          <p:cNvSpPr txBox="1"/>
          <p:nvPr/>
        </p:nvSpPr>
        <p:spPr>
          <a:xfrm>
            <a:off x="860400" y="1506240"/>
            <a:ext cx="7308720" cy="4089600"/>
          </a:xfrm>
          <a:prstGeom prst="rect">
            <a:avLst/>
          </a:prstGeom>
        </p:spPr>
        <p:txBody>
          <a:bodyPr lIns="92160" rIns="92160" tIns="46080" bIns="46080"/>
          <a:p>
            <a:pPr lvl="1">
              <a:buSzPct val="75000"/>
              <a:buFont typeface="StarSymbol"/>
              <a:buChar char=""/>
            </a:pPr>
            <a:r>
              <a:rPr lang="en-US" sz="2600">
                <a:latin typeface="Arial"/>
              </a:rPr>
              <a:t>If a subquery row value is found:</a:t>
            </a:r>
            <a:endParaRPr/>
          </a:p>
          <a:p>
            <a:pPr lvl="2">
              <a:buSzPct val="45000"/>
              <a:buFont typeface="StarSymbol"/>
              <a:buChar char=""/>
            </a:pPr>
            <a:r>
              <a:rPr lang="en-US" sz="2600">
                <a:latin typeface="Arial"/>
              </a:rPr>
              <a:t>The search does not continue in the inner query.</a:t>
            </a:r>
            <a:endParaRPr/>
          </a:p>
          <a:p>
            <a:pPr lvl="2">
              <a:buSzPct val="45000"/>
              <a:buFont typeface="StarSymbol"/>
              <a:buChar char=""/>
            </a:pPr>
            <a:r>
              <a:rPr lang="en-US" sz="2600">
                <a:latin typeface="Arial"/>
              </a:rPr>
              <a:t>The condition is flagged TRUE.</a:t>
            </a:r>
            <a:endParaRPr/>
          </a:p>
          <a:p>
            <a:pPr lvl="1">
              <a:buSzPct val="75000"/>
              <a:buFont typeface="StarSymbol"/>
              <a:buChar char=""/>
            </a:pPr>
            <a:r>
              <a:rPr lang="en-US" sz="2600">
                <a:latin typeface="Arial"/>
              </a:rPr>
              <a:t>If a subquery row value is not found:</a:t>
            </a:r>
            <a:endParaRPr/>
          </a:p>
          <a:p>
            <a:pPr lvl="2">
              <a:buSzPct val="45000"/>
              <a:buFont typeface="StarSymbol"/>
              <a:buChar char=""/>
            </a:pPr>
            <a:r>
              <a:rPr lang="en-US" sz="2600">
                <a:latin typeface="Arial"/>
              </a:rPr>
              <a:t>The condition is flagged FALSE.</a:t>
            </a:r>
            <a:endParaRPr/>
          </a:p>
          <a:p>
            <a:pPr lvl="2">
              <a:buSzPct val="45000"/>
              <a:buFont typeface="StarSymbol"/>
              <a:buChar char=""/>
            </a:pPr>
            <a:r>
              <a:rPr lang="en-US" sz="2600">
                <a:latin typeface="Arial"/>
              </a:rPr>
              <a:t>The search continues in the inner query.</a:t>
            </a:r>
            <a:endParaRPr/>
          </a:p>
        </p:txBody>
      </p:sp>
      <p:sp>
        <p:nvSpPr>
          <p:cNvPr id="192" name="CustomShape 3"/>
          <p:cNvSpPr/>
          <p:nvPr/>
        </p:nvSpPr>
        <p:spPr>
          <a:xfrm>
            <a:off x="917640" y="1681200"/>
            <a:ext cx="7308720" cy="822240"/>
          </a:xfrm>
          <a:prstGeom prst="rect">
            <a:avLst/>
          </a:prstGeom>
          <a:noFill/>
          <a:ln>
            <a:noFill/>
          </a:ln>
        </p:spPr>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941400" y="3625920"/>
            <a:ext cx="7421400" cy="2616120"/>
          </a:xfrm>
          <a:prstGeom prst="rect">
            <a:avLst/>
          </a:prstGeom>
          <a:solidFill>
            <a:srgbClr val="dadada"/>
          </a:solidFill>
          <a:ln w="12600">
            <a:solidFill>
              <a:srgbClr val="0e0e58"/>
            </a:solidFill>
            <a:miter/>
          </a:ln>
        </p:spPr>
      </p:sp>
      <p:sp>
        <p:nvSpPr>
          <p:cNvPr id="194" name="CustomShape 2"/>
          <p:cNvSpPr/>
          <p:nvPr/>
        </p:nvSpPr>
        <p:spPr>
          <a:xfrm>
            <a:off x="860400" y="795240"/>
            <a:ext cx="7464600" cy="945720"/>
          </a:xfrm>
          <a:prstGeom prst="rect">
            <a:avLst/>
          </a:prstGeom>
          <a:noFill/>
          <a:ln>
            <a:noFill/>
          </a:ln>
        </p:spPr>
        <p:txBody>
          <a:bodyPr lIns="92160" rIns="92160" tIns="46080" bIns="46080"/>
          <a:p>
            <a:pPr>
              <a:buSzPct val="45000"/>
              <a:buFont typeface="StarSymbol"/>
              <a:buChar char=""/>
            </a:pPr>
            <a:r>
              <a:rPr b="1" lang="en-US" sz="2800">
                <a:solidFill>
                  <a:srgbClr val="000000"/>
                </a:solidFill>
                <a:latin typeface="Arial"/>
              </a:rPr>
              <a:t>Find employees who have at least one</a:t>
            </a:r>
            <a:r>
              <a:rPr b="1" lang="en-US" sz="2800">
                <a:solidFill>
                  <a:srgbClr val="f8f8d3"/>
                </a:solidFill>
                <a:latin typeface="Arial"/>
              </a:rPr>
              <a:t> person reporting to them.</a:t>
            </a:r>
            <a:endParaRPr/>
          </a:p>
        </p:txBody>
      </p:sp>
      <p:sp>
        <p:nvSpPr>
          <p:cNvPr id="195" name="CustomShape 3"/>
          <p:cNvSpPr/>
          <p:nvPr/>
        </p:nvSpPr>
        <p:spPr>
          <a:xfrm>
            <a:off x="930240" y="212760"/>
            <a:ext cx="7299360" cy="880920"/>
          </a:xfrm>
          <a:prstGeom prst="rect">
            <a:avLst/>
          </a:prstGeom>
          <a:noFill/>
          <a:ln>
            <a:noFill/>
          </a:ln>
        </p:spPr>
        <p:txBody>
          <a:bodyPr lIns="92160" rIns="92160" tIns="46080" bIns="46080"/>
          <a:p>
            <a:pPr algn="ctr"/>
            <a:r>
              <a:rPr b="1" lang="en-US" sz="3600">
                <a:solidFill>
                  <a:srgbClr val="000000"/>
                </a:solidFill>
                <a:latin typeface="Arial"/>
              </a:rPr>
              <a:t>Using the EXISTS Operator</a:t>
            </a:r>
            <a:endParaRPr/>
          </a:p>
        </p:txBody>
      </p:sp>
      <p:sp>
        <p:nvSpPr>
          <p:cNvPr id="196" name="CustomShape 4"/>
          <p:cNvSpPr/>
          <p:nvPr/>
        </p:nvSpPr>
        <p:spPr>
          <a:xfrm>
            <a:off x="968400" y="1865160"/>
            <a:ext cx="7324560" cy="1568520"/>
          </a:xfrm>
          <a:prstGeom prst="rect">
            <a:avLst/>
          </a:prstGeom>
          <a:solidFill>
            <a:srgbClr val="ffffcc"/>
          </a:solidFill>
          <a:ln w="25560">
            <a:solidFill>
              <a:srgbClr val="000000"/>
            </a:solidFill>
            <a:miter/>
          </a:ln>
        </p:spPr>
      </p:sp>
      <p:sp>
        <p:nvSpPr>
          <p:cNvPr id="197" name="CustomShape 5"/>
          <p:cNvSpPr/>
          <p:nvPr/>
        </p:nvSpPr>
        <p:spPr>
          <a:xfrm>
            <a:off x="2546280" y="2519280"/>
            <a:ext cx="1133640" cy="268200"/>
          </a:xfrm>
          <a:prstGeom prst="rect">
            <a:avLst/>
          </a:prstGeom>
          <a:solidFill>
            <a:srgbClr val="ff5050"/>
          </a:solidFill>
          <a:ln>
            <a:noFill/>
          </a:ln>
        </p:spPr>
      </p:sp>
      <p:sp>
        <p:nvSpPr>
          <p:cNvPr id="198" name="CustomShape 6"/>
          <p:cNvSpPr/>
          <p:nvPr/>
        </p:nvSpPr>
        <p:spPr>
          <a:xfrm>
            <a:off x="1657440" y="4216320"/>
            <a:ext cx="5798880" cy="1381320"/>
          </a:xfrm>
          <a:prstGeom prst="rect">
            <a:avLst/>
          </a:prstGeom>
          <a:noFill/>
          <a:ln>
            <a:noFill/>
          </a:ln>
        </p:spPr>
        <p:txBody>
          <a:bodyPr wrap="none" lIns="92160" rIns="92160" tIns="46080" bIns="46080" anchor="ctr"/>
          <a:p>
            <a:pPr>
              <a:lnSpc>
                <a:spcPct val="100000"/>
              </a:lnSpc>
            </a:pPr>
            <a:r>
              <a:rPr b="1" lang="en-US">
                <a:solidFill>
                  <a:srgbClr val="000000"/>
                </a:solidFill>
                <a:latin typeface="Courier New"/>
              </a:rPr>
              <a:t>    </a:t>
            </a:r>
            <a:r>
              <a:rPr b="1" lang="en-US">
                <a:solidFill>
                  <a:srgbClr val="000000"/>
                </a:solidFill>
                <a:latin typeface="Courier New"/>
              </a:rPr>
              <a:t>EMPNO ENAME      JOB          DEPTNO</a:t>
            </a:r>
            <a:endParaRPr/>
          </a:p>
          <a:p>
            <a:pPr>
              <a:lnSpc>
                <a:spcPct val="100000"/>
              </a:lnSpc>
            </a:pPr>
            <a:r>
              <a:rPr b="1" lang="en-US">
                <a:solidFill>
                  <a:srgbClr val="000000"/>
                </a:solidFill>
                <a:latin typeface="Courier New"/>
              </a:rPr>
              <a:t>--------- ---------- --------- ---------</a:t>
            </a:r>
            <a:endParaRPr/>
          </a:p>
          <a:p>
            <a:pPr>
              <a:lnSpc>
                <a:spcPct val="100000"/>
              </a:lnSpc>
            </a:pPr>
            <a:r>
              <a:rPr b="1" lang="en-US">
                <a:solidFill>
                  <a:srgbClr val="000000"/>
                </a:solidFill>
                <a:latin typeface="Courier New"/>
              </a:rPr>
              <a:t>     </a:t>
            </a:r>
            <a:r>
              <a:rPr b="1" lang="en-US">
                <a:solidFill>
                  <a:srgbClr val="000000"/>
                </a:solidFill>
                <a:latin typeface="Courier New"/>
              </a:rPr>
              <a:t>7839 KING       PRESIDENT        10</a:t>
            </a:r>
            <a:endParaRPr/>
          </a:p>
          <a:p>
            <a:pPr>
              <a:lnSpc>
                <a:spcPct val="100000"/>
              </a:lnSpc>
            </a:pPr>
            <a:r>
              <a:rPr b="1" lang="en-US">
                <a:solidFill>
                  <a:srgbClr val="000000"/>
                </a:solidFill>
                <a:latin typeface="Courier New"/>
              </a:rPr>
              <a:t>     </a:t>
            </a:r>
            <a:r>
              <a:rPr b="1" lang="en-US">
                <a:solidFill>
                  <a:srgbClr val="000000"/>
                </a:solidFill>
                <a:latin typeface="Courier New"/>
              </a:rPr>
              <a:t>7698 BLAKE      MANAGER          30</a:t>
            </a:r>
            <a:endParaRPr/>
          </a:p>
          <a:p>
            <a:pPr>
              <a:lnSpc>
                <a:spcPct val="100000"/>
              </a:lnSpc>
            </a:pPr>
            <a:r>
              <a:rPr b="1" lang="en-US">
                <a:solidFill>
                  <a:srgbClr val="000000"/>
                </a:solidFill>
                <a:latin typeface="Courier New"/>
              </a:rPr>
              <a:t>     </a:t>
            </a:r>
            <a:r>
              <a:rPr b="1" lang="en-US">
                <a:solidFill>
                  <a:srgbClr val="000000"/>
                </a:solidFill>
                <a:latin typeface="Courier New"/>
              </a:rPr>
              <a:t>7782 CLARK      MANAGER          10</a:t>
            </a:r>
            <a:endParaRPr/>
          </a:p>
          <a:p>
            <a:pPr>
              <a:lnSpc>
                <a:spcPct val="100000"/>
              </a:lnSpc>
            </a:pPr>
            <a:r>
              <a:rPr b="1" lang="en-US">
                <a:solidFill>
                  <a:srgbClr val="000000"/>
                </a:solidFill>
                <a:latin typeface="Courier New"/>
              </a:rPr>
              <a:t>     </a:t>
            </a:r>
            <a:r>
              <a:rPr b="1" lang="en-US">
                <a:solidFill>
                  <a:srgbClr val="000000"/>
                </a:solidFill>
                <a:latin typeface="Courier New"/>
              </a:rPr>
              <a:t>7566 JONES      MANAGER          20</a:t>
            </a:r>
            <a:endParaRPr/>
          </a:p>
          <a:p>
            <a:pPr>
              <a:lnSpc>
                <a:spcPct val="100000"/>
              </a:lnSpc>
            </a:pPr>
            <a:r>
              <a:rPr b="1" lang="en-US">
                <a:solidFill>
                  <a:srgbClr val="000000"/>
                </a:solidFill>
                <a:latin typeface="Courier New"/>
              </a:rPr>
              <a:t>...</a:t>
            </a:r>
            <a:endParaRPr/>
          </a:p>
          <a:p>
            <a:pPr>
              <a:lnSpc>
                <a:spcPct val="100000"/>
              </a:lnSpc>
            </a:pPr>
            <a:r>
              <a:rPr b="1" lang="en-US">
                <a:solidFill>
                  <a:srgbClr val="000000"/>
                </a:solidFill>
                <a:latin typeface="Courier New"/>
              </a:rPr>
              <a:t>6 rows selected.</a:t>
            </a:r>
            <a:endParaRPr/>
          </a:p>
        </p:txBody>
      </p:sp>
      <p:sp>
        <p:nvSpPr>
          <p:cNvPr id="199" name="CustomShape 7"/>
          <p:cNvSpPr/>
          <p:nvPr/>
        </p:nvSpPr>
        <p:spPr>
          <a:xfrm>
            <a:off x="1042920" y="1852560"/>
            <a:ext cx="7350120" cy="1594080"/>
          </a:xfrm>
          <a:prstGeom prst="rect">
            <a:avLst/>
          </a:prstGeom>
          <a:noFill/>
          <a:ln>
            <a:noFill/>
          </a:ln>
        </p:spPr>
        <p:txBody>
          <a:bodyPr wrap="none" lIns="92160" rIns="92160" tIns="46080" bIns="46080" anchor="ctr"/>
          <a:p>
            <a:pPr>
              <a:lnSpc>
                <a:spcPct val="100000"/>
              </a:lnSpc>
            </a:pPr>
            <a:r>
              <a:rPr b="1" lang="en-US">
                <a:solidFill>
                  <a:srgbClr val="000000"/>
                </a:solidFill>
                <a:latin typeface="Courier New"/>
              </a:rPr>
              <a:t>MySQL&gt; SELECT empno, ename, job, deptno</a:t>
            </a:r>
            <a:endParaRPr/>
          </a:p>
          <a:p>
            <a:pPr>
              <a:lnSpc>
                <a:spcPct val="100000"/>
              </a:lnSpc>
            </a:pPr>
            <a:r>
              <a:rPr b="1" lang="en-US">
                <a:solidFill>
                  <a:srgbClr val="000000"/>
                </a:solidFill>
                <a:latin typeface="Courier New"/>
              </a:rPr>
              <a:t>  </a:t>
            </a:r>
            <a:r>
              <a:rPr b="1" lang="en-US">
                <a:solidFill>
                  <a:srgbClr val="000000"/>
                </a:solidFill>
                <a:latin typeface="Courier New"/>
              </a:rPr>
              <a:t>2  FROM   emp outer</a:t>
            </a:r>
            <a:endParaRPr/>
          </a:p>
          <a:p>
            <a:pPr>
              <a:lnSpc>
                <a:spcPct val="100000"/>
              </a:lnSpc>
            </a:pPr>
            <a:r>
              <a:rPr b="1" lang="en-US">
                <a:solidFill>
                  <a:srgbClr val="000000"/>
                </a:solidFill>
                <a:latin typeface="Courier New"/>
              </a:rPr>
              <a:t>  </a:t>
            </a:r>
            <a:r>
              <a:rPr b="1" lang="en-US">
                <a:solidFill>
                  <a:srgbClr val="000000"/>
                </a:solidFill>
                <a:latin typeface="Courier New"/>
              </a:rPr>
              <a:t>3  WHERE  EXISTS (SELECT empno</a:t>
            </a:r>
            <a:endParaRPr/>
          </a:p>
          <a:p>
            <a:pPr>
              <a:lnSpc>
                <a:spcPct val="100000"/>
              </a:lnSpc>
            </a:pPr>
            <a:r>
              <a:rPr b="1" lang="en-US">
                <a:solidFill>
                  <a:srgbClr val="000000"/>
                </a:solidFill>
                <a:latin typeface="Courier New"/>
              </a:rPr>
              <a:t>  </a:t>
            </a:r>
            <a:r>
              <a:rPr b="1" lang="en-US">
                <a:solidFill>
                  <a:srgbClr val="000000"/>
                </a:solidFill>
                <a:latin typeface="Courier New"/>
              </a:rPr>
              <a:t>4                 FROM   emp inner</a:t>
            </a:r>
            <a:endParaRPr/>
          </a:p>
          <a:p>
            <a:pPr>
              <a:lnSpc>
                <a:spcPct val="100000"/>
              </a:lnSpc>
            </a:pPr>
            <a:r>
              <a:rPr b="1" lang="en-US">
                <a:solidFill>
                  <a:srgbClr val="000000"/>
                </a:solidFill>
                <a:latin typeface="Courier New"/>
              </a:rPr>
              <a:t>  </a:t>
            </a:r>
            <a:r>
              <a:rPr b="1" lang="en-US">
                <a:solidFill>
                  <a:srgbClr val="000000"/>
                </a:solidFill>
                <a:latin typeface="Courier New"/>
              </a:rPr>
              <a:t>5                 WHERE  inner.mgr = outer.empno);</a:t>
            </a:r>
            <a:endParaRPr/>
          </a:p>
        </p:txBody>
      </p:sp>
    </p:spTree>
  </p:cSld>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22" presetSubtype="1">
                                  <p:stCondLst>
                                    <p:cond delay="0"/>
                                  </p:stCondLst>
                                  <p:childTnLst>
                                    <p:set>
                                      <p:cBhvr>
                                        <p:cTn id="36" dur="1" fill="hold">
                                          <p:stCondLst>
                                            <p:cond delay="0"/>
                                          </p:stCondLst>
                                        </p:cTn>
                                        <p:tgtEl>
                                          <p:spTgt spid="197"/>
                                        </p:tgtEl>
                                        <p:attrNameLst>
                                          <p:attrName>style.visibility</p:attrName>
                                        </p:attrNameLst>
                                      </p:cBhvr>
                                      <p:to>
                                        <p:strVal val="visible"/>
                                      </p:to>
                                    </p:set>
                                    <p:animEffect filter="wipe(up)" transition="in">
                                      <p:cBhvr additive="repl">
                                        <p:cTn id="37" dur="500"/>
                                        <p:tgtEl>
                                          <p:spTgt spid="19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OBJECTIVES</a:t>
            </a:r>
            <a:endParaRPr/>
          </a:p>
        </p:txBody>
      </p:sp>
      <p:sp>
        <p:nvSpPr>
          <p:cNvPr id="87" name="TextShape 2"/>
          <p:cNvSpPr txBox="1"/>
          <p:nvPr/>
        </p:nvSpPr>
        <p:spPr>
          <a:xfrm>
            <a:off x="456840" y="1600200"/>
            <a:ext cx="7467480" cy="4873680"/>
          </a:xfrm>
          <a:prstGeom prst="rect">
            <a:avLst/>
          </a:prstGeom>
        </p:spPr>
        <p:txBody>
          <a:bodyPr lIns="90000" rIns="90000" tIns="46800" bIns="46800"/>
          <a:p>
            <a:pPr>
              <a:buSzPct val="45000"/>
              <a:buFont typeface="StarSymbol"/>
              <a:buChar char=""/>
            </a:pPr>
            <a:r>
              <a:rPr lang="en-US" sz="2400">
                <a:solidFill>
                  <a:srgbClr val="000000"/>
                </a:solidFill>
                <a:latin typeface="Arial"/>
              </a:rPr>
              <a:t>After completing this lesson, you should be able to do the following:</a:t>
            </a:r>
            <a:endParaRPr/>
          </a:p>
          <a:p>
            <a:pPr lvl="1">
              <a:buSzPct val="75000"/>
              <a:buFont typeface="StarSymbol"/>
              <a:buChar char=""/>
            </a:pPr>
            <a:r>
              <a:rPr lang="en-US" sz="2100">
                <a:solidFill>
                  <a:srgbClr val="000000"/>
                </a:solidFill>
                <a:latin typeface="Arial"/>
              </a:rPr>
              <a:t>Define sub queries </a:t>
            </a:r>
            <a:endParaRPr/>
          </a:p>
          <a:p>
            <a:pPr lvl="1">
              <a:buSzPct val="75000"/>
              <a:buFont typeface="StarSymbol"/>
              <a:buChar char=""/>
            </a:pPr>
            <a:r>
              <a:rPr lang="en-US" sz="2100">
                <a:solidFill>
                  <a:srgbClr val="000000"/>
                </a:solidFill>
                <a:latin typeface="Arial"/>
              </a:rPr>
              <a:t>Describe the types of problems that sub queries can solve</a:t>
            </a:r>
            <a:endParaRPr/>
          </a:p>
          <a:p>
            <a:pPr lvl="1">
              <a:buSzPct val="75000"/>
              <a:buFont typeface="StarSymbol"/>
              <a:buChar char=""/>
            </a:pPr>
            <a:r>
              <a:rPr lang="en-US" sz="2100">
                <a:solidFill>
                  <a:srgbClr val="000000"/>
                </a:solidFill>
                <a:latin typeface="Arial"/>
              </a:rPr>
              <a:t>List the types of sub queries</a:t>
            </a:r>
            <a:endParaRPr/>
          </a:p>
          <a:p>
            <a:pPr lvl="1">
              <a:buSzPct val="75000"/>
              <a:buFont typeface="StarSymbol"/>
              <a:buChar char=""/>
            </a:pPr>
            <a:r>
              <a:rPr lang="en-US" sz="2100">
                <a:solidFill>
                  <a:srgbClr val="000000"/>
                </a:solidFill>
                <a:latin typeface="Arial"/>
              </a:rPr>
              <a:t>Write single-row and multiple-row sub queries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853920" y="1265400"/>
            <a:ext cx="7655040" cy="945720"/>
          </a:xfrm>
          <a:prstGeom prst="rect">
            <a:avLst/>
          </a:prstGeom>
          <a:noFill/>
          <a:ln>
            <a:noFill/>
          </a:ln>
        </p:spPr>
        <p:txBody>
          <a:bodyPr lIns="92160" rIns="92160" tIns="46080" bIns="46080"/>
          <a:p>
            <a:pPr>
              <a:buSzPct val="45000"/>
              <a:buFont typeface="StarSymbol"/>
              <a:buChar char=""/>
            </a:pPr>
            <a:r>
              <a:rPr b="1" lang="en-US" sz="2800">
                <a:solidFill>
                  <a:srgbClr val="f8f8d3"/>
                </a:solidFill>
                <a:latin typeface="Arial"/>
              </a:rPr>
              <a:t>Find all departments that do not have any employees.</a:t>
            </a:r>
            <a:endParaRPr/>
          </a:p>
        </p:txBody>
      </p:sp>
      <p:sp>
        <p:nvSpPr>
          <p:cNvPr id="201" name="CustomShape 2"/>
          <p:cNvSpPr/>
          <p:nvPr/>
        </p:nvSpPr>
        <p:spPr>
          <a:xfrm>
            <a:off x="968400" y="492120"/>
            <a:ext cx="7299360" cy="880920"/>
          </a:xfrm>
          <a:prstGeom prst="rect">
            <a:avLst/>
          </a:prstGeom>
          <a:noFill/>
          <a:ln>
            <a:noFill/>
          </a:ln>
        </p:spPr>
        <p:txBody>
          <a:bodyPr lIns="92160" rIns="92160" tIns="46080" bIns="46080"/>
          <a:p>
            <a:pPr algn="ctr"/>
            <a:r>
              <a:rPr b="1" lang="en-US" sz="3600">
                <a:solidFill>
                  <a:srgbClr val="000000"/>
                </a:solidFill>
                <a:latin typeface="Arial"/>
              </a:rPr>
              <a:t>Using the NOT EXISTS Operator</a:t>
            </a:r>
            <a:endParaRPr/>
          </a:p>
        </p:txBody>
      </p:sp>
      <p:sp>
        <p:nvSpPr>
          <p:cNvPr id="202" name="CustomShape 3"/>
          <p:cNvSpPr/>
          <p:nvPr/>
        </p:nvSpPr>
        <p:spPr>
          <a:xfrm>
            <a:off x="865080" y="2222640"/>
            <a:ext cx="7720200" cy="1465200"/>
          </a:xfrm>
          <a:prstGeom prst="rect">
            <a:avLst/>
          </a:prstGeom>
          <a:solidFill>
            <a:srgbClr val="ffffcc"/>
          </a:solidFill>
          <a:ln w="25560">
            <a:solidFill>
              <a:srgbClr val="000000"/>
            </a:solidFill>
            <a:miter/>
          </a:ln>
        </p:spPr>
      </p:sp>
      <p:sp>
        <p:nvSpPr>
          <p:cNvPr id="203" name="CustomShape 4"/>
          <p:cNvSpPr/>
          <p:nvPr/>
        </p:nvSpPr>
        <p:spPr>
          <a:xfrm>
            <a:off x="2735280" y="2798640"/>
            <a:ext cx="1473120" cy="336600"/>
          </a:xfrm>
          <a:prstGeom prst="rect">
            <a:avLst/>
          </a:prstGeom>
          <a:solidFill>
            <a:srgbClr val="ff5050"/>
          </a:solidFill>
          <a:ln>
            <a:noFill/>
          </a:ln>
        </p:spPr>
      </p:sp>
      <p:sp>
        <p:nvSpPr>
          <p:cNvPr id="204" name="CustomShape 5"/>
          <p:cNvSpPr/>
          <p:nvPr/>
        </p:nvSpPr>
        <p:spPr>
          <a:xfrm>
            <a:off x="879480" y="4076640"/>
            <a:ext cx="7667640" cy="1168560"/>
          </a:xfrm>
          <a:prstGeom prst="rect">
            <a:avLst/>
          </a:prstGeom>
          <a:solidFill>
            <a:srgbClr val="dddddd"/>
          </a:solidFill>
          <a:ln w="25560">
            <a:solidFill>
              <a:srgbClr val="000000"/>
            </a:solidFill>
            <a:miter/>
          </a:ln>
        </p:spPr>
        <p:txBody>
          <a:bodyPr wrap="none" lIns="92160" rIns="92160" tIns="46080" bIns="46080" anchor="ctr"/>
          <a:p>
            <a:pPr>
              <a:lnSpc>
                <a:spcPct val="100000"/>
              </a:lnSpc>
            </a:pPr>
            <a:r>
              <a:rPr b="1" lang="en-US">
                <a:solidFill>
                  <a:srgbClr val="000000"/>
                </a:solidFill>
                <a:latin typeface="Courier New"/>
              </a:rPr>
              <a:t>   </a:t>
            </a:r>
            <a:r>
              <a:rPr b="1" lang="en-US">
                <a:solidFill>
                  <a:srgbClr val="000000"/>
                </a:solidFill>
                <a:latin typeface="Courier New"/>
              </a:rPr>
              <a:t>DEPTNO DNAME</a:t>
            </a:r>
            <a:endParaRPr/>
          </a:p>
          <a:p>
            <a:pPr>
              <a:lnSpc>
                <a:spcPct val="100000"/>
              </a:lnSpc>
            </a:pPr>
            <a:r>
              <a:rPr b="1" lang="en-US">
                <a:solidFill>
                  <a:srgbClr val="000000"/>
                </a:solidFill>
                <a:latin typeface="Courier New"/>
              </a:rPr>
              <a:t>--------- ----------</a:t>
            </a:r>
            <a:endParaRPr/>
          </a:p>
          <a:p>
            <a:pPr>
              <a:lnSpc>
                <a:spcPct val="100000"/>
              </a:lnSpc>
            </a:pPr>
            <a:r>
              <a:rPr b="1" lang="en-US">
                <a:solidFill>
                  <a:srgbClr val="000000"/>
                </a:solidFill>
                <a:latin typeface="Courier New"/>
              </a:rPr>
              <a:t>       </a:t>
            </a:r>
            <a:r>
              <a:rPr b="1" lang="en-US">
                <a:solidFill>
                  <a:srgbClr val="000000"/>
                </a:solidFill>
                <a:latin typeface="Courier New"/>
              </a:rPr>
              <a:t>40 OPERATIONS</a:t>
            </a:r>
            <a:endParaRPr/>
          </a:p>
        </p:txBody>
      </p:sp>
      <p:sp>
        <p:nvSpPr>
          <p:cNvPr id="205" name="CustomShape 6"/>
          <p:cNvSpPr/>
          <p:nvPr/>
        </p:nvSpPr>
        <p:spPr>
          <a:xfrm>
            <a:off x="870120" y="2209680"/>
            <a:ext cx="7745400" cy="1490760"/>
          </a:xfrm>
          <a:prstGeom prst="rect">
            <a:avLst/>
          </a:prstGeom>
          <a:noFill/>
          <a:ln>
            <a:noFill/>
          </a:ln>
        </p:spPr>
        <p:txBody>
          <a:bodyPr wrap="none" lIns="92160" rIns="92160" tIns="46080" bIns="46080" anchor="ctr"/>
          <a:p>
            <a:pPr>
              <a:lnSpc>
                <a:spcPct val="100000"/>
              </a:lnSpc>
            </a:pPr>
            <a:r>
              <a:rPr b="1" lang="en-US">
                <a:solidFill>
                  <a:srgbClr val="000000"/>
                </a:solidFill>
                <a:latin typeface="Courier New"/>
              </a:rPr>
              <a:t>SQL&gt; SELECT</a:t>
            </a:r>
            <a:r>
              <a:rPr b="1" lang="en-US">
                <a:solidFill>
                  <a:srgbClr val="000000"/>
                </a:solidFill>
                <a:latin typeface="Courier New"/>
              </a:rPr>
              <a:t>	</a:t>
            </a:r>
            <a:r>
              <a:rPr b="1" lang="en-US">
                <a:solidFill>
                  <a:srgbClr val="000000"/>
                </a:solidFill>
                <a:latin typeface="Courier New"/>
              </a:rPr>
              <a:t>deptno, dname</a:t>
            </a:r>
            <a:endParaRPr/>
          </a:p>
          <a:p>
            <a:pPr>
              <a:lnSpc>
                <a:spcPct val="100000"/>
              </a:lnSpc>
            </a:pPr>
            <a:r>
              <a:rPr b="1" lang="en-US">
                <a:solidFill>
                  <a:srgbClr val="000000"/>
                </a:solidFill>
                <a:latin typeface="Courier New"/>
              </a:rPr>
              <a:t>  </a:t>
            </a:r>
            <a:r>
              <a:rPr b="1" lang="en-US">
                <a:solidFill>
                  <a:srgbClr val="000000"/>
                </a:solidFill>
                <a:latin typeface="Courier New"/>
              </a:rPr>
              <a:t>2  FROM </a:t>
            </a:r>
            <a:r>
              <a:rPr b="1" lang="en-US">
                <a:solidFill>
                  <a:srgbClr val="000000"/>
                </a:solidFill>
                <a:latin typeface="Courier New"/>
              </a:rPr>
              <a:t>	</a:t>
            </a:r>
            <a:r>
              <a:rPr b="1" lang="en-US">
                <a:solidFill>
                  <a:srgbClr val="000000"/>
                </a:solidFill>
                <a:latin typeface="Courier New"/>
              </a:rPr>
              <a:t>dept d</a:t>
            </a:r>
            <a:endParaRPr/>
          </a:p>
          <a:p>
            <a:pPr>
              <a:lnSpc>
                <a:spcPct val="100000"/>
              </a:lnSpc>
            </a:pPr>
            <a:r>
              <a:rPr b="1" lang="en-US">
                <a:solidFill>
                  <a:srgbClr val="000000"/>
                </a:solidFill>
                <a:latin typeface="Courier New"/>
              </a:rPr>
              <a:t>  </a:t>
            </a:r>
            <a:r>
              <a:rPr b="1" lang="en-US">
                <a:solidFill>
                  <a:srgbClr val="000000"/>
                </a:solidFill>
                <a:latin typeface="Courier New"/>
              </a:rPr>
              <a:t>3  WHERE</a:t>
            </a:r>
            <a:r>
              <a:rPr b="1" lang="en-US">
                <a:solidFill>
                  <a:srgbClr val="000000"/>
                </a:solidFill>
                <a:latin typeface="Courier New"/>
              </a:rPr>
              <a:t>	</a:t>
            </a:r>
            <a:r>
              <a:rPr b="1" lang="en-US">
                <a:solidFill>
                  <a:srgbClr val="000000"/>
                </a:solidFill>
                <a:latin typeface="Courier New"/>
              </a:rPr>
              <a:t>NOT EXISTS (SELECT '1'</a:t>
            </a:r>
            <a:endParaRPr/>
          </a:p>
          <a:p>
            <a:pPr>
              <a:lnSpc>
                <a:spcPct val="100000"/>
              </a:lnSpc>
            </a:pPr>
            <a:r>
              <a:rPr b="1" lang="en-US">
                <a:solidFill>
                  <a:srgbClr val="000000"/>
                </a:solidFill>
                <a:latin typeface="Courier New"/>
              </a:rPr>
              <a:t>  </a:t>
            </a:r>
            <a:r>
              <a:rPr b="1" lang="en-US">
                <a:solidFill>
                  <a:srgbClr val="000000"/>
                </a:solidFill>
                <a:latin typeface="Courier New"/>
              </a:rPr>
              <a:t>4                      FROM   emp e</a:t>
            </a:r>
            <a:endParaRPr/>
          </a:p>
          <a:p>
            <a:pPr>
              <a:lnSpc>
                <a:spcPct val="100000"/>
              </a:lnSpc>
            </a:pPr>
            <a:r>
              <a:rPr b="1" lang="en-US">
                <a:solidFill>
                  <a:srgbClr val="000000"/>
                </a:solidFill>
                <a:latin typeface="Courier New"/>
              </a:rPr>
              <a:t>  </a:t>
            </a:r>
            <a:r>
              <a:rPr b="1" lang="en-US">
                <a:solidFill>
                  <a:srgbClr val="000000"/>
                </a:solidFill>
                <a:latin typeface="Courier New"/>
              </a:rPr>
              <a:t>5                      WHERE  d.deptno = e.deptno);</a:t>
            </a:r>
            <a:endParaRPr/>
          </a:p>
        </p:txBody>
      </p:sp>
    </p:spTree>
  </p:cSld>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22" presetSubtype="1">
                                  <p:stCondLst>
                                    <p:cond delay="0"/>
                                  </p:stCondLst>
                                  <p:childTnLst>
                                    <p:set>
                                      <p:cBhvr>
                                        <p:cTn id="43" dur="1" fill="hold">
                                          <p:stCondLst>
                                            <p:cond delay="0"/>
                                          </p:stCondLst>
                                        </p:cTn>
                                        <p:tgtEl>
                                          <p:spTgt spid="203"/>
                                        </p:tgtEl>
                                        <p:attrNameLst>
                                          <p:attrName>style.visibility</p:attrName>
                                        </p:attrNameLst>
                                      </p:cBhvr>
                                      <p:to>
                                        <p:strVal val="visible"/>
                                      </p:to>
                                    </p:set>
                                    <p:animEffect filter="wipe(up)" transition="in">
                                      <p:cBhvr additive="repl">
                                        <p:cTn id="44" dur="500"/>
                                        <p:tgtEl>
                                          <p:spTgt spid="2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922320" y="510840"/>
            <a:ext cx="7299360" cy="880920"/>
          </a:xfrm>
          <a:prstGeom prst="rect">
            <a:avLst/>
          </a:prstGeom>
        </p:spPr>
        <p:txBody>
          <a:bodyPr lIns="92160" rIns="92160" tIns="46080" bIns="46080"/>
          <a:p>
            <a:pPr>
              <a:buSzPct val="45000"/>
              <a:buFont typeface="StarSymbol"/>
              <a:buChar char=""/>
            </a:pPr>
            <a:r>
              <a:rPr lang="en-US" sz="3600">
                <a:latin typeface="Arial"/>
              </a:rPr>
              <a:t>Correlated UPDATE</a:t>
            </a:r>
            <a:endParaRPr/>
          </a:p>
        </p:txBody>
      </p:sp>
      <p:sp>
        <p:nvSpPr>
          <p:cNvPr id="207" name="TextShape 2"/>
          <p:cNvSpPr txBox="1"/>
          <p:nvPr/>
        </p:nvSpPr>
        <p:spPr>
          <a:xfrm>
            <a:off x="863640" y="1800000"/>
            <a:ext cx="7556400" cy="3343680"/>
          </a:xfrm>
          <a:prstGeom prst="rect">
            <a:avLst/>
          </a:prstGeom>
        </p:spPr>
        <p:txBody>
          <a:bodyPr lIns="92160" rIns="92160" tIns="46080" bIns="46080"/>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endParaRPr/>
          </a:p>
          <a:p>
            <a:pPr>
              <a:buSzPct val="45000"/>
              <a:buFont typeface="StarSymbol"/>
              <a:buChar char=""/>
            </a:pPr>
            <a:r>
              <a:rPr lang="en-US" sz="2600">
                <a:latin typeface="Arial"/>
              </a:rPr>
              <a:t>Use a correlated subquery to update rows in one table based on rows from another table.</a:t>
            </a:r>
            <a:endParaRPr/>
          </a:p>
          <a:p>
            <a:pPr>
              <a:buSzPct val="45000"/>
              <a:buFont typeface="StarSymbol"/>
              <a:buChar char=""/>
            </a:pPr>
            <a:endParaRPr/>
          </a:p>
        </p:txBody>
      </p:sp>
      <p:sp>
        <p:nvSpPr>
          <p:cNvPr id="208" name="CustomShape 3"/>
          <p:cNvSpPr/>
          <p:nvPr/>
        </p:nvSpPr>
        <p:spPr>
          <a:xfrm>
            <a:off x="866880" y="1909800"/>
            <a:ext cx="7748640" cy="1189800"/>
          </a:xfrm>
          <a:prstGeom prst="rect">
            <a:avLst/>
          </a:prstGeom>
          <a:solidFill>
            <a:srgbClr val="ffffcc"/>
          </a:solidFill>
          <a:ln w="12600">
            <a:solidFill>
              <a:srgbClr val="0e0e58"/>
            </a:solidFill>
            <a:miter/>
          </a:ln>
        </p:spPr>
        <p:txBody>
          <a:bodyPr lIns="92160" rIns="92160" tIns="46080" bIns="46080"/>
          <a:p>
            <a:pPr>
              <a:lnSpc>
                <a:spcPct val="100000"/>
              </a:lnSpc>
            </a:pPr>
            <a:r>
              <a:rPr b="1" lang="en-US">
                <a:solidFill>
                  <a:srgbClr val="000000"/>
                </a:solidFill>
                <a:latin typeface="Courier New"/>
              </a:rPr>
              <a:t>UPDATE </a:t>
            </a:r>
            <a:r>
              <a:rPr b="1" i="1" lang="en-US">
                <a:solidFill>
                  <a:srgbClr val="000000"/>
                </a:solidFill>
                <a:latin typeface="Courier New"/>
              </a:rPr>
              <a:t>table1 alias1</a:t>
            </a:r>
            <a:endParaRPr/>
          </a:p>
          <a:p>
            <a:pPr>
              <a:lnSpc>
                <a:spcPct val="100000"/>
              </a:lnSpc>
            </a:pPr>
            <a:r>
              <a:rPr b="1" lang="en-US">
                <a:solidFill>
                  <a:srgbClr val="000000"/>
                </a:solidFill>
                <a:latin typeface="Courier New"/>
              </a:rPr>
              <a:t>SET    column = (SELECT </a:t>
            </a:r>
            <a:r>
              <a:rPr b="1" i="1" lang="en-US">
                <a:solidFill>
                  <a:srgbClr val="000000"/>
                </a:solidFill>
                <a:latin typeface="Courier New"/>
              </a:rPr>
              <a:t>expression</a:t>
            </a:r>
            <a:endParaRPr/>
          </a:p>
          <a:p>
            <a:pPr>
              <a:lnSpc>
                <a:spcPct val="100000"/>
              </a:lnSpc>
            </a:pPr>
            <a:r>
              <a:rPr b="1" lang="en-US">
                <a:solidFill>
                  <a:srgbClr val="000000"/>
                </a:solidFill>
                <a:latin typeface="Courier New"/>
              </a:rPr>
              <a:t>                 </a:t>
            </a:r>
            <a:r>
              <a:rPr b="1" lang="en-US">
                <a:solidFill>
                  <a:srgbClr val="000000"/>
                </a:solidFill>
                <a:latin typeface="Courier New"/>
              </a:rPr>
              <a:t>FROM   </a:t>
            </a:r>
            <a:r>
              <a:rPr b="1" i="1" lang="en-US">
                <a:solidFill>
                  <a:srgbClr val="000000"/>
                </a:solidFill>
                <a:latin typeface="Courier New"/>
              </a:rPr>
              <a:t>table2 alias2</a:t>
            </a:r>
            <a:endParaRPr/>
          </a:p>
          <a:p>
            <a:pPr>
              <a:lnSpc>
                <a:spcPct val="100000"/>
              </a:lnSpc>
            </a:pPr>
            <a:r>
              <a:rPr b="1" lang="en-US">
                <a:solidFill>
                  <a:srgbClr val="000000"/>
                </a:solidFill>
                <a:latin typeface="Courier New"/>
              </a:rPr>
              <a:t>                 </a:t>
            </a:r>
            <a:r>
              <a:rPr b="1" lang="en-US">
                <a:solidFill>
                  <a:srgbClr val="000000"/>
                </a:solidFill>
                <a:latin typeface="Courier New"/>
              </a:rPr>
              <a:t>WHERE  </a:t>
            </a:r>
            <a:r>
              <a:rPr b="1" i="1" lang="en-US">
                <a:solidFill>
                  <a:srgbClr val="000000"/>
                </a:solidFill>
                <a:latin typeface="Courier New"/>
              </a:rPr>
              <a:t>alias1.column = alias2.column</a:t>
            </a:r>
            <a:r>
              <a:rPr b="1" lang="en-US">
                <a:solidFill>
                  <a:srgbClr val="000000"/>
                </a:solidFill>
                <a:latin typeface="Courier New"/>
              </a:rPr>
              <a: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866880" y="1893960"/>
            <a:ext cx="7372080" cy="1464120"/>
          </a:xfrm>
          <a:prstGeom prst="rect">
            <a:avLst/>
          </a:prstGeom>
          <a:solidFill>
            <a:srgbClr val="ffffcc"/>
          </a:solidFill>
          <a:ln w="12600">
            <a:solidFill>
              <a:srgbClr val="0e0e58"/>
            </a:solidFill>
            <a:miter/>
          </a:ln>
        </p:spPr>
        <p:txBody>
          <a:bodyPr lIns="92160" rIns="92160" tIns="46080" bIns="46080"/>
          <a:p>
            <a:pPr>
              <a:lnSpc>
                <a:spcPct val="100000"/>
              </a:lnSpc>
            </a:pPr>
            <a:r>
              <a:rPr b="1" lang="en-US">
                <a:solidFill>
                  <a:srgbClr val="000000"/>
                </a:solidFill>
                <a:latin typeface="Courier New"/>
              </a:rPr>
              <a:t> </a:t>
            </a:r>
            <a:r>
              <a:rPr b="1" lang="en-US">
                <a:solidFill>
                  <a:srgbClr val="000000"/>
                </a:solidFill>
                <a:latin typeface="Courier New"/>
              </a:rPr>
              <a:t>DELETE FROM </a:t>
            </a:r>
            <a:r>
              <a:rPr b="1" i="1" lang="en-US">
                <a:solidFill>
                  <a:srgbClr val="000000"/>
                </a:solidFill>
                <a:latin typeface="Courier New"/>
              </a:rPr>
              <a:t>table1 alias1</a:t>
            </a:r>
            <a:endParaRPr/>
          </a:p>
          <a:p>
            <a:pPr>
              <a:lnSpc>
                <a:spcPct val="100000"/>
              </a:lnSpc>
            </a:pPr>
            <a:r>
              <a:rPr b="1" lang="en-US">
                <a:solidFill>
                  <a:srgbClr val="000000"/>
                </a:solidFill>
                <a:latin typeface="Courier New"/>
              </a:rPr>
              <a:t> </a:t>
            </a:r>
            <a:r>
              <a:rPr b="1" lang="en-US">
                <a:solidFill>
                  <a:srgbClr val="000000"/>
                </a:solidFill>
                <a:latin typeface="Courier New"/>
              </a:rPr>
              <a:t>WHERE  </a:t>
            </a:r>
            <a:r>
              <a:rPr b="1" i="1" lang="en-US">
                <a:solidFill>
                  <a:srgbClr val="000000"/>
                </a:solidFill>
                <a:latin typeface="Courier New"/>
              </a:rPr>
              <a:t>column operator</a:t>
            </a:r>
            <a:r>
              <a:rPr b="1" lang="en-US">
                <a:solidFill>
                  <a:srgbClr val="000000"/>
                </a:solidFill>
                <a:latin typeface="Courier New"/>
              </a:rPr>
              <a:t> </a:t>
            </a:r>
            <a:endParaRPr/>
          </a:p>
          <a:p>
            <a:pPr>
              <a:lnSpc>
                <a:spcPct val="100000"/>
              </a:lnSpc>
            </a:pP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(SELECT </a:t>
            </a:r>
            <a:r>
              <a:rPr b="1" i="1" lang="en-US">
                <a:solidFill>
                  <a:srgbClr val="000000"/>
                </a:solidFill>
                <a:latin typeface="Courier New"/>
              </a:rPr>
              <a:t>expression</a:t>
            </a:r>
            <a:endParaRPr/>
          </a:p>
          <a:p>
            <a:pPr>
              <a:lnSpc>
                <a:spcPct val="100000"/>
              </a:lnSpc>
            </a:pPr>
            <a:r>
              <a:rPr b="1" lang="en-US">
                <a:solidFill>
                  <a:srgbClr val="000000"/>
                </a:solidFill>
                <a:latin typeface="Courier New"/>
              </a:rPr>
              <a:t>             </a:t>
            </a:r>
            <a:r>
              <a:rPr b="1" lang="en-US">
                <a:solidFill>
                  <a:srgbClr val="000000"/>
                </a:solidFill>
                <a:latin typeface="Courier New"/>
              </a:rPr>
              <a:t>FROM   </a:t>
            </a:r>
            <a:r>
              <a:rPr b="1" i="1" lang="en-US">
                <a:solidFill>
                  <a:srgbClr val="000000"/>
                </a:solidFill>
                <a:latin typeface="Courier New"/>
              </a:rPr>
              <a:t>table2 alias2</a:t>
            </a:r>
            <a:endParaRPr/>
          </a:p>
          <a:p>
            <a:pPr>
              <a:lnSpc>
                <a:spcPct val="100000"/>
              </a:lnSpc>
            </a:pPr>
            <a:r>
              <a:rPr b="1" lang="en-US">
                <a:solidFill>
                  <a:srgbClr val="000000"/>
                </a:solidFill>
                <a:latin typeface="Courier New"/>
              </a:rPr>
              <a:t>             </a:t>
            </a:r>
            <a:r>
              <a:rPr b="1" lang="en-US">
                <a:solidFill>
                  <a:srgbClr val="000000"/>
                </a:solidFill>
                <a:latin typeface="Courier New"/>
              </a:rPr>
              <a:t>	</a:t>
            </a:r>
            <a:r>
              <a:rPr b="1" lang="en-US">
                <a:solidFill>
                  <a:srgbClr val="000000"/>
                </a:solidFill>
                <a:latin typeface="Courier New"/>
              </a:rPr>
              <a:t>WHERE  </a:t>
            </a:r>
            <a:r>
              <a:rPr b="1" i="1" lang="en-US">
                <a:solidFill>
                  <a:srgbClr val="000000"/>
                </a:solidFill>
                <a:latin typeface="Courier New"/>
              </a:rPr>
              <a:t>alias1.column = alias2.column);</a:t>
            </a:r>
            <a:endParaRPr/>
          </a:p>
        </p:txBody>
      </p:sp>
      <p:sp>
        <p:nvSpPr>
          <p:cNvPr id="210" name="CustomShape 2"/>
          <p:cNvSpPr/>
          <p:nvPr/>
        </p:nvSpPr>
        <p:spPr>
          <a:xfrm>
            <a:off x="860400" y="1257480"/>
            <a:ext cx="7267680" cy="3759120"/>
          </a:xfrm>
          <a:prstGeom prst="rect">
            <a:avLst/>
          </a:prstGeom>
          <a:noFill/>
          <a:ln>
            <a:noFill/>
          </a:ln>
        </p:spPr>
        <p:txBody>
          <a:bodyPr lIns="92160" rIns="92160" tIns="46080" bIns="46080"/>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endParaRPr/>
          </a:p>
          <a:p>
            <a:pPr>
              <a:lnSpc>
                <a:spcPct val="95000"/>
              </a:lnSpc>
            </a:pPr>
            <a:r>
              <a:rPr b="1" lang="en-US" sz="2800">
                <a:solidFill>
                  <a:srgbClr val="000000"/>
                </a:solidFill>
                <a:latin typeface="Arial"/>
              </a:rPr>
              <a:t>Use a correlated sub query to delete only those rows that also exist in another table.</a:t>
            </a:r>
            <a:endParaRPr/>
          </a:p>
        </p:txBody>
      </p:sp>
      <p:sp>
        <p:nvSpPr>
          <p:cNvPr id="211" name="CustomShape 3"/>
          <p:cNvSpPr/>
          <p:nvPr/>
        </p:nvSpPr>
        <p:spPr>
          <a:xfrm>
            <a:off x="922320" y="511200"/>
            <a:ext cx="7299360" cy="880920"/>
          </a:xfrm>
          <a:prstGeom prst="rect">
            <a:avLst/>
          </a:prstGeom>
          <a:noFill/>
          <a:ln>
            <a:noFill/>
          </a:ln>
        </p:spPr>
        <p:txBody>
          <a:bodyPr lIns="92160" rIns="92160" tIns="46080" bIns="46080"/>
          <a:p>
            <a:pPr algn="ctr"/>
            <a:r>
              <a:rPr b="1" lang="en-US" sz="3600">
                <a:solidFill>
                  <a:srgbClr val="000000"/>
                </a:solidFill>
                <a:latin typeface="Arial"/>
              </a:rPr>
              <a:t>Correlated DELETE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922320" y="510840"/>
            <a:ext cx="7299360" cy="880920"/>
          </a:xfrm>
          <a:prstGeom prst="rect">
            <a:avLst/>
          </a:prstGeom>
        </p:spPr>
        <p:txBody>
          <a:bodyPr lIns="92160" rIns="92160" tIns="46080" bIns="46080"/>
          <a:p>
            <a:pPr>
              <a:buSzPct val="45000"/>
              <a:buFont typeface="StarSymbol"/>
              <a:buChar char=""/>
            </a:pPr>
            <a:r>
              <a:rPr lang="en-US" sz="3600">
                <a:latin typeface="Arial"/>
              </a:rPr>
              <a:t>What Is a Sub query?</a:t>
            </a:r>
            <a:endParaRPr/>
          </a:p>
        </p:txBody>
      </p:sp>
      <p:sp>
        <p:nvSpPr>
          <p:cNvPr id="89" name="TextShape 2"/>
          <p:cNvSpPr txBox="1"/>
          <p:nvPr/>
        </p:nvSpPr>
        <p:spPr>
          <a:xfrm>
            <a:off x="866880" y="1494000"/>
            <a:ext cx="7392960" cy="1311480"/>
          </a:xfrm>
          <a:prstGeom prst="rect">
            <a:avLst/>
          </a:prstGeom>
        </p:spPr>
        <p:txBody>
          <a:bodyPr lIns="92160" rIns="92160" tIns="46080" bIns="46080"/>
          <a:p>
            <a:pPr>
              <a:buSzPct val="45000"/>
              <a:buFont typeface="StarSymbol"/>
              <a:buChar char=""/>
            </a:pPr>
            <a:r>
              <a:rPr lang="en-US" sz="2600">
                <a:latin typeface="Arial"/>
              </a:rPr>
              <a:t>A sub query is a SELECT statement embedded in a clause of another SQL statement.</a:t>
            </a:r>
            <a:endParaRPr/>
          </a:p>
        </p:txBody>
      </p:sp>
      <p:sp>
        <p:nvSpPr>
          <p:cNvPr id="90" name="CustomShape 3"/>
          <p:cNvSpPr/>
          <p:nvPr/>
        </p:nvSpPr>
        <p:spPr>
          <a:xfrm>
            <a:off x="2202120" y="3041640"/>
            <a:ext cx="3994560" cy="2882880"/>
          </a:xfrm>
          <a:prstGeom prst="rect">
            <a:avLst/>
          </a:prstGeom>
          <a:solidFill>
            <a:srgbClr val="ccccff"/>
          </a:solidFill>
          <a:ln w="12600">
            <a:solidFill>
              <a:srgbClr val="000000"/>
            </a:solidFill>
            <a:miter/>
          </a:ln>
        </p:spPr>
      </p:sp>
      <p:sp>
        <p:nvSpPr>
          <p:cNvPr id="91" name="CustomShape 4"/>
          <p:cNvSpPr/>
          <p:nvPr/>
        </p:nvSpPr>
        <p:spPr>
          <a:xfrm>
            <a:off x="2419200" y="3316320"/>
            <a:ext cx="1614960" cy="915480"/>
          </a:xfrm>
          <a:prstGeom prst="rect">
            <a:avLst/>
          </a:prstGeom>
          <a:noFill/>
          <a:ln>
            <a:noFill/>
          </a:ln>
        </p:spPr>
        <p:txBody>
          <a:bodyPr wrap="none" lIns="92160" rIns="92160" tIns="46080" bIns="46080"/>
          <a:p>
            <a:pPr/>
            <a:r>
              <a:rPr b="1" lang="en-US">
                <a:solidFill>
                  <a:srgbClr val="003366"/>
                </a:solidFill>
                <a:latin typeface="Arial"/>
              </a:rPr>
              <a:t>SELECT . . . </a:t>
            </a:r>
            <a:endParaRPr/>
          </a:p>
          <a:p>
            <a:pPr/>
            <a:r>
              <a:rPr b="1" lang="en-US">
                <a:solidFill>
                  <a:srgbClr val="003366"/>
                </a:solidFill>
                <a:latin typeface="Arial"/>
              </a:rPr>
              <a:t>FROM . . .</a:t>
            </a:r>
            <a:endParaRPr/>
          </a:p>
          <a:p>
            <a:pPr/>
            <a:r>
              <a:rPr b="1" lang="en-US">
                <a:solidFill>
                  <a:srgbClr val="003366"/>
                </a:solidFill>
                <a:latin typeface="Arial"/>
              </a:rPr>
              <a:t>WHERE . . .</a:t>
            </a:r>
            <a:endParaRPr/>
          </a:p>
        </p:txBody>
      </p:sp>
      <p:sp>
        <p:nvSpPr>
          <p:cNvPr id="92" name="CustomShape 5"/>
          <p:cNvSpPr/>
          <p:nvPr/>
        </p:nvSpPr>
        <p:spPr>
          <a:xfrm>
            <a:off x="4045680" y="4032360"/>
            <a:ext cx="1910520" cy="1130040"/>
          </a:xfrm>
          <a:prstGeom prst="rect">
            <a:avLst/>
          </a:prstGeom>
          <a:solidFill>
            <a:srgbClr val="dddddd"/>
          </a:solidFill>
          <a:ln w="12600">
            <a:solidFill>
              <a:srgbClr val="000000"/>
            </a:solidFill>
            <a:miter/>
          </a:ln>
        </p:spPr>
      </p:sp>
      <p:sp>
        <p:nvSpPr>
          <p:cNvPr id="93" name="CustomShape 6"/>
          <p:cNvSpPr/>
          <p:nvPr/>
        </p:nvSpPr>
        <p:spPr>
          <a:xfrm>
            <a:off x="4022280" y="4078440"/>
            <a:ext cx="1628280" cy="915480"/>
          </a:xfrm>
          <a:prstGeom prst="rect">
            <a:avLst/>
          </a:prstGeom>
          <a:noFill/>
          <a:ln>
            <a:noFill/>
          </a:ln>
        </p:spPr>
        <p:txBody>
          <a:bodyPr wrap="none" lIns="92160" rIns="92160" tIns="46080" bIns="46080"/>
          <a:p>
            <a:pPr/>
            <a:r>
              <a:rPr b="1" lang="en-US">
                <a:solidFill>
                  <a:srgbClr val="003366"/>
                </a:solidFill>
                <a:latin typeface="Arial"/>
              </a:rPr>
              <a:t>(SELECT . . .</a:t>
            </a:r>
            <a:endParaRPr/>
          </a:p>
          <a:p>
            <a:pPr/>
            <a:r>
              <a:rPr b="1" lang="en-US">
                <a:solidFill>
                  <a:srgbClr val="003366"/>
                </a:solidFill>
                <a:latin typeface="Arial"/>
              </a:rPr>
              <a:t>FROM . . .</a:t>
            </a:r>
            <a:endParaRPr/>
          </a:p>
          <a:p>
            <a:pPr/>
            <a:r>
              <a:rPr b="1" lang="en-US">
                <a:solidFill>
                  <a:srgbClr val="003366"/>
                </a:solidFill>
                <a:latin typeface="Arial"/>
              </a:rPr>
              <a:t>WHERE . . .)</a:t>
            </a:r>
            <a:endParaRPr/>
          </a:p>
        </p:txBody>
      </p:sp>
      <p:sp>
        <p:nvSpPr>
          <p:cNvPr id="94" name="CustomShape 7"/>
          <p:cNvSpPr/>
          <p:nvPr/>
        </p:nvSpPr>
        <p:spPr>
          <a:xfrm>
            <a:off x="548640" y="3290760"/>
            <a:ext cx="1060920" cy="641160"/>
          </a:xfrm>
          <a:prstGeom prst="rect">
            <a:avLst/>
          </a:prstGeom>
          <a:noFill/>
          <a:ln>
            <a:noFill/>
          </a:ln>
        </p:spPr>
        <p:txBody>
          <a:bodyPr wrap="none" lIns="92160" rIns="92160" tIns="46080" bIns="46080"/>
          <a:p>
            <a:pPr>
              <a:buSzPct val="45000"/>
              <a:buFont typeface="StarSymbol"/>
              <a:buChar char=""/>
            </a:pPr>
            <a:r>
              <a:rPr b="1" lang="en-US">
                <a:solidFill>
                  <a:srgbClr val="000000"/>
                </a:solidFill>
                <a:latin typeface="Arial"/>
              </a:rPr>
              <a:t>Main</a:t>
            </a:r>
            <a:endParaRPr/>
          </a:p>
          <a:p>
            <a:pPr>
              <a:buSzPct val="45000"/>
              <a:buFont typeface="StarSymbol"/>
              <a:buChar char=""/>
            </a:pPr>
            <a:r>
              <a:rPr b="1" lang="en-US">
                <a:solidFill>
                  <a:srgbClr val="000000"/>
                </a:solidFill>
                <a:latin typeface="Arial"/>
              </a:rPr>
              <a:t>Query</a:t>
            </a:r>
            <a:endParaRPr/>
          </a:p>
        </p:txBody>
      </p:sp>
      <p:sp>
        <p:nvSpPr>
          <p:cNvPr id="95" name="CustomShape 8"/>
          <p:cNvSpPr/>
          <p:nvPr/>
        </p:nvSpPr>
        <p:spPr>
          <a:xfrm>
            <a:off x="6908040" y="4154400"/>
            <a:ext cx="1455480" cy="366840"/>
          </a:xfrm>
          <a:prstGeom prst="rect">
            <a:avLst/>
          </a:prstGeom>
          <a:noFill/>
          <a:ln>
            <a:noFill/>
          </a:ln>
        </p:spPr>
        <p:txBody>
          <a:bodyPr wrap="none" lIns="92160" rIns="92160" tIns="46080" bIns="46080"/>
          <a:p>
            <a:pPr>
              <a:buSzPct val="45000"/>
              <a:buFont typeface="StarSymbol"/>
              <a:buChar char=""/>
            </a:pPr>
            <a:r>
              <a:rPr b="1" lang="en-US">
                <a:solidFill>
                  <a:srgbClr val="000000"/>
                </a:solidFill>
                <a:latin typeface="Arial"/>
              </a:rPr>
              <a:t>Subquery</a:t>
            </a:r>
            <a:endParaRPr/>
          </a:p>
        </p:txBody>
      </p:sp>
      <p:sp>
        <p:nvSpPr>
          <p:cNvPr id="96" name="Line 9"/>
          <p:cNvSpPr/>
          <p:nvPr/>
        </p:nvSpPr>
        <p:spPr>
          <a:xfrm>
            <a:off x="1393920" y="3568680"/>
            <a:ext cx="641160" cy="0"/>
          </a:xfrm>
          <a:prstGeom prst="line">
            <a:avLst/>
          </a:prstGeom>
          <a:ln w="50760">
            <a:solidFill>
              <a:srgbClr val="7beaea"/>
            </a:solidFill>
            <a:miter/>
            <a:tailEnd len="lg" type="stealth" w="med"/>
          </a:ln>
        </p:spPr>
      </p:sp>
      <p:sp>
        <p:nvSpPr>
          <p:cNvPr id="97" name="Line 10"/>
          <p:cNvSpPr/>
          <p:nvPr/>
        </p:nvSpPr>
        <p:spPr>
          <a:xfrm flipH="1">
            <a:off x="6363360" y="4330800"/>
            <a:ext cx="561240" cy="0"/>
          </a:xfrm>
          <a:prstGeom prst="line">
            <a:avLst/>
          </a:prstGeom>
          <a:ln w="50760">
            <a:solidFill>
              <a:srgbClr val="7beaea"/>
            </a:solidFill>
            <a:miter/>
            <a:tailEnd len="lg" type="stealth" w="med"/>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761760" y="761760"/>
            <a:ext cx="7833600" cy="518400"/>
          </a:xfrm>
          <a:prstGeom prst="rect">
            <a:avLst/>
          </a:prstGeom>
        </p:spPr>
        <p:txBody>
          <a:bodyPr lIns="90000" rIns="90000" tIns="46800" bIns="46800" anchor="b"/>
          <a:p>
            <a:pPr algn="ctr">
              <a:buSzPct val="45000"/>
              <a:buFont typeface="StarSymbol"/>
              <a:buChar char=""/>
            </a:pPr>
            <a:r>
              <a:rPr lang="en-US" sz="3600">
                <a:latin typeface="Arial"/>
              </a:rPr>
              <a:t>Terms</a:t>
            </a:r>
            <a:endParaRPr/>
          </a:p>
        </p:txBody>
      </p:sp>
      <p:sp>
        <p:nvSpPr>
          <p:cNvPr id="99" name="TextShape 2"/>
          <p:cNvSpPr txBox="1"/>
          <p:nvPr/>
        </p:nvSpPr>
        <p:spPr>
          <a:xfrm>
            <a:off x="838080" y="2361960"/>
            <a:ext cx="7693200" cy="3724200"/>
          </a:xfrm>
          <a:prstGeom prst="rect">
            <a:avLst/>
          </a:prstGeom>
        </p:spPr>
        <p:txBody>
          <a:bodyPr lIns="90000" rIns="90000" tIns="46800" bIns="46800"/>
          <a:p>
            <a:pPr/>
            <a:r>
              <a:rPr lang="en-US" sz="2600">
                <a:latin typeface="Arial"/>
              </a:rPr>
              <a:t>For a query,</a:t>
            </a:r>
            <a:endParaRPr/>
          </a:p>
          <a:p>
            <a:pPr>
              <a:buSzPct val="45000"/>
              <a:buFont typeface="StarSymbol"/>
              <a:buChar char=""/>
            </a:pPr>
            <a:r>
              <a:rPr b="1" lang="en-US" sz="2600">
                <a:latin typeface="Arial"/>
              </a:rPr>
              <a:t>in</a:t>
            </a:r>
            <a:r>
              <a:rPr lang="en-US" sz="2600">
                <a:latin typeface="Arial"/>
              </a:rPr>
              <a:t>- tests for set membership</a:t>
            </a:r>
            <a:endParaRPr/>
          </a:p>
          <a:p>
            <a:pPr>
              <a:buSzPct val="45000"/>
              <a:buFont typeface="StarSymbol"/>
              <a:buChar char=""/>
            </a:pPr>
            <a:r>
              <a:rPr b="1" lang="en-US" sz="2600">
                <a:latin typeface="Arial"/>
              </a:rPr>
              <a:t>select</a:t>
            </a:r>
            <a:r>
              <a:rPr lang="en-US" sz="2600">
                <a:latin typeface="Arial"/>
              </a:rPr>
              <a:t>- chooses values</a:t>
            </a:r>
            <a:endParaRPr/>
          </a:p>
          <a:p>
            <a:pPr>
              <a:buSzPct val="45000"/>
              <a:buFont typeface="StarSymbol"/>
              <a:buChar char=""/>
            </a:pPr>
            <a:r>
              <a:rPr b="1" lang="en-US" sz="2600">
                <a:latin typeface="Arial"/>
              </a:rPr>
              <a:t>not in</a:t>
            </a:r>
            <a:r>
              <a:rPr lang="en-US" sz="2600">
                <a:latin typeface="Arial"/>
              </a:rPr>
              <a:t> - absence of set membership</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838080" y="2361960"/>
            <a:ext cx="7693200" cy="3724200"/>
          </a:xfrm>
          <a:prstGeom prst="rect">
            <a:avLst/>
          </a:prstGeom>
        </p:spPr>
        <p:txBody>
          <a:bodyPr lIns="90000" rIns="90000" tIns="46800" bIns="46800"/>
          <a:p>
            <a:pPr/>
            <a:r>
              <a:rPr lang="en-US" sz="2600">
                <a:latin typeface="Arial"/>
              </a:rPr>
              <a:t>Find the list of customers who also have a loan account. combine using the outer select.</a:t>
            </a:r>
            <a:endParaRPr/>
          </a:p>
          <a:p>
            <a:pPr/>
            <a:r>
              <a:rPr b="1" lang="en-US" sz="2600">
                <a:latin typeface="Arial"/>
              </a:rPr>
              <a:t>select</a:t>
            </a:r>
            <a:r>
              <a:rPr lang="en-US" sz="2600">
                <a:latin typeface="Arial"/>
              </a:rPr>
              <a:t> </a:t>
            </a:r>
            <a:r>
              <a:rPr b="1" lang="en-US" sz="2600">
                <a:latin typeface="Arial"/>
              </a:rPr>
              <a:t>distinct</a:t>
            </a:r>
            <a:r>
              <a:rPr lang="en-US" sz="2600">
                <a:latin typeface="Arial"/>
              </a:rPr>
              <a:t> </a:t>
            </a:r>
            <a:r>
              <a:rPr i="1" lang="en-US" sz="2600">
                <a:latin typeface="Arial"/>
              </a:rPr>
              <a:t>customer_name</a:t>
            </a:r>
            <a:endParaRPr/>
          </a:p>
          <a:p>
            <a:pPr/>
            <a:r>
              <a:rPr b="1" lang="en-US" sz="2600">
                <a:latin typeface="Arial"/>
              </a:rPr>
              <a:t>from</a:t>
            </a:r>
            <a:r>
              <a:rPr lang="en-US" sz="2600">
                <a:latin typeface="Arial"/>
              </a:rPr>
              <a:t> </a:t>
            </a:r>
            <a:r>
              <a:rPr i="1" lang="en-US" sz="2600">
                <a:latin typeface="Arial"/>
              </a:rPr>
              <a:t>borrower</a:t>
            </a:r>
            <a:endParaRPr/>
          </a:p>
          <a:p>
            <a:pPr/>
            <a:r>
              <a:rPr b="1" lang="en-US" sz="2600">
                <a:latin typeface="Arial"/>
              </a:rPr>
              <a:t>where</a:t>
            </a:r>
            <a:r>
              <a:rPr lang="en-US" sz="2600">
                <a:latin typeface="Arial"/>
              </a:rPr>
              <a:t> </a:t>
            </a:r>
            <a:r>
              <a:rPr i="1" lang="en-US" sz="2600">
                <a:latin typeface="Arial"/>
              </a:rPr>
              <a:t>customer_name</a:t>
            </a:r>
            <a:r>
              <a:rPr lang="en-US" sz="2600">
                <a:latin typeface="Arial"/>
              </a:rPr>
              <a:t> </a:t>
            </a:r>
            <a:r>
              <a:rPr b="1" lang="en-US" sz="2600">
                <a:latin typeface="Arial"/>
              </a:rPr>
              <a:t>in</a:t>
            </a:r>
            <a:r>
              <a:rPr lang="en-US" sz="2600">
                <a:latin typeface="Arial"/>
              </a:rPr>
              <a:t> (</a:t>
            </a:r>
            <a:r>
              <a:rPr b="1" lang="en-US" sz="2600">
                <a:latin typeface="Arial"/>
              </a:rPr>
              <a:t>select</a:t>
            </a:r>
            <a:r>
              <a:rPr lang="en-US" sz="2600">
                <a:latin typeface="Arial"/>
              </a:rPr>
              <a:t>      </a:t>
            </a:r>
            <a:r>
              <a:rPr i="1" lang="en-US" sz="2600">
                <a:latin typeface="Arial"/>
              </a:rPr>
              <a:t>customer_name</a:t>
            </a:r>
            <a:r>
              <a:rPr lang="en-US" sz="2600">
                <a:latin typeface="Arial"/>
              </a:rPr>
              <a:t> </a:t>
            </a:r>
            <a:endParaRPr/>
          </a:p>
          <a:p>
            <a:pPr/>
            <a:r>
              <a:rPr b="1" lang="en-US" sz="2600">
                <a:latin typeface="Arial"/>
              </a:rPr>
              <a:t>   </a:t>
            </a:r>
            <a:r>
              <a:rPr b="1" lang="en-US" sz="2600">
                <a:latin typeface="Arial"/>
              </a:rPr>
              <a:t>from</a:t>
            </a:r>
            <a:r>
              <a:rPr lang="en-US" sz="2600">
                <a:latin typeface="Arial"/>
              </a:rPr>
              <a:t> </a:t>
            </a:r>
            <a:r>
              <a:rPr i="1" lang="en-US" sz="2600">
                <a:latin typeface="Arial"/>
              </a:rPr>
              <a:t>depositor</a:t>
            </a:r>
            <a:r>
              <a:rPr lang="en-US" sz="2600">
                <a:latin typeface="Arial"/>
              </a:rPr>
              <a:t>)</a:t>
            </a:r>
            <a:endParaRPr/>
          </a:p>
        </p:txBody>
      </p:sp>
      <p:sp>
        <p:nvSpPr>
          <p:cNvPr id="101" name="TextShape 2"/>
          <p:cNvSpPr txBox="1"/>
          <p:nvPr/>
        </p:nvSpPr>
        <p:spPr>
          <a:xfrm>
            <a:off x="834120" y="274320"/>
            <a:ext cx="7779960" cy="998280"/>
          </a:xfrm>
          <a:prstGeom prst="rect">
            <a:avLst/>
          </a:prstGeom>
        </p:spPr>
        <p:txBody>
          <a:bodyPr lIns="90000" rIns="90000" tIns="46800" bIns="46800" anchor="b"/>
          <a:p>
            <a:pPr>
              <a:buSzPct val="45000"/>
              <a:buFont typeface="StarSymbol"/>
              <a:buChar char=""/>
            </a:pPr>
            <a:r>
              <a:rPr lang="en-US" sz="3600">
                <a:latin typeface="Arial"/>
              </a:rPr>
              <a:t>Example 1</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TYPES OF SUBQUERIES</a:t>
            </a:r>
            <a:endParaRPr/>
          </a:p>
        </p:txBody>
      </p:sp>
      <p:sp>
        <p:nvSpPr>
          <p:cNvPr id="103" name="TextShape 2"/>
          <p:cNvSpPr txBox="1"/>
          <p:nvPr/>
        </p:nvSpPr>
        <p:spPr>
          <a:xfrm>
            <a:off x="863280" y="1815840"/>
            <a:ext cx="7365960" cy="2050920"/>
          </a:xfrm>
          <a:prstGeom prst="rect">
            <a:avLst/>
          </a:prstGeom>
        </p:spPr>
        <p:txBody>
          <a:bodyPr lIns="90000" rIns="90000" tIns="46800" bIns="46800"/>
          <a:p>
            <a:pPr lvl="1">
              <a:lnSpc>
                <a:spcPct val="90000"/>
              </a:lnSpc>
              <a:buSzPct val="75000"/>
              <a:buFont typeface="StarSymbol"/>
              <a:buChar char=""/>
            </a:pPr>
            <a:r>
              <a:rPr lang="en-US" sz="2100">
                <a:solidFill>
                  <a:srgbClr val="000000"/>
                </a:solidFill>
                <a:latin typeface="Arial"/>
              </a:rPr>
              <a:t>Single-row subquery</a:t>
            </a:r>
            <a:endParaRPr/>
          </a:p>
          <a:p>
            <a:pPr>
              <a:lnSpc>
                <a:spcPct val="90000"/>
              </a:lnSpc>
              <a:buSzPct val="45000"/>
              <a:buFont typeface="StarSymbol"/>
              <a:buChar char=""/>
            </a:pPr>
            <a:endParaRPr/>
          </a:p>
          <a:p>
            <a:pPr>
              <a:lnSpc>
                <a:spcPct val="90000"/>
              </a:lnSpc>
              <a:buSzPct val="45000"/>
              <a:buFont typeface="StarSymbol"/>
              <a:buChar char=""/>
            </a:pPr>
            <a:endParaRPr/>
          </a:p>
          <a:p>
            <a:pPr>
              <a:lnSpc>
                <a:spcPct val="90000"/>
              </a:lnSpc>
              <a:buSzPct val="45000"/>
              <a:buFont typeface="StarSymbol"/>
              <a:buChar char=""/>
            </a:pPr>
            <a:endParaRPr/>
          </a:p>
          <a:p>
            <a:pPr lvl="1">
              <a:lnSpc>
                <a:spcPct val="90000"/>
              </a:lnSpc>
              <a:buSzPct val="75000"/>
              <a:buFont typeface="StarSymbol"/>
              <a:buChar char=""/>
            </a:pPr>
            <a:r>
              <a:rPr lang="en-US" sz="2100">
                <a:solidFill>
                  <a:srgbClr val="000000"/>
                </a:solidFill>
                <a:latin typeface="Arial"/>
              </a:rPr>
              <a:t>Multiple-row subquery</a:t>
            </a:r>
            <a:endParaRPr/>
          </a:p>
        </p:txBody>
      </p:sp>
      <p:sp>
        <p:nvSpPr>
          <p:cNvPr id="104" name="CustomShape 3"/>
          <p:cNvSpPr/>
          <p:nvPr/>
        </p:nvSpPr>
        <p:spPr>
          <a:xfrm>
            <a:off x="1905120" y="2265480"/>
            <a:ext cx="1954080" cy="1036440"/>
          </a:xfrm>
          <a:prstGeom prst="rect">
            <a:avLst/>
          </a:prstGeom>
          <a:solidFill>
            <a:srgbClr val="ffff00"/>
          </a:solidFill>
          <a:ln w="28440">
            <a:solidFill>
              <a:srgbClr val="000000"/>
            </a:solidFill>
            <a:miter/>
          </a:ln>
        </p:spPr>
      </p:sp>
      <p:sp>
        <p:nvSpPr>
          <p:cNvPr id="105" name="CustomShape 4"/>
          <p:cNvSpPr/>
          <p:nvPr/>
        </p:nvSpPr>
        <p:spPr>
          <a:xfrm>
            <a:off x="1881360" y="2263680"/>
            <a:ext cx="1392120" cy="366840"/>
          </a:xfrm>
          <a:prstGeom prst="rect">
            <a:avLst/>
          </a:prstGeom>
          <a:noFill/>
          <a:ln>
            <a:noFill/>
          </a:ln>
        </p:spPr>
        <p:txBody>
          <a:bodyPr wrap="none" lIns="92160" rIns="92160" tIns="46080" bIns="46080"/>
          <a:p>
            <a:pPr/>
            <a:r>
              <a:rPr lang="en-US">
                <a:solidFill>
                  <a:srgbClr val="000000"/>
                </a:solidFill>
                <a:latin typeface="Arial"/>
              </a:rPr>
              <a:t>Main query</a:t>
            </a:r>
            <a:endParaRPr/>
          </a:p>
        </p:txBody>
      </p:sp>
      <p:sp>
        <p:nvSpPr>
          <p:cNvPr id="106" name="CustomShape 5"/>
          <p:cNvSpPr/>
          <p:nvPr/>
        </p:nvSpPr>
        <p:spPr>
          <a:xfrm>
            <a:off x="2276640" y="2708280"/>
            <a:ext cx="1535040" cy="550800"/>
          </a:xfrm>
          <a:prstGeom prst="rect">
            <a:avLst/>
          </a:prstGeom>
          <a:solidFill>
            <a:srgbClr val="ffcc99"/>
          </a:solidFill>
          <a:ln w="28440">
            <a:solidFill>
              <a:srgbClr val="000000"/>
            </a:solidFill>
            <a:miter/>
          </a:ln>
        </p:spPr>
        <p:txBody>
          <a:bodyPr wrap="none" lIns="90000" rIns="90000" tIns="46800" bIns="46800" anchor="ctr"/>
          <a:p>
            <a:pPr>
              <a:buSzPct val="45000"/>
              <a:buFont typeface="StarSymbol"/>
              <a:buChar char=""/>
            </a:pPr>
            <a:r>
              <a:rPr lang="en-US">
                <a:solidFill>
                  <a:srgbClr val="000000"/>
                </a:solidFill>
                <a:latin typeface="Arial"/>
              </a:rPr>
              <a:t>Subquery</a:t>
            </a:r>
            <a:endParaRPr/>
          </a:p>
        </p:txBody>
      </p:sp>
      <p:sp>
        <p:nvSpPr>
          <p:cNvPr id="107" name="CustomShape 6"/>
          <p:cNvSpPr/>
          <p:nvPr/>
        </p:nvSpPr>
        <p:spPr>
          <a:xfrm>
            <a:off x="5378400" y="2765520"/>
            <a:ext cx="284040" cy="519120"/>
          </a:xfrm>
          <a:prstGeom prst="rect">
            <a:avLst/>
          </a:prstGeom>
          <a:noFill/>
          <a:ln>
            <a:noFill/>
          </a:ln>
        </p:spPr>
        <p:txBody>
          <a:bodyPr wrap="none" lIns="92160" rIns="92160" tIns="46080" bIns="46080"/>
          <a:p>
            <a:pPr/>
            <a:r>
              <a:rPr lang="en-US" sz="2800">
                <a:solidFill>
                  <a:srgbClr val="d3eaf8"/>
                </a:solidFill>
                <a:latin typeface="Arial"/>
              </a:rPr>
              <a:t> </a:t>
            </a:r>
            <a:endParaRPr/>
          </a:p>
        </p:txBody>
      </p:sp>
      <p:sp>
        <p:nvSpPr>
          <p:cNvPr id="108" name="Line 7"/>
          <p:cNvSpPr/>
          <p:nvPr/>
        </p:nvSpPr>
        <p:spPr>
          <a:xfrm>
            <a:off x="3708360" y="3021120"/>
            <a:ext cx="2139840" cy="0"/>
          </a:xfrm>
          <a:prstGeom prst="line">
            <a:avLst/>
          </a:prstGeom>
          <a:ln w="28440">
            <a:solidFill>
              <a:srgbClr val="000000"/>
            </a:solidFill>
            <a:miter/>
            <a:tailEnd len="sm" type="triangle" w="sm"/>
          </a:ln>
        </p:spPr>
      </p:sp>
      <p:sp>
        <p:nvSpPr>
          <p:cNvPr id="109" name="CustomShape 8"/>
          <p:cNvSpPr/>
          <p:nvPr/>
        </p:nvSpPr>
        <p:spPr>
          <a:xfrm>
            <a:off x="4292640" y="2630520"/>
            <a:ext cx="971280" cy="366840"/>
          </a:xfrm>
          <a:prstGeom prst="rect">
            <a:avLst/>
          </a:prstGeom>
          <a:noFill/>
          <a:ln>
            <a:noFill/>
          </a:ln>
        </p:spPr>
        <p:txBody>
          <a:bodyPr wrap="none" lIns="92160" rIns="92160" tIns="46080" bIns="46080"/>
          <a:p>
            <a:pPr>
              <a:buSzPct val="45000"/>
              <a:buFont typeface="StarSymbol"/>
              <a:buChar char=""/>
            </a:pPr>
            <a:r>
              <a:rPr lang="en-US">
                <a:latin typeface="Arial"/>
              </a:rPr>
              <a:t>returns</a:t>
            </a:r>
            <a:endParaRPr/>
          </a:p>
        </p:txBody>
      </p:sp>
      <p:sp>
        <p:nvSpPr>
          <p:cNvPr id="110" name="CustomShape 9"/>
          <p:cNvSpPr/>
          <p:nvPr/>
        </p:nvSpPr>
        <p:spPr>
          <a:xfrm>
            <a:off x="5972040" y="2832120"/>
            <a:ext cx="2074680" cy="366840"/>
          </a:xfrm>
          <a:prstGeom prst="rect">
            <a:avLst/>
          </a:prstGeom>
          <a:noFill/>
          <a:ln>
            <a:noFill/>
          </a:ln>
        </p:spPr>
        <p:txBody>
          <a:bodyPr wrap="none" lIns="92160" rIns="92160" tIns="46080" bIns="46080"/>
          <a:p>
            <a:pPr>
              <a:buSzPct val="45000"/>
              <a:buFont typeface="StarSymbol"/>
              <a:buChar char=""/>
            </a:pPr>
            <a:r>
              <a:rPr lang="en-US">
                <a:latin typeface="Arial"/>
              </a:rPr>
              <a:t>ST_CLERK</a:t>
            </a:r>
            <a:endParaRPr/>
          </a:p>
        </p:txBody>
      </p:sp>
      <p:sp>
        <p:nvSpPr>
          <p:cNvPr id="111" name="CustomShape 10"/>
          <p:cNvSpPr/>
          <p:nvPr/>
        </p:nvSpPr>
        <p:spPr>
          <a:xfrm>
            <a:off x="5972040" y="4456080"/>
            <a:ext cx="1983240" cy="641160"/>
          </a:xfrm>
          <a:prstGeom prst="rect">
            <a:avLst/>
          </a:prstGeom>
          <a:noFill/>
          <a:ln>
            <a:noFill/>
          </a:ln>
        </p:spPr>
        <p:txBody>
          <a:bodyPr wrap="none" lIns="92160" rIns="92160" tIns="46080" bIns="46080"/>
          <a:p>
            <a:pPr>
              <a:buSzPct val="45000"/>
              <a:buFont typeface="StarSymbol"/>
              <a:buChar char=""/>
            </a:pPr>
            <a:r>
              <a:rPr lang="en-US">
                <a:latin typeface="Arial"/>
              </a:rPr>
              <a:t>ST_CLERK</a:t>
            </a:r>
            <a:endParaRPr/>
          </a:p>
          <a:p>
            <a:pPr>
              <a:buSzPct val="45000"/>
              <a:buFont typeface="StarSymbol"/>
              <a:buChar char=""/>
            </a:pPr>
            <a:r>
              <a:rPr lang="en-US">
                <a:latin typeface="Arial"/>
              </a:rPr>
              <a:t>SA_MAN</a:t>
            </a:r>
            <a:endParaRPr/>
          </a:p>
        </p:txBody>
      </p:sp>
      <p:sp>
        <p:nvSpPr>
          <p:cNvPr id="112" name="CustomShape 11"/>
          <p:cNvSpPr/>
          <p:nvPr/>
        </p:nvSpPr>
        <p:spPr>
          <a:xfrm>
            <a:off x="1905120" y="4017960"/>
            <a:ext cx="1954080" cy="1036800"/>
          </a:xfrm>
          <a:prstGeom prst="rect">
            <a:avLst/>
          </a:prstGeom>
          <a:solidFill>
            <a:srgbClr val="ffff00"/>
          </a:solidFill>
          <a:ln w="28440">
            <a:solidFill>
              <a:srgbClr val="000000"/>
            </a:solidFill>
            <a:miter/>
          </a:ln>
        </p:spPr>
      </p:sp>
      <p:sp>
        <p:nvSpPr>
          <p:cNvPr id="113" name="CustomShape 12"/>
          <p:cNvSpPr/>
          <p:nvPr/>
        </p:nvSpPr>
        <p:spPr>
          <a:xfrm>
            <a:off x="1881360" y="4016520"/>
            <a:ext cx="1392120" cy="366840"/>
          </a:xfrm>
          <a:prstGeom prst="rect">
            <a:avLst/>
          </a:prstGeom>
          <a:noFill/>
          <a:ln>
            <a:noFill/>
          </a:ln>
        </p:spPr>
        <p:txBody>
          <a:bodyPr wrap="none" lIns="92160" rIns="92160" tIns="46080" bIns="46080"/>
          <a:p>
            <a:pPr/>
            <a:r>
              <a:rPr lang="en-US">
                <a:solidFill>
                  <a:srgbClr val="000000"/>
                </a:solidFill>
                <a:latin typeface="Arial"/>
              </a:rPr>
              <a:t>Main query</a:t>
            </a:r>
            <a:endParaRPr/>
          </a:p>
        </p:txBody>
      </p:sp>
      <p:sp>
        <p:nvSpPr>
          <p:cNvPr id="114" name="CustomShape 13"/>
          <p:cNvSpPr/>
          <p:nvPr/>
        </p:nvSpPr>
        <p:spPr>
          <a:xfrm>
            <a:off x="2276640" y="4460760"/>
            <a:ext cx="1535040" cy="550800"/>
          </a:xfrm>
          <a:prstGeom prst="rect">
            <a:avLst/>
          </a:prstGeom>
          <a:solidFill>
            <a:srgbClr val="ffcc99"/>
          </a:solidFill>
          <a:ln w="28440">
            <a:solidFill>
              <a:srgbClr val="000000"/>
            </a:solidFill>
            <a:miter/>
          </a:ln>
        </p:spPr>
        <p:txBody>
          <a:bodyPr wrap="none" lIns="90000" rIns="90000" tIns="46800" bIns="46800" anchor="ctr"/>
          <a:p>
            <a:pPr>
              <a:buSzPct val="45000"/>
              <a:buFont typeface="StarSymbol"/>
              <a:buChar char=""/>
            </a:pPr>
            <a:r>
              <a:rPr lang="en-US">
                <a:solidFill>
                  <a:srgbClr val="000000"/>
                </a:solidFill>
                <a:latin typeface="Arial"/>
              </a:rPr>
              <a:t>Subquery</a:t>
            </a:r>
            <a:endParaRPr/>
          </a:p>
        </p:txBody>
      </p:sp>
      <p:sp>
        <p:nvSpPr>
          <p:cNvPr id="115" name="CustomShape 14"/>
          <p:cNvSpPr/>
          <p:nvPr/>
        </p:nvSpPr>
        <p:spPr>
          <a:xfrm>
            <a:off x="5378400" y="4518000"/>
            <a:ext cx="284040" cy="519120"/>
          </a:xfrm>
          <a:prstGeom prst="rect">
            <a:avLst/>
          </a:prstGeom>
          <a:noFill/>
          <a:ln>
            <a:noFill/>
          </a:ln>
        </p:spPr>
        <p:txBody>
          <a:bodyPr wrap="none" lIns="92160" rIns="92160" tIns="46080" bIns="46080"/>
          <a:p>
            <a:pPr/>
            <a:r>
              <a:rPr lang="en-US" sz="2800">
                <a:solidFill>
                  <a:srgbClr val="d3eaf8"/>
                </a:solidFill>
                <a:latin typeface="Arial"/>
              </a:rPr>
              <a:t> </a:t>
            </a:r>
            <a:endParaRPr/>
          </a:p>
        </p:txBody>
      </p:sp>
      <p:sp>
        <p:nvSpPr>
          <p:cNvPr id="116" name="Line 15"/>
          <p:cNvSpPr/>
          <p:nvPr/>
        </p:nvSpPr>
        <p:spPr>
          <a:xfrm>
            <a:off x="3708360" y="4773600"/>
            <a:ext cx="2139840" cy="0"/>
          </a:xfrm>
          <a:prstGeom prst="line">
            <a:avLst/>
          </a:prstGeom>
          <a:ln w="28440">
            <a:solidFill>
              <a:srgbClr val="000000"/>
            </a:solidFill>
            <a:miter/>
            <a:tailEnd len="sm" type="triangle" w="sm"/>
          </a:ln>
        </p:spPr>
      </p:sp>
      <p:sp>
        <p:nvSpPr>
          <p:cNvPr id="117" name="CustomShape 16"/>
          <p:cNvSpPr/>
          <p:nvPr/>
        </p:nvSpPr>
        <p:spPr>
          <a:xfrm>
            <a:off x="4292640" y="4383000"/>
            <a:ext cx="971280" cy="366840"/>
          </a:xfrm>
          <a:prstGeom prst="rect">
            <a:avLst/>
          </a:prstGeom>
          <a:noFill/>
          <a:ln>
            <a:noFill/>
          </a:ln>
        </p:spPr>
        <p:txBody>
          <a:bodyPr wrap="none" lIns="92160" rIns="92160" tIns="46080" bIns="46080"/>
          <a:p>
            <a:pPr>
              <a:buSzPct val="45000"/>
              <a:buFont typeface="StarSymbol"/>
              <a:buChar char=""/>
            </a:pPr>
            <a:r>
              <a:rPr lang="en-US">
                <a:latin typeface="Arial"/>
              </a:rPr>
              <a:t>returns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SINGLE-ROW SUBQUERIES</a:t>
            </a:r>
            <a:endParaRPr/>
          </a:p>
        </p:txBody>
      </p:sp>
      <p:sp>
        <p:nvSpPr>
          <p:cNvPr id="119" name="TextShape 2"/>
          <p:cNvSpPr txBox="1"/>
          <p:nvPr/>
        </p:nvSpPr>
        <p:spPr>
          <a:xfrm>
            <a:off x="863280" y="1816200"/>
            <a:ext cx="7365960" cy="761760"/>
          </a:xfrm>
          <a:prstGeom prst="rect">
            <a:avLst/>
          </a:prstGeom>
        </p:spPr>
        <p:txBody>
          <a:bodyPr lIns="90000" rIns="90000" tIns="46800" bIns="46800"/>
          <a:p>
            <a:pPr lvl="1">
              <a:lnSpc>
                <a:spcPct val="90000"/>
              </a:lnSpc>
              <a:buSzPct val="75000"/>
              <a:buFont typeface="StarSymbol"/>
              <a:buChar char=""/>
            </a:pPr>
            <a:r>
              <a:rPr lang="en-US" sz="2100">
                <a:solidFill>
                  <a:srgbClr val="000000"/>
                </a:solidFill>
                <a:latin typeface="Arial"/>
              </a:rPr>
              <a:t>Return only one row</a:t>
            </a:r>
            <a:endParaRPr/>
          </a:p>
          <a:p>
            <a:pPr lvl="1">
              <a:lnSpc>
                <a:spcPct val="90000"/>
              </a:lnSpc>
              <a:buSzPct val="75000"/>
              <a:buFont typeface="StarSymbol"/>
              <a:buChar char=""/>
            </a:pPr>
            <a:r>
              <a:rPr lang="en-US" sz="2100">
                <a:solidFill>
                  <a:srgbClr val="000000"/>
                </a:solidFill>
                <a:latin typeface="Arial"/>
              </a:rPr>
              <a:t>Use single-row comparison operators</a:t>
            </a:r>
            <a:endParaRPr/>
          </a:p>
        </p:txBody>
      </p:sp>
      <p:graphicFrame>
        <p:nvGraphicFramePr>
          <p:cNvPr id="120" name="Table 3"/>
          <p:cNvGraphicFramePr/>
          <p:nvPr/>
        </p:nvGraphicFramePr>
        <p:xfrm>
          <a:off x="2422440" y="2733840"/>
          <a:ext cx="4194360" cy="2889000"/>
        </p:xfrm>
        <a:graphic>
          <a:graphicData uri="http://schemas.openxmlformats.org/drawingml/2006/table">
            <a:tbl>
              <a:tblPr/>
              <a:tblGrid>
                <a:gridCol w="1238400"/>
                <a:gridCol w="2955960"/>
              </a:tblGrid>
              <a:tr h="368280">
                <a:tc>
                  <a:txBody>
                    <a:bodyPr lIns="90000" rIns="90000" tIns="46800" bIns="46800"/>
                    <a:p>
                      <a:pPr/>
                      <a:r>
                        <a:rPr lang="en-US">
                          <a:latin typeface="Arial"/>
                        </a:rPr>
                        <a:t>Operator</a:t>
                      </a:r>
                      <a:endParaRPr/>
                    </a:p>
                  </a:txBody>
                  <a:tcPr/>
                </a:tc>
                <a:tc>
                  <a:txBody>
                    <a:bodyPr lIns="90000" rIns="90000" tIns="46800" bIns="46800"/>
                    <a:p>
                      <a:pPr/>
                      <a:r>
                        <a:rPr lang="en-US">
                          <a:latin typeface="Arial"/>
                        </a:rPr>
                        <a:t>Meaning</a:t>
                      </a:r>
                      <a:endParaRPr/>
                    </a:p>
                  </a:txBody>
                  <a:tcPr/>
                </a:tc>
              </a:tr>
              <a:tr h="420120">
                <a:tc>
                  <a:txBody>
                    <a:bodyPr lIns="90000" rIns="90000" tIns="46800" bIns="46800"/>
                    <a:p>
                      <a:pPr>
                        <a:lnSpc>
                          <a:spcPct val="95000"/>
                        </a:lnSpc>
                      </a:pPr>
                      <a:r>
                        <a:rPr lang="en-US">
                          <a:solidFill>
                            <a:srgbClr val="000000"/>
                          </a:solidFill>
                          <a:latin typeface="Courier New"/>
                        </a:rPr>
                        <a:t>  </a:t>
                      </a:r>
                      <a:r>
                        <a:rPr lang="en-US">
                          <a:solidFill>
                            <a:srgbClr val="000000"/>
                          </a:solidFill>
                          <a:latin typeface="Courier New"/>
                        </a:rPr>
                        <a:t>=</a:t>
                      </a:r>
                      <a:endParaRPr/>
                    </a:p>
                  </a:txBody>
                  <a:tcPr/>
                </a:tc>
                <a:tc>
                  <a:txBody>
                    <a:bodyPr lIns="90000" rIns="90000" tIns="46800" bIns="46800"/>
                    <a:p>
                      <a:pPr>
                        <a:lnSpc>
                          <a:spcPct val="120000"/>
                        </a:lnSpc>
                      </a:pPr>
                      <a:r>
                        <a:rPr lang="en-US">
                          <a:solidFill>
                            <a:srgbClr val="000000"/>
                          </a:solidFill>
                          <a:latin typeface="Arial"/>
                        </a:rPr>
                        <a:t>Equal to</a:t>
                      </a:r>
                      <a:endParaRPr/>
                    </a:p>
                  </a:txBody>
                  <a:tcPr/>
                </a:tc>
              </a:tr>
              <a:tr h="420480">
                <a:tc>
                  <a:txBody>
                    <a:bodyPr lIns="90000" rIns="90000" tIns="46800" bIns="46800"/>
                    <a:p>
                      <a:pPr>
                        <a:lnSpc>
                          <a:spcPct val="95000"/>
                        </a:lnSpc>
                      </a:pPr>
                      <a:r>
                        <a:rPr lang="en-US">
                          <a:solidFill>
                            <a:srgbClr val="000000"/>
                          </a:solidFill>
                          <a:latin typeface="Courier New"/>
                        </a:rPr>
                        <a:t>  </a:t>
                      </a:r>
                      <a:r>
                        <a:rPr lang="en-US">
                          <a:solidFill>
                            <a:srgbClr val="000000"/>
                          </a:solidFill>
                          <a:latin typeface="Courier New"/>
                        </a:rPr>
                        <a:t>&gt;</a:t>
                      </a:r>
                      <a:endParaRPr/>
                    </a:p>
                  </a:txBody>
                  <a:tcPr/>
                </a:tc>
                <a:tc>
                  <a:txBody>
                    <a:bodyPr lIns="90000" rIns="90000" tIns="46800" bIns="46800"/>
                    <a:p>
                      <a:pPr>
                        <a:lnSpc>
                          <a:spcPct val="120000"/>
                        </a:lnSpc>
                      </a:pPr>
                      <a:r>
                        <a:rPr lang="en-US">
                          <a:solidFill>
                            <a:srgbClr val="000000"/>
                          </a:solidFill>
                          <a:latin typeface="Arial"/>
                        </a:rPr>
                        <a:t>Greater than </a:t>
                      </a:r>
                      <a:endParaRPr/>
                    </a:p>
                  </a:txBody>
                  <a:tcPr/>
                </a:tc>
              </a:tr>
              <a:tr h="420480">
                <a:tc>
                  <a:txBody>
                    <a:bodyPr lIns="90000" rIns="90000" tIns="46800" bIns="46800"/>
                    <a:p>
                      <a:pPr>
                        <a:lnSpc>
                          <a:spcPct val="95000"/>
                        </a:lnSpc>
                      </a:pPr>
                      <a:r>
                        <a:rPr lang="en-US">
                          <a:solidFill>
                            <a:srgbClr val="000000"/>
                          </a:solidFill>
                          <a:latin typeface="Courier New"/>
                        </a:rPr>
                        <a:t>  </a:t>
                      </a:r>
                      <a:r>
                        <a:rPr lang="en-US">
                          <a:solidFill>
                            <a:srgbClr val="000000"/>
                          </a:solidFill>
                          <a:latin typeface="Courier New"/>
                        </a:rPr>
                        <a:t>&gt;=</a:t>
                      </a:r>
                      <a:endParaRPr/>
                    </a:p>
                  </a:txBody>
                  <a:tcPr/>
                </a:tc>
                <a:tc>
                  <a:txBody>
                    <a:bodyPr lIns="90000" rIns="90000" tIns="46800" bIns="46800"/>
                    <a:p>
                      <a:pPr>
                        <a:lnSpc>
                          <a:spcPct val="120000"/>
                        </a:lnSpc>
                      </a:pPr>
                      <a:r>
                        <a:rPr lang="en-US">
                          <a:solidFill>
                            <a:srgbClr val="000000"/>
                          </a:solidFill>
                          <a:latin typeface="Arial"/>
                        </a:rPr>
                        <a:t>Greater than or equal to </a:t>
                      </a:r>
                      <a:endParaRPr/>
                    </a:p>
                  </a:txBody>
                  <a:tcPr/>
                </a:tc>
              </a:tr>
              <a:tr h="420120">
                <a:tc>
                  <a:txBody>
                    <a:bodyPr lIns="90000" rIns="90000" tIns="46800" bIns="46800"/>
                    <a:p>
                      <a:pPr>
                        <a:lnSpc>
                          <a:spcPct val="95000"/>
                        </a:lnSpc>
                      </a:pPr>
                      <a:r>
                        <a:rPr lang="en-US">
                          <a:solidFill>
                            <a:srgbClr val="000000"/>
                          </a:solidFill>
                          <a:latin typeface="Courier New"/>
                        </a:rPr>
                        <a:t>  </a:t>
                      </a:r>
                      <a:r>
                        <a:rPr lang="en-US">
                          <a:solidFill>
                            <a:srgbClr val="000000"/>
                          </a:solidFill>
                          <a:latin typeface="Courier New"/>
                        </a:rPr>
                        <a:t>&lt;</a:t>
                      </a:r>
                      <a:endParaRPr/>
                    </a:p>
                  </a:txBody>
                  <a:tcPr/>
                </a:tc>
                <a:tc>
                  <a:txBody>
                    <a:bodyPr lIns="90000" rIns="90000" tIns="46800" bIns="46800"/>
                    <a:p>
                      <a:pPr>
                        <a:lnSpc>
                          <a:spcPct val="120000"/>
                        </a:lnSpc>
                      </a:pPr>
                      <a:r>
                        <a:rPr lang="en-US">
                          <a:solidFill>
                            <a:srgbClr val="000000"/>
                          </a:solidFill>
                          <a:latin typeface="Arial"/>
                        </a:rPr>
                        <a:t>Less than </a:t>
                      </a:r>
                      <a:endParaRPr/>
                    </a:p>
                  </a:txBody>
                  <a:tcPr/>
                </a:tc>
              </a:tr>
              <a:tr h="420480">
                <a:tc>
                  <a:txBody>
                    <a:bodyPr lIns="90000" rIns="90000" tIns="46800" bIns="46800"/>
                    <a:p>
                      <a:pPr>
                        <a:lnSpc>
                          <a:spcPct val="95000"/>
                        </a:lnSpc>
                      </a:pPr>
                      <a:r>
                        <a:rPr lang="en-US">
                          <a:solidFill>
                            <a:srgbClr val="000000"/>
                          </a:solidFill>
                          <a:latin typeface="Courier New"/>
                        </a:rPr>
                        <a:t>  </a:t>
                      </a:r>
                      <a:r>
                        <a:rPr lang="en-US">
                          <a:solidFill>
                            <a:srgbClr val="000000"/>
                          </a:solidFill>
                          <a:latin typeface="Courier New"/>
                        </a:rPr>
                        <a:t>&lt;=</a:t>
                      </a:r>
                      <a:endParaRPr/>
                    </a:p>
                  </a:txBody>
                  <a:tcPr/>
                </a:tc>
                <a:tc>
                  <a:txBody>
                    <a:bodyPr lIns="90000" rIns="90000" tIns="46800" bIns="46800"/>
                    <a:p>
                      <a:pPr>
                        <a:lnSpc>
                          <a:spcPct val="120000"/>
                        </a:lnSpc>
                      </a:pPr>
                      <a:r>
                        <a:rPr lang="en-US">
                          <a:solidFill>
                            <a:srgbClr val="000000"/>
                          </a:solidFill>
                          <a:latin typeface="Arial"/>
                        </a:rPr>
                        <a:t>Less than or equal to</a:t>
                      </a:r>
                      <a:endParaRPr/>
                    </a:p>
                  </a:txBody>
                  <a:tcPr/>
                </a:tc>
              </a:tr>
              <a:tr h="419040">
                <a:tc>
                  <a:txBody>
                    <a:bodyPr lIns="90000" rIns="90000" tIns="46800" bIns="46800"/>
                    <a:p>
                      <a:pPr>
                        <a:lnSpc>
                          <a:spcPct val="95000"/>
                        </a:lnSpc>
                      </a:pPr>
                      <a:r>
                        <a:rPr lang="en-US">
                          <a:solidFill>
                            <a:srgbClr val="000000"/>
                          </a:solidFill>
                          <a:latin typeface="Courier New"/>
                        </a:rPr>
                        <a:t>  </a:t>
                      </a:r>
                      <a:r>
                        <a:rPr lang="en-US">
                          <a:solidFill>
                            <a:srgbClr val="000000"/>
                          </a:solidFill>
                          <a:latin typeface="Courier New"/>
                        </a:rPr>
                        <a:t>&lt;&gt;</a:t>
                      </a:r>
                      <a:endParaRPr/>
                    </a:p>
                  </a:txBody>
                  <a:tcPr/>
                </a:tc>
                <a:tc>
                  <a:txBody>
                    <a:bodyPr lIns="90000" rIns="90000" tIns="46800" bIns="46800"/>
                    <a:p>
                      <a:pPr>
                        <a:lnSpc>
                          <a:spcPct val="120000"/>
                        </a:lnSpc>
                      </a:pPr>
                      <a:r>
                        <a:rPr lang="en-US">
                          <a:solidFill>
                            <a:srgbClr val="000000"/>
                          </a:solidFill>
                          <a:latin typeface="Arial"/>
                        </a:rPr>
                        <a:t>Not equal to</a:t>
                      </a:r>
                      <a:endParaRPr/>
                    </a:p>
                  </a:txBody>
                  <a:tcPr/>
                </a:tc>
              </a:tr>
            </a:tbl>
          </a:graphicData>
        </a:graphic>
      </p:graphicFrame>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866880" y="1838160"/>
            <a:ext cx="7286400" cy="2870280"/>
          </a:xfrm>
          <a:prstGeom prst="rect">
            <a:avLst/>
          </a:prstGeom>
          <a:solidFill>
            <a:srgbClr val="fe8637"/>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SELECT last_name, job_id, salary</a:t>
            </a:r>
            <a:endParaRPr/>
          </a:p>
          <a:p>
            <a:pPr>
              <a:lnSpc>
                <a:spcPct val="100000"/>
              </a:lnSpc>
            </a:pPr>
            <a:r>
              <a:rPr lang="en-US">
                <a:solidFill>
                  <a:srgbClr val="000000"/>
                </a:solidFill>
                <a:latin typeface="Courier New"/>
              </a:rPr>
              <a:t>FROM   employees</a:t>
            </a:r>
            <a:endParaRPr/>
          </a:p>
          <a:p>
            <a:pPr>
              <a:lnSpc>
                <a:spcPct val="100000"/>
              </a:lnSpc>
            </a:pPr>
            <a:r>
              <a:rPr lang="en-US">
                <a:solidFill>
                  <a:srgbClr val="000000"/>
                </a:solidFill>
                <a:latin typeface="Courier New"/>
              </a:rPr>
              <a:t>WHERE  job_id =  </a:t>
            </a:r>
            <a:endParaRPr/>
          </a:p>
          <a:p>
            <a:pPr>
              <a:lnSpc>
                <a:spcPct val="100000"/>
              </a:lnSpc>
            </a:pPr>
            <a:r>
              <a:rPr lang="en-US">
                <a:solidFill>
                  <a:srgbClr val="000000"/>
                </a:solidFill>
                <a:latin typeface="Courier New"/>
              </a:rPr>
              <a:t>                </a:t>
            </a:r>
            <a:r>
              <a:rPr lang="en-US">
                <a:solidFill>
                  <a:srgbClr val="000000"/>
                </a:solidFill>
                <a:latin typeface="Courier New"/>
              </a:rPr>
              <a:t>(SELECT job_id</a:t>
            </a:r>
            <a:endParaRPr/>
          </a:p>
          <a:p>
            <a:pPr>
              <a:lnSpc>
                <a:spcPct val="100000"/>
              </a:lnSpc>
            </a:pPr>
            <a:r>
              <a:rPr lang="en-US">
                <a:solidFill>
                  <a:srgbClr val="000000"/>
                </a:solidFill>
                <a:latin typeface="Courier New"/>
              </a:rPr>
              <a:t>                 </a:t>
            </a:r>
            <a:r>
              <a:rPr lang="en-US">
                <a:solidFill>
                  <a:srgbClr val="000000"/>
                </a:solidFill>
                <a:latin typeface="Courier New"/>
              </a:rPr>
              <a:t>FROM   employees</a:t>
            </a:r>
            <a:endParaRPr/>
          </a:p>
          <a:p>
            <a:pPr>
              <a:lnSpc>
                <a:spcPct val="100000"/>
              </a:lnSpc>
            </a:pPr>
            <a:r>
              <a:rPr lang="en-US">
                <a:solidFill>
                  <a:srgbClr val="000000"/>
                </a:solidFill>
                <a:latin typeface="Courier New"/>
              </a:rPr>
              <a:t>                 </a:t>
            </a:r>
            <a:r>
              <a:rPr lang="en-US">
                <a:solidFill>
                  <a:srgbClr val="000000"/>
                </a:solidFill>
                <a:latin typeface="Courier New"/>
              </a:rPr>
              <a:t>WHERE  employee_id = 141)</a:t>
            </a:r>
            <a:endParaRPr/>
          </a:p>
          <a:p>
            <a:pPr>
              <a:lnSpc>
                <a:spcPct val="100000"/>
              </a:lnSpc>
            </a:pPr>
            <a:r>
              <a:rPr lang="en-US">
                <a:solidFill>
                  <a:srgbClr val="000000"/>
                </a:solidFill>
                <a:latin typeface="Courier New"/>
              </a:rPr>
              <a:t>AND    salary &gt;</a:t>
            </a:r>
            <a:endParaRPr/>
          </a:p>
          <a:p>
            <a:pPr>
              <a:lnSpc>
                <a:spcPct val="100000"/>
              </a:lnSpc>
            </a:pPr>
            <a:r>
              <a:rPr lang="en-US">
                <a:solidFill>
                  <a:srgbClr val="000000"/>
                </a:solidFill>
                <a:latin typeface="Courier New"/>
              </a:rPr>
              <a:t>                </a:t>
            </a:r>
            <a:r>
              <a:rPr lang="en-US">
                <a:solidFill>
                  <a:srgbClr val="000000"/>
                </a:solidFill>
                <a:latin typeface="Courier New"/>
              </a:rPr>
              <a:t>(SELECT salary</a:t>
            </a:r>
            <a:endParaRPr/>
          </a:p>
          <a:p>
            <a:pPr>
              <a:lnSpc>
                <a:spcPct val="100000"/>
              </a:lnSpc>
            </a:pPr>
            <a:r>
              <a:rPr lang="en-US">
                <a:solidFill>
                  <a:srgbClr val="000000"/>
                </a:solidFill>
                <a:latin typeface="Courier New"/>
              </a:rPr>
              <a:t>                 </a:t>
            </a:r>
            <a:r>
              <a:rPr lang="en-US">
                <a:solidFill>
                  <a:srgbClr val="000000"/>
                </a:solidFill>
                <a:latin typeface="Courier New"/>
              </a:rPr>
              <a:t>FROM   employees</a:t>
            </a:r>
            <a:endParaRPr/>
          </a:p>
          <a:p>
            <a:pPr>
              <a:lnSpc>
                <a:spcPct val="100000"/>
              </a:lnSpc>
            </a:pPr>
            <a:r>
              <a:rPr lang="en-US">
                <a:solidFill>
                  <a:srgbClr val="000000"/>
                </a:solidFill>
                <a:latin typeface="Courier New"/>
              </a:rPr>
              <a:t>                 </a:t>
            </a:r>
            <a:r>
              <a:rPr lang="en-US">
                <a:solidFill>
                  <a:srgbClr val="000000"/>
                </a:solidFill>
                <a:latin typeface="Courier New"/>
              </a:rPr>
              <a:t>WHERE  employee_id = 143);</a:t>
            </a:r>
            <a:endParaRPr/>
          </a:p>
        </p:txBody>
      </p:sp>
      <p:sp>
        <p:nvSpPr>
          <p:cNvPr id="122" name="TextShape 2"/>
          <p:cNvSpPr txBox="1"/>
          <p:nvPr/>
        </p:nvSpPr>
        <p:spPr>
          <a:xfrm>
            <a:off x="457200" y="457200"/>
            <a:ext cx="8656200" cy="1188720"/>
          </a:xfrm>
          <a:prstGeom prst="rect">
            <a:avLst/>
          </a:prstGeom>
        </p:spPr>
        <p:txBody>
          <a:bodyPr lIns="92160" rIns="92160" tIns="46080" bIns="46080" anchor="b"/>
          <a:p>
            <a:pPr>
              <a:buSzPct val="45000"/>
              <a:buFont typeface="StarSymbol"/>
              <a:buChar char=""/>
            </a:pPr>
            <a:r>
              <a:rPr lang="en-US" sz="3600">
                <a:latin typeface="Arial"/>
              </a:rPr>
              <a:t>EXECUTING SINGLE-ROW SUBQUERIES</a:t>
            </a:r>
            <a:endParaRPr/>
          </a:p>
        </p:txBody>
      </p:sp>
      <p:sp>
        <p:nvSpPr>
          <p:cNvPr id="123" name="CustomShape 3"/>
          <p:cNvSpPr/>
          <p:nvPr/>
        </p:nvSpPr>
        <p:spPr>
          <a:xfrm>
            <a:off x="5002560" y="2287440"/>
            <a:ext cx="1254960" cy="335880"/>
          </a:xfrm>
          <a:prstGeom prst="rect">
            <a:avLst/>
          </a:prstGeom>
          <a:noFill/>
          <a:ln>
            <a:noFill/>
          </a:ln>
        </p:spPr>
        <p:txBody>
          <a:bodyPr wrap="none" lIns="92160" rIns="92160" tIns="46080" bIns="46080"/>
          <a:p>
            <a:pPr>
              <a:lnSpc>
                <a:spcPct val="120000"/>
              </a:lnSpc>
            </a:pPr>
            <a:r>
              <a:rPr lang="en-US" sz="1600">
                <a:solidFill>
                  <a:srgbClr val="ff5050"/>
                </a:solidFill>
                <a:latin typeface="Arial"/>
              </a:rPr>
              <a:t>ST_CLERK</a:t>
            </a:r>
            <a:endParaRPr/>
          </a:p>
        </p:txBody>
      </p:sp>
      <p:sp>
        <p:nvSpPr>
          <p:cNvPr id="124" name="CustomShape 4"/>
          <p:cNvSpPr/>
          <p:nvPr/>
        </p:nvSpPr>
        <p:spPr>
          <a:xfrm>
            <a:off x="5423040" y="3506760"/>
            <a:ext cx="636120" cy="335880"/>
          </a:xfrm>
          <a:prstGeom prst="rect">
            <a:avLst/>
          </a:prstGeom>
          <a:noFill/>
          <a:ln>
            <a:noFill/>
          </a:ln>
        </p:spPr>
        <p:txBody>
          <a:bodyPr wrap="none" lIns="92160" rIns="92160" tIns="46080" bIns="46080"/>
          <a:p>
            <a:pPr>
              <a:lnSpc>
                <a:spcPct val="120000"/>
              </a:lnSpc>
            </a:pPr>
            <a:r>
              <a:rPr lang="en-US" sz="1600">
                <a:solidFill>
                  <a:srgbClr val="ff5050"/>
                </a:solidFill>
                <a:latin typeface="Arial"/>
              </a:rPr>
              <a:t>2600</a:t>
            </a:r>
            <a:endParaRPr/>
          </a:p>
        </p:txBody>
      </p:sp>
      <p:sp>
        <p:nvSpPr>
          <p:cNvPr id="125" name="CustomShape 5"/>
          <p:cNvSpPr/>
          <p:nvPr/>
        </p:nvSpPr>
        <p:spPr>
          <a:xfrm>
            <a:off x="3067200" y="2716200"/>
            <a:ext cx="3600360" cy="884160"/>
          </a:xfrm>
          <a:prstGeom prst="rect">
            <a:avLst/>
          </a:prstGeom>
          <a:noFill/>
          <a:ln w="28440">
            <a:solidFill>
              <a:srgbClr val="d2611c"/>
            </a:solidFill>
            <a:miter/>
          </a:ln>
        </p:spPr>
      </p:sp>
      <p:sp>
        <p:nvSpPr>
          <p:cNvPr id="126" name="CustomShape 6"/>
          <p:cNvSpPr/>
          <p:nvPr/>
        </p:nvSpPr>
        <p:spPr>
          <a:xfrm>
            <a:off x="3087720" y="3816360"/>
            <a:ext cx="3587760" cy="808200"/>
          </a:xfrm>
          <a:prstGeom prst="rect">
            <a:avLst/>
          </a:prstGeom>
          <a:noFill/>
          <a:ln w="28440">
            <a:solidFill>
              <a:srgbClr val="d2611c"/>
            </a:solidFill>
            <a:miter/>
          </a:ln>
        </p:spPr>
      </p:sp>
      <p:pic>
        <p:nvPicPr>
          <p:cNvPr id="127" name="Picture 9" descr=""/>
          <p:cNvPicPr/>
          <p:nvPr/>
        </p:nvPicPr>
        <p:blipFill>
          <a:blip r:embed="rId1"/>
          <a:stretch>
            <a:fillRect/>
          </a:stretch>
        </p:blipFill>
        <p:spPr>
          <a:xfrm>
            <a:off x="879480" y="5067360"/>
            <a:ext cx="7305840" cy="733320"/>
          </a:xfrm>
          <a:prstGeom prst="rect">
            <a:avLst/>
          </a:prstGeom>
          <a:ln>
            <a:noFill/>
          </a:ln>
        </p:spPr>
      </p:pic>
      <p:sp>
        <p:nvSpPr>
          <p:cNvPr id="128" name="CustomShape 7"/>
          <p:cNvSpPr/>
          <p:nvPr/>
        </p:nvSpPr>
        <p:spPr>
          <a:xfrm flipV="1" rot="16200000">
            <a:off x="3952080" y="1766160"/>
            <a:ext cx="147600" cy="1730160"/>
          </a:xfrm>
          <a:prstGeom prst="rect">
            <a:avLst/>
          </a:prstGeom>
          <a:noFill/>
          <a:ln w="28440">
            <a:solidFill>
              <a:srgbClr val="7598d9"/>
            </a:solidFill>
            <a:round/>
            <a:tailEnd len="sm" type="triangle" w="sm"/>
          </a:ln>
        </p:spPr>
      </p:sp>
      <p:sp>
        <p:nvSpPr>
          <p:cNvPr id="129" name="CustomShape 8"/>
          <p:cNvSpPr/>
          <p:nvPr/>
        </p:nvSpPr>
        <p:spPr>
          <a:xfrm flipV="1" rot="16200000">
            <a:off x="3970800" y="2886120"/>
            <a:ext cx="109800" cy="1730160"/>
          </a:xfrm>
          <a:prstGeom prst="rect">
            <a:avLst/>
          </a:prstGeom>
          <a:noFill/>
          <a:ln w="28440">
            <a:solidFill>
              <a:srgbClr val="7598d9"/>
            </a:solidFill>
            <a:round/>
            <a:tailEnd len="sm" type="triangle" w="sm"/>
          </a:ln>
        </p:spPr>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866880" y="1785960"/>
            <a:ext cx="7286400" cy="1863720"/>
          </a:xfrm>
          <a:prstGeom prst="rect">
            <a:avLst/>
          </a:prstGeom>
          <a:solidFill>
            <a:srgbClr val="fe8637"/>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SELECT employee_id, last_name</a:t>
            </a:r>
            <a:endParaRPr/>
          </a:p>
          <a:p>
            <a:pPr>
              <a:lnSpc>
                <a:spcPct val="100000"/>
              </a:lnSpc>
            </a:pPr>
            <a:r>
              <a:rPr lang="en-US">
                <a:solidFill>
                  <a:srgbClr val="000000"/>
                </a:solidFill>
                <a:latin typeface="Courier New"/>
              </a:rPr>
              <a:t>FROM   employees</a:t>
            </a:r>
            <a:endParaRPr/>
          </a:p>
          <a:p>
            <a:pPr>
              <a:lnSpc>
                <a:spcPct val="100000"/>
              </a:lnSpc>
            </a:pPr>
            <a:r>
              <a:rPr lang="en-US">
                <a:solidFill>
                  <a:srgbClr val="000000"/>
                </a:solidFill>
                <a:latin typeface="Courier New"/>
              </a:rPr>
              <a:t>WHERE  salary =</a:t>
            </a:r>
            <a:endParaRPr/>
          </a:p>
          <a:p>
            <a:pPr>
              <a:lnSpc>
                <a:spcPct val="100000"/>
              </a:lnSpc>
            </a:pPr>
            <a:r>
              <a:rPr lang="en-US">
                <a:solidFill>
                  <a:srgbClr val="000000"/>
                </a:solidFill>
                <a:latin typeface="Courier New"/>
              </a:rPr>
              <a:t>                </a:t>
            </a:r>
            <a:r>
              <a:rPr lang="en-US">
                <a:solidFill>
                  <a:srgbClr val="000000"/>
                </a:solidFill>
                <a:latin typeface="Courier New"/>
              </a:rPr>
              <a:t>(SELECT   MIN(salary)</a:t>
            </a:r>
            <a:endParaRPr/>
          </a:p>
          <a:p>
            <a:pPr>
              <a:lnSpc>
                <a:spcPct val="100000"/>
              </a:lnSpc>
            </a:pPr>
            <a:r>
              <a:rPr lang="en-US">
                <a:solidFill>
                  <a:srgbClr val="000000"/>
                </a:solidFill>
                <a:latin typeface="Courier New"/>
              </a:rPr>
              <a:t>                 </a:t>
            </a:r>
            <a:r>
              <a:rPr lang="en-US">
                <a:solidFill>
                  <a:srgbClr val="000000"/>
                </a:solidFill>
                <a:latin typeface="Courier New"/>
              </a:rPr>
              <a:t>FROM     employees</a:t>
            </a:r>
            <a:endParaRPr/>
          </a:p>
          <a:p>
            <a:pPr>
              <a:lnSpc>
                <a:spcPct val="100000"/>
              </a:lnSpc>
            </a:pPr>
            <a:r>
              <a:rPr lang="en-US">
                <a:solidFill>
                  <a:srgbClr val="000000"/>
                </a:solidFill>
                <a:latin typeface="Courier New"/>
              </a:rPr>
              <a:t>                 </a:t>
            </a:r>
            <a:r>
              <a:rPr lang="en-US">
                <a:solidFill>
                  <a:srgbClr val="000000"/>
                </a:solidFill>
                <a:latin typeface="Courier New"/>
              </a:rPr>
              <a:t>GROUP BY department_id);</a:t>
            </a:r>
            <a:endParaRPr/>
          </a:p>
        </p:txBody>
      </p:sp>
      <p:sp>
        <p:nvSpPr>
          <p:cNvPr id="131" name="TextShape 2"/>
          <p:cNvSpPr txBox="1"/>
          <p:nvPr/>
        </p:nvSpPr>
        <p:spPr>
          <a:xfrm>
            <a:off x="456840" y="274320"/>
            <a:ext cx="7467480" cy="1143000"/>
          </a:xfrm>
          <a:prstGeom prst="rect">
            <a:avLst/>
          </a:prstGeom>
        </p:spPr>
        <p:txBody>
          <a:bodyPr lIns="90000" rIns="90000" tIns="46800" bIns="46800" anchor="b"/>
          <a:p>
            <a:pPr>
              <a:buSzPct val="45000"/>
              <a:buFont typeface="StarSymbol"/>
              <a:buChar char=""/>
            </a:pPr>
            <a:r>
              <a:rPr lang="en-US" sz="3600">
                <a:latin typeface="Arial"/>
              </a:rPr>
              <a:t>WHAT IS WRONG WITH THIS STATEMENT?</a:t>
            </a:r>
            <a:endParaRPr/>
          </a:p>
        </p:txBody>
      </p:sp>
      <p:sp>
        <p:nvSpPr>
          <p:cNvPr id="132" name="CustomShape 3"/>
          <p:cNvSpPr/>
          <p:nvPr/>
        </p:nvSpPr>
        <p:spPr>
          <a:xfrm>
            <a:off x="866880" y="3797280"/>
            <a:ext cx="7286400" cy="1324080"/>
          </a:xfrm>
          <a:prstGeom prst="rect">
            <a:avLst/>
          </a:prstGeom>
          <a:solidFill>
            <a:srgbClr val="dddddd"/>
          </a:solidFill>
          <a:ln w="28440">
            <a:solidFill>
              <a:srgbClr val="000000"/>
            </a:solidFill>
            <a:miter/>
          </a:ln>
        </p:spPr>
        <p:txBody>
          <a:bodyPr wrap="none" lIns="92160" rIns="92160" tIns="46080" bIns="46080" anchor="ctr"/>
          <a:p>
            <a:pPr>
              <a:lnSpc>
                <a:spcPct val="100000"/>
              </a:lnSpc>
            </a:pPr>
            <a:r>
              <a:rPr lang="en-US">
                <a:solidFill>
                  <a:srgbClr val="000000"/>
                </a:solidFill>
                <a:latin typeface="Courier New"/>
              </a:rPr>
              <a:t>ERROR at line 4:</a:t>
            </a:r>
            <a:endParaRPr/>
          </a:p>
          <a:p>
            <a:pPr>
              <a:lnSpc>
                <a:spcPct val="100000"/>
              </a:lnSpc>
            </a:pPr>
            <a:r>
              <a:rPr lang="en-US">
                <a:solidFill>
                  <a:srgbClr val="000000"/>
                </a:solidFill>
                <a:latin typeface="Courier New"/>
              </a:rPr>
              <a:t>ORA-01427: single-row subquery returns more than</a:t>
            </a:r>
            <a:r>
              <a:rPr lang="en-US">
                <a:solidFill>
                  <a:srgbClr val="000000"/>
                </a:solidFill>
                <a:latin typeface="Courier New"/>
              </a:rPr>
              <a:t>
</a:t>
            </a:r>
            <a:r>
              <a:rPr lang="en-US">
                <a:solidFill>
                  <a:srgbClr val="000000"/>
                </a:solidFill>
                <a:latin typeface="Courier New"/>
              </a:rPr>
              <a:t>one row</a:t>
            </a:r>
            <a:endParaRPr/>
          </a:p>
        </p:txBody>
      </p:sp>
      <p:sp>
        <p:nvSpPr>
          <p:cNvPr id="133" name="CustomShape 4"/>
          <p:cNvSpPr/>
          <p:nvPr/>
        </p:nvSpPr>
        <p:spPr>
          <a:xfrm>
            <a:off x="3132000" y="2717640"/>
            <a:ext cx="3457800" cy="884520"/>
          </a:xfrm>
          <a:prstGeom prst="rect">
            <a:avLst/>
          </a:prstGeom>
          <a:noFill/>
          <a:ln w="28440">
            <a:solidFill>
              <a:srgbClr val="d2611c"/>
            </a:solidFill>
            <a:miter/>
          </a:ln>
        </p:spPr>
      </p:sp>
      <p:sp>
        <p:nvSpPr>
          <p:cNvPr id="134" name="CustomShape 5"/>
          <p:cNvSpPr/>
          <p:nvPr/>
        </p:nvSpPr>
        <p:spPr>
          <a:xfrm>
            <a:off x="1839960" y="2449440"/>
            <a:ext cx="987480" cy="266760"/>
          </a:xfrm>
          <a:prstGeom prst="rect">
            <a:avLst/>
          </a:prstGeom>
          <a:noFill/>
          <a:ln w="28440">
            <a:solidFill>
              <a:srgbClr val="d2611c"/>
            </a:solidFill>
            <a:miter/>
          </a:ln>
        </p:spPr>
      </p:sp>
      <p:sp>
        <p:nvSpPr>
          <p:cNvPr id="135" name="CustomShape 6"/>
          <p:cNvSpPr/>
          <p:nvPr/>
        </p:nvSpPr>
        <p:spPr>
          <a:xfrm>
            <a:off x="3260880" y="3284640"/>
            <a:ext cx="3125520" cy="266760"/>
          </a:xfrm>
          <a:prstGeom prst="rect">
            <a:avLst/>
          </a:prstGeom>
          <a:noFill/>
          <a:ln w="28440">
            <a:solidFill>
              <a:srgbClr val="d2611c"/>
            </a:solidFill>
            <a:miter/>
          </a:ln>
        </p:spPr>
      </p:sp>
      <p:sp>
        <p:nvSpPr>
          <p:cNvPr id="136" name="CustomShape 7"/>
          <p:cNvSpPr/>
          <p:nvPr/>
        </p:nvSpPr>
        <p:spPr>
          <a:xfrm>
            <a:off x="1549440" y="5300640"/>
            <a:ext cx="5961240" cy="398880"/>
          </a:xfrm>
          <a:prstGeom prst="rect">
            <a:avLst/>
          </a:prstGeom>
          <a:noFill/>
          <a:ln>
            <a:noFill/>
          </a:ln>
        </p:spPr>
        <p:txBody>
          <a:bodyPr wrap="none" lIns="90000" rIns="90000" tIns="46800" bIns="46800"/>
          <a:p>
            <a:pPr>
              <a:buSzPct val="45000"/>
              <a:buFont typeface="StarSymbol"/>
              <a:buChar char=""/>
            </a:pPr>
            <a:r>
              <a:rPr lang="en-US" sz="2000">
                <a:solidFill>
                  <a:srgbClr val="ff3300"/>
                </a:solidFill>
                <a:latin typeface="Arial"/>
              </a:rPr>
              <a:t>Single-row operator with multiple-row subquery</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