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wmf" ContentType="image/x-wmf"/>
  <Override PartName="/ppt/media/image16.png" ContentType="image/png"/>
  <Override PartName="/ppt/media/image12.png" ContentType="image/png"/>
  <Override PartName="/ppt/media/image15.jpeg" ContentType="image/jpeg"/>
  <Override PartName="/ppt/media/image10.png" ContentType="image/png"/>
  <Override PartName="/ppt/media/image9.png" ContentType="image/png"/>
  <Override PartName="/ppt/media/image8.jpeg" ContentType="image/jpeg"/>
  <Override PartName="/ppt/media/image6.png" ContentType="image/png"/>
  <Override PartName="/ppt/media/image4.png" ContentType="image/png"/>
  <Override PartName="/ppt/media/image7.png" ContentType="image/png"/>
  <Override PartName="/ppt/media/image13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4.jpeg" ContentType="image/jpe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1/15/15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33AC670-6C3C-4BEA-90A8-F6D632C87202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1/15/15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641248F-03B4-4726-896E-258D6A14173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Introduction To Web Design I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28016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By Paul Kisambira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Email </a:t>
            </a:r>
            <a:r>
              <a:rPr lang="en-US" sz="3200" u="sng">
                <a:solidFill>
                  <a:srgbClr val="8b8bff"/>
                </a:solidFill>
                <a:latin typeface="Calibri"/>
              </a:rPr>
              <a:t>pkisambira@ucu.ac.ug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Mobile:0706177950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TCP/IP and Domain Names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need some sort of address in order to identify different nodes, as if every house has a mailing address in order to receive mail from others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one used by Internet Protocol is called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IP address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Every host on the Internet has a unique IP address, made up of four numbers. E.g.. 192.56.215.131, each number is between 0 and 255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TCP/IP and Domain Names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numbers in an IP address is hard to remember, while names are easier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Domain Name System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– a mapping between the human-readable name (domain name) of a host and its IP address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domain name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consists of two or more parts, e.g.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www.ucu.ac.ug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rightmost label conveys the top-level domain, e.g.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.ac.ug or .com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TCP/IP and Domain Names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Each label to the left specifies a subdomain, in our example, subdomain is </a:t>
            </a:r>
            <a:r>
              <a:rPr i="1" lang="en-US" sz="3200">
                <a:solidFill>
                  <a:srgbClr val="000000"/>
                </a:solidFill>
                <a:latin typeface="Calibri"/>
              </a:rPr>
              <a:t>ac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(academic institution), and sub-subdomain is ug(Uganda).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top-level domain contains of multiple subdomains, each subdomain can contain multiple sub-subdomain, so on.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database contains the mapping between a domain name and an IP address is stored on 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DNS server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3808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History of the World Wide Web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31640" y="1676520"/>
            <a:ext cx="8280000" cy="417168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In 1945,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Vannevar Bush (Science Advisor to president Roosevelt during WW2) proposes Memex.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Memex is conceptual machine that can store vast amounts of information, in which users have the ability to create information trails, links of related texts and illustrations, which can be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stored and used for future reference.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endParaRPr/>
          </a:p>
          <a:p>
            <a:endParaRPr/>
          </a:p>
        </p:txBody>
      </p:sp>
      <p:sp>
        <p:nvSpPr>
          <p:cNvPr id="105" name="CustomShape 3"/>
          <p:cNvSpPr/>
          <p:nvPr/>
        </p:nvSpPr>
        <p:spPr>
          <a:xfrm>
            <a:off x="7238880" y="4648320"/>
            <a:ext cx="1294920" cy="1752120"/>
          </a:xfrm>
          <a:prstGeom prst="rect">
            <a:avLst/>
          </a:prstGeom>
          <a:solidFill>
            <a:srgbClr val="c0504d"/>
          </a:solidFill>
          <a:ln w="9360">
            <a:solidFill>
              <a:srgbClr val="c0504d"/>
            </a:solidFill>
            <a:miter/>
          </a:ln>
        </p:spPr>
      </p:sp>
      <p:pic>
        <p:nvPicPr>
          <p:cNvPr id="106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175520" y="4572000"/>
            <a:ext cx="1257120" cy="1752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History of the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World Wide Web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380880" y="2209680"/>
            <a:ext cx="5968800" cy="333324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In his view, Memex would act like the human mind which uses an “association of thoughts, in accordance with some intricate web of trails carried by the cells of the brain. ”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Vannevar Bush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endParaRPr/>
          </a:p>
          <a:p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6553080" y="2666880"/>
            <a:ext cx="1752120" cy="2590560"/>
          </a:xfrm>
          <a:prstGeom prst="rect">
            <a:avLst/>
          </a:prstGeom>
          <a:solidFill>
            <a:srgbClr val="c0504d"/>
          </a:solidFill>
          <a:ln w="9360">
            <a:solidFill>
              <a:srgbClr val="c0504d"/>
            </a:solidFill>
            <a:miter/>
          </a:ln>
        </p:spPr>
      </p:sp>
      <p:pic>
        <p:nvPicPr>
          <p:cNvPr id="110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0" y="2666880"/>
            <a:ext cx="1802880" cy="2514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History of the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World Wide Web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Theodore Nelson coins the term Hypertext, Hypermedia and World Wide Web.</a:t>
            </a:r>
            <a:r>
              <a:rPr lang="en-US" sz="3000">
                <a:solidFill>
                  <a:srgbClr val="000000"/>
                </a:solidFill>
                <a:latin typeface="Times New Roman"/>
              </a:rPr>
              <a:t>
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Ted Nelson is also know for 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conceptualization of "Xanadu," a central, 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pay-per-document hypertext 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database encompassing 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all written information, which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000">
                <a:solidFill>
                  <a:srgbClr val="000000"/>
                </a:solidFill>
                <a:latin typeface="Calibri"/>
              </a:rPr>
              <a:t>has never gotten off the ground.</a:t>
            </a:r>
            <a:r>
              <a:rPr lang="en-US" sz="3000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endParaRPr/>
          </a:p>
          <a:p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6781680" y="3886200"/>
            <a:ext cx="1752120" cy="2590560"/>
          </a:xfrm>
          <a:prstGeom prst="rect">
            <a:avLst/>
          </a:prstGeom>
          <a:solidFill>
            <a:srgbClr val="c0504d"/>
          </a:solidFill>
          <a:ln w="9360">
            <a:solidFill>
              <a:srgbClr val="c0504d"/>
            </a:solidFill>
            <a:miter/>
          </a:ln>
        </p:spPr>
      </p:sp>
      <p:pic>
        <p:nvPicPr>
          <p:cNvPr id="114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05720" y="3962520"/>
            <a:ext cx="1774440" cy="2590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704880"/>
            <a:ext cx="8229240" cy="81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History of the World Wide Web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1523880"/>
            <a:ext cx="8178480" cy="4171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first working hypertext system was developed at Brown University in 1967, by a team led by Andries van Dam.                                         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Hypertext Editing System ran in 128K memory on an IBM/360 mainframe and was funded by IBM, who later sold it to the Houston Manned Spacecraft Center, where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it was used to produce documentation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for the Apollo space program.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7086600" y="4648320"/>
            <a:ext cx="1752120" cy="1752120"/>
          </a:xfrm>
          <a:prstGeom prst="rect">
            <a:avLst/>
          </a:prstGeom>
          <a:solidFill>
            <a:srgbClr val="c0504d"/>
          </a:solidFill>
          <a:ln w="9360">
            <a:solidFill>
              <a:srgbClr val="c0504d"/>
            </a:solidFill>
            <a:miter/>
          </a:ln>
        </p:spPr>
      </p:sp>
      <p:pic>
        <p:nvPicPr>
          <p:cNvPr id="118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162920" y="4724280"/>
            <a:ext cx="1515600" cy="15411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History of the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World Wide Web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0" y="2133720"/>
            <a:ext cx="8381520" cy="3809520"/>
          </a:xfrm>
          <a:prstGeom prst="rect">
            <a:avLst/>
          </a:prstGeom>
        </p:spPr>
        <p:txBody>
          <a:bodyPr/>
          <a:p>
            <a:pPr lvl="1">
              <a:lnSpc>
                <a:spcPct val="90000"/>
              </a:lnSpc>
              <a:buFont typeface="Symbol"/>
              <a:buChar char="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In 1990, Robert Cailliau and Tim Berners-Lee at CERN develop hypertext in order to allow scientist working in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particle physics to exchange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information and distribution of                                information over the Web begins.</a:t>
            </a:r>
            <a:endParaRPr/>
          </a:p>
          <a:p>
            <a:endParaRPr/>
          </a:p>
          <a:p>
            <a:pPr>
              <a:lnSpc>
                <a:spcPct val="90000"/>
              </a:lnSpc>
            </a:pPr>
            <a:endParaRPr/>
          </a:p>
          <a:p>
            <a:endParaRPr/>
          </a:p>
          <a:p>
            <a:endParaRPr/>
          </a:p>
        </p:txBody>
      </p:sp>
      <p:pic>
        <p:nvPicPr>
          <p:cNvPr id="121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43600" y="3276720"/>
            <a:ext cx="2488680" cy="2042640"/>
          </a:xfrm>
          <a:prstGeom prst="rect">
            <a:avLst/>
          </a:prstGeom>
          <a:ln w="9360">
            <a:noFill/>
          </a:ln>
        </p:spPr>
      </p:pic>
      <p:pic>
        <p:nvPicPr>
          <p:cNvPr id="122" name="Picture 6" descr=""/>
          <p:cNvPicPr/>
          <p:nvPr/>
        </p:nvPicPr>
        <p:blipFill>
          <a:blip r:embed="rId2"/>
          <a:srcRect l="0" t="167131" r="260563" b="1003187"/>
          <a:stretch>
            <a:fillRect/>
          </a:stretch>
        </p:blipFill>
        <p:spPr>
          <a:xfrm>
            <a:off x="4724280" y="4114800"/>
            <a:ext cx="2514240" cy="21981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30492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History of the World Wide Web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0" y="1600200"/>
            <a:ext cx="8178480" cy="4171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In 1992,                                                   CERN                                                      develops                                                          the  first                                                  Graphical                                              Browser.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</p:txBody>
      </p:sp>
      <p:pic>
        <p:nvPicPr>
          <p:cNvPr id="125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000" y="1600200"/>
            <a:ext cx="6857640" cy="48225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09480" y="76212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History of the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World Wide Web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0" y="2057400"/>
            <a:ext cx="8381520" cy="3809520"/>
          </a:xfrm>
          <a:prstGeom prst="rect">
            <a:avLst/>
          </a:prstGeom>
        </p:spPr>
        <p:txBody>
          <a:bodyPr/>
          <a:p>
            <a:pPr lvl="1">
              <a:lnSpc>
                <a:spcPct val="90000"/>
              </a:lnSpc>
              <a:buFont typeface="Symbol"/>
              <a:buChar char="·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The computer used for the development of Hypertext was a NeXT Internet machine developed by Steve Jobs, one of the founders of Apple Computers. Jobs was asked to return to Apple Computers in 1997 and the NeXT operating 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system is the basis of the current Mac OS.</a:t>
            </a:r>
            <a:endParaRPr/>
          </a:p>
          <a:p>
            <a:endParaRPr/>
          </a:p>
          <a:p>
            <a:pPr>
              <a:lnSpc>
                <a:spcPct val="90000"/>
              </a:lnSpc>
            </a:pPr>
            <a:endParaRPr/>
          </a:p>
          <a:p>
            <a:endParaRPr/>
          </a:p>
          <a:p>
            <a:endParaRPr/>
          </a:p>
        </p:txBody>
      </p:sp>
      <p:pic>
        <p:nvPicPr>
          <p:cNvPr id="128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0" y="4191120"/>
            <a:ext cx="2133360" cy="2285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 is Technology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Not just using computers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Learning a new way to think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Understanding hardware, software, processes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Fundamental strengths and weaknesses of computing devices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History of the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World Wide Web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228600" y="1828800"/>
            <a:ext cx="6248160" cy="42667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In 1993, Mosaic is released by the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National Center for Supercomputing Applications (NASA) at the University of Illinois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This graphical browser was developed by Marc Andreessen, a college student and part-time employee of NASA.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endParaRPr/>
          </a:p>
        </p:txBody>
      </p:sp>
      <p:pic>
        <p:nvPicPr>
          <p:cNvPr id="131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77120" y="3505320"/>
            <a:ext cx="2266560" cy="28191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History of the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World Wide Web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In 1994, Marc Andreeseen leaves NASA to set up his own company, Mosaic Communications Corp. (now Netscape Corp.) and hires all of the developers of Mosaic away from NASA.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  <p:pic>
        <p:nvPicPr>
          <p:cNvPr id="134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10280" y="5029200"/>
            <a:ext cx="1041120" cy="12949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History of the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World Wide Web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</a:rPr>
              <a:t>1994, the first International WWW (W3C) Conference is held. Later the same year, the WWW Conference Committee is formed.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World Wide Web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World Wide Web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(commonly shortened to the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Web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 is a system of interlinked, hypertext documents accessed via the Internet.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is created to share files/documents and overcome the barrier of different file formats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Hypertext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refers to text on a computer that will lead the user to other, related information on demand.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World Wide Web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Accessing cross-referenced documents, known as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hypertext linking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is probably the most important aspect of the Web because it allows you to quickly open other Web pages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hypertext link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or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hyperlink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contains a reference to a specific Web page that you can click to quickly open that Web page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World Wide Web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hypertext documents are created using a special kind of document formatting or “markup” language called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HyperText Markup Language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(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HTML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HTML is sent or received over 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the network using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HyperText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
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Transfer Protocol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(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HTTP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browser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is a software program which interprets the HTML documents and displays it on the user’s screen.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World Wide Web.definitions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Web site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refers to the location on the Internet of the Web pages and related files (such as graphic files) that belong to a company, organization, or individual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markup language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is a set of characters or symbols that define a document’s logical structure or how a document should be printed or displayed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World Wide Web. definitions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document on the Web is called 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Web page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identified by a unique address called the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Uniform Resource Locator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, or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URL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URL commonly referred to as 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Web address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Each document/resource on the WWW needs to have an identifier in order to be accessed by others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URI and URL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Uniform Resource Identifier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(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URI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), is a compact string of characters used to identify or name a resource.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Uniform Resource Locator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(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URL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 is a URI which provides means of obtaining the resource by describing its network “location”.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URLs and Client-Server Model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Two things are given by the URL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Exact location of the document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The method or protocol by which to retrieve and display the document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Example, http://www.ucu.ac.ug/IT/web/index.html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http:// – specifies the protocol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www.ucu.ac.ug – specifies the host name / domain name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/IT/web/index.html – specifies the path of the document on the host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Grading 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Course Requires: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Heart to learn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Practice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Final grade =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50% written exam +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50% Tests and Course work + Group work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Putting it All Together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5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9480" y="1295280"/>
            <a:ext cx="8076960" cy="479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References(further reading if interested):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380880" y="1676520"/>
            <a:ext cx="8381520" cy="4171680"/>
          </a:xfrm>
          <a:prstGeom prst="rect">
            <a:avLst/>
          </a:prstGeom>
        </p:spPr>
        <p:txBody>
          <a:bodyPr/>
          <a:p>
            <a:pPr>
              <a:lnSpc>
                <a:spcPct val="80000"/>
              </a:lnSpc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History of the Internet: Chapter 1 by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Gregory Gromov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—</a:t>
            </a:r>
            <a:r>
              <a:rPr lang="en-US" sz="1300">
                <a:solidFill>
                  <a:srgbClr val="262651"/>
                </a:solidFill>
                <a:latin typeface="Verdana"/>
              </a:rPr>
              <a:t>  </a:t>
            </a:r>
            <a:r>
              <a:rPr lang="en-US">
                <a:solidFill>
                  <a:srgbClr val="000000"/>
                </a:solidFill>
                <a:latin typeface="Calibri"/>
              </a:rPr>
              <a:t>http://www.netvalley.com/cgi-bin/intval/net_history.pl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History of the Internet: Chapter 2 by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Gregory Gromov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— </a:t>
            </a:r>
            <a:r>
              <a:rPr lang="en-US">
                <a:solidFill>
                  <a:srgbClr val="000000"/>
                </a:solidFill>
                <a:latin typeface="Calibri"/>
              </a:rPr>
              <a:t>http://www.netvalley.com/cgi-bin/intval/net_history.pl?chapter=2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How it Really Happened by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100">
                <a:solidFill>
                  <a:srgbClr val="000000"/>
                </a:solidFill>
                <a:latin typeface="Calibri"/>
              </a:rPr>
              <a:t>Robert Cailliau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— </a:t>
            </a:r>
            <a:r>
              <a:rPr lang="en-US">
                <a:solidFill>
                  <a:srgbClr val="000000"/>
                </a:solidFill>
                <a:latin typeface="Calibri"/>
              </a:rPr>
              <a:t>http://www.computer.org/internet/v2n1/cailliau.htm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Leonard Kleinrock's Personal History/Biography The Birth of the Internet – </a:t>
            </a:r>
            <a:r>
              <a:rPr lang="en-US">
                <a:solidFill>
                  <a:srgbClr val="000000"/>
                </a:solidFill>
                <a:latin typeface="Calibri"/>
              </a:rPr>
              <a:t>http://www.lk.cs.ucla.edu/LK/Inet/birth.html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Wingdings 2" charset="2"/>
              <a:buChar char="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The Real History of the Internet by Christopher D. Hunter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—</a:t>
            </a:r>
            <a:r>
              <a:rPr lang="en-US" sz="2400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http://www.asc.upenn.edu/usr/chunter/agora_uses/chapter_2.html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Any Questions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5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66880" y="1981080"/>
            <a:ext cx="3082680" cy="35809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 is Technology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Not just using computers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Learning a new way to think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Understanding hardware, software, processes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Fundamental strengths and weaknesses of computing devices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28600"/>
            <a:ext cx="8229240" cy="1066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Goals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Evolution of the technology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How the web fits 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Identify Key Terms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What is the Internet &amp; what is the WEB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Protocols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d0d0d"/>
                </a:solidFill>
                <a:latin typeface="Calibri"/>
              </a:rPr>
              <a:t>HTTP review and details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Internet, Packets and Routing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Internet is a network of computer networks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Data is transmitted by packet switching using the standard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Internet Protocol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(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IP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Packet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– a unit of information carriage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Packet switching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– process of moving packets from one node (computer device) to another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 Visualization of Internet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1295280"/>
            <a:ext cx="8534160" cy="499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Internet, Packets and Routing 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At the sender, data is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broken into packets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and sent to the nearest node (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router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At each router, it sends the packet to another router that is closer to the final destination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At the receiver, packets are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reassembled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to get the original data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simple analogy: Taxi transport system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TCP/IP and Domain Names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Basic task of IP – moving packets as quickly as possible from one router to another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Yet, it doesn’t check whether packets are delivered successfully, thus need 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TCP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TCP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 (</a:t>
            </a:r>
            <a:r>
              <a:rPr b="1" lang="en-US" sz="3200">
                <a:solidFill>
                  <a:srgbClr val="000000"/>
                </a:solidFill>
                <a:latin typeface="Calibri"/>
              </a:rPr>
              <a:t>Transmission Control Protocol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) – disassemble/reassemble packets, error checking, ACK packets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